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7" r:id="rId1"/>
    <p:sldMasterId id="2147483840" r:id="rId2"/>
    <p:sldMasterId id="2147483852" r:id="rId3"/>
  </p:sldMasterIdLst>
  <p:notesMasterIdLst>
    <p:notesMasterId r:id="rId24"/>
  </p:notesMasterIdLst>
  <p:sldIdLst>
    <p:sldId id="356" r:id="rId4"/>
    <p:sldId id="373" r:id="rId5"/>
    <p:sldId id="374" r:id="rId6"/>
    <p:sldId id="375" r:id="rId7"/>
    <p:sldId id="376" r:id="rId8"/>
    <p:sldId id="377" r:id="rId9"/>
    <p:sldId id="378" r:id="rId10"/>
    <p:sldId id="379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71" r:id="rId21"/>
    <p:sldId id="380" r:id="rId22"/>
    <p:sldId id="35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rishna Sahu" initials="KS" lastIdx="1" clrIdx="0">
    <p:extLst>
      <p:ext uri="{19B8F6BF-5375-455C-9EA6-DF929625EA0E}">
        <p15:presenceInfo xmlns="" xmlns:p15="http://schemas.microsoft.com/office/powerpoint/2012/main" userId="Krishna Sah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00" autoAdjust="0"/>
    <p:restoredTop sz="94660"/>
  </p:normalViewPr>
  <p:slideViewPr>
    <p:cSldViewPr snapToGrid="0">
      <p:cViewPr varScale="1">
        <p:scale>
          <a:sx n="50" d="100"/>
          <a:sy n="50" d="100"/>
        </p:scale>
        <p:origin x="-806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8B554-F1A5-4B93-B4C3-04015BDBDB5D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2880B-E187-4B82-B2AB-CC59FD1604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23793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6B568C-315E-4C07-A2D9-698433E9FC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6207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B568C-315E-4C07-A2D9-698433E9FC5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33193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B568C-315E-4C07-A2D9-698433E9FC5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3667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B568C-315E-4C07-A2D9-698433E9FC5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35746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B568C-315E-4C07-A2D9-698433E9FC5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619531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B568C-315E-4C07-A2D9-698433E9FC5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9230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B568C-315E-4C07-A2D9-698433E9FC5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221941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B568C-315E-4C07-A2D9-698433E9FC5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446898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B568C-315E-4C07-A2D9-698433E9FC5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089797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6B568C-315E-4C07-A2D9-698433E9FC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51479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6B568C-315E-4C07-A2D9-698433E9FC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2867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6B568C-315E-4C07-A2D9-698433E9FC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108898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6B568C-315E-4C07-A2D9-698433E9FC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72842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6B568C-315E-4C07-A2D9-698433E9FC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88439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6B568C-315E-4C07-A2D9-698433E9FC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70066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6B568C-315E-4C07-A2D9-698433E9FC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28419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B568C-315E-4C07-A2D9-698433E9FC5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91678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B568C-315E-4C07-A2D9-698433E9FC5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73539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B568C-315E-4C07-A2D9-698433E9FC5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956538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B568C-315E-4C07-A2D9-698433E9FC5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26381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=""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5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885C9-12BF-4B03-91B3-2A72AF89396D}" type="datetime1">
              <a:rPr lang="en-US" smtClean="0"/>
              <a:pPr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73961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=""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6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AB01-B220-4E40-AE7D-6788AF0D0C0D}" type="datetime1">
              <a:rPr lang="en-US" smtClean="0"/>
              <a:pPr/>
              <a:t>10/22/2020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49369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1A4DF-7FBE-4A2C-949C-17A0266AB210}" type="datetime1">
              <a:rPr lang="en-US" smtClean="0"/>
              <a:pPr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46559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F419-1E6E-4AB3-B130-CC4E4243E0DA}" type="datetime1">
              <a:rPr lang="en-US" smtClean="0"/>
              <a:pPr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26346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3A8D7-8AC5-4C28-95DC-E722385AF4C0}" type="datetime1">
              <a:rPr lang="en-US" smtClean="0"/>
              <a:pPr/>
              <a:t>10/22/2020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....... Dr. Ruma Saha .......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CDAF-0554-401D-8D03-3A434DA99169}" type="datetime1">
              <a:rPr lang="en-US" smtClean="0"/>
              <a:pPr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....... Dr. Ruma Saha .......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E57D-5D75-47E9-9C7D-B242A54D2909}" type="datetime1">
              <a:rPr lang="en-US" smtClean="0"/>
              <a:pPr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....... Dr. Ruma Saha .......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E150A-89FF-4CD5-9C46-8B036879DF3A}" type="datetime1">
              <a:rPr lang="en-US" smtClean="0"/>
              <a:pPr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....... Dr. Ruma Saha .......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1859760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2927-5200-4CA4-8476-046B50F2275E}" type="datetime1">
              <a:rPr lang="en-US" smtClean="0"/>
              <a:pPr/>
              <a:t>10/22/2020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....... Dr. Ruma Saha .......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F283-08D9-4087-9736-B23F195DE590}" type="datetime1">
              <a:rPr lang="en-US" smtClean="0"/>
              <a:pPr/>
              <a:t>10/22/2020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....... Dr. Ruma Saha .......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41A36-400D-437B-8478-A1C884A7E16C}" type="datetime1">
              <a:rPr lang="en-US" smtClean="0"/>
              <a:pPr/>
              <a:t>10/22/2020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....... Dr. Ruma Saha .......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=""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2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09049-589F-4512-B44D-C8D6CD4C56A9}" type="datetime1">
              <a:rPr lang="en-US" smtClean="0"/>
              <a:pPr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7307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383E-5D1F-4A7A-9F27-4C82B41F0F6E}" type="datetime1">
              <a:rPr lang="en-US" smtClean="0"/>
              <a:pPr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....... Dr. Ruma Saha .......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9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7241-E00D-4734-A23F-78366BF4A2EC}" type="datetime1">
              <a:rPr lang="en-US" smtClean="0"/>
              <a:pPr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....... Dr. Ruma Saha .......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3"/>
            <a:ext cx="812800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8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0F37-00B0-410C-80DB-B3E7F2C432D4}" type="datetime1">
              <a:rPr lang="en-US" smtClean="0"/>
              <a:pPr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....... Dr. Ruma Saha .......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66766-A469-4DB8-8437-7C5D7210AB1C}" type="datetime1">
              <a:rPr lang="en-US" smtClean="0"/>
              <a:pPr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....... Dr. Ruma Saha .......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885C9-12BF-4B03-91B3-2A72AF89396D}" type="datetime1">
              <a:rPr lang="en-US" smtClean="0"/>
              <a:pPr/>
              <a:t>10/22/2020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09049-589F-4512-B44D-C8D6CD4C56A9}" type="datetime1">
              <a:rPr lang="en-US" smtClean="0"/>
              <a:pPr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ACE07-3837-46BC-94D5-33F5492A4326}" type="datetime1">
              <a:rPr lang="en-US" smtClean="0"/>
              <a:pPr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49EF-E53C-4A68-8977-9F93CFFFA84C}" type="datetime1">
              <a:rPr lang="en-US" smtClean="0"/>
              <a:pPr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B872D-D5C6-4D5E-A68A-DE3332107FEA}" type="datetime1">
              <a:rPr lang="en-US" smtClean="0"/>
              <a:pPr/>
              <a:t>10/22/2020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F3A93-985B-4AD3-89B0-952FC402B67A}" type="datetime1">
              <a:rPr lang="en-US" smtClean="0"/>
              <a:pPr/>
              <a:t>10/22/2020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=""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279394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ACE07-3837-46BC-94D5-33F5492A4326}" type="datetime1">
              <a:rPr lang="en-US" smtClean="0"/>
              <a:pPr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268720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5B85C-8924-4E11-9AB8-600694A1338D}" type="datetime1">
              <a:rPr lang="en-US" smtClean="0"/>
              <a:pPr/>
              <a:t>10/22/2020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AF16-DFF3-4A19-BD8F-7994C2FAF653}" type="datetime1">
              <a:rPr lang="en-US" smtClean="0"/>
              <a:pPr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AB01-B220-4E40-AE7D-6788AF0D0C0D}" type="datetime1">
              <a:rPr lang="en-US" smtClean="0"/>
              <a:pPr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1A4DF-7FBE-4A2C-949C-17A0266AB210}" type="datetime1">
              <a:rPr lang="en-US" smtClean="0"/>
              <a:pPr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F419-1E6E-4AB3-B130-CC4E4243E0DA}" type="datetime1">
              <a:rPr lang="en-US" smtClean="0"/>
              <a:pPr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=""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2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49EF-E53C-4A68-8977-9F93CFFFA84C}" type="datetime1">
              <a:rPr lang="en-US" smtClean="0"/>
              <a:pPr/>
              <a:t>10/22/2020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2562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=""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2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B872D-D5C6-4D5E-A68A-DE3332107FEA}" type="datetime1">
              <a:rPr lang="en-US" smtClean="0"/>
              <a:pPr/>
              <a:t>10/22/2020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31682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=""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3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F3A93-985B-4AD3-89B0-952FC402B67A}" type="datetime1">
              <a:rPr lang="en-US" smtClean="0"/>
              <a:pPr/>
              <a:t>10/22/2020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82608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43F2-1CFC-4BED-840E-D2D4FF3A25A5}" type="datetime1">
              <a:rPr lang="en-US" smtClean="0"/>
              <a:pPr/>
              <a:t>10/22/2020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01919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=""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1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1DF5E-83F5-4FD6-B28E-048047C5FEAF}" type="datetime1">
              <a:rPr lang="en-US" smtClean="0"/>
              <a:pPr/>
              <a:t>10/22/2020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45989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=""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AF16-DFF3-4A19-BD8F-7994C2FAF653}" type="datetime1">
              <a:rPr lang="en-US" smtClean="0"/>
              <a:pPr/>
              <a:t>10/22/2020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23356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lgGrid">
          <a:fgClr>
            <a:srgbClr val="FFFF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5B85C-8924-4E11-9AB8-600694A1338D}" type="datetime1">
              <a:rPr lang="en-US" smtClean="0"/>
              <a:pPr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129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0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1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ECDB9D1-D6D7-4ED6-AF24-B2BF7D7F7477}" type="datetime1">
              <a:rPr lang="en-US" smtClean="0"/>
              <a:pPr/>
              <a:t>10/22/2020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3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3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B25B85C-8924-4E11-9AB8-600694A1338D}" type="datetime1">
              <a:rPr lang="en-US" smtClean="0"/>
              <a:pPr/>
              <a:t>10/22/2020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0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4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5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6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7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8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9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8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9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201DF84-9002-4194-92B4-2B2DF81BC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9" y="33090"/>
            <a:ext cx="11945259" cy="6824910"/>
          </a:xfrm>
        </p:spPr>
        <p:txBody>
          <a:bodyPr>
            <a:normAutofit/>
          </a:bodyPr>
          <a:lstStyle/>
          <a:p>
            <a:pPr marL="475488" lvl="2" indent="0" algn="just">
              <a:lnSpc>
                <a:spcPct val="100000"/>
              </a:lnSpc>
              <a:buNone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5488" lvl="2" indent="0" algn="just">
              <a:lnSpc>
                <a:spcPct val="100000"/>
              </a:lnSpc>
              <a:buNone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ED04465-4E46-44B7-8137-507F62C5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90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....... Dr. Ruma Saha .......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6C6102A-86DF-482E-A8AE-B333D048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845F5A-061D-4825-9AE9-D7794091C6CF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DC9AD9D-61D5-46B8-90E7-2A3258796E1E}"/>
              </a:ext>
            </a:extLst>
          </p:cNvPr>
          <p:cNvSpPr txBox="1"/>
          <p:nvPr/>
        </p:nvSpPr>
        <p:spPr>
          <a:xfrm>
            <a:off x="128590" y="100013"/>
            <a:ext cx="119586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  <a:latin typeface="Copperplate Gothic Bold" panose="020E0705020206020404" pitchFamily="34" charset="0"/>
                <a:cs typeface="Times New Roman" panose="02020603050405020304" pitchFamily="18" charset="0"/>
              </a:rPr>
              <a:t>Eigen Values and Eigen Vectors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803B12-E96A-499A-B360-476FC096C434}"/>
                  </a:ext>
                </a:extLst>
              </p:cNvPr>
              <p:cNvSpPr txBox="1"/>
              <p:nvPr/>
            </p:nvSpPr>
            <p:spPr>
              <a:xfrm>
                <a:off x="252854" y="677454"/>
                <a:ext cx="11592143" cy="6109365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pPr marL="18288" lvl="1" algn="just"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us consider the linear transformation</a:t>
                </a:r>
              </a:p>
              <a:p>
                <a:pPr marL="18288" lvl="1" algn="just">
                  <a:spcAft>
                    <a:spcPts val="600"/>
                  </a:spcAft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𝐴𝑋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			- - - - - - -				(1)</a:t>
                </a:r>
              </a:p>
              <a:p>
                <a:pPr marL="18288" lvl="1" algn="just"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 replace the matrix A by any number say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(1) becomes</a:t>
                </a:r>
              </a:p>
              <a:p>
                <a:pPr marL="18288" lvl="1" algn="just">
                  <a:spcAft>
                    <a:spcPts val="600"/>
                  </a:spcAft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			- - - - - - -				(2)</a:t>
                </a:r>
              </a:p>
              <a:p>
                <a:pPr marL="18288" lvl="1" algn="just"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(1) and (2), we have</a:t>
                </a:r>
              </a:p>
              <a:p>
                <a:pPr marL="18288" lvl="1" algn="just"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𝐴𝑋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" lvl="1" algn="just"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𝐴𝑋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" lvl="1" algn="just"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𝐴𝑋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∵</m:t>
                        </m:r>
                        <m: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𝐼𝑋</m:t>
                        </m:r>
                        <m: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" lvl="1" algn="just"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</m:d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- - - - - -				(3)</a:t>
                </a:r>
              </a:p>
              <a:p>
                <a:pPr marL="18288" lvl="1" algn="just">
                  <a:spcAft>
                    <a:spcPts val="600"/>
                  </a:spcAft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is a matrix equation on </a:t>
                </a: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X.</a:t>
                </a:r>
              </a:p>
              <a:p>
                <a:pPr marL="475488" lvl="1" indent="-457200" algn="just">
                  <a:spcAft>
                    <a:spcPts val="600"/>
                  </a:spcAft>
                  <a:buAutoNum type="arabicPeriod"/>
                </a:pPr>
                <a:r>
                  <a:rPr 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Characteristic Matrix: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The matrix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</m:d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called </a:t>
                </a:r>
                <a:r>
                  <a:rPr lang="en-US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Eigen Matrix 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 </a:t>
                </a:r>
                <a:r>
                  <a:rPr lang="en-US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Characteristic Matrix 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 </a:t>
                </a:r>
                <a:r>
                  <a:rPr lang="en-US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Latent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Matrix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475488" lvl="1" indent="-457200" algn="just">
                  <a:spcAft>
                    <a:spcPts val="600"/>
                  </a:spcAft>
                  <a:buAutoNum type="arabicPeriod"/>
                </a:pPr>
                <a:r>
                  <a:rPr 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Characteristic Determinant: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The determinant </a:t>
                </a:r>
                <a14:m>
                  <m:oMath xmlns:m="http://schemas.openxmlformats.org/officeDocument/2006/math">
                    <m:r>
                      <a:rPr lang="en-IN" sz="24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IN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called </a:t>
                </a:r>
                <a:r>
                  <a:rPr lang="en-US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Eigen Determinant 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 </a:t>
                </a:r>
                <a:r>
                  <a:rPr lang="en-US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Characteristic Determinant 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 </a:t>
                </a:r>
                <a:r>
                  <a:rPr lang="en-US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Latent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Determinant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F9803B12-E96A-499A-B360-476FC096C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55" y="677454"/>
                <a:ext cx="11592143" cy="6109365"/>
              </a:xfrm>
              <a:prstGeom prst="rect">
                <a:avLst/>
              </a:prstGeom>
              <a:blipFill>
                <a:blip r:embed="rId4"/>
                <a:stretch>
                  <a:fillRect l="-631" t="-798" r="-789" b="-13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="" xmlns:p14="http://schemas.microsoft.com/office/powerpoint/2010/main" val="9024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01DF84-9002-4194-92B4-2B2DF81BC6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0629" y="141668"/>
                <a:ext cx="11945258" cy="6716332"/>
              </a:xfrm>
            </p:spPr>
            <p:txBody>
              <a:bodyPr>
                <a:normAutofit lnSpcReduction="10000"/>
              </a:bodyPr>
              <a:lstStyle/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8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−3</m:t>
                            </m:r>
                          </m:e>
                        </m:d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×1−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−4</m:t>
                            </m:r>
                          </m:e>
                        </m:d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e>
                    </m:d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×1−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e>
                        </m:d>
                      </m:e>
                    </m:d>
                  </m:oMath>
                </a14:m>
                <a:endParaRPr lang="en-US" sz="2400" i="1" dirty="0">
                  <a:solidFill>
                    <a:srgbClr val="00206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b="0" dirty="0">
                    <a:solidFill>
                      <a:srgbClr val="00206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−2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</m:d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d>
                      </m:e>
                    </m:d>
                  </m:oMath>
                </a14:m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8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−3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e>
                    </m:d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d>
                      <m:d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e>
                    </m:d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+6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2×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−16+9</m:t>
                        </m:r>
                      </m:e>
                    </m:d>
                  </m:oMath>
                </a14:m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8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d>
                      <m:d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8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10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−2×</m:t>
                    </m:r>
                    <m:d>
                      <m:d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e>
                    </m:d>
                  </m:oMath>
                </a14:m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−88+80+14=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6</m:t>
                    </m:r>
                  </m:oMath>
                </a14:m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Putting above values in (1), we have</a:t>
                </a: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6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11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−6=0</m:t>
                    </m:r>
                  </m:oMath>
                </a14:m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∵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=6,  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=11, 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=6</m:t>
                        </m:r>
                      </m:e>
                    </m:d>
                  </m:oMath>
                </a14:m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6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−6=0</m:t>
                    </m:r>
                  </m:oMath>
                </a14:m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d>
                      <m:d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</m:d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−6</m:t>
                        </m:r>
                      </m:e>
                    </m:d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d>
                      <m:d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6</m:t>
                    </m:r>
                    <m:d>
                      <m:d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−5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+6)</m:t>
                    </m:r>
                    <m:r>
                      <a:rPr lang="en-US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−2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+6)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−3</m:t>
                            </m:r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−6</m:t>
                            </m:r>
                          </m:e>
                        </m:d>
                      </m:e>
                    </m:d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US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−3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  <m:d>
                          <m:dPr>
                            <m:ctrlPr>
                              <a:rPr lang="en-US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−3</m:t>
                            </m:r>
                          </m:e>
                        </m:d>
                      </m:e>
                    </m:d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dirty="0">
                    <a:solidFill>
                      <a:srgbClr val="002060"/>
                    </a:solidFill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−3</m:t>
                        </m:r>
                      </m:e>
                    </m:d>
                    <m:d>
                      <m:d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1,  2,  3</m:t>
                    </m:r>
                  </m:oMath>
                </a14:m>
                <a:endParaRPr lang="en-US" sz="2400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These are the eigen values of the given matrix A.</a:t>
                </a: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4201DF84-9002-4194-92B4-2B2DF81BC6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629" y="141668"/>
                <a:ext cx="11945259" cy="6716332"/>
              </a:xfrm>
              <a:blipFill>
                <a:blip r:embed="rId4"/>
                <a:stretch>
                  <a:fillRect t="-1815" b="-1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ED04465-4E46-44B7-8137-507F62C5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cap="none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....... Dr. Ruma Saha .......</a:t>
            </a:r>
            <a:endParaRPr lang="en-US" cap="none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6C6102A-86DF-482E-A8AE-B333D048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>
                <a:solidFill>
                  <a:srgbClr val="7030A0"/>
                </a:solidFill>
              </a:rPr>
              <a:pPr/>
              <a:t>10</a:t>
            </a:fld>
            <a:endParaRPr lang="en-US" dirty="0">
              <a:solidFill>
                <a:srgbClr val="7030A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83947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01DF84-9002-4194-92B4-2B2DF81BC6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0629" y="141668"/>
                <a:ext cx="11945258" cy="6716332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 we have to find the Eigen vectors corresponding to eigen values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=1,  2,  3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</a:p>
              <a:p>
                <a:pPr algn="just"/>
                <a:r>
                  <a:rPr lang="en-US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dirty="0" err="1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	Eigen vector corresponding to eigen value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  <m:r>
                      <a:rPr lang="en-US" sz="2400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</a:p>
              <a:p>
                <a:pPr marL="201168" lvl="1" indent="0" algn="just">
                  <a:buNone/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 Eigen vector corresponding to the eigen value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Then the characteristics equation of A is given by</a:t>
                </a:r>
              </a:p>
              <a:p>
                <a:pPr marL="201168" lvl="1" indent="0" algn="just"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	- - - - - - - -		(2)</a:t>
                </a: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8</m:t>
                                  </m:r>
                                </m:e>
                                <m:e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−8</m:t>
                                  </m:r>
                                </m:e>
                                <m:e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−3</m:t>
                                  </m:r>
                                </m:e>
                                <m:e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−4</m:t>
                                  </m:r>
                                </m:e>
                                <m:e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8</m:t>
                                  </m:r>
                                </m:e>
                                <m:e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−8</m:t>
                                  </m:r>
                                </m:e>
                                <m:e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−3</m:t>
                                  </m:r>
                                </m:e>
                                <m:e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−4</m:t>
                                  </m:r>
                                </m:e>
                                <m:e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</m:e>
                                <m:e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</m:e>
                                <m:e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−8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- - - - - - -		(3)</a:t>
                </a:r>
              </a:p>
              <a:p>
                <a:pPr marL="201168" lvl="1" indent="0" algn="just">
                  <a:buNone/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Putting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 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(3), we have </a:t>
                </a: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endParaRPr lang="en-US" sz="28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4201DF84-9002-4194-92B4-2B2DF81BC6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629" y="141668"/>
                <a:ext cx="11945259" cy="6716332"/>
              </a:xfrm>
              <a:blipFill>
                <a:blip r:embed="rId4"/>
                <a:stretch>
                  <a:fillRect l="-765" t="-1270" r="-1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ED04465-4E46-44B7-8137-507F62C5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cap="none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....... Dr. Ruma Saha .......</a:t>
            </a:r>
            <a:endParaRPr lang="en-US" cap="none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6C6102A-86DF-482E-A8AE-B333D048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>
                <a:solidFill>
                  <a:srgbClr val="7030A0"/>
                </a:solidFill>
              </a:rPr>
              <a:pPr/>
              <a:t>11</a:t>
            </a:fld>
            <a:endParaRPr lang="en-US" dirty="0">
              <a:solidFill>
                <a:srgbClr val="7030A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38256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01DF84-9002-4194-92B4-2B2DF81BC6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0629" y="141668"/>
                <a:ext cx="11945258" cy="6716332"/>
              </a:xfrm>
            </p:spPr>
            <p:txBody>
              <a:bodyPr>
                <a:normAutofit/>
              </a:bodyPr>
              <a:lstStyle/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−8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−8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It can written as </a:t>
                </a:r>
              </a:p>
              <a:p>
                <a:pPr marL="201168" lvl="1" indent="0" algn="just">
                  <a:lnSpc>
                    <a:spcPct val="100000"/>
                  </a:lnSpc>
                  <a:buNone/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−8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−2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- - - - - - - -		(4)</a:t>
                </a:r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00000"/>
                  </a:lnSpc>
                  <a:buNone/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−2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 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- - - - - - -		(5)</a:t>
                </a:r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+0.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 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- - - - - - -		(6)</a:t>
                </a: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8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Solving (4) and (5) using Cremer’s Rule, we have </a:t>
                </a:r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4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8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−4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e>
                              </m:mr>
                            </m:m>
                          </m:e>
                        </m:d>
                      </m:den>
                    </m:f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7</m:t>
                                  </m:r>
                                </m:e>
                                <m:e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e>
                              </m:mr>
                            </m:m>
                          </m:e>
                        </m:d>
                      </m:den>
                    </m:f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7</m:t>
                                  </m:r>
                                </m:e>
                                <m:e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8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e>
                              </m:mr>
                            </m:m>
                          </m:e>
                        </m:d>
                      </m:den>
                    </m:f>
                  </m:oMath>
                </a14:m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en-US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</m:d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den>
                    </m:f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en-US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den>
                    </m:f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en-US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−8</m:t>
                            </m:r>
                          </m:e>
                        </m:d>
                      </m:den>
                    </m:f>
                  </m:oMath>
                </a14:m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16−8</m:t>
                        </m:r>
                      </m:den>
                    </m:f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−14+8</m:t>
                        </m:r>
                      </m:den>
                    </m:f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−28+32</m:t>
                        </m:r>
                      </m:den>
                    </m:f>
                  </m:oMath>
                </a14:m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4201DF84-9002-4194-92B4-2B2DF81BC6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629" y="141668"/>
                <a:ext cx="11945259" cy="6716332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ED04465-4E46-44B7-8137-507F62C5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cap="none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....... Dr. Ruma Saha .......</a:t>
            </a:r>
            <a:endParaRPr lang="en-US" cap="none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6C6102A-86DF-482E-A8AE-B333D048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>
                <a:solidFill>
                  <a:srgbClr val="7030A0"/>
                </a:solidFill>
              </a:rPr>
              <a:pPr/>
              <a:t>12</a:t>
            </a:fld>
            <a:endParaRPr lang="en-US" dirty="0">
              <a:solidFill>
                <a:srgbClr val="7030A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79984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01DF84-9002-4194-92B4-2B2DF81BC6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0629" y="141668"/>
                <a:ext cx="11945258" cy="6716332"/>
              </a:xfrm>
            </p:spPr>
            <p:txBody>
              <a:bodyPr>
                <a:normAutofit/>
              </a:bodyPr>
              <a:lstStyle/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16−8</m:t>
                        </m:r>
                      </m:den>
                    </m:f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−14+8</m:t>
                        </m:r>
                      </m:den>
                    </m:f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−28+32</m:t>
                        </m:r>
                      </m:den>
                    </m:f>
                  </m:oMath>
                </a14:m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den>
                    </m:f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den>
                    </m:f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𝑠𝑎𝑦𝑠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=3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∴</m:t>
                    </m:r>
                  </m:oMath>
                </a14:m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Eigen vector corresponding to the eigen value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 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given by</a:t>
                </a: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rderBoxPr>
                      <m:e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e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e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sup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⇒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sup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</m:e>
                    </m:borderBox>
                  </m:oMath>
                </a14:m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(ii)	Eigen vector corresponding to eigen value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US" sz="240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</a:p>
              <a:p>
                <a:pPr marL="201168" lvl="1" indent="0" algn="just">
                  <a:buNone/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Eigen vector corresponding to the eigen value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201168" lvl="1" indent="0" algn="just">
                  <a:buNone/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Putting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=2 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(3), we have</a:t>
                </a:r>
              </a:p>
              <a:p>
                <a:pPr marL="201168" lvl="1" indent="0" algn="just">
                  <a:buNone/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−8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−3−</m:t>
                              </m:r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4201DF84-9002-4194-92B4-2B2DF81BC6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629" y="141668"/>
                <a:ext cx="11945259" cy="6716332"/>
              </a:xfrm>
              <a:blipFill>
                <a:blip r:embed="rId4"/>
                <a:stretch>
                  <a:fillRect l="-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ED04465-4E46-44B7-8137-507F62C5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cap="none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....... Dr. Ruma Saha .......</a:t>
            </a:r>
            <a:endParaRPr lang="en-US" cap="none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6C6102A-86DF-482E-A8AE-B333D048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>
                <a:solidFill>
                  <a:srgbClr val="7030A0"/>
                </a:solidFill>
              </a:rPr>
              <a:pPr/>
              <a:t>13</a:t>
            </a:fld>
            <a:endParaRPr lang="en-US" dirty="0">
              <a:solidFill>
                <a:srgbClr val="7030A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51125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01DF84-9002-4194-92B4-2B2DF81BC6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0629" y="141668"/>
                <a:ext cx="11945258" cy="6716332"/>
              </a:xfrm>
            </p:spPr>
            <p:txBody>
              <a:bodyPr>
                <a:normAutofit/>
              </a:bodyPr>
              <a:lstStyle/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−8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−3−</m:t>
                              </m:r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solidFill>
                    <a:srgbClr val="002060"/>
                  </a:solidFill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−8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It can written as </a:t>
                </a:r>
              </a:p>
              <a:p>
                <a:pPr marL="201168" lvl="1" indent="0" algn="just">
                  <a:lnSpc>
                    <a:spcPct val="100000"/>
                  </a:lnSpc>
                  <a:buNone/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−8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−2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- - - - - - - -		(7)</a:t>
                </a:r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00000"/>
                  </a:lnSpc>
                  <a:buNone/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−2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 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- - - - - - -		(8)</a:t>
                </a:r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−4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 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- - - - - - -		(9)</a:t>
                </a: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8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Solving (7) and (8) using Cremer’s Rule, we have </a:t>
                </a:r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8</m:t>
                                  </m:r>
                                </m:e>
                                <m:e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e>
                              </m:mr>
                            </m:m>
                          </m:e>
                        </m:d>
                      </m:den>
                    </m:f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e>
                              </m:mr>
                            </m:m>
                          </m:e>
                        </m:d>
                      </m:den>
                    </m:f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8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e>
                              </m:mr>
                            </m:m>
                          </m:e>
                        </m:d>
                      </m:den>
                    </m:f>
                  </m:oMath>
                </a14:m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−8</m:t>
                            </m:r>
                          </m:e>
                        </m:d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den>
                    </m:f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d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den>
                    </m:f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d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−8</m:t>
                            </m:r>
                          </m:e>
                        </m:d>
                      </m:den>
                    </m:f>
                  </m:oMath>
                </a14:m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16−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den>
                    </m:f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+8</m:t>
                        </m:r>
                      </m:den>
                    </m:f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30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+32</m:t>
                        </m:r>
                      </m:den>
                    </m:f>
                  </m:oMath>
                </a14:m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4201DF84-9002-4194-92B4-2B2DF81BC6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629" y="141668"/>
                <a:ext cx="11945259" cy="6716332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ED04465-4E46-44B7-8137-507F62C5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cap="none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....... Dr. Ruma Saha .......</a:t>
            </a:r>
            <a:endParaRPr lang="en-US" cap="none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6C6102A-86DF-482E-A8AE-B333D048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>
                <a:solidFill>
                  <a:srgbClr val="7030A0"/>
                </a:solidFill>
              </a:rPr>
              <a:pPr/>
              <a:t>14</a:t>
            </a:fld>
            <a:endParaRPr lang="en-US" dirty="0">
              <a:solidFill>
                <a:srgbClr val="7030A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7655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01DF84-9002-4194-92B4-2B2DF81BC6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0629" y="141668"/>
                <a:ext cx="11945258" cy="6716332"/>
              </a:xfrm>
            </p:spPr>
            <p:txBody>
              <a:bodyPr>
                <a:normAutofit/>
              </a:bodyPr>
              <a:lstStyle/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16−10</m:t>
                        </m:r>
                      </m:den>
                    </m:f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−12+8</m:t>
                        </m:r>
                      </m:den>
                    </m:f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−30+32</m:t>
                        </m:r>
                      </m:den>
                    </m:f>
                  </m:oMath>
                </a14:m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den>
                    </m:f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𝑠𝑎𝑦𝑠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∴</m:t>
                    </m:r>
                  </m:oMath>
                </a14:m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Eigen vector corresponding to the eigen value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=2 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given by</a:t>
                </a: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rderBoxPr>
                      <m:e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e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sup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⇒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sup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</m:e>
                    </m:borderBox>
                  </m:oMath>
                </a14:m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(iii)	Eigen vector corresponding to eigen value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=3</m:t>
                    </m:r>
                    <m:r>
                      <a:rPr lang="en-US" sz="240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</a:p>
              <a:p>
                <a:pPr marL="201168" lvl="1" indent="0" algn="just">
                  <a:buNone/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Eigen vector corresponding to the eigen value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=3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201168" lvl="1" indent="0" algn="just">
                  <a:buNone/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Putting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=3 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(3), we have</a:t>
                </a:r>
              </a:p>
              <a:p>
                <a:pPr marL="201168" lvl="1" indent="0" algn="just">
                  <a:buNone/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−8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−3−</m:t>
                              </m:r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4201DF84-9002-4194-92B4-2B2DF81BC6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629" y="141668"/>
                <a:ext cx="11945259" cy="6716332"/>
              </a:xfrm>
              <a:blipFill>
                <a:blip r:embed="rId4"/>
                <a:stretch>
                  <a:fillRect l="-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ED04465-4E46-44B7-8137-507F62C5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cap="none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....... Dr. Ruma Saha .......</a:t>
            </a:r>
            <a:endParaRPr lang="en-US" cap="none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6C6102A-86DF-482E-A8AE-B333D048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>
                <a:solidFill>
                  <a:srgbClr val="7030A0"/>
                </a:solidFill>
              </a:rPr>
              <a:pPr/>
              <a:t>15</a:t>
            </a:fld>
            <a:endParaRPr lang="en-US" dirty="0">
              <a:solidFill>
                <a:srgbClr val="7030A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02146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01DF84-9002-4194-92B4-2B2DF81BC6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0629" y="141668"/>
                <a:ext cx="11945258" cy="6716332"/>
              </a:xfrm>
            </p:spPr>
            <p:txBody>
              <a:bodyPr>
                <a:normAutofit/>
              </a:bodyPr>
              <a:lstStyle/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−8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−3−3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1−3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solidFill>
                    <a:srgbClr val="002060"/>
                  </a:solidFill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−8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It can written as </a:t>
                </a:r>
              </a:p>
              <a:p>
                <a:pPr marL="201168" lvl="1" indent="0" algn="just">
                  <a:lnSpc>
                    <a:spcPct val="100000"/>
                  </a:lnSpc>
                  <a:buNone/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−8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−2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- - - - - - - -		(10)</a:t>
                </a:r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00000"/>
                  </a:lnSpc>
                  <a:buNone/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6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−2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 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- - - - - - -		(11)</a:t>
                </a:r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−4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−2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 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- - - - - - -		(12)</a:t>
                </a: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8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Solving (10) and (11) using Cremer’s Rule, we have </a:t>
                </a:r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8</m:t>
                                  </m:r>
                                </m:e>
                                <m:e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e>
                              </m:mr>
                            </m:m>
                          </m:e>
                        </m:d>
                      </m:den>
                    </m:f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e>
                              </m:mr>
                            </m:m>
                          </m:e>
                        </m:d>
                      </m:den>
                    </m:f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8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e>
                              </m:mr>
                            </m:m>
                          </m:e>
                        </m:d>
                      </m:den>
                    </m:f>
                  </m:oMath>
                </a14:m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−8</m:t>
                            </m:r>
                          </m:e>
                        </m:d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d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den>
                    </m:f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den>
                    </m:f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d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−8</m:t>
                            </m:r>
                          </m:e>
                        </m:d>
                      </m:den>
                    </m:f>
                  </m:oMath>
                </a14:m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16−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den>
                    </m:f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+8</m:t>
                        </m:r>
                      </m:den>
                    </m:f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30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+32</m:t>
                        </m:r>
                      </m:den>
                    </m:f>
                  </m:oMath>
                </a14:m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4201DF84-9002-4194-92B4-2B2DF81BC6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629" y="141668"/>
                <a:ext cx="11945259" cy="6716332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ED04465-4E46-44B7-8137-507F62C5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cap="none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....... Dr. Ruma Saha .......</a:t>
            </a:r>
            <a:endParaRPr lang="en-US" cap="none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6C6102A-86DF-482E-A8AE-B333D048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>
                <a:solidFill>
                  <a:srgbClr val="7030A0"/>
                </a:solidFill>
              </a:rPr>
              <a:pPr/>
              <a:t>16</a:t>
            </a:fld>
            <a:endParaRPr lang="en-US" dirty="0">
              <a:solidFill>
                <a:srgbClr val="7030A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55261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01DF84-9002-4194-92B4-2B2DF81BC6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0629" y="141668"/>
                <a:ext cx="11945258" cy="6716332"/>
              </a:xfrm>
            </p:spPr>
            <p:txBody>
              <a:bodyPr>
                <a:normAutofit/>
              </a:bodyPr>
              <a:lstStyle/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16−12</m:t>
                        </m:r>
                      </m:den>
                    </m:f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−10+8</m:t>
                        </m:r>
                      </m:den>
                    </m:f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−30+32</m:t>
                        </m:r>
                      </m:den>
                    </m:f>
                  </m:oMath>
                </a14:m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den>
                    </m:f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𝑠𝑎𝑦𝑠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∴</m:t>
                    </m:r>
                  </m:oMath>
                </a14:m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Eigen vector corresponding to the eigen value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=2 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given by</a:t>
                </a: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rderBoxPr>
                      <m:e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e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e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sup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⇒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sup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</m:e>
                    </m:borderBox>
                  </m:oMath>
                </a14:m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 the Eigen values and Eigen vectors of the matrix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−8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given by</a:t>
                </a: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rderBox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=1,     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=2,     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m:rPr>
                            <m:nor/>
                          </m:rPr>
                          <a:rPr lang="en-US" sz="2400" i="1" dirty="0">
                            <a:solidFill>
                              <a:srgbClr val="7030A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i="1" dirty="0">
                            <a:solidFill>
                              <a:srgbClr val="7030A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and</m:t>
                        </m:r>
                        <m:r>
                          <m:rPr>
                            <m:nor/>
                          </m:rPr>
                          <a:rPr lang="en-US" sz="2400" i="1" dirty="0">
                            <a:solidFill>
                              <a:srgbClr val="7030A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=3,     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</m:borderBox>
                  </m:oMath>
                </a14:m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4201DF84-9002-4194-92B4-2B2DF81BC6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629" y="141668"/>
                <a:ext cx="11945259" cy="6716332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ED04465-4E46-44B7-8137-507F62C5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cap="none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....... Dr. Ruma Saha .......</a:t>
            </a:r>
            <a:endParaRPr lang="en-US" cap="none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6C6102A-86DF-482E-A8AE-B333D048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>
                <a:solidFill>
                  <a:srgbClr val="7030A0"/>
                </a:solidFill>
              </a:rPr>
              <a:pPr/>
              <a:t>17</a:t>
            </a:fld>
            <a:endParaRPr lang="en-US" dirty="0">
              <a:solidFill>
                <a:srgbClr val="7030A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783959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201DF84-9002-4194-92B4-2B2DF81BC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9" y="33090"/>
            <a:ext cx="11945259" cy="6824910"/>
          </a:xfrm>
        </p:spPr>
        <p:txBody>
          <a:bodyPr>
            <a:normAutofit/>
          </a:bodyPr>
          <a:lstStyle/>
          <a:p>
            <a:pPr marL="475488" lvl="2" indent="0" algn="just">
              <a:lnSpc>
                <a:spcPct val="100000"/>
              </a:lnSpc>
              <a:buNone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5488" lvl="2" indent="0" algn="just">
              <a:lnSpc>
                <a:spcPct val="100000"/>
              </a:lnSpc>
              <a:buNone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ED04465-4E46-44B7-8137-507F62C5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90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....... Dr. Ruma Saha .......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6C6102A-86DF-482E-A8AE-B333D048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845F5A-061D-4825-9AE9-D7794091C6CF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DC9AD9D-61D5-46B8-90E7-2A3258796E1E}"/>
              </a:ext>
            </a:extLst>
          </p:cNvPr>
          <p:cNvSpPr txBox="1"/>
          <p:nvPr/>
        </p:nvSpPr>
        <p:spPr>
          <a:xfrm>
            <a:off x="128590" y="100013"/>
            <a:ext cx="119586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  <a:latin typeface="Copperplate Gothic Bold" panose="020E0705020206020404" pitchFamily="34" charset="0"/>
                <a:cs typeface="Times New Roman" panose="02020603050405020304" pitchFamily="18" charset="0"/>
              </a:rPr>
              <a:t>Home Assignment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803B12-E96A-499A-B360-476FC096C434}"/>
                  </a:ext>
                </a:extLst>
              </p:cNvPr>
              <p:cNvSpPr txBox="1"/>
              <p:nvPr/>
            </p:nvSpPr>
            <p:spPr>
              <a:xfrm>
                <a:off x="252854" y="677454"/>
                <a:ext cx="11592143" cy="6352893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pPr marL="18288" lvl="1" algn="just"/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Eigen values and Eigen vectors of the following matrices.</a:t>
                </a:r>
              </a:p>
              <a:p>
                <a:pPr marL="475488" lvl="1" indent="-457200" algn="just">
                  <a:spcAft>
                    <a:spcPts val="1000"/>
                  </a:spcAft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∵</m:t>
                        </m:r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IN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N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=1,</m:t>
                        </m:r>
                        <m:sSub>
                          <m:sSubPr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2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sz="24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N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IN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N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N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IN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N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IN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IN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75488" lvl="1" indent="-457200" algn="just">
                  <a:spcAft>
                    <a:spcPts val="1000"/>
                  </a:spcAft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∵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N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IN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7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N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N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IN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75488" lvl="1" indent="-457200" algn="just">
                  <a:spcAft>
                    <a:spcPts val="1000"/>
                  </a:spcAft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∵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N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IN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−14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N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IN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=3,</m:t>
                        </m:r>
                        <m:sSub>
                          <m:sSubPr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IN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75488" lvl="1" indent="-457200" algn="just">
                  <a:spcAft>
                    <a:spcPts val="1000"/>
                  </a:spcAft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∵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=1,</m:t>
                        </m:r>
                        <m:sSub>
                          <m:sSubPr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N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=2,</m:t>
                        </m:r>
                        <m:sSub>
                          <m:sSubPr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N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N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75488" lvl="1" indent="-457200" algn="just">
                  <a:spcAft>
                    <a:spcPts val="1000"/>
                  </a:spcAft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∵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IN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2,</m:t>
                        </m:r>
                        <m:sSub>
                          <m:sSubPr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N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IN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3,</m:t>
                        </m:r>
                        <m:sSub>
                          <m:sSubPr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sz="24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IN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" lvl="1" algn="just"/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F9803B12-E96A-499A-B360-476FC096C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55" y="677456"/>
                <a:ext cx="11592143" cy="6352893"/>
              </a:xfrm>
              <a:prstGeom prst="rect">
                <a:avLst/>
              </a:prstGeom>
              <a:blipFill>
                <a:blip r:embed="rId4"/>
                <a:stretch>
                  <a:fillRect l="-631" t="-7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="" xmlns:p14="http://schemas.microsoft.com/office/powerpoint/2010/main" val="111053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201DF84-9002-4194-92B4-2B2DF81BC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9" y="33090"/>
            <a:ext cx="11945259" cy="6824910"/>
          </a:xfrm>
        </p:spPr>
        <p:txBody>
          <a:bodyPr>
            <a:normAutofit/>
          </a:bodyPr>
          <a:lstStyle/>
          <a:p>
            <a:pPr marL="475488" lvl="2" indent="0" algn="just">
              <a:lnSpc>
                <a:spcPct val="100000"/>
              </a:lnSpc>
              <a:buNone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5488" lvl="2" indent="0" algn="just">
              <a:lnSpc>
                <a:spcPct val="100000"/>
              </a:lnSpc>
              <a:buNone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ED04465-4E46-44B7-8137-507F62C5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90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....... Dr. Ruma Saha .......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6C6102A-86DF-482E-A8AE-B333D048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845F5A-061D-4825-9AE9-D7794091C6CF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803B12-E96A-499A-B360-476FC096C434}"/>
                  </a:ext>
                </a:extLst>
              </p:cNvPr>
              <p:cNvSpPr txBox="1"/>
              <p:nvPr/>
            </p:nvSpPr>
            <p:spPr>
              <a:xfrm>
                <a:off x="252854" y="304214"/>
                <a:ext cx="11592143" cy="5983561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pPr marL="475488" lvl="1" indent="-457200" algn="just">
                  <a:spcAft>
                    <a:spcPts val="1000"/>
                  </a:spcAft>
                  <a:buFont typeface="+mj-lt"/>
                  <a:buAutoNum type="arabicPeriod" startAt="6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∵</m:t>
                        </m:r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IN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N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=−1,</m:t>
                        </m:r>
                        <m:sSub>
                          <m:sSubPr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2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sz="24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N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N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N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N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IN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75488" lvl="1" indent="-457200" algn="just">
                  <a:spcAft>
                    <a:spcPts val="1000"/>
                  </a:spcAft>
                  <a:buAutoNum type="arabicPeriod" startAt="6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−7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−5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∵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N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N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IN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N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75488" lvl="1" indent="-457200" algn="just">
                  <a:spcAft>
                    <a:spcPts val="1000"/>
                  </a:spcAft>
                  <a:buAutoNum type="arabicPeriod" startAt="6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∵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N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N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=3,</m:t>
                        </m:r>
                        <m:sSub>
                          <m:sSubPr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IN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75488" lvl="1" indent="-457200" algn="just">
                  <a:spcAft>
                    <a:spcPts val="1000"/>
                  </a:spcAft>
                  <a:buAutoNum type="arabicPeriod" startAt="6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∵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=1,</m:t>
                        </m:r>
                        <m:sSub>
                          <m:sSubPr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N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=2,</m:t>
                        </m:r>
                        <m:sSub>
                          <m:sSubPr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N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N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75488" lvl="1" indent="-457200" algn="just">
                  <a:spcAft>
                    <a:spcPts val="1000"/>
                  </a:spcAft>
                  <a:buAutoNum type="arabicPeriod" startAt="6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∵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N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−5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N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=3,</m:t>
                        </m:r>
                        <m:sSub>
                          <m:sSubPr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sz="24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N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" lvl="1" algn="just"/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F9803B12-E96A-499A-B360-476FC096C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55" y="304216"/>
                <a:ext cx="11592143" cy="59835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="" xmlns:p14="http://schemas.microsoft.com/office/powerpoint/2010/main" val="393751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201DF84-9002-4194-92B4-2B2DF81BC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9" y="33090"/>
            <a:ext cx="11945259" cy="6824910"/>
          </a:xfrm>
        </p:spPr>
        <p:txBody>
          <a:bodyPr>
            <a:normAutofit/>
          </a:bodyPr>
          <a:lstStyle/>
          <a:p>
            <a:pPr marL="475488" lvl="2" indent="0" algn="just">
              <a:lnSpc>
                <a:spcPct val="100000"/>
              </a:lnSpc>
              <a:buNone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5488" lvl="2" indent="0" algn="just">
              <a:lnSpc>
                <a:spcPct val="100000"/>
              </a:lnSpc>
              <a:buNone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ED04465-4E46-44B7-8137-507F62C5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90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....... Dr. Ruma Saha .......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6C6102A-86DF-482E-A8AE-B333D048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845F5A-061D-4825-9AE9-D7794091C6CF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803B12-E96A-499A-B360-476FC096C434}"/>
                  </a:ext>
                </a:extLst>
              </p:cNvPr>
              <p:cNvSpPr txBox="1"/>
              <p:nvPr/>
            </p:nvSpPr>
            <p:spPr>
              <a:xfrm>
                <a:off x="252854" y="154938"/>
                <a:ext cx="11592143" cy="6032421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pPr marL="475488" lvl="1" indent="-457200" algn="just">
                  <a:spcAft>
                    <a:spcPts val="1200"/>
                  </a:spcAft>
                  <a:buFont typeface="+mj-lt"/>
                  <a:buAutoNum type="arabicPeriod" startAt="4"/>
                </a:pPr>
                <a:r>
                  <a:rPr 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Characteristic Polynomial: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The polynomial </a:t>
                </a:r>
                <a14:m>
                  <m:oMath xmlns:m="http://schemas.openxmlformats.org/officeDocument/2006/math">
                    <m:r>
                      <a:rPr lang="en-IN" sz="240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IN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called </a:t>
                </a:r>
                <a:r>
                  <a:rPr lang="en-US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Eigen Polynomial 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 </a:t>
                </a:r>
                <a:r>
                  <a:rPr lang="en-US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Characteristic Polynomial 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 </a:t>
                </a:r>
                <a:r>
                  <a:rPr lang="en-US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Latent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Polynomial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sz="24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75488" lvl="1" indent="-457200" algn="just">
                  <a:spcAft>
                    <a:spcPts val="1200"/>
                  </a:spcAft>
                  <a:buFont typeface="+mj-lt"/>
                  <a:buAutoNum type="arabicPeriod" startAt="4"/>
                </a:pPr>
                <a:r>
                  <a:rPr 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Characteristic Equations: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The equation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</m:d>
                    <m:r>
                      <a:rPr lang="en-IN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called </a:t>
                </a:r>
                <a:r>
                  <a:rPr lang="en-US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Eigen equation 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 </a:t>
                </a:r>
                <a:r>
                  <a:rPr lang="en-US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Characteristic equation 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 </a:t>
                </a:r>
                <a:r>
                  <a:rPr lang="en-US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Latent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equation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The degree of the characteristic equation of a matrix is equal to the order of that matrix.</a:t>
                </a:r>
              </a:p>
              <a:p>
                <a:pPr marL="475488" lvl="1" indent="-457200" algn="just">
                  <a:spcAft>
                    <a:spcPts val="1200"/>
                  </a:spcAft>
                  <a:buAutoNum type="arabicPeriod" startAt="4"/>
                </a:pPr>
                <a:r>
                  <a:rPr 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Characteristic Value or Root: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The values of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which is obtained from the polynomial equation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</m:d>
                    <m:r>
                      <a:rPr lang="en-IN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are called </a:t>
                </a:r>
                <a:r>
                  <a:rPr lang="en-US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Eigen values 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 </a:t>
                </a:r>
                <a:r>
                  <a:rPr lang="en-US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Characteristic values 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 </a:t>
                </a:r>
                <a:r>
                  <a:rPr lang="en-US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latent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values or </a:t>
                </a:r>
                <a:r>
                  <a:rPr lang="en-US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Proper values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475488" lvl="1" indent="-457200" algn="just">
                  <a:spcAft>
                    <a:spcPts val="1200"/>
                  </a:spcAft>
                  <a:buAutoNum type="arabicPeriod" startAt="4"/>
                </a:pPr>
                <a:r>
                  <a:rPr 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Spectrum of a Matrix: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The set of all characteristic roots of a matrix is called the spectrum of the matrix.</a:t>
                </a:r>
              </a:p>
              <a:p>
                <a:pPr marL="475488" lvl="1" indent="-457200" algn="just">
                  <a:spcAft>
                    <a:spcPts val="1200"/>
                  </a:spcAft>
                  <a:buAutoNum type="arabicPeriod" startAt="4"/>
                </a:pPr>
                <a:r>
                  <a:rPr 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Eigen Vector: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The values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called </a:t>
                </a:r>
                <a:r>
                  <a:rPr lang="en-US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Eigen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vectors or </a:t>
                </a:r>
                <a:r>
                  <a:rPr lang="en-US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characteristic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vectors or </a:t>
                </a:r>
                <a:r>
                  <a:rPr lang="en-US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latent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vectors corresponding to eigen value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475488" lvl="2" algn="just">
                  <a:spcAft>
                    <a:spcPts val="1200"/>
                  </a:spcAft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Any nonzero vector X is said to be a characteristic vector of a matrix A, if there exits a number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𝐴𝑋</m:t>
                    </m:r>
                    <m:r>
                      <a:rPr lang="en-IN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IN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F9803B12-E96A-499A-B360-476FC096C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55" y="154940"/>
                <a:ext cx="11592143" cy="6032421"/>
              </a:xfrm>
              <a:prstGeom prst="rect">
                <a:avLst/>
              </a:prstGeom>
              <a:blipFill>
                <a:blip r:embed="rId4"/>
                <a:stretch>
                  <a:fillRect l="-526" t="-808" r="-789" b="-13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="" xmlns:p14="http://schemas.microsoft.com/office/powerpoint/2010/main" val="377652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201DF84-9002-4194-92B4-2B2DF81BC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9" y="33090"/>
            <a:ext cx="11945259" cy="6824910"/>
          </a:xfrm>
        </p:spPr>
        <p:txBody>
          <a:bodyPr>
            <a:normAutofit/>
          </a:bodyPr>
          <a:lstStyle/>
          <a:p>
            <a:pPr algn="ctr"/>
            <a:endParaRPr lang="en-US" sz="3000" b="1" dirty="0">
              <a:solidFill>
                <a:srgbClr val="C00000"/>
              </a:solidFill>
              <a:latin typeface="Copperplate Gothic Bold" panose="020E0705020206020404" pitchFamily="34" charset="0"/>
              <a:cs typeface="Times New Roman" panose="02020603050405020304" pitchFamily="18" charset="0"/>
            </a:endParaRPr>
          </a:p>
          <a:p>
            <a:pPr marL="635508" lvl="1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2608" lvl="1" indent="0" algn="ctr">
              <a:buNone/>
            </a:pPr>
            <a:r>
              <a:rPr lang="en-US" sz="1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</a:p>
          <a:p>
            <a:pPr marL="292608" lvl="1" indent="0" algn="ctr">
              <a:buNone/>
            </a:pPr>
            <a:r>
              <a:rPr lang="en-US" sz="1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ED04465-4E46-44B7-8137-507F62C5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90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....... Dr. Ruma Saha .......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6C6102A-86DF-482E-A8AE-B333D048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845F5A-061D-4825-9AE9-D7794091C6CF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054071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ED04465-4E46-44B7-8137-507F62C5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90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....... Dr. Ruma Saha .......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6C6102A-86DF-482E-A8AE-B333D048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845F5A-061D-4825-9AE9-D7794091C6CF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803B12-E96A-499A-B360-476FC096C434}"/>
                  </a:ext>
                </a:extLst>
              </p:cNvPr>
              <p:cNvSpPr txBox="1"/>
              <p:nvPr/>
            </p:nvSpPr>
            <p:spPr>
              <a:xfrm>
                <a:off x="128589" y="140826"/>
                <a:ext cx="11592143" cy="6601679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pPr marL="18288" lvl="1" algn="ctr">
                  <a:spcAft>
                    <a:spcPts val="600"/>
                  </a:spcAft>
                </a:pPr>
                <a:r>
                  <a:rPr lang="en-US" sz="2400" b="1" dirty="0">
                    <a:solidFill>
                      <a:srgbClr val="C00000"/>
                    </a:solidFill>
                    <a:latin typeface="Copperplate Gothic Bold" panose="020E0705020206020404" pitchFamily="34" charset="0"/>
                    <a:cs typeface="Times New Roman" panose="02020603050405020304" pitchFamily="18" charset="0"/>
                  </a:rPr>
                  <a:t>Properties of Eigen Values</a:t>
                </a:r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75488" lvl="1" indent="-457200" algn="just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Trace of a Matrix A: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The sum of the entries on the main diagonal of a matrix is called the Trace of A.</a:t>
                </a:r>
              </a:p>
              <a:p>
                <a:pPr marL="475488" lvl="2" algn="just">
                  <a:spcAft>
                    <a:spcPts val="600"/>
                  </a:spcAft>
                </a:pPr>
                <a:r>
                  <a:rPr lang="en-IN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Trace of A	</a:t>
                </a:r>
                <a14:m>
                  <m:oMath xmlns:m="http://schemas.openxmlformats.org/officeDocument/2006/math">
                    <m:r>
                      <a:rPr lang="en-IN" sz="240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en-IN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  <m:r>
                      <a:rPr lang="en-IN" sz="24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33</m:t>
                        </m:r>
                      </m:sub>
                    </m:sSub>
                    <m:r>
                      <a:rPr lang="en-IN" sz="24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+…+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𝑛𝑛</m:t>
                        </m:r>
                      </m:sub>
                    </m:sSub>
                  </m:oMath>
                </a14:m>
                <a:endParaRPr lang="en-US" sz="24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75488" lvl="1" indent="-457200" algn="just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sum of the eigen values of a matrix is the sum of the elements of the principal diagonal.</a:t>
                </a:r>
              </a:p>
              <a:p>
                <a:pPr marL="475488" lvl="2" algn="just">
                  <a:spcAft>
                    <a:spcPts val="600"/>
                  </a:spcAft>
                </a:pPr>
                <a:r>
                  <a:rPr lang="en-IN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Trace of A	</a:t>
                </a:r>
                <a14:m>
                  <m:oMath xmlns:m="http://schemas.openxmlformats.org/officeDocument/2006/math">
                    <m:r>
                      <a:rPr lang="en-IN" sz="240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en-IN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  <m:r>
                      <a:rPr lang="en-IN" sz="240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33</m:t>
                        </m:r>
                      </m:sub>
                    </m:sSub>
                    <m:r>
                      <a:rPr lang="en-IN" sz="240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+…+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𝑛𝑛</m:t>
                        </m:r>
                      </m:sub>
                    </m:sSub>
                    <m:r>
                      <a:rPr lang="en-IN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IN" sz="240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IN" sz="240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+…+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75488" lvl="1" indent="-457200" algn="just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eigen values of an upper or lower or diagonal matrix are the elements on its main diagonal.</a:t>
                </a:r>
              </a:p>
              <a:p>
                <a:pPr marL="475488" lvl="1" indent="-457200" algn="just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product of the eigen values of a matrix is equal to the determinant of the matrix.</a:t>
                </a:r>
              </a:p>
              <a:p>
                <a:pPr marL="475488" lvl="2" algn="just"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IN" sz="2400" dirty="0">
                    <a:solidFill>
                      <a:srgbClr val="00B05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IN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IN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IN" sz="240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r>
                      <a:rPr lang="en-IN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IN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=|</m:t>
                    </m:r>
                    <m:r>
                      <a:rPr lang="en-IN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IN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</a:p>
              <a:p>
                <a:pPr marL="475488" lvl="1" indent="-457200" algn="just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IN" sz="24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eigen values of A,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f>
                      <m:f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N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f>
                      <m:f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N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IN" sz="24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f>
                      <m:f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N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eigen values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475488" lvl="1" indent="-457200" algn="just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IN" sz="24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eigen values of A,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k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IN" sz="24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eigen values of the matrix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kA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475488" lvl="1" indent="-457200" algn="just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eigen values of A and its transpose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same.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F9803B12-E96A-499A-B360-476FC096C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90" y="140827"/>
                <a:ext cx="11592143" cy="6601679"/>
              </a:xfrm>
              <a:prstGeom prst="rect">
                <a:avLst/>
              </a:prstGeom>
              <a:blipFill>
                <a:blip r:embed="rId4"/>
                <a:stretch>
                  <a:fillRect l="-526" t="-739" r="-789" b="-12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="" xmlns:p14="http://schemas.microsoft.com/office/powerpoint/2010/main" val="31759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ED04465-4E46-44B7-8137-507F62C5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90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....... Dr. Ruma Saha .......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6C6102A-86DF-482E-A8AE-B333D048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845F5A-061D-4825-9AE9-D7794091C6CF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803B12-E96A-499A-B360-476FC096C434}"/>
                  </a:ext>
                </a:extLst>
              </p:cNvPr>
              <p:cNvSpPr txBox="1"/>
              <p:nvPr/>
            </p:nvSpPr>
            <p:spPr>
              <a:xfrm>
                <a:off x="128589" y="84847"/>
                <a:ext cx="11932782" cy="6632585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pPr marL="18288" lvl="1" algn="ctr">
                  <a:spcAft>
                    <a:spcPts val="600"/>
                  </a:spcAft>
                </a:pPr>
                <a:r>
                  <a:rPr lang="en-US" sz="2400" b="1" dirty="0">
                    <a:solidFill>
                      <a:srgbClr val="C00000"/>
                    </a:solidFill>
                    <a:latin typeface="Copperplate Gothic Bold" panose="020E0705020206020404" pitchFamily="34" charset="0"/>
                    <a:cs typeface="Times New Roman" panose="02020603050405020304" pitchFamily="18" charset="0"/>
                  </a:rPr>
                  <a:t>Properties of Eigen Values</a:t>
                </a:r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75488" lvl="1" indent="-457200" algn="just">
                  <a:spcAft>
                    <a:spcPts val="600"/>
                  </a:spcAft>
                  <a:buFont typeface="+mj-lt"/>
                  <a:buAutoNum type="arabicPeriod" startAt="8"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IN" sz="24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eigen values of A, then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bSup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Sup>
                      <m:sSubSup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bSup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Sup>
                      <m:sSubSup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  <m:sup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bSup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IN" sz="24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Sup>
                      <m:sSubSup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eigen values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475488" lvl="1" indent="-457200" algn="just">
                  <a:spcAft>
                    <a:spcPts val="600"/>
                  </a:spcAft>
                  <a:buFont typeface="+mj-lt"/>
                  <a:buAutoNum type="arabicPeriod" startAt="8"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IN" sz="24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eigen values of A,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IN" sz="24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eigen values of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𝑘𝐼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475488" lvl="1" indent="-457200" algn="just">
                  <a:spcAft>
                    <a:spcPts val="600"/>
                  </a:spcAft>
                  <a:buFont typeface="+mj-lt"/>
                  <a:buAutoNum type="arabicPeriod" startAt="8"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eigen values of a symmetric matrix are real.</a:t>
                </a:r>
              </a:p>
              <a:p>
                <a:pPr marL="18288" lvl="1" algn="ctr">
                  <a:spcAft>
                    <a:spcPts val="600"/>
                  </a:spcAft>
                </a:pPr>
                <a:r>
                  <a:rPr lang="en-US" sz="2400" b="1" dirty="0">
                    <a:solidFill>
                      <a:srgbClr val="C00000"/>
                    </a:solidFill>
                    <a:latin typeface="Copperplate Gothic Bold" panose="020E0705020206020404" pitchFamily="34" charset="0"/>
                    <a:cs typeface="Times New Roman" panose="02020603050405020304" pitchFamily="18" charset="0"/>
                  </a:rPr>
                  <a:t>Short Cut Method to Find Characteristic Equation</a:t>
                </a:r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75488" lvl="1" indent="-457200" algn="just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Characteristic Equation of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×2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given by</a:t>
                </a:r>
              </a:p>
              <a:p>
                <a:pPr marL="475488" lvl="2" algn="just"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𝝀</m:t>
                        </m:r>
                      </m:e>
                      <m:sup>
                        <m:r>
                          <a:rPr lang="en-IN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en-IN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IN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e>
                      <m:sub>
                        <m:r>
                          <a:rPr lang="en-IN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𝝀</m:t>
                    </m:r>
                    <m:r>
                      <a:rPr lang="en-IN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IN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</m:d>
                    <m:r>
                      <a:rPr lang="en-IN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marL="475488" lvl="2" algn="just"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IN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24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Sum of diagonal elements, 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IN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24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Determinant of A. 	</a:t>
                </a:r>
              </a:p>
              <a:p>
                <a:pPr marL="475488" lvl="1" indent="-457200" algn="just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Characteristic Equation of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given by</a:t>
                </a:r>
              </a:p>
              <a:p>
                <a:pPr marL="475488" lvl="2" algn="just"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𝝀</m:t>
                        </m:r>
                      </m:e>
                      <m:sup>
                        <m:r>
                          <a:rPr lang="en-IN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sup>
                    </m:sSup>
                    <m:r>
                      <a:rPr lang="en-IN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N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IN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𝝀</m:t>
                        </m:r>
                      </m:e>
                      <m:sup>
                        <m:r>
                          <a:rPr lang="en-IN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en-IN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IN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e>
                      <m:sub>
                        <m:r>
                          <a:rPr lang="en-IN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𝝀</m:t>
                    </m:r>
                    <m:r>
                      <a:rPr lang="en-IN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IN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</m:d>
                    <m:r>
                      <a:rPr lang="en-IN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marL="475488" lvl="2" algn="just"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IN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24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Sum of diagonal elements,</a:t>
                </a:r>
              </a:p>
              <a:p>
                <a:pPr marL="475488" lvl="2" algn="just"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IN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IN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24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Sum of minors of diagonal elements</a:t>
                </a:r>
              </a:p>
              <a:p>
                <a:pPr marL="475488" lvl="2" algn="just"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IN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24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Determinant of A. 	</a:t>
                </a:r>
              </a:p>
              <a:p>
                <a:pPr marL="18288" lvl="1" algn="just">
                  <a:spcAft>
                    <a:spcPts val="600"/>
                  </a:spcAft>
                </a:pPr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F9803B12-E96A-499A-B360-476FC096C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90" y="84849"/>
                <a:ext cx="11932783" cy="6632585"/>
              </a:xfrm>
              <a:prstGeom prst="rect">
                <a:avLst/>
              </a:prstGeom>
              <a:blipFill>
                <a:blip r:embed="rId4"/>
                <a:stretch>
                  <a:fillRect l="-511" t="-735" r="-7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261360" y="3078482"/>
            <a:ext cx="35458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+</a:t>
            </a:r>
            <a:endParaRPr lang="en-GB" sz="2400" b="1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95600" y="4465322"/>
            <a:ext cx="35458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+</a:t>
            </a:r>
            <a:endParaRPr lang="en-GB" sz="2400" b="1" dirty="0">
              <a:solidFill>
                <a:srgbClr val="7030A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53341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ED04465-4E46-44B7-8137-507F62C5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90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....... Dr. Ruma Saha .......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6C6102A-86DF-482E-A8AE-B333D048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845F5A-061D-4825-9AE9-D7794091C6CF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803B12-E96A-499A-B360-476FC096C434}"/>
                  </a:ext>
                </a:extLst>
              </p:cNvPr>
              <p:cNvSpPr txBox="1"/>
              <p:nvPr/>
            </p:nvSpPr>
            <p:spPr>
              <a:xfrm>
                <a:off x="128589" y="84847"/>
                <a:ext cx="11932782" cy="6206892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pPr marL="18288" lvl="1" algn="ctr">
                  <a:spcAft>
                    <a:spcPts val="600"/>
                  </a:spcAft>
                </a:pPr>
                <a:r>
                  <a:rPr lang="en-US" sz="2400" b="1" dirty="0">
                    <a:solidFill>
                      <a:srgbClr val="C00000"/>
                    </a:solidFill>
                    <a:latin typeface="Copperplate Gothic Bold" panose="020E0705020206020404" pitchFamily="34" charset="0"/>
                    <a:cs typeface="Times New Roman" panose="02020603050405020304" pitchFamily="18" charset="0"/>
                  </a:rPr>
                  <a:t>Properties of Eigen Vectors</a:t>
                </a:r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75488" lvl="1" indent="-457200" algn="just"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Eigen vector of a matrix corresponding to an eigen value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:r>
                  <a:rPr 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 unique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475488" lvl="1" indent="-457200" algn="just"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IN" sz="24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distinct eigen values of A, then corresponding eigen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IN" sz="24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</a:t>
                </a:r>
                <a:r>
                  <a:rPr 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linearly independent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475488" lvl="1" indent="-457200" algn="just"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may or may not be possible to get linearly independent eigen vectors corresponding to the </a:t>
                </a:r>
                <a:r>
                  <a:rPr 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repeated roots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475488" lvl="1" indent="-457200" algn="just"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matrix has </a:t>
                </a:r>
                <a:r>
                  <a:rPr 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most 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linearly independent eigen vectors.</a:t>
                </a:r>
              </a:p>
              <a:p>
                <a:pPr marL="475488" lvl="1" indent="-457200" algn="just"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Eigen vector of a square matrix can not correspond to two </a:t>
                </a:r>
                <a:r>
                  <a:rPr 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distinct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eigen values.</a:t>
                </a:r>
              </a:p>
              <a:p>
                <a:pPr marL="475488" lvl="1" indent="-457200" algn="just"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Orthogonal Eigen Vectors: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Two eigen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said to be </a:t>
                </a:r>
                <a:r>
                  <a:rPr 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orthogonal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475488" lvl="1" indent="-457200" algn="just"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Eigen vectors of a </a:t>
                </a:r>
                <a:r>
                  <a:rPr 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symmetric matrix 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corresponding to different eigen values are </a:t>
                </a:r>
                <a:r>
                  <a:rPr 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orthogonal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475488" lvl="1" indent="-457200" algn="just"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Corresponding to </a:t>
                </a:r>
                <a:r>
                  <a:rPr 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zero eigen value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eigen vector will </a:t>
                </a:r>
                <a:r>
                  <a:rPr 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 be zero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18288" lvl="1" algn="just">
                  <a:spcAft>
                    <a:spcPts val="600"/>
                  </a:spcAft>
                </a:pPr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F9803B12-E96A-499A-B360-476FC096C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90" y="84847"/>
                <a:ext cx="11932783" cy="6206892"/>
              </a:xfrm>
              <a:prstGeom prst="rect">
                <a:avLst/>
              </a:prstGeom>
              <a:blipFill>
                <a:blip r:embed="rId4"/>
                <a:stretch>
                  <a:fillRect l="-511" t="-786" r="-7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="" xmlns:p14="http://schemas.microsoft.com/office/powerpoint/2010/main" val="88578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01DF84-9002-4194-92B4-2B2DF81BC6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0629" y="141668"/>
                <a:ext cx="11945258" cy="6716332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1.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Eigen values and Eigen vectors of the matrix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−10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	</a:t>
                </a:r>
                <a:endParaRPr 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600" b="1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r>
                  <a:rPr lang="en-US" sz="26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have to find the Eigen values and Eigen vectors of the matrix.</a:t>
                </a:r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−10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</a:p>
              <a:p>
                <a:pPr marL="201168" lvl="1" indent="0" algn="just">
                  <a:buNone/>
                </a:pPr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Characteristics equation of A is given by</a:t>
                </a: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8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- - - - - - - -		(1)</a:t>
                </a: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Sum of diagonal elements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14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I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13</m:t>
                    </m:r>
                  </m:oMath>
                </a14:m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I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−10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IN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14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d>
                      <m:d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I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−5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d>
                      <m:d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=−14+50=36</m:t>
                    </m:r>
                  </m:oMath>
                </a14:m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None/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 (1) becomes</a:t>
                </a: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8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13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+36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- - - - - - - -		(2)</a:t>
                </a: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IN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IN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9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−4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36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d>
                      <m:dPr>
                        <m:ctrlPr>
                          <a:rPr lang="en-US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  <m:r>
                          <a:rPr lang="en-I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−9</m:t>
                        </m:r>
                      </m:e>
                    </m:d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−4</m:t>
                    </m:r>
                    <m:d>
                      <m:d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  <m:r>
                          <a:rPr lang="en-I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−9</m:t>
                        </m:r>
                      </m:e>
                    </m:d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8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</m:e>
                    </m:d>
                    <m:d>
                      <m:d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  <m:r>
                          <a:rPr lang="en-I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I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e>
                    </m:d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−9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4=0</m:t>
                    </m:r>
                  </m:oMath>
                </a14:m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rderBoxPr>
                      <m:e>
                        <m: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  <m:r>
                          <a:rPr lang="en-I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=4,   9</m:t>
                        </m:r>
                      </m:e>
                    </m:borderBox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4201DF84-9002-4194-92B4-2B2DF81BC6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629" y="141668"/>
                <a:ext cx="11945259" cy="6716332"/>
              </a:xfrm>
              <a:blipFill>
                <a:blip r:embed="rId4"/>
                <a:stretch>
                  <a:fillRect l="-918" t="-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ED04465-4E46-44B7-8137-507F62C5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cap="none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....... Dr. Ruma Saha .......</a:t>
            </a:r>
            <a:endParaRPr lang="en-US" cap="none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6C6102A-86DF-482E-A8AE-B333D048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>
                <a:solidFill>
                  <a:srgbClr val="7030A0"/>
                </a:solidFill>
              </a:rPr>
              <a:pPr/>
              <a:t>6</a:t>
            </a:fld>
            <a:endParaRPr lang="en-US" dirty="0">
              <a:solidFill>
                <a:srgbClr val="7030A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8643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01DF84-9002-4194-92B4-2B2DF81BC6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0629" y="141668"/>
                <a:ext cx="11945258" cy="6716332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 we have to find the Eigen vectors corresponding to eigen values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en-IN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9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</a:p>
              <a:p>
                <a:pPr algn="just"/>
                <a:r>
                  <a:rPr lang="en-US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dirty="0" err="1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	Eigen vector corresponding to eigen value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=4</m:t>
                    </m:r>
                    <m:r>
                      <a:rPr lang="en-US" sz="2400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</a:p>
              <a:p>
                <a:pPr marL="201168" lvl="1" indent="0" algn="just">
                  <a:buNone/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sz="24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sz="24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 Eigen vector corresponding to the eigen value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=4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Then the characteristics equation of A is given by</a:t>
                </a:r>
              </a:p>
              <a:p>
                <a:pPr marL="201168" lvl="1" indent="0" algn="just"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	- - - - - - - -		(3)</a:t>
                </a: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</m:e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−10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- - - - - - -		(4)</a:t>
                </a:r>
              </a:p>
              <a:p>
                <a:pPr marL="201168" lvl="1" indent="0" algn="just">
                  <a:buNone/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Putting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=4 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(4), we have </a:t>
                </a: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8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8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IN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4−</m:t>
                              </m:r>
                              <m:r>
                                <a:rPr lang="en-IN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IN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−10</m:t>
                              </m:r>
                            </m:e>
                          </m:mr>
                          <m:mr>
                            <m:e>
                              <m:r>
                                <a:rPr lang="en-IN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IN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−1−</m:t>
                              </m:r>
                              <m:r>
                                <a:rPr lang="en-IN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−10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−5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−10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4201DF84-9002-4194-92B4-2B2DF81BC6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629" y="141668"/>
                <a:ext cx="11945259" cy="6716332"/>
              </a:xfrm>
              <a:blipFill>
                <a:blip r:embed="rId4"/>
                <a:stretch>
                  <a:fillRect l="-765" t="-1270" r="-15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ED04465-4E46-44B7-8137-507F62C5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cap="none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....... Dr. Ruma Saha .......</a:t>
            </a:r>
            <a:endParaRPr lang="en-US" cap="none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6C6102A-86DF-482E-A8AE-B333D048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>
                <a:solidFill>
                  <a:srgbClr val="7030A0"/>
                </a:solidFill>
              </a:rPr>
              <a:pPr/>
              <a:t>7</a:t>
            </a:fld>
            <a:endParaRPr lang="en-US" dirty="0">
              <a:solidFill>
                <a:srgbClr val="7030A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4247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01DF84-9002-4194-92B4-2B2DF81BC6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0629" y="141668"/>
                <a:ext cx="11945258" cy="6716332"/>
              </a:xfrm>
            </p:spPr>
            <p:txBody>
              <a:bodyPr>
                <a:normAutofit lnSpcReduction="10000"/>
              </a:bodyPr>
              <a:lstStyle/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−10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Putting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∴</m:t>
                    </m:r>
                  </m:oMath>
                </a14:m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Eigen vector corresponding to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=4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e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01168" lvl="1" indent="0" algn="just">
                  <a:buNone/>
                </a:pPr>
                <a:r>
                  <a:rPr lang="en-US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dirty="0" err="1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	Eigen vector corresponding to eigen value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=9</m:t>
                    </m:r>
                    <m:r>
                      <a:rPr lang="en-US" sz="240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sz="2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sz="2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 Eigen vector 	corresponding to the eigen value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=9.</m:t>
                    </m:r>
                  </m:oMath>
                </a14:m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Putting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=9 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(4), we have </a:t>
                </a: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8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8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IN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4−</m:t>
                              </m:r>
                              <m:r>
                                <a:rPr lang="en-IN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IN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−10</m:t>
                              </m:r>
                            </m:e>
                          </m:mr>
                          <m:mr>
                            <m:e>
                              <m:r>
                                <a:rPr lang="en-IN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IN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−1−</m:t>
                              </m:r>
                              <m:r>
                                <a:rPr lang="en-IN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−10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I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−10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10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 Putting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∴</m:t>
                    </m:r>
                  </m:oMath>
                </a14:m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Eigen vector corresponding to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=9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 the Eigen values and Eigen vectors of the given matrix are given by</a:t>
                </a: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rderBoxPr>
                      <m:e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    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N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    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N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m:rPr>
                            <m:nor/>
                          </m:rPr>
                          <a:rPr lang="en-US" sz="2400" i="1" dirty="0">
                            <a:solidFill>
                              <a:srgbClr val="7030A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borderBox>
                  </m:oMath>
                </a14:m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4201DF84-9002-4194-92B4-2B2DF81BC6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629" y="141668"/>
                <a:ext cx="11945259" cy="6716332"/>
              </a:xfrm>
              <a:blipFill>
                <a:blip r:embed="rId4"/>
                <a:stretch>
                  <a:fillRect t="-1815" r="-15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ED04465-4E46-44B7-8137-507F62C5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cap="none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....... Dr. Ruma Saha .......</a:t>
            </a:r>
            <a:endParaRPr lang="en-US" cap="none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6C6102A-86DF-482E-A8AE-B333D048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>
                <a:solidFill>
                  <a:srgbClr val="7030A0"/>
                </a:solidFill>
              </a:rPr>
              <a:pPr/>
              <a:t>8</a:t>
            </a:fld>
            <a:endParaRPr lang="en-US" dirty="0">
              <a:solidFill>
                <a:srgbClr val="7030A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9017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01DF84-9002-4194-92B4-2B2DF81BC6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0629" y="141668"/>
                <a:ext cx="11945258" cy="6716332"/>
              </a:xfrm>
            </p:spPr>
            <p:txBody>
              <a:bodyPr>
                <a:normAutofit fontScale="92500" lnSpcReduction="10000"/>
              </a:bodyPr>
              <a:lstStyle/>
              <a:p>
                <a:pPr algn="just"/>
                <a:r>
                  <a:rPr lang="en-US" sz="2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2.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Eigen values and Eigen vectors of the matrix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−8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	</a:t>
                </a:r>
                <a:endParaRPr 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600" b="1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r>
                  <a:rPr lang="en-US" sz="26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have to find the Eigen values and Eigen vectors of the matrix.</a:t>
                </a:r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−8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</a:p>
              <a:p>
                <a:pPr marL="201168" lvl="1" indent="0" algn="just">
                  <a:buNone/>
                </a:pPr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Characteristics equation of A is given by</a:t>
                </a: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8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- - - - - - - -		(1)</a:t>
                </a: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Sum of diagonal elements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8+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−3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+1=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6</m:t>
                    </m:r>
                  </m:oMath>
                </a14:m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Sum of minors of diagonal elements </a:t>
                </a: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sz="24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4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4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−8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−3</m:t>
                        </m:r>
                      </m:e>
                    </m:d>
                    <m:r>
                      <a:rPr lang="en-US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1−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−4</m:t>
                        </m:r>
                      </m:e>
                    </m:d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d>
                      <m:d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+8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×1−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d>
                      <m:d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</m:e>
                    </m:d>
                  </m:oMath>
                </a14:m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+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8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d>
                      <m:d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−3</m:t>
                        </m:r>
                      </m:e>
                    </m:d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d>
                      <m:d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e>
                    </m:d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d>
                      <m:d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e>
                    </m:d>
                  </m:oMath>
                </a14:m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−3−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8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8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+6−24+32=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11</m:t>
                    </m:r>
                  </m:oMath>
                </a14:m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−8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=8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−3</m:t>
                            </m:r>
                          </m:e>
                        </m:d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×1−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−4</m:t>
                            </m:r>
                          </m:e>
                        </m:d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e>
                        </m:d>
                      </m:e>
                    </m:d>
                  </m:oMath>
                </a14:m>
                <a:endParaRPr lang="en-US" sz="2400" b="0" i="1" dirty="0">
                  <a:solidFill>
                    <a:srgbClr val="00206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b="0" dirty="0">
                    <a:solidFill>
                      <a:srgbClr val="00206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e>
                    </m:d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×1−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−2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</m:d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d>
                      </m:e>
                    </m:d>
                  </m:oMath>
                </a14:m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endParaRPr lang="en-US" sz="28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4201DF84-9002-4194-92B4-2B2DF81BC6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629" y="141668"/>
                <a:ext cx="11945259" cy="6716332"/>
              </a:xfrm>
              <a:blipFill>
                <a:blip r:embed="rId4"/>
                <a:stretch>
                  <a:fillRect l="-765" t="-8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ED04465-4E46-44B7-8137-507F62C5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cap="none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....... Dr. Ruma Saha .......</a:t>
            </a:r>
            <a:endParaRPr lang="en-US" cap="none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6C6102A-86DF-482E-A8AE-B333D048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>
                <a:solidFill>
                  <a:srgbClr val="7030A0"/>
                </a:solidFill>
              </a:rPr>
              <a:pPr/>
              <a:t>9</a:t>
            </a:fld>
            <a:endParaRPr lang="en-US" dirty="0">
              <a:solidFill>
                <a:srgbClr val="7030A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79512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5.000"/>
  <p:tag name="TIMING" val="|0.001|0.005|0.003|0.007|0.003|0.002|0.006|0.007|0.005|0.006|0.005|0.005"/>
  <p:tag name="ISPRING_CUSTOM_TIMING_USED" val="1"/>
  <p:tag name="ISPRING_SLIDE_ID_2" val="{69542972-BAEF-4CA1-9195-ABA326F42E92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5.000"/>
  <p:tag name="TIMING" val="|0.001|0.007|0.004|0.006|0.005|0.004|0.006|0.006|0.008|0.006|0.006|0.006|0.005|0.005|0.002|0.005|0.004|0.004"/>
  <p:tag name="ISPRING_CUSTOM_TIMING_USED" val="1"/>
  <p:tag name="ISPRING_SLIDE_ID_2" val="{32D09CFA-751D-4019-9B4D-5410C5C8D1C2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5.000"/>
  <p:tag name="TIMING" val="|0.001|0.004|0.003|0.005|0.004|0.002|0.002|0.004"/>
  <p:tag name="ISPRING_CUSTOM_TIMING_USED" val="1"/>
  <p:tag name="ISPRING_SLIDE_ID_2" val="{A53114F5-5CC7-4C42-B634-BCC6D1A5331A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5.000"/>
  <p:tag name="TIMING" val="|0.001|0.004|0.003|0.005|0.004|0.002|0.002|0.004"/>
  <p:tag name="ISPRING_CUSTOM_TIMING_USED" val="1"/>
  <p:tag name="ISPRING_SLIDE_ID_2" val="{A53114F5-5CC7-4C42-B634-BCC6D1A5331A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5.000"/>
  <p:tag name="TIMING" val="|0.001|0.004|0.003|0.005|0.004|0.002|0.002|0.004"/>
  <p:tag name="ISPRING_CUSTOM_TIMING_USED" val="1"/>
  <p:tag name="ISPRING_SLIDE_ID_2" val="{A53114F5-5CC7-4C42-B634-BCC6D1A5331A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5.000"/>
  <p:tag name="TIMING" val="|0.001|0.004|0.003|0.005|0.004|0.002|0.002|0.004"/>
  <p:tag name="ISPRING_CUSTOM_TIMING_USED" val="1"/>
  <p:tag name="ISPRING_SLIDE_ID_2" val="{A53114F5-5CC7-4C42-B634-BCC6D1A5331A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5.000"/>
  <p:tag name="TIMING" val="|0.001|0.004|0.003|0.005|0.004|0.002|0.002|0.004"/>
  <p:tag name="ISPRING_CUSTOM_TIMING_USED" val="1"/>
  <p:tag name="ISPRING_SLIDE_ID_2" val="{A53114F5-5CC7-4C42-B634-BCC6D1A5331A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5.000"/>
  <p:tag name="TIMING" val="|0.001|0.004|0.003|0.005|0.004|0.002|0.002|0.004"/>
  <p:tag name="ISPRING_CUSTOM_TIMING_USED" val="1"/>
  <p:tag name="ISPRING_SLIDE_ID_2" val="{A53114F5-5CC7-4C42-B634-BCC6D1A5331A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5.000"/>
  <p:tag name="TIMING" val="|0.001|0.004|0.003|0.005|0.004|0.002|0.002|0.004"/>
  <p:tag name="ISPRING_CUSTOM_TIMING_USED" val="1"/>
  <p:tag name="ISPRING_SLIDE_ID_2" val="{A53114F5-5CC7-4C42-B634-BCC6D1A5331A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5.000"/>
  <p:tag name="TIMING" val="|0.001|0.005|0.003|0.007|0.003|0.002|0.006|0.007|0.005|0.006|0.005|0.005"/>
  <p:tag name="ISPRING_CUSTOM_TIMING_USED" val="1"/>
  <p:tag name="ISPRING_SLIDE_ID_2" val="{69542972-BAEF-4CA1-9195-ABA326F42E92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5.000"/>
  <p:tag name="TIMING" val="|0.001|0.005|0.003|0.007|0.003|0.002|0.006|0.007|0.005|0.006|0.005|0.005"/>
  <p:tag name="ISPRING_CUSTOM_TIMING_USED" val="1"/>
  <p:tag name="ISPRING_SLIDE_ID_2" val="{69542972-BAEF-4CA1-9195-ABA326F42E92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5.000"/>
  <p:tag name="TIMING" val="|0.001|0.005|0.003|0.007|0.003|0.002|0.006|0.007|0.005|0.006|0.005|0.005"/>
  <p:tag name="ISPRING_CUSTOM_TIMING_USED" val="1"/>
  <p:tag name="ISPRING_SLIDE_ID_2" val="{69542972-BAEF-4CA1-9195-ABA326F42E92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5.000"/>
  <p:tag name="TIMING" val="|0.001|0.005|0.003|0.007|0.003|0.002|0.006|0.007|0.005|0.006|0.005|0.005"/>
  <p:tag name="ISPRING_CUSTOM_TIMING_USED" val="1"/>
  <p:tag name="ISPRING_SLIDE_ID_2" val="{69542972-BAEF-4CA1-9195-ABA326F42E92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5.000"/>
  <p:tag name="TIMING" val="|0.001|0.005|0.003|0.007|0.003|0.002|0.006|0.007|0.005|0.006|0.005|0.005"/>
  <p:tag name="ISPRING_CUSTOM_TIMING_USED" val="1"/>
  <p:tag name="ISPRING_SLIDE_ID_2" val="{69542972-BAEF-4CA1-9195-ABA326F42E92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5.000"/>
  <p:tag name="TIMING" val="|0.001|0.005|0.003|0.007|0.003|0.002|0.006|0.007|0.005|0.006|0.005|0.005"/>
  <p:tag name="ISPRING_CUSTOM_TIMING_USED" val="1"/>
  <p:tag name="ISPRING_SLIDE_ID_2" val="{69542972-BAEF-4CA1-9195-ABA326F42E92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5.000"/>
  <p:tag name="TIMING" val="|0.001|0.005|0.003|0.007|0.003|0.002|0.006|0.007|0.005|0.006|0.005|0.005"/>
  <p:tag name="ISPRING_CUSTOM_TIMING_USED" val="1"/>
  <p:tag name="ISPRING_SLIDE_ID_2" val="{69542972-BAEF-4CA1-9195-ABA326F42E92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5.000"/>
  <p:tag name="TIMING" val="|0.001|0.004|0.004|0.006|0.003|0.008|0.003|0.003|0.007|0.005|0.004|0.004|0.008|0.006"/>
  <p:tag name="ISPRING_CUSTOM_TIMING_USED" val="1"/>
  <p:tag name="ISPRING_SLIDE_ID_2" val="{0355AA49-EBB4-435E-99D8-815EF46799EC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5.000"/>
  <p:tag name="TIMING" val="|0.001|0.004|0.003|0.005|0.004|0.002|0.002|0.004"/>
  <p:tag name="ISPRING_CUSTOM_TIMING_USED" val="1"/>
  <p:tag name="ISPRING_SLIDE_ID_2" val="{A53114F5-5CC7-4C42-B634-BCC6D1A5331A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5.000"/>
  <p:tag name="TIMING" val="|0.001|0.004|0.003|0.005|0.004|0.002|0.002|0.004"/>
  <p:tag name="ISPRING_CUSTOM_TIMING_USED" val="1"/>
  <p:tag name="ISPRING_SLIDE_ID_2" val="{A53114F5-5CC7-4C42-B634-BCC6D1A5331A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5.000"/>
  <p:tag name="TIMING" val="|0.001|0.004|0.004|0.006|0.003|0.008|0.003|0.003|0.007|0.005|0.004|0.004|0.008|0.006"/>
  <p:tag name="ISPRING_CUSTOM_TIMING_USED" val="1"/>
  <p:tag name="ISPRING_SLIDE_ID_2" val="{0355AA49-EBB4-435E-99D8-815EF46799EC}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243141"/>
      </a:dk2>
      <a:lt2>
        <a:srgbClr val="E2E8E3"/>
      </a:lt2>
      <a:accent1>
        <a:srgbClr val="E729BF"/>
      </a:accent1>
      <a:accent2>
        <a:srgbClr val="AE17D5"/>
      </a:accent2>
      <a:accent3>
        <a:srgbClr val="732DE7"/>
      </a:accent3>
      <a:accent4>
        <a:srgbClr val="444ADD"/>
      </a:accent4>
      <a:accent5>
        <a:srgbClr val="297FE7"/>
      </a:accent5>
      <a:accent6>
        <a:srgbClr val="16B3CA"/>
      </a:accent6>
      <a:hlink>
        <a:srgbClr val="5576C6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4167</TotalTime>
  <Words>172</Words>
  <Application>Microsoft Office PowerPoint</Application>
  <PresentationFormat>Custom</PresentationFormat>
  <Paragraphs>87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BrushVTI</vt:lpstr>
      <vt:lpstr>Flow</vt:lpstr>
      <vt:lpstr>1_Flow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Differentiation Under Integral Sign (DUIS)</dc:title>
  <dc:creator>Krishna Sahu</dc:creator>
  <cp:lastModifiedBy>rajiv</cp:lastModifiedBy>
  <cp:revision>306</cp:revision>
  <dcterms:created xsi:type="dcterms:W3CDTF">2020-03-23T06:02:34Z</dcterms:created>
  <dcterms:modified xsi:type="dcterms:W3CDTF">2020-10-22T17:42:55Z</dcterms:modified>
</cp:coreProperties>
</file>