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40" r:id="rId2"/>
    <p:sldMasterId id="2147483852" r:id="rId3"/>
  </p:sldMasterIdLst>
  <p:notesMasterIdLst>
    <p:notesMasterId r:id="rId14"/>
  </p:notesMasterIdLst>
  <p:sldIdLst>
    <p:sldId id="342" r:id="rId4"/>
    <p:sldId id="369" r:id="rId5"/>
    <p:sldId id="329" r:id="rId6"/>
    <p:sldId id="422" r:id="rId7"/>
    <p:sldId id="341" r:id="rId8"/>
    <p:sldId id="419" r:id="rId9"/>
    <p:sldId id="420" r:id="rId10"/>
    <p:sldId id="421" r:id="rId11"/>
    <p:sldId id="372" r:id="rId12"/>
    <p:sldId id="35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hu" initials="KS" lastIdx="1" clrIdx="0">
    <p:extLst>
      <p:ext uri="{19B8F6BF-5375-455C-9EA6-DF929625EA0E}">
        <p15:presenceInfo xmlns="" xmlns:p15="http://schemas.microsoft.com/office/powerpoint/2012/main" userId="Krishna Sa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79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B554-F1A5-4B93-B4C3-04015BDBDB5D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880B-E187-4B82-B2AB-CC59FD16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7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9458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284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99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301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7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862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591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46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306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510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8C6-FFA4-49CA-AF68-573DEF004BA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9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BD51-B071-498D-B399-31AFEE8731C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9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5882-D430-4D03-8ACC-A74BD59EE369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984E-FABF-473B-9D0F-5CFF5449C430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C82B-EE88-42A9-8A55-4819DA31961B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C65A-E2BB-45BF-B0FD-732F10F70EF3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26F-A3E7-44A0-B5E8-CB20142B627D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49B-D110-4489-9438-CD714AD88AFB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E06-4F29-4166-A6E2-DB6B07D53375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4C0-3F0B-4054-8A5A-5B403DEDE5AD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9883-518A-4D84-945D-57D93EEA1C0E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2A52-9DDE-40E7-B4B6-69F95C1F3577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D7EE-42B7-437B-B9D9-6FFBDBBED51E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0FBF-6FA3-4077-8387-02EA918268F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57A5-5A8F-4A61-89EC-BC29DB58E7F0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825-DE81-4BFC-BBB5-DF74C34D03B7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8C6-FFA4-49CA-AF68-573DEF004BA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2A52-9DDE-40E7-B4B6-69F95C1F3577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8C4-55C9-40AB-A5C2-9BE6E1675787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971B-DA25-4594-9A4F-C591412E7D10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153-66C2-4A1E-884B-EB920BA2DE3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5B20-FA32-4EA5-8C42-80DF8DB369D6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8C4-55C9-40AB-A5C2-9BE6E1675787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687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FC11-3825-4DA1-A69A-841ABCF2F471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30E5-A33F-46DB-8F9B-C3D9912C1585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BD51-B071-498D-B399-31AFEE8731C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5882-D430-4D03-8ACC-A74BD59EE369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984E-FABF-473B-9D0F-5CFF5449C430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971B-DA25-4594-9A4F-C591412E7D10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5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153-66C2-4A1E-884B-EB920BA2DE3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5B20-FA32-4EA5-8C42-80DF8DB369D6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6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D856-46EA-47BE-9E98-02F9D5E8F88D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6995-E3AC-41CF-A361-EFA0D33961B6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5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30E5-A33F-46DB-8F9B-C3D9912C1585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3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Gri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FC11-3825-4DA1-A69A-841ABCF2F471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AC060E-0318-4A67-9F92-E7B4A6C94B2D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C5FC11-3825-4DA1-A69A-841ABCF2F471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Linear Algebra and Calculus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opperplate Gothic Bold" panose="020E0705020206020404" pitchFamily="34" charset="0"/>
                <a:cs typeface="Arial" panose="020B0604020202020204" pitchFamily="34" charset="0"/>
              </a:rPr>
              <a:t>Unit-I: Matrices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Form of a Matrix (Echelon Form)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Form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and Orthogonal Transformations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and Eigen Vectors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Diagonalization of Matrices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Cayley Hamilton Theorem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problems in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540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algn="ctr"/>
            <a:endParaRPr lang="en-US" sz="30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540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C9AD9D-61D5-46B8-90E7-2A3258796E1E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Orthogonal Transformation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04550" y="654011"/>
                <a:ext cx="11592143" cy="542315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linear transformation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</a:t>
                </a: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said to be orthogonal, if it transforms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ctr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Orthogonal Matrix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matrix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‘A’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orthogonal,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ctr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Properties of Orthogonal Transformation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is orthogonal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is orthogonal then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is orthogonal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also orthogonal.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1" y="654013"/>
                <a:ext cx="11592143" cy="5423151"/>
              </a:xfrm>
              <a:prstGeom prst="rect">
                <a:avLst/>
              </a:prstGeom>
              <a:blipFill>
                <a:blip r:embed="rId4"/>
                <a:stretch>
                  <a:fillRect l="-684" t="-899" b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40215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orthogonal.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a matrix A is orthogonal, then</a:t>
                </a:r>
              </a:p>
              <a:p>
                <a:pPr marL="201168" lvl="1" indent="0" algn="just">
                  <a:buNone/>
                </a:pPr>
                <a:r>
                  <a:rPr lang="en-US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1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		(1)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consider </a:t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+4+4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+2−4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2−4+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2+2−4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4+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−4+2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4+4+1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/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we can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given A matrix is orthogonal.</a:t>
                </a:r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3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429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orthogonal.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transformation will be orthogonal if the coefficient matrix is orthogonal. i.e.</a:t>
                </a:r>
              </a:p>
              <a:p>
                <a:pPr marL="201168" lvl="1" indent="0" algn="just">
                  <a:buNone/>
                </a:pPr>
                <a:r>
                  <a:rPr lang="en-US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1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		(1)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Here	</a:t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consider	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+1+4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−4+2+2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2+2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4+4+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1+4+4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/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we can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given transformation is 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orthogonal.</a:t>
                </a:r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 t="-1250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4</a:t>
            </a:fld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8320" y="4556760"/>
            <a:ext cx="3593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GB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513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the orthogonal property of the orthogonal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find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								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find the value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following matrix is orthogonal. </a:t>
                </a:r>
              </a:p>
              <a:p>
                <a:pPr algn="just"/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Matrix: </a:t>
                </a:r>
                <a:r>
                  <a:rPr lang="en-US" sz="24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matrix ‘A’ is called orthogonal,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the given matrix is orthogonal.</a:t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+(−5)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×(−5)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+(−5)×(−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+(−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)×(−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+(−12)×(−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69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44+25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+144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5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053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+144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169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+144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Equality of two matrices, we have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+60=0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and 	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+144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=169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and 	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=169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−144</m:t>
                    </m:r>
                  </m:oMath>
                </a14:m>
                <a:endParaRPr lang="en-US" sz="2400" b="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and 	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and 	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and 	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value of 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rderBox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6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5750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4.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values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orthogonal.											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a matrix A is orthogonal, then</a:t>
                </a:r>
              </a:p>
              <a:p>
                <a:pPr marL="201168" lvl="1" indent="0" algn="just">
                  <a:buNone/>
                </a:pPr>
                <a:r>
                  <a:rPr lang="en-US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1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		(1)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consider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Equality of two matrices, we have</a:t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brk m:alnAt="7"/>
                      </m:rP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,	</a:t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,	</a:t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- - - - - - 		(2)</a:t>
                </a:r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 t="-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7</a:t>
            </a:fld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6920" y="4739641"/>
            <a:ext cx="2743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GB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63200" y="4724401"/>
            <a:ext cx="2743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GB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567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Putting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brk m:alnAt="7"/>
                      </m:rP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brk m:alnAt="7"/>
                      </m:rP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/6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=± 1/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e>
                    </m:borderBox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 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 1/</m:t>
                    </m:r>
                    <m:rad>
                      <m:radPr>
                        <m:degHide m:val="on"/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=± 1/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borderBox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 1/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 1/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1+2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spcAft>
                    <a:spcPts val="1200"/>
                  </a:spcAft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=± 1/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borderBox>
                  </m:oMath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8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237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8" y="481798"/>
                <a:ext cx="5856792" cy="675261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457200" indent="-457200" algn="just">
                  <a:buAutoNum type="arabicPeriod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whether the following matrix is orthogonal or not, if so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1550" lvl="1" indent="-514350" algn="just">
                  <a:spcAft>
                    <a:spcPts val="1200"/>
                  </a:spcAft>
                  <a:buAutoNum type="romanLcParenBoth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IN" sz="24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IN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𝑌𝑒𝑠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spcAft>
                    <a:spcPts val="1200"/>
                  </a:spcAft>
                  <a:buAutoNum type="romanLcParenBoth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𝑌𝑒𝑠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spcAft>
                    <a:spcPts val="1200"/>
                  </a:spcAft>
                  <a:buAutoNum type="romanLcParenBoth"/>
                </a:pP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𝑌𝑒𝑠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spcAft>
                    <a:spcPts val="600"/>
                  </a:spcAft>
                  <a:buAutoNum type="romanLcParenBoth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/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𝑌𝑒𝑠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IN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spcAft>
                    <a:spcPts val="1200"/>
                  </a:spcAft>
                  <a:buAutoNum type="romanLcParenBoth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/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𝑌𝑒𝑠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8" y="481798"/>
                <a:ext cx="5856792" cy="6752618"/>
              </a:xfrm>
              <a:prstGeom prst="rect">
                <a:avLst/>
              </a:prstGeom>
              <a:blipFill>
                <a:blip r:embed="rId4"/>
                <a:stretch>
                  <a:fillRect l="-1353" t="-722" r="-1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0056D8-6BCB-4904-ADD2-61E4B261D42F}"/>
              </a:ext>
            </a:extLst>
          </p:cNvPr>
          <p:cNvSpPr txBox="1"/>
          <p:nvPr/>
        </p:nvSpPr>
        <p:spPr>
          <a:xfrm>
            <a:off x="128590" y="34696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7B2241-BC12-4486-BA9E-F518DA5BD9F0}"/>
                  </a:ext>
                </a:extLst>
              </p:cNvPr>
              <p:cNvSpPr txBox="1"/>
              <p:nvPr/>
            </p:nvSpPr>
            <p:spPr>
              <a:xfrm>
                <a:off x="6279230" y="540891"/>
                <a:ext cx="5856792" cy="614565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(vi)	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14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14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14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/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𝑌𝑒𝑠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2"/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2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values of a, b, c if the following matrix is orthogonal.</a:t>
                </a:r>
              </a:p>
              <a:p>
                <a:pPr lvl="1" algn="just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−2/3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</a:p>
              <a:p>
                <a:pPr lvl="1"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𝐴𝑛𝑠</m:t>
                          </m:r>
                          <m:r>
                            <a:rPr lang="en-I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=±</m:t>
                          </m:r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I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=±</m:t>
                          </m:r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I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=±</m:t>
                          </m:r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spcAft>
                    <a:spcPts val="1200"/>
                  </a:spcAft>
                  <a:buAutoNum type="romanLcParenBoth"/>
                </a:pPr>
                <a:endParaRPr lang="en-IN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27B2241-BC12-4486-BA9E-F518DA5BD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31" y="540891"/>
                <a:ext cx="5856792" cy="6145657"/>
              </a:xfrm>
              <a:prstGeom prst="rect">
                <a:avLst/>
              </a:prstGeom>
              <a:blipFill>
                <a:blip r:embed="rId5"/>
                <a:stretch>
                  <a:fillRect l="-1561" r="-1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5753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F"/>
      </a:accent1>
      <a:accent2>
        <a:srgbClr val="AE17D5"/>
      </a:accent2>
      <a:accent3>
        <a:srgbClr val="732DE7"/>
      </a:accent3>
      <a:accent4>
        <a:srgbClr val="444ADD"/>
      </a:accent4>
      <a:accent5>
        <a:srgbClr val="297FE7"/>
      </a:accent5>
      <a:accent6>
        <a:srgbClr val="16B3CA"/>
      </a:accent6>
      <a:hlink>
        <a:srgbClr val="5576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8341</TotalTime>
  <Words>94</Words>
  <Application>Microsoft Office PowerPoint</Application>
  <PresentationFormat>Custom</PresentationFormat>
  <Paragraphs>60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BrushVTI</vt:lpstr>
      <vt:lpstr>Flow</vt:lpstr>
      <vt:lpstr>1_Flow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Under Integral Sign (DUIS)</dc:title>
  <dc:creator>Krishna Sahu</dc:creator>
  <cp:lastModifiedBy>rajiv</cp:lastModifiedBy>
  <cp:revision>534</cp:revision>
  <dcterms:created xsi:type="dcterms:W3CDTF">2020-03-23T06:02:34Z</dcterms:created>
  <dcterms:modified xsi:type="dcterms:W3CDTF">2020-10-20T08:57:34Z</dcterms:modified>
</cp:coreProperties>
</file>