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40" r:id="rId2"/>
    <p:sldMasterId id="2147483852" r:id="rId3"/>
  </p:sldMasterIdLst>
  <p:notesMasterIdLst>
    <p:notesMasterId r:id="rId14"/>
  </p:notesMasterIdLst>
  <p:sldIdLst>
    <p:sldId id="342" r:id="rId4"/>
    <p:sldId id="369" r:id="rId5"/>
    <p:sldId id="414" r:id="rId6"/>
    <p:sldId id="329" r:id="rId7"/>
    <p:sldId id="415" r:id="rId8"/>
    <p:sldId id="416" r:id="rId9"/>
    <p:sldId id="417" r:id="rId10"/>
    <p:sldId id="418" r:id="rId11"/>
    <p:sldId id="372" r:id="rId12"/>
    <p:sldId id="35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hu" initials="KS" lastIdx="1" clrIdx="0">
    <p:extLst>
      <p:ext uri="{19B8F6BF-5375-455C-9EA6-DF929625EA0E}">
        <p15:presenceInfo xmlns:p15="http://schemas.microsoft.com/office/powerpoint/2012/main" xmlns="" userId="Krishna Sa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79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B554-F1A5-4B93-B4C3-04015BDBDB5D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880B-E187-4B82-B2AB-CC59FD16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7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458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84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99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50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01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7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310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75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08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10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257-2C14-4950-B1DC-833D74BAE982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9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D099-E65A-48E7-9022-C31F7696B1F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34E-C1EE-4762-B49A-913D34692E8B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4EB4-CE51-4DCE-9670-F0FF35876A2B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3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70B-23EE-49BC-93E3-2D3B84356B9F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82AB-8625-4328-9A2C-251A7ACBC7F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94C3-4771-48F1-B096-6567A1DE9F4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0E24-6984-450E-A581-28D54B8AF2E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4E-C6CF-443C-B3A3-5680BBA8070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F1C2-2D16-4E25-BD46-06F1E47151C8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82F9-0785-436F-B662-0D74F035721D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40E6-9A45-49BA-8DA5-07460616BEB8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EF54-87C3-4228-ABD8-841F7DCBC21A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DED4-3727-4464-AEC3-622187006128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9775-9DB9-4E27-BA1C-7E0402AF8922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9F3F-2DBB-42D8-A591-C7FB456CEC0D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FC23-9BDE-4FEA-A8E1-B3BACE72CC3F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5957-989B-43C5-B7D7-3FF88C2181D1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A84A-1AC4-4765-B5AD-287BE4DD19B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EB4D-3D29-4528-BA39-DFBE7E87C513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E2E5-2825-403E-A0A4-DF0D6F40FEB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C8AF-C226-4D94-A9E5-7017329BB05A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4A66-3C02-4066-8B68-F8B5C3DDE6C0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87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DE80-80A3-4866-9492-34757BC3438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E11-123F-42D9-AB86-CB63AD99BBD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CEA2-5CE6-4C5B-960B-D4D92691E36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D213-A69C-4933-9B2D-00F60712CCA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1B72-45CC-4962-985E-1226622D597F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C05-53A8-4784-8D73-371F23A55771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FF80-1F7C-4403-8EB1-65846F2C4468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54AE-6084-42F7-B626-46DCBBB20E50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6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C89D-657A-4C05-A44D-EB3A7EED3CC2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E3F0-42AE-4A0C-A473-462DE96B18EB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5E11-C277-4AED-AF02-4DD5104A7233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3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Gri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2E98-7882-465B-929C-2B322F171AAA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859CFA-0115-4605-81E2-B2004F99D4E1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F2AEC3-E7C6-4CB4-A0E5-46F9DF15C425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Linear Algebra and Calculus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opperplate Gothic Bold" panose="020E0705020206020404" pitchFamily="34" charset="0"/>
                <a:cs typeface="Arial" panose="020B0604020202020204" pitchFamily="34" charset="0"/>
              </a:rPr>
              <a:t>Unit-I: Matrices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Form of a Matrix (Echelon Form)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Form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and Orthogonal Transformations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and Eigen Vectors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Diagonalization of Matrices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Cayley Hamilton Theorem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problems in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540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algn="ctr"/>
            <a:endParaRPr lang="en-US" sz="30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540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C9AD9D-61D5-46B8-90E7-2A3258796E1E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Linear Transformation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04550" y="654011"/>
                <a:ext cx="11592143" cy="5808706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</a:t>
                </a: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 - - - - - - - - - - - - - - - - - - - - - - - - - </a:t>
                </a: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written as </a:t>
                </a: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,…,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expressed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,…,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,…,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linear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,…,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1" y="654011"/>
                <a:ext cx="11592143" cy="5808706"/>
              </a:xfrm>
              <a:prstGeom prst="rect">
                <a:avLst/>
              </a:prstGeom>
              <a:blipFill>
                <a:blip r:embed="rId4"/>
                <a:stretch>
                  <a:fillRect l="-684" t="-839" b="-1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40215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04550" y="103504"/>
                <a:ext cx="11592143" cy="677108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ctr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Properties of Linear Transformation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88" lvl="1" algn="just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linear transformation from X to Y.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is called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Operator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Transformation.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transformation is called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Non-singular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FontTx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transformation is called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Non-Regular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FontTx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transformation is Regular,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Regular Transformation.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FontTx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A is regular,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also Regular.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FontTx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linear transformation from X to Y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𝐵𝑌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linear transformation from Y to  Z, then	</a:t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𝐵𝑌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𝐴𝑋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Transformation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from X to Z.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FontTx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regular linear transformation carries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independent vectors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linearly independent vectors.</a:t>
                </a:r>
              </a:p>
              <a:p>
                <a:pPr marL="475488" lvl="1" indent="-457200" algn="just">
                  <a:spcAft>
                    <a:spcPts val="600"/>
                  </a:spcAft>
                  <a:buClr>
                    <a:schemeClr val="tx1"/>
                  </a:buClr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regular linear transformation carries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dependent vectors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linearly dependent vectors.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1" y="103504"/>
                <a:ext cx="11592143" cy="6771084"/>
              </a:xfrm>
              <a:prstGeom prst="rect">
                <a:avLst/>
              </a:prstGeom>
              <a:blipFill>
                <a:blip r:embed="rId4"/>
                <a:stretch>
                  <a:fillRect l="-684" t="-720" r="-789" b="-10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198171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 transformation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566928" lvl="3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regular.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show that 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=−4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regular. i.e.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consider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5×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×3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+</a:t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4−5</m:t>
                        </m:r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+2×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−1×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given transformation is regular since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rderBox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 t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4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429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transformation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X corresponding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Y.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	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transformation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Now consider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1×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 r="-1531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5</a:t>
            </a:fld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0" y="4221481"/>
            <a:ext cx="2590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2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1120" y="4648200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4632961"/>
            <a:ext cx="2775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2320" y="5029200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4400" y="5029200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5880" y="5029200"/>
            <a:ext cx="2895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2680" y="5440681"/>
            <a:ext cx="243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6640" y="5440681"/>
            <a:ext cx="18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6760" y="5836920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2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480" y="5913120"/>
            <a:ext cx="1310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1560" y="5867400"/>
            <a:ext cx="2761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en-GB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665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6074228" cy="6824910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 which is given by</a:t>
                </a: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𝑎𝑑𝑗𝐴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I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IN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=−2−0=−2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2−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2)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=−(−2−0)=2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2+2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=−4−1=−5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30" y="33090"/>
                <a:ext cx="6074228" cy="6824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6</a:t>
            </a:fld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81035B2-40B6-4244-9913-DDB1BBAB0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10845"/>
                <a:ext cx="6074228" cy="682491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=−(−</m:t>
                      </m:r>
                      <m:r>
                        <a:rPr lang="en-IN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Font typeface="Calibri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=2−</m:t>
                    </m:r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=2−</m:t>
                      </m:r>
                      <m:r>
                        <a:rPr lang="en-IN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1035B2-40B6-4244-9913-DDB1BBAB0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10845"/>
                <a:ext cx="6074228" cy="6824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921240" y="320040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938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 we have </a:t>
                </a:r>
              </a:p>
              <a:p>
                <a:pPr marL="384048" lvl="2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4048" lvl="2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4048" lvl="2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4048" lvl="2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4048" lvl="2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−4+1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−4+10−3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1−2+1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4048" lvl="2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coordinate in X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</m:e>
                            <m:e>
                              <m:r>
                                <a:rPr lang="en-IN" sz="24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Y.</a:t>
                </a:r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4048" lvl="2" indent="0" algn="just">
                  <a:lnSpc>
                    <a:spcPct val="100000"/>
                  </a:lnSpc>
                  <a:buNone/>
                </a:pPr>
                <a:endPara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t="-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7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954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each of 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matrix form and find the composite transformation which expresses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	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written as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𝐴𝑌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Similarly, the transformation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written as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𝐵𝑍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composite transformation is given by </a:t>
                </a: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𝐴𝑌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𝐵𝑍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×1+2×3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=11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borderBox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 t="-446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8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452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8" y="481798"/>
                <a:ext cx="11694646" cy="6438750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457200" indent="-457200" algn="just">
                  <a:buAutoNum type="arabicPeriod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transformation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X corresponding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 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transformation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X corresponding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 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/5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9/5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transformation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X corresponding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 .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19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−16/19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−5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19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IN" sz="2400" i="1" dirty="0">
                  <a:solidFill>
                    <a:srgbClr val="7030A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spcAft>
                    <a:spcPts val="800"/>
                  </a:spcAft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Express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each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transformation</m:t>
                    </m:r>
                    <m:r>
                      <m:rPr>
                        <m:nor/>
                      </m:rPr>
                      <a:rPr lang="en-US" sz="240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IN" sz="2400" b="0" i="1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form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find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composite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transformation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expresses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terms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spcAft>
                    <a:spcPts val="800"/>
                  </a:spcAft>
                  <a:buAutoNum type="arabicPeriod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 transformation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regular. Also find the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X corresponding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Y.													</a:t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9" y="481798"/>
                <a:ext cx="11694647" cy="6438750"/>
              </a:xfrm>
              <a:prstGeom prst="rect">
                <a:avLst/>
              </a:prstGeom>
              <a:blipFill>
                <a:blip r:embed="rId4"/>
                <a:stretch>
                  <a:fillRect l="-677" r="-782" b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0056D8-6BCB-4904-ADD2-61E4B261D42F}"/>
              </a:ext>
            </a:extLst>
          </p:cNvPr>
          <p:cNvSpPr txBox="1"/>
          <p:nvPr/>
        </p:nvSpPr>
        <p:spPr>
          <a:xfrm>
            <a:off x="128590" y="34696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753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F"/>
      </a:accent1>
      <a:accent2>
        <a:srgbClr val="AE17D5"/>
      </a:accent2>
      <a:accent3>
        <a:srgbClr val="732DE7"/>
      </a:accent3>
      <a:accent4>
        <a:srgbClr val="444ADD"/>
      </a:accent4>
      <a:accent5>
        <a:srgbClr val="297FE7"/>
      </a:accent5>
      <a:accent6>
        <a:srgbClr val="16B3CA"/>
      </a:accent6>
      <a:hlink>
        <a:srgbClr val="5576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7521</TotalTime>
  <Words>101</Words>
  <Application>Microsoft Office PowerPoint</Application>
  <PresentationFormat>Custom</PresentationFormat>
  <Paragraphs>67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BrushVTI</vt:lpstr>
      <vt:lpstr>Flow</vt:lpstr>
      <vt:lpstr>1_Flow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Under Integral Sign (DUIS)</dc:title>
  <dc:creator>Krishna Sahu</dc:creator>
  <cp:lastModifiedBy>rajiv</cp:lastModifiedBy>
  <cp:revision>514</cp:revision>
  <dcterms:created xsi:type="dcterms:W3CDTF">2020-03-23T06:02:34Z</dcterms:created>
  <dcterms:modified xsi:type="dcterms:W3CDTF">2020-10-16T05:31:25Z</dcterms:modified>
</cp:coreProperties>
</file>