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46"/>
  </p:notesMasterIdLst>
  <p:sldIdLst>
    <p:sldId id="256" r:id="rId2"/>
    <p:sldId id="257" r:id="rId3"/>
    <p:sldId id="315" r:id="rId4"/>
    <p:sldId id="260" r:id="rId5"/>
    <p:sldId id="364" r:id="rId6"/>
    <p:sldId id="365" r:id="rId7"/>
    <p:sldId id="366" r:id="rId8"/>
    <p:sldId id="367" r:id="rId9"/>
    <p:sldId id="368" r:id="rId10"/>
    <p:sldId id="369" r:id="rId11"/>
    <p:sldId id="370" r:id="rId12"/>
    <p:sldId id="371" r:id="rId13"/>
    <p:sldId id="400" r:id="rId14"/>
    <p:sldId id="401" r:id="rId15"/>
    <p:sldId id="403" r:id="rId16"/>
    <p:sldId id="412" r:id="rId17"/>
    <p:sldId id="406" r:id="rId18"/>
    <p:sldId id="407" r:id="rId19"/>
    <p:sldId id="408" r:id="rId20"/>
    <p:sldId id="413" r:id="rId21"/>
    <p:sldId id="372" r:id="rId22"/>
    <p:sldId id="358" r:id="rId23"/>
    <p:sldId id="391" r:id="rId24"/>
    <p:sldId id="392" r:id="rId25"/>
    <p:sldId id="393" r:id="rId26"/>
    <p:sldId id="394" r:id="rId27"/>
    <p:sldId id="395" r:id="rId28"/>
    <p:sldId id="396" r:id="rId29"/>
    <p:sldId id="397" r:id="rId30"/>
    <p:sldId id="398" r:id="rId31"/>
    <p:sldId id="375" r:id="rId32"/>
    <p:sldId id="376" r:id="rId33"/>
    <p:sldId id="377" r:id="rId34"/>
    <p:sldId id="380" r:id="rId35"/>
    <p:sldId id="381" r:id="rId36"/>
    <p:sldId id="384" r:id="rId37"/>
    <p:sldId id="386" r:id="rId38"/>
    <p:sldId id="389" r:id="rId39"/>
    <p:sldId id="387" r:id="rId40"/>
    <p:sldId id="390" r:id="rId41"/>
    <p:sldId id="351" r:id="rId42"/>
    <p:sldId id="374" r:id="rId43"/>
    <p:sldId id="373" r:id="rId44"/>
    <p:sldId id="323" r:id="rId4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EBF5F9"/>
    <a:srgbClr val="E8F4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81" autoAdjust="0"/>
    <p:restoredTop sz="72325" autoAdjust="0"/>
  </p:normalViewPr>
  <p:slideViewPr>
    <p:cSldViewPr>
      <p:cViewPr varScale="1">
        <p:scale>
          <a:sx n="50" d="100"/>
          <a:sy n="50" d="100"/>
        </p:scale>
        <p:origin x="-1830" y="-96"/>
      </p:cViewPr>
      <p:guideLst>
        <p:guide orient="horz" pos="2160"/>
        <p:guide pos="2880"/>
      </p:guideLst>
    </p:cSldViewPr>
  </p:slideViewPr>
  <p:outlineViewPr>
    <p:cViewPr>
      <p:scale>
        <a:sx n="33" d="100"/>
        <a:sy n="33" d="100"/>
      </p:scale>
      <p:origin x="0" y="192"/>
    </p:cViewPr>
  </p:outlineViewPr>
  <p:notesTextViewPr>
    <p:cViewPr>
      <p:scale>
        <a:sx n="100" d="100"/>
        <a:sy n="100" d="100"/>
      </p:scale>
      <p:origin x="0" y="0"/>
    </p:cViewPr>
  </p:notesTextViewPr>
  <p:notesViewPr>
    <p:cSldViewPr>
      <p:cViewPr>
        <p:scale>
          <a:sx n="140" d="100"/>
          <a:sy n="140" d="100"/>
        </p:scale>
        <p:origin x="-1038" y="108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image" Target="../media/image8.emf"/><Relationship Id="rId4" Type="http://schemas.openxmlformats.org/officeDocument/2006/relationships/image" Target="../media/image11.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6" Type="http://schemas.openxmlformats.org/officeDocument/2006/relationships/image" Target="../media/image17.wmf"/><Relationship Id="rId5" Type="http://schemas.openxmlformats.org/officeDocument/2006/relationships/image" Target="../media/image16.wmf"/><Relationship Id="rId4" Type="http://schemas.openxmlformats.org/officeDocument/2006/relationships/image" Target="../media/image15.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4.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4" Type="http://schemas.openxmlformats.org/officeDocument/2006/relationships/image" Target="../media/image24.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0.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image" Target="../media/image8.emf"/><Relationship Id="rId4" Type="http://schemas.openxmlformats.org/officeDocument/2006/relationships/image" Target="../media/image1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image" Target="../media/image8.emf"/><Relationship Id="rId4"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image" Target="../media/image8.emf"/><Relationship Id="rId4"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image" Target="../media/image8.emf"/><Relationship Id="rId4"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image" Target="../media/image8.emf"/><Relationship Id="rId4"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image" Target="../media/image8.emf"/><Relationship Id="rId4" Type="http://schemas.openxmlformats.org/officeDocument/2006/relationships/image" Target="../media/image11.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image" Target="../media/image8.emf"/><Relationship Id="rId4" Type="http://schemas.openxmlformats.org/officeDocument/2006/relationships/image" Target="../media/image11.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image" Target="../media/image8.emf"/><Relationship Id="rId4"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F1C549-A58D-4A84-AE9E-F7B150B05A61}" type="datetimeFigureOut">
              <a:rPr lang="zh-CN" altLang="en-US" smtClean="0"/>
              <a:pPr/>
              <a:t>2013/12/8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025630-F8E2-4BAE-8084-B39ECA1D1BF2}" type="slidenum">
              <a:rPr lang="zh-CN" altLang="en-US" smtClean="0"/>
              <a:pPr/>
              <a:t>‹#›</a:t>
            </a:fld>
            <a:endParaRPr lang="zh-CN" altLang="en-US"/>
          </a:p>
        </p:txBody>
      </p:sp>
    </p:spTree>
    <p:extLst>
      <p:ext uri="{BB962C8B-B14F-4D97-AF65-F5344CB8AC3E}">
        <p14:creationId xmlns:p14="http://schemas.microsoft.com/office/powerpoint/2010/main" val="4154788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025630-F8E2-4BAE-8084-B39ECA1D1BF2}" type="slidenum">
              <a:rPr lang="zh-CN" altLang="en-US" smtClean="0"/>
              <a:pPr/>
              <a:t>1</a:t>
            </a:fld>
            <a:endParaRPr lang="zh-CN" altLang="en-US"/>
          </a:p>
        </p:txBody>
      </p:sp>
    </p:spTree>
    <p:extLst>
      <p:ext uri="{BB962C8B-B14F-4D97-AF65-F5344CB8AC3E}">
        <p14:creationId xmlns:p14="http://schemas.microsoft.com/office/powerpoint/2010/main" val="35142385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latin typeface="楷体" pitchFamily="49" charset="-122"/>
                <a:ea typeface="楷体" pitchFamily="49" charset="-122"/>
              </a:rPr>
              <a:t>1. </a:t>
            </a:r>
            <a:r>
              <a:rPr lang="zh-CN" altLang="en-US" sz="1200" dirty="0" smtClean="0">
                <a:latin typeface="楷体" pitchFamily="49" charset="-122"/>
                <a:ea typeface="楷体" pitchFamily="49" charset="-122"/>
              </a:rPr>
              <a:t>通过上述的分析，我们可以知道使用单一的存储器无法同时解决性能和存储的问题。  考虑到通用计算机中</a:t>
            </a:r>
            <a:r>
              <a:rPr lang="en-US" altLang="zh-CN" sz="1200" dirty="0" smtClean="0">
                <a:latin typeface="楷体" pitchFamily="49" charset="-122"/>
                <a:ea typeface="楷体" pitchFamily="49" charset="-122"/>
              </a:rPr>
              <a:t>Cache</a:t>
            </a:r>
            <a:r>
              <a:rPr lang="zh-CN" altLang="en-US" sz="1200" dirty="0" smtClean="0">
                <a:latin typeface="楷体" pitchFamily="49" charset="-122"/>
                <a:ea typeface="楷体" pitchFamily="49" charset="-122"/>
              </a:rPr>
              <a:t>、主存、磁盘这样一个多级存储的结构，其中高速</a:t>
            </a:r>
            <a:r>
              <a:rPr lang="zh-CN" altLang="en-US" sz="1200" baseline="0" dirty="0" smtClean="0">
                <a:latin typeface="楷体" pitchFamily="49" charset="-122"/>
                <a:ea typeface="楷体" pitchFamily="49" charset="-122"/>
              </a:rPr>
              <a:t>的</a:t>
            </a:r>
            <a:r>
              <a:rPr lang="en-US" altLang="zh-CN" sz="1200" baseline="0" dirty="0" smtClean="0">
                <a:latin typeface="楷体" pitchFamily="49" charset="-122"/>
                <a:ea typeface="楷体" pitchFamily="49" charset="-122"/>
              </a:rPr>
              <a:t>Cache</a:t>
            </a:r>
            <a:r>
              <a:rPr lang="zh-CN" altLang="en-US" sz="1200" baseline="0" dirty="0" smtClean="0">
                <a:latin typeface="楷体" pitchFamily="49" charset="-122"/>
                <a:ea typeface="楷体" pitchFamily="49" charset="-122"/>
              </a:rPr>
              <a:t>可以解决访存性能问题，而大容量的磁盘可以解决存储问题。</a:t>
            </a:r>
            <a:endParaRPr lang="en-US" altLang="zh-CN" sz="1200" baseline="0" dirty="0" smtClean="0">
              <a:latin typeface="楷体" pitchFamily="49" charset="-122"/>
              <a:ea typeface="楷体" pitchFamily="49"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aseline="0" dirty="0" smtClean="0">
                <a:latin typeface="楷体" pitchFamily="49" charset="-122"/>
                <a:ea typeface="楷体" pitchFamily="49" charset="-122"/>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aseline="0" dirty="0" smtClean="0">
                <a:latin typeface="楷体" pitchFamily="49" charset="-122"/>
                <a:ea typeface="楷体" pitchFamily="49" charset="-122"/>
              </a:rPr>
              <a:t>    </a:t>
            </a:r>
            <a:r>
              <a:rPr lang="zh-CN" altLang="en-US" sz="1200" baseline="0" dirty="0" smtClean="0">
                <a:latin typeface="楷体" pitchFamily="49" charset="-122"/>
                <a:ea typeface="楷体" pitchFamily="49" charset="-122"/>
              </a:rPr>
              <a:t>正则表达式的匹配与这个问题类似，也是需要解决访存性能和存储需求的矛盾。可以考虑结合使用小容量的高速存储器和大容量的低速存储器来建立一个多级存储的体系结构</a:t>
            </a:r>
            <a:endParaRPr lang="en-US" altLang="zh-CN" sz="1200" baseline="0" dirty="0" smtClean="0">
              <a:latin typeface="楷体" pitchFamily="49" charset="-122"/>
              <a:ea typeface="楷体" pitchFamily="49" charset="-122"/>
            </a:endParaRPr>
          </a:p>
        </p:txBody>
      </p:sp>
      <p:sp>
        <p:nvSpPr>
          <p:cNvPr id="4" name="灯片编号占位符 3"/>
          <p:cNvSpPr>
            <a:spLocks noGrp="1"/>
          </p:cNvSpPr>
          <p:nvPr>
            <p:ph type="sldNum" sz="quarter" idx="10"/>
          </p:nvPr>
        </p:nvSpPr>
        <p:spPr/>
        <p:txBody>
          <a:bodyPr/>
          <a:lstStyle/>
          <a:p>
            <a:fld id="{FE025630-F8E2-4BAE-8084-B39ECA1D1BF2}" type="slidenum">
              <a:rPr lang="zh-CN" altLang="en-US" smtClean="0"/>
              <a:pPr/>
              <a:t>10</a:t>
            </a:fld>
            <a:endParaRPr lang="zh-CN" altLang="en-US"/>
          </a:p>
        </p:txBody>
      </p:sp>
    </p:spTree>
    <p:extLst>
      <p:ext uri="{BB962C8B-B14F-4D97-AF65-F5344CB8AC3E}">
        <p14:creationId xmlns:p14="http://schemas.microsoft.com/office/powerpoint/2010/main" val="23857535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aseline="0" dirty="0" smtClean="0">
                <a:latin typeface="楷体" pitchFamily="49" charset="-122"/>
                <a:ea typeface="楷体" pitchFamily="49" charset="-122"/>
              </a:rPr>
              <a:t>1.   </a:t>
            </a:r>
            <a:r>
              <a:rPr lang="zh-CN" altLang="en-US" sz="1200" baseline="0" dirty="0" smtClean="0">
                <a:latin typeface="楷体" pitchFamily="49" charset="-122"/>
                <a:ea typeface="楷体" pitchFamily="49" charset="-122"/>
              </a:rPr>
              <a:t>首先我们提出一个简单设想，构造这样一个多级存储的匹配引擎</a:t>
            </a:r>
            <a:r>
              <a:rPr lang="en-US" altLang="zh-CN" sz="1200" baseline="0" dirty="0" smtClean="0">
                <a:latin typeface="楷体" pitchFamily="49" charset="-122"/>
                <a:ea typeface="楷体" pitchFamily="49" charset="-122"/>
              </a:rPr>
              <a:t>XXX</a:t>
            </a:r>
            <a:r>
              <a:rPr lang="zh-CN" altLang="en-US" sz="1200" baseline="0" dirty="0" smtClean="0">
                <a:latin typeface="楷体" pitchFamily="49" charset="-122"/>
                <a:ea typeface="楷体" pitchFamily="49" charset="-122"/>
              </a:rPr>
              <a:t>。匹配过程中优先访问一级存储器，未命中再访问二级存储器，。。。。</a:t>
            </a:r>
            <a:endParaRPr lang="en-US" altLang="zh-CN" sz="1200" dirty="0" smtClean="0">
              <a:latin typeface="楷体" pitchFamily="49" charset="-122"/>
              <a:ea typeface="楷体" pitchFamily="49"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latin typeface="楷体" pitchFamily="49" charset="-122"/>
                <a:ea typeface="楷体" pitchFamily="49" charset="-122"/>
              </a:rPr>
              <a:t>2. </a:t>
            </a:r>
            <a:r>
              <a:rPr lang="zh-CN" altLang="en-US" sz="1200" dirty="0" smtClean="0">
                <a:latin typeface="楷体" pitchFamily="49" charset="-122"/>
                <a:ea typeface="楷体" pitchFamily="49" charset="-122"/>
              </a:rPr>
              <a:t>多级存储架构核心问题是高速存储器的命中率的问题，如果匹配过程中高速存储器命中率不高，会对整体性能造成很大的影响。</a:t>
            </a:r>
            <a:r>
              <a:rPr lang="en-US" altLang="zh-CN" sz="1200" dirty="0" smtClean="0">
                <a:latin typeface="楷体" pitchFamily="49" charset="-122"/>
                <a:ea typeface="楷体" pitchFamily="49" charset="-122"/>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aseline="0" dirty="0" smtClean="0">
                <a:latin typeface="楷体" pitchFamily="49" charset="-122"/>
                <a:ea typeface="楷体" pitchFamily="49" charset="-122"/>
              </a:rPr>
              <a:t>3.  </a:t>
            </a:r>
            <a:r>
              <a:rPr lang="zh-CN" altLang="en-US" sz="1200" baseline="0" dirty="0" smtClean="0">
                <a:latin typeface="楷体" pitchFamily="49" charset="-122"/>
                <a:ea typeface="楷体" pitchFamily="49" charset="-122"/>
              </a:rPr>
              <a:t>但是在深度报文检测中，网络报文内容是完全随机的，我们无法预测下一步要转移到哪个状态。因此保证高速存储器的命中率是本系统的核心问题。即需要保证配置到高速存储器中的状态表项具有较高的访问概率。</a:t>
            </a:r>
            <a:endParaRPr lang="en-US" altLang="zh-CN" sz="1200" baseline="0" dirty="0" smtClean="0">
              <a:latin typeface="楷体" pitchFamily="49" charset="-122"/>
              <a:ea typeface="楷体" pitchFamily="49"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aseline="0" dirty="0" smtClean="0">
                <a:latin typeface="楷体" pitchFamily="49" charset="-122"/>
                <a:ea typeface="楷体" pitchFamily="49" charset="-122"/>
              </a:rPr>
              <a:t>3. </a:t>
            </a:r>
            <a:r>
              <a:rPr lang="zh-CN" altLang="en-US" sz="1200" baseline="0" dirty="0" smtClean="0">
                <a:latin typeface="楷体" pitchFamily="49" charset="-122"/>
                <a:ea typeface="楷体" pitchFamily="49" charset="-122"/>
              </a:rPr>
              <a:t>由于不同存储器之间信息交互开销非常大，所以我们的状态表项必须是固定配置的，一个比较理想的情况是匹配过程中状态访问比较极中，极少数状态有很高的访问概率。那么在报文匹配中，状态表的访问是否满足类似于</a:t>
            </a:r>
            <a:r>
              <a:rPr lang="en-US" altLang="zh-CN" sz="1200" baseline="0" dirty="0" err="1" smtClean="0">
                <a:latin typeface="楷体" pitchFamily="49" charset="-122"/>
                <a:ea typeface="楷体" pitchFamily="49" charset="-122"/>
              </a:rPr>
              <a:t>Zipf</a:t>
            </a:r>
            <a:r>
              <a:rPr lang="zh-CN" altLang="en-US" sz="1200" baseline="0" dirty="0" smtClean="0">
                <a:latin typeface="楷体" pitchFamily="49" charset="-122"/>
                <a:ea typeface="楷体" pitchFamily="49" charset="-122"/>
              </a:rPr>
              <a:t>分布这样的访问特性呢。所谓</a:t>
            </a:r>
            <a:r>
              <a:rPr lang="en-US" altLang="zh-CN" sz="1200" baseline="0" dirty="0" err="1" smtClean="0">
                <a:latin typeface="楷体" pitchFamily="49" charset="-122"/>
                <a:ea typeface="楷体" pitchFamily="49" charset="-122"/>
              </a:rPr>
              <a:t>Zipf</a:t>
            </a:r>
            <a:r>
              <a:rPr lang="zh-CN" altLang="en-US" sz="1200" baseline="0" dirty="0" smtClean="0">
                <a:latin typeface="楷体" pitchFamily="49" charset="-122"/>
                <a:ea typeface="楷体" pitchFamily="49" charset="-122"/>
              </a:rPr>
              <a:t>分布</a:t>
            </a:r>
            <a:r>
              <a:rPr lang="en-US" altLang="zh-CN" sz="1200" baseline="0" dirty="0" smtClean="0">
                <a:latin typeface="楷体" pitchFamily="49" charset="-122"/>
                <a:ea typeface="楷体" pitchFamily="49" charset="-122"/>
              </a:rPr>
              <a:t>……</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FE025630-F8E2-4BAE-8084-B39ECA1D1BF2}" type="slidenum">
              <a:rPr lang="zh-CN" altLang="en-US" smtClean="0"/>
              <a:pPr/>
              <a:t>11</a:t>
            </a:fld>
            <a:endParaRPr lang="zh-CN" altLang="en-US"/>
          </a:p>
        </p:txBody>
      </p:sp>
    </p:spTree>
    <p:extLst>
      <p:ext uri="{BB962C8B-B14F-4D97-AF65-F5344CB8AC3E}">
        <p14:creationId xmlns:p14="http://schemas.microsoft.com/office/powerpoint/2010/main" val="29656229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为了验证设想，我们进行了一系列的仿真匹配实验。实验中规则集采用</a:t>
            </a:r>
            <a:r>
              <a:rPr lang="en-US" altLang="zh-CN" dirty="0" smtClean="0"/>
              <a:t>L7-filter</a:t>
            </a:r>
            <a:r>
              <a:rPr lang="en-US" altLang="zh-CN" baseline="0" dirty="0" smtClean="0"/>
              <a:t> protocols</a:t>
            </a:r>
            <a:r>
              <a:rPr lang="zh-CN" altLang="en-US" baseline="0" dirty="0" smtClean="0"/>
              <a:t>中部分规则集，数据集采用</a:t>
            </a:r>
            <a:r>
              <a:rPr lang="en-US" altLang="zh-CN" baseline="0" dirty="0" smtClean="0"/>
              <a:t>DARPA99</a:t>
            </a:r>
            <a:r>
              <a:rPr lang="zh-CN" altLang="en-US" baseline="0" dirty="0" smtClean="0"/>
              <a:t>外网数据包。我们控制的输入变量主要是规则集和匹配报文。首先看第一张图。</a:t>
            </a:r>
            <a:endParaRPr lang="en-US" altLang="zh-CN" dirty="0" smtClean="0"/>
          </a:p>
        </p:txBody>
      </p:sp>
      <p:sp>
        <p:nvSpPr>
          <p:cNvPr id="4" name="灯片编号占位符 3"/>
          <p:cNvSpPr>
            <a:spLocks noGrp="1"/>
          </p:cNvSpPr>
          <p:nvPr>
            <p:ph type="sldNum" sz="quarter" idx="10"/>
          </p:nvPr>
        </p:nvSpPr>
        <p:spPr/>
        <p:txBody>
          <a:bodyPr/>
          <a:lstStyle/>
          <a:p>
            <a:fld id="{FE025630-F8E2-4BAE-8084-B39ECA1D1BF2}" type="slidenum">
              <a:rPr lang="zh-CN" altLang="en-US" smtClean="0"/>
              <a:pPr/>
              <a:t>12</a:t>
            </a:fld>
            <a:endParaRPr lang="zh-CN" altLang="en-US"/>
          </a:p>
        </p:txBody>
      </p:sp>
    </p:spTree>
    <p:extLst>
      <p:ext uri="{BB962C8B-B14F-4D97-AF65-F5344CB8AC3E}">
        <p14:creationId xmlns:p14="http://schemas.microsoft.com/office/powerpoint/2010/main" val="17970050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在第一张图中，随机选取</a:t>
            </a:r>
            <a:r>
              <a:rPr lang="en-US" altLang="zh-CN" dirty="0" smtClean="0"/>
              <a:t>30</a:t>
            </a:r>
            <a:r>
              <a:rPr lang="zh-CN" altLang="en-US" dirty="0" smtClean="0"/>
              <a:t>条规则，生成</a:t>
            </a:r>
            <a:r>
              <a:rPr lang="en-US" altLang="zh-CN" dirty="0" smtClean="0"/>
              <a:t>DFA</a:t>
            </a:r>
            <a:r>
              <a:rPr lang="zh-CN" altLang="en-US" dirty="0" smtClean="0"/>
              <a:t>状态数为</a:t>
            </a:r>
            <a:r>
              <a:rPr lang="en-US" altLang="zh-CN" dirty="0" smtClean="0"/>
              <a:t>71226</a:t>
            </a:r>
            <a:r>
              <a:rPr lang="zh-CN" altLang="en-US" dirty="0" smtClean="0"/>
              <a:t>，输入报文为周一的外网包。横坐标是状态</a:t>
            </a:r>
            <a:r>
              <a:rPr lang="en-US" altLang="zh-CN" dirty="0" smtClean="0"/>
              <a:t>ID</a:t>
            </a:r>
            <a:r>
              <a:rPr lang="zh-CN" altLang="en-US" dirty="0" smtClean="0"/>
              <a:t>，纵坐标是访问概率函数，</a:t>
            </a:r>
            <a:r>
              <a:rPr lang="zh-CN" altLang="zh-CN" sz="1200" kern="1200" dirty="0" smtClean="0">
                <a:solidFill>
                  <a:schemeClr val="tx1"/>
                </a:solidFill>
                <a:effectLst/>
                <a:latin typeface="+mn-lt"/>
                <a:ea typeface="+mn-ea"/>
                <a:cs typeface="+mn-cs"/>
              </a:rPr>
              <a:t>统计发现，只有</a:t>
            </a:r>
            <a:r>
              <a:rPr lang="en-US" altLang="zh-CN" sz="1200" kern="1200" dirty="0" smtClean="0">
                <a:solidFill>
                  <a:schemeClr val="tx1"/>
                </a:solidFill>
                <a:effectLst/>
                <a:latin typeface="+mn-lt"/>
                <a:ea typeface="+mn-ea"/>
                <a:cs typeface="+mn-cs"/>
              </a:rPr>
              <a:t>46</a:t>
            </a:r>
            <a:r>
              <a:rPr lang="zh-CN" altLang="zh-CN" sz="1200" kern="1200" dirty="0" smtClean="0">
                <a:solidFill>
                  <a:schemeClr val="tx1"/>
                </a:solidFill>
                <a:effectLst/>
                <a:latin typeface="+mn-lt"/>
                <a:ea typeface="+mn-ea"/>
                <a:cs typeface="+mn-cs"/>
              </a:rPr>
              <a:t>个状态的访问概率在万分之一以上，有</a:t>
            </a:r>
            <a:r>
              <a:rPr lang="en-US" altLang="zh-CN" sz="1200" kern="1200" dirty="0" smtClean="0">
                <a:solidFill>
                  <a:schemeClr val="tx1"/>
                </a:solidFill>
                <a:effectLst/>
                <a:latin typeface="+mn-lt"/>
                <a:ea typeface="+mn-ea"/>
                <a:cs typeface="+mn-cs"/>
              </a:rPr>
              <a:t>98%</a:t>
            </a:r>
            <a:r>
              <a:rPr lang="zh-CN" altLang="zh-CN" sz="1200" kern="1200" dirty="0" smtClean="0">
                <a:solidFill>
                  <a:schemeClr val="tx1"/>
                </a:solidFill>
                <a:effectLst/>
                <a:latin typeface="+mn-lt"/>
                <a:ea typeface="+mn-ea"/>
                <a:cs typeface="+mn-cs"/>
              </a:rPr>
              <a:t>的状态在这次报文匹配中从未被访问。</a:t>
            </a:r>
            <a:r>
              <a:rPr lang="zh-CN" altLang="en-US" sz="1200" kern="1200" dirty="0" smtClean="0">
                <a:solidFill>
                  <a:schemeClr val="tx1"/>
                </a:solidFill>
                <a:effectLst/>
                <a:latin typeface="+mn-lt"/>
                <a:ea typeface="+mn-ea"/>
                <a:cs typeface="+mn-cs"/>
              </a:rPr>
              <a:t>是典型的</a:t>
            </a:r>
            <a:r>
              <a:rPr lang="en-US" altLang="zh-CN" sz="1200" kern="1200" dirty="0" err="1" smtClean="0">
                <a:solidFill>
                  <a:schemeClr val="tx1"/>
                </a:solidFill>
                <a:effectLst/>
                <a:latin typeface="+mn-lt"/>
                <a:ea typeface="+mn-ea"/>
                <a:cs typeface="+mn-cs"/>
              </a:rPr>
              <a:t>Zipf</a:t>
            </a:r>
            <a:r>
              <a:rPr lang="zh-CN" altLang="en-US" sz="1200" kern="1200" dirty="0" smtClean="0">
                <a:solidFill>
                  <a:schemeClr val="tx1"/>
                </a:solidFill>
                <a:effectLst/>
                <a:latin typeface="+mn-lt"/>
                <a:ea typeface="+mn-ea"/>
                <a:cs typeface="+mn-cs"/>
              </a:rPr>
              <a:t>分布</a:t>
            </a:r>
            <a:endParaRPr lang="zh-CN" altLang="en-US" dirty="0"/>
          </a:p>
        </p:txBody>
      </p:sp>
      <p:sp>
        <p:nvSpPr>
          <p:cNvPr id="4" name="灯片编号占位符 3"/>
          <p:cNvSpPr>
            <a:spLocks noGrp="1"/>
          </p:cNvSpPr>
          <p:nvPr>
            <p:ph type="sldNum" sz="quarter" idx="10"/>
          </p:nvPr>
        </p:nvSpPr>
        <p:spPr/>
        <p:txBody>
          <a:bodyPr/>
          <a:lstStyle/>
          <a:p>
            <a:fld id="{FE025630-F8E2-4BAE-8084-B39ECA1D1BF2}" type="slidenum">
              <a:rPr lang="zh-CN" altLang="en-US" smtClean="0"/>
              <a:pPr/>
              <a:t>13</a:t>
            </a:fld>
            <a:endParaRPr lang="zh-CN" altLang="en-US"/>
          </a:p>
        </p:txBody>
      </p:sp>
    </p:spTree>
    <p:extLst>
      <p:ext uri="{BB962C8B-B14F-4D97-AF65-F5344CB8AC3E}">
        <p14:creationId xmlns:p14="http://schemas.microsoft.com/office/powerpoint/2010/main" val="33977601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025630-F8E2-4BAE-8084-B39ECA1D1BF2}" type="slidenum">
              <a:rPr lang="zh-CN" altLang="en-US" smtClean="0"/>
              <a:pPr/>
              <a:t>14</a:t>
            </a:fld>
            <a:endParaRPr lang="zh-CN" altLang="en-US"/>
          </a:p>
        </p:txBody>
      </p:sp>
    </p:spTree>
    <p:extLst>
      <p:ext uri="{BB962C8B-B14F-4D97-AF65-F5344CB8AC3E}">
        <p14:creationId xmlns:p14="http://schemas.microsoft.com/office/powerpoint/2010/main" val="7401153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第二张图主要考虑自动机规模对状态访问概率分布</a:t>
            </a:r>
            <a:r>
              <a:rPr lang="zh-CN" altLang="en-US" baseline="0" dirty="0" smtClean="0"/>
              <a:t>的影响，我们分别选取</a:t>
            </a:r>
            <a:r>
              <a:rPr lang="en-US" altLang="zh-CN" baseline="0" dirty="0" smtClean="0"/>
              <a:t>10\20\30</a:t>
            </a:r>
            <a:r>
              <a:rPr lang="zh-CN" altLang="en-US" baseline="0" dirty="0" smtClean="0"/>
              <a:t>条规则报文对同一个报文包进行匹配，得到的状态访问概率函数，可以看出它们的分布基本一样，满足</a:t>
            </a:r>
            <a:r>
              <a:rPr lang="en-US" altLang="zh-CN" baseline="0" dirty="0" err="1" smtClean="0"/>
              <a:t>zipf</a:t>
            </a:r>
            <a:r>
              <a:rPr lang="zh-CN" altLang="en-US" baseline="0" dirty="0" smtClean="0"/>
              <a:t>分布。说明状态访问概率分布独立于自动机</a:t>
            </a:r>
            <a:endParaRPr lang="zh-CN" altLang="en-US" dirty="0"/>
          </a:p>
        </p:txBody>
      </p:sp>
      <p:sp>
        <p:nvSpPr>
          <p:cNvPr id="4" name="灯片编号占位符 3"/>
          <p:cNvSpPr>
            <a:spLocks noGrp="1"/>
          </p:cNvSpPr>
          <p:nvPr>
            <p:ph type="sldNum" sz="quarter" idx="10"/>
          </p:nvPr>
        </p:nvSpPr>
        <p:spPr/>
        <p:txBody>
          <a:bodyPr/>
          <a:lstStyle/>
          <a:p>
            <a:fld id="{FE025630-F8E2-4BAE-8084-B39ECA1D1BF2}" type="slidenum">
              <a:rPr lang="zh-CN" altLang="en-US" smtClean="0"/>
              <a:pPr/>
              <a:t>15</a:t>
            </a:fld>
            <a:endParaRPr lang="zh-CN" altLang="en-US"/>
          </a:p>
        </p:txBody>
      </p:sp>
    </p:spTree>
    <p:extLst>
      <p:ext uri="{BB962C8B-B14F-4D97-AF65-F5344CB8AC3E}">
        <p14:creationId xmlns:p14="http://schemas.microsoft.com/office/powerpoint/2010/main" val="35875352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025630-F8E2-4BAE-8084-B39ECA1D1BF2}" type="slidenum">
              <a:rPr lang="zh-CN" altLang="en-US" smtClean="0"/>
              <a:pPr/>
              <a:t>16</a:t>
            </a:fld>
            <a:endParaRPr lang="zh-CN" altLang="en-US"/>
          </a:p>
        </p:txBody>
      </p:sp>
    </p:spTree>
    <p:extLst>
      <p:ext uri="{BB962C8B-B14F-4D97-AF65-F5344CB8AC3E}">
        <p14:creationId xmlns:p14="http://schemas.microsoft.com/office/powerpoint/2010/main" val="16173571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第三张图主要考虑匹配报文对状态访问概率分布</a:t>
            </a:r>
            <a:r>
              <a:rPr lang="zh-CN" altLang="en-US" baseline="0" dirty="0" smtClean="0"/>
              <a:t>的影响，我们分别选取五个不同的报文包对同一个自动机进行匹配，得到的状态访问概率函数，可以看出它们的分布基本一样，满足</a:t>
            </a:r>
            <a:r>
              <a:rPr lang="en-US" altLang="zh-CN" baseline="0" dirty="0" err="1" smtClean="0"/>
              <a:t>zipf</a:t>
            </a:r>
            <a:r>
              <a:rPr lang="zh-CN" altLang="en-US" baseline="0" dirty="0" smtClean="0"/>
              <a:t>分布。说明状态访问概率分布独立于报文</a:t>
            </a:r>
            <a:endParaRPr lang="zh-CN" altLang="en-US" dirty="0"/>
          </a:p>
        </p:txBody>
      </p:sp>
      <p:sp>
        <p:nvSpPr>
          <p:cNvPr id="4" name="灯片编号占位符 3"/>
          <p:cNvSpPr>
            <a:spLocks noGrp="1"/>
          </p:cNvSpPr>
          <p:nvPr>
            <p:ph type="sldNum" sz="quarter" idx="10"/>
          </p:nvPr>
        </p:nvSpPr>
        <p:spPr/>
        <p:txBody>
          <a:bodyPr/>
          <a:lstStyle/>
          <a:p>
            <a:fld id="{FE025630-F8E2-4BAE-8084-B39ECA1D1BF2}" type="slidenum">
              <a:rPr lang="zh-CN" altLang="en-US" smtClean="0"/>
              <a:pPr/>
              <a:t>17</a:t>
            </a:fld>
            <a:endParaRPr lang="zh-CN" altLang="en-US"/>
          </a:p>
        </p:txBody>
      </p:sp>
    </p:spTree>
    <p:extLst>
      <p:ext uri="{BB962C8B-B14F-4D97-AF65-F5344CB8AC3E}">
        <p14:creationId xmlns:p14="http://schemas.microsoft.com/office/powerpoint/2010/main" val="8488145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025630-F8E2-4BAE-8084-B39ECA1D1BF2}" type="slidenum">
              <a:rPr lang="zh-CN" altLang="en-US" smtClean="0"/>
              <a:pPr/>
              <a:t>18</a:t>
            </a:fld>
            <a:endParaRPr lang="zh-CN" altLang="en-US"/>
          </a:p>
        </p:txBody>
      </p:sp>
    </p:spTree>
    <p:extLst>
      <p:ext uri="{BB962C8B-B14F-4D97-AF65-F5344CB8AC3E}">
        <p14:creationId xmlns:p14="http://schemas.microsoft.com/office/powerpoint/2010/main" val="37598454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最后，我们按状态</a:t>
            </a:r>
            <a:r>
              <a:rPr lang="en-US" altLang="zh-CN" dirty="0" smtClean="0"/>
              <a:t>id</a:t>
            </a:r>
            <a:r>
              <a:rPr lang="zh-CN" altLang="en-US" dirty="0" smtClean="0"/>
              <a:t>，统计同一个高概率的状态在不同的报文匹配中访问概率变化情况。可以看出这些状态的访问概率波动不大，说明状态访问概率是比较稳定的</a:t>
            </a:r>
            <a:endParaRPr lang="zh-CN" altLang="en-US" dirty="0"/>
          </a:p>
        </p:txBody>
      </p:sp>
      <p:sp>
        <p:nvSpPr>
          <p:cNvPr id="4" name="灯片编号占位符 3"/>
          <p:cNvSpPr>
            <a:spLocks noGrp="1"/>
          </p:cNvSpPr>
          <p:nvPr>
            <p:ph type="sldNum" sz="quarter" idx="10"/>
          </p:nvPr>
        </p:nvSpPr>
        <p:spPr/>
        <p:txBody>
          <a:bodyPr/>
          <a:lstStyle/>
          <a:p>
            <a:fld id="{FE025630-F8E2-4BAE-8084-B39ECA1D1BF2}" type="slidenum">
              <a:rPr lang="zh-CN" altLang="en-US" smtClean="0"/>
              <a:pPr/>
              <a:t>19</a:t>
            </a:fld>
            <a:endParaRPr lang="zh-CN" altLang="en-US"/>
          </a:p>
        </p:txBody>
      </p:sp>
    </p:spTree>
    <p:extLst>
      <p:ext uri="{BB962C8B-B14F-4D97-AF65-F5344CB8AC3E}">
        <p14:creationId xmlns:p14="http://schemas.microsoft.com/office/powerpoint/2010/main" val="303963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a:t>
            </a:r>
            <a:endParaRPr lang="zh-CN" altLang="en-US" dirty="0"/>
          </a:p>
        </p:txBody>
      </p:sp>
      <p:sp>
        <p:nvSpPr>
          <p:cNvPr id="4" name="灯片编号占位符 3"/>
          <p:cNvSpPr>
            <a:spLocks noGrp="1"/>
          </p:cNvSpPr>
          <p:nvPr>
            <p:ph type="sldNum" sz="quarter" idx="10"/>
          </p:nvPr>
        </p:nvSpPr>
        <p:spPr/>
        <p:txBody>
          <a:bodyPr/>
          <a:lstStyle/>
          <a:p>
            <a:fld id="{FE025630-F8E2-4BAE-8084-B39ECA1D1BF2}" type="slidenum">
              <a:rPr lang="zh-CN" altLang="en-US" smtClean="0"/>
              <a:pPr/>
              <a:t>2</a:t>
            </a:fld>
            <a:endParaRPr lang="zh-CN" altLang="en-US"/>
          </a:p>
        </p:txBody>
      </p:sp>
    </p:spTree>
    <p:extLst>
      <p:ext uri="{BB962C8B-B14F-4D97-AF65-F5344CB8AC3E}">
        <p14:creationId xmlns:p14="http://schemas.microsoft.com/office/powerpoint/2010/main" val="6760744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综上所述，报文匹配</a:t>
            </a:r>
            <a:r>
              <a:rPr lang="zh-CN" altLang="en-US" baseline="0" dirty="0" smtClean="0"/>
              <a:t>中状态访问概率分布服从</a:t>
            </a:r>
            <a:r>
              <a:rPr lang="en-US" altLang="zh-CN" baseline="0" dirty="0" err="1" smtClean="0"/>
              <a:t>Zipf</a:t>
            </a:r>
            <a:r>
              <a:rPr lang="zh-CN" altLang="en-US" baseline="0" smtClean="0"/>
              <a:t>分布，并且独立于具体的报文和自动机。</a:t>
            </a:r>
            <a:endParaRPr lang="zh-CN" altLang="en-US" dirty="0"/>
          </a:p>
        </p:txBody>
      </p:sp>
      <p:sp>
        <p:nvSpPr>
          <p:cNvPr id="4" name="灯片编号占位符 3"/>
          <p:cNvSpPr>
            <a:spLocks noGrp="1"/>
          </p:cNvSpPr>
          <p:nvPr>
            <p:ph type="sldNum" sz="quarter" idx="10"/>
          </p:nvPr>
        </p:nvSpPr>
        <p:spPr/>
        <p:txBody>
          <a:bodyPr/>
          <a:lstStyle/>
          <a:p>
            <a:fld id="{FE025630-F8E2-4BAE-8084-B39ECA1D1BF2}" type="slidenum">
              <a:rPr lang="zh-CN" altLang="en-US" smtClean="0"/>
              <a:pPr/>
              <a:t>20</a:t>
            </a:fld>
            <a:endParaRPr lang="zh-CN" altLang="en-US"/>
          </a:p>
        </p:txBody>
      </p:sp>
    </p:spTree>
    <p:extLst>
      <p:ext uri="{BB962C8B-B14F-4D97-AF65-F5344CB8AC3E}">
        <p14:creationId xmlns:p14="http://schemas.microsoft.com/office/powerpoint/2010/main" val="33226214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下面进行第四章，前面从实验验证的角度分析了状态访问概率分布。下面对报文匹配中状态迁移过程进行建模，用理论模型来预测状态访问概率。</a:t>
            </a:r>
            <a:endParaRPr lang="en-US" altLang="zh-CN" dirty="0" smtClean="0"/>
          </a:p>
        </p:txBody>
      </p:sp>
      <p:sp>
        <p:nvSpPr>
          <p:cNvPr id="4" name="灯片编号占位符 3"/>
          <p:cNvSpPr>
            <a:spLocks noGrp="1"/>
          </p:cNvSpPr>
          <p:nvPr>
            <p:ph type="sldNum" sz="quarter" idx="10"/>
          </p:nvPr>
        </p:nvSpPr>
        <p:spPr/>
        <p:txBody>
          <a:bodyPr/>
          <a:lstStyle/>
          <a:p>
            <a:fld id="{FE025630-F8E2-4BAE-8084-B39ECA1D1BF2}" type="slidenum">
              <a:rPr lang="zh-CN" altLang="en-US" smtClean="0"/>
              <a:pPr/>
              <a:t>21</a:t>
            </a:fld>
            <a:endParaRPr lang="zh-CN" altLang="en-US"/>
          </a:p>
        </p:txBody>
      </p:sp>
    </p:spTree>
    <p:extLst>
      <p:ext uri="{BB962C8B-B14F-4D97-AF65-F5344CB8AC3E}">
        <p14:creationId xmlns:p14="http://schemas.microsoft.com/office/powerpoint/2010/main" val="7927837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首先介绍一些基本概念。马尔可夫链是一类特殊的随机过程，主要特征是随机变量</a:t>
            </a:r>
            <a:r>
              <a:rPr lang="en-US" altLang="zh-CN" sz="1200" b="0" i="0" u="none" strike="noStrike" kern="1200" baseline="0" dirty="0" smtClean="0">
                <a:solidFill>
                  <a:schemeClr val="tx1"/>
                </a:solidFill>
                <a:latin typeface="+mn-lt"/>
                <a:ea typeface="+mn-ea"/>
                <a:cs typeface="+mn-cs"/>
              </a:rPr>
              <a:t>XXX</a:t>
            </a:r>
            <a:r>
              <a:rPr lang="zh-CN" altLang="en-US" sz="1200" b="0" i="0" u="none" strike="noStrike" kern="1200" baseline="0" dirty="0" smtClean="0">
                <a:solidFill>
                  <a:schemeClr val="tx1"/>
                </a:solidFill>
                <a:latin typeface="+mn-lt"/>
                <a:ea typeface="+mn-ea"/>
                <a:cs typeface="+mn-cs"/>
              </a:rPr>
              <a:t>。。。</a:t>
            </a:r>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在报文匹配中，下一步要转移的状态只与当前状态和当前输入字符有关，与之前任意时刻状态都无关，因此是典型的马尔可夫链。</a:t>
            </a:r>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通常自动机的形式是这样一个矩阵，表示状态在接收输入字符后的迁移情况。通过简单的计算我们可以得到状态转移概率矩阵，它表示状态在随机接收一个输入字符后转移到其它各状态的概率。</a:t>
            </a:r>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状态分布向量。。。。</a:t>
            </a:r>
          </a:p>
        </p:txBody>
      </p:sp>
      <p:sp>
        <p:nvSpPr>
          <p:cNvPr id="4" name="灯片编号占位符 3"/>
          <p:cNvSpPr>
            <a:spLocks noGrp="1"/>
          </p:cNvSpPr>
          <p:nvPr>
            <p:ph type="sldNum" sz="quarter" idx="10"/>
          </p:nvPr>
        </p:nvSpPr>
        <p:spPr/>
        <p:txBody>
          <a:bodyPr/>
          <a:lstStyle/>
          <a:p>
            <a:fld id="{FE025630-F8E2-4BAE-8084-B39ECA1D1BF2}" type="slidenum">
              <a:rPr lang="zh-CN" altLang="en-US" smtClean="0"/>
              <a:pPr/>
              <a:t>22</a:t>
            </a:fld>
            <a:endParaRPr lang="zh-CN" altLang="en-US"/>
          </a:p>
        </p:txBody>
      </p:sp>
    </p:spTree>
    <p:extLst>
      <p:ext uri="{BB962C8B-B14F-4D97-AF65-F5344CB8AC3E}">
        <p14:creationId xmlns:p14="http://schemas.microsoft.com/office/powerpoint/2010/main" val="22276142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可约性是马氏链的一个重要性质。直观上讲不可约即任意两个状态之间可互达，否则即可约。例如。。。</a:t>
            </a:r>
            <a:endParaRPr lang="en-US" altLang="zh-CN" dirty="0" smtClean="0"/>
          </a:p>
          <a:p>
            <a:r>
              <a:rPr lang="zh-CN" altLang="en-US" dirty="0" smtClean="0"/>
              <a:t>通常在报文匹配中我们得到的自动机都是可约的</a:t>
            </a:r>
            <a:endParaRPr lang="zh-CN" altLang="en-US" dirty="0"/>
          </a:p>
        </p:txBody>
      </p:sp>
      <p:sp>
        <p:nvSpPr>
          <p:cNvPr id="4" name="灯片编号占位符 3"/>
          <p:cNvSpPr>
            <a:spLocks noGrp="1"/>
          </p:cNvSpPr>
          <p:nvPr>
            <p:ph type="sldNum" sz="quarter" idx="10"/>
          </p:nvPr>
        </p:nvSpPr>
        <p:spPr/>
        <p:txBody>
          <a:bodyPr/>
          <a:lstStyle/>
          <a:p>
            <a:fld id="{FE025630-F8E2-4BAE-8084-B39ECA1D1BF2}" type="slidenum">
              <a:rPr lang="zh-CN" altLang="en-US" smtClean="0"/>
              <a:pPr/>
              <a:t>23</a:t>
            </a:fld>
            <a:endParaRPr lang="zh-CN" altLang="en-US"/>
          </a:p>
        </p:txBody>
      </p:sp>
    </p:spTree>
    <p:extLst>
      <p:ext uri="{BB962C8B-B14F-4D97-AF65-F5344CB8AC3E}">
        <p14:creationId xmlns:p14="http://schemas.microsoft.com/office/powerpoint/2010/main" val="24863387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对可约马氏链，我们可根据状态空间的划分，对转移概率矩阵进行调整，其中</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FE025630-F8E2-4BAE-8084-B39ECA1D1BF2}" type="slidenum">
              <a:rPr lang="zh-CN" altLang="en-US" smtClean="0"/>
              <a:pPr/>
              <a:t>24</a:t>
            </a:fld>
            <a:endParaRPr lang="zh-CN" altLang="en-US"/>
          </a:p>
        </p:txBody>
      </p:sp>
    </p:spTree>
    <p:extLst>
      <p:ext uri="{BB962C8B-B14F-4D97-AF65-F5344CB8AC3E}">
        <p14:creationId xmlns:p14="http://schemas.microsoft.com/office/powerpoint/2010/main" val="25109658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最终需要得到的是稳态向量，稳态向量指转移次数趋近无穷时分布向量达到一个定值，并且分布向量不再随状态转移而变化。事实上在转移次数较大时系统就会进入稳态，因此我们可以把稳态向量作为对状态访问概率值的一个预测。</a:t>
            </a:r>
            <a:endParaRPr lang="en-US" altLang="zh-CN" dirty="0" smtClean="0"/>
          </a:p>
          <a:p>
            <a:r>
              <a:rPr lang="zh-CN" altLang="en-US" dirty="0" smtClean="0"/>
              <a:t>定理和推论，***略过***</a:t>
            </a:r>
            <a:endParaRPr lang="zh-CN" altLang="en-US" dirty="0"/>
          </a:p>
        </p:txBody>
      </p:sp>
      <p:sp>
        <p:nvSpPr>
          <p:cNvPr id="4" name="灯片编号占位符 3"/>
          <p:cNvSpPr>
            <a:spLocks noGrp="1"/>
          </p:cNvSpPr>
          <p:nvPr>
            <p:ph type="sldNum" sz="quarter" idx="10"/>
          </p:nvPr>
        </p:nvSpPr>
        <p:spPr/>
        <p:txBody>
          <a:bodyPr/>
          <a:lstStyle/>
          <a:p>
            <a:fld id="{FE025630-F8E2-4BAE-8084-B39ECA1D1BF2}" type="slidenum">
              <a:rPr lang="zh-CN" altLang="en-US" smtClean="0"/>
              <a:pPr/>
              <a:t>25</a:t>
            </a:fld>
            <a:endParaRPr lang="zh-CN" altLang="en-US"/>
          </a:p>
        </p:txBody>
      </p:sp>
    </p:spTree>
    <p:extLst>
      <p:ext uri="{BB962C8B-B14F-4D97-AF65-F5344CB8AC3E}">
        <p14:creationId xmlns:p14="http://schemas.microsoft.com/office/powerpoint/2010/main" val="3152272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025630-F8E2-4BAE-8084-B39ECA1D1BF2}" type="slidenum">
              <a:rPr lang="zh-CN" altLang="en-US" smtClean="0"/>
              <a:pPr/>
              <a:t>26</a:t>
            </a:fld>
            <a:endParaRPr lang="zh-CN" altLang="en-US"/>
          </a:p>
        </p:txBody>
      </p:sp>
    </p:spTree>
    <p:extLst>
      <p:ext uri="{BB962C8B-B14F-4D97-AF65-F5344CB8AC3E}">
        <p14:creationId xmlns:p14="http://schemas.microsoft.com/office/powerpoint/2010/main" val="29673728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a:t>
            </a:r>
            <a:endParaRPr lang="en-US" altLang="zh-CN" dirty="0" smtClean="0"/>
          </a:p>
        </p:txBody>
      </p:sp>
      <p:sp>
        <p:nvSpPr>
          <p:cNvPr id="4" name="灯片编号占位符 3"/>
          <p:cNvSpPr>
            <a:spLocks noGrp="1"/>
          </p:cNvSpPr>
          <p:nvPr>
            <p:ph type="sldNum" sz="quarter" idx="10"/>
          </p:nvPr>
        </p:nvSpPr>
        <p:spPr/>
        <p:txBody>
          <a:bodyPr/>
          <a:lstStyle/>
          <a:p>
            <a:fld id="{FE025630-F8E2-4BAE-8084-B39ECA1D1BF2}" type="slidenum">
              <a:rPr lang="zh-CN" altLang="en-US" smtClean="0"/>
              <a:pPr/>
              <a:t>28</a:t>
            </a:fld>
            <a:endParaRPr lang="zh-CN" altLang="en-US"/>
          </a:p>
        </p:txBody>
      </p:sp>
    </p:spTree>
    <p:extLst>
      <p:ext uri="{BB962C8B-B14F-4D97-AF65-F5344CB8AC3E}">
        <p14:creationId xmlns:p14="http://schemas.microsoft.com/office/powerpoint/2010/main" val="32992460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025630-F8E2-4BAE-8084-B39ECA1D1BF2}" type="slidenum">
              <a:rPr lang="zh-CN" altLang="en-US" smtClean="0"/>
              <a:pPr/>
              <a:t>30</a:t>
            </a:fld>
            <a:endParaRPr lang="zh-CN" altLang="en-US"/>
          </a:p>
        </p:txBody>
      </p:sp>
    </p:spTree>
    <p:extLst>
      <p:ext uri="{BB962C8B-B14F-4D97-AF65-F5344CB8AC3E}">
        <p14:creationId xmlns:p14="http://schemas.microsoft.com/office/powerpoint/2010/main" val="20947988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fld id="{FE025630-F8E2-4BAE-8084-B39ECA1D1BF2}" type="slidenum">
              <a:rPr lang="zh-CN" altLang="en-US" smtClean="0"/>
              <a:pPr/>
              <a:t>31</a:t>
            </a:fld>
            <a:endParaRPr lang="zh-CN" altLang="en-US"/>
          </a:p>
        </p:txBody>
      </p:sp>
    </p:spTree>
    <p:extLst>
      <p:ext uri="{BB962C8B-B14F-4D97-AF65-F5344CB8AC3E}">
        <p14:creationId xmlns:p14="http://schemas.microsoft.com/office/powerpoint/2010/main" val="2198336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025630-F8E2-4BAE-8084-B39ECA1D1BF2}" type="slidenum">
              <a:rPr lang="zh-CN" altLang="en-US" smtClean="0"/>
              <a:pPr/>
              <a:t>3</a:t>
            </a:fld>
            <a:endParaRPr lang="zh-CN" altLang="en-US"/>
          </a:p>
        </p:txBody>
      </p:sp>
    </p:spTree>
    <p:extLst>
      <p:ext uri="{BB962C8B-B14F-4D97-AF65-F5344CB8AC3E}">
        <p14:creationId xmlns:p14="http://schemas.microsoft.com/office/powerpoint/2010/main" val="28806742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平台基本介绍，包含四个光口和四个电口，接收端口输入报文，根据相应规则对报文进行转发、丢弃、截断等操作。</a:t>
            </a:r>
            <a:endParaRPr lang="en-US" altLang="zh-CN" dirty="0" smtClean="0"/>
          </a:p>
          <a:p>
            <a:r>
              <a:rPr lang="zh-CN" altLang="en-US" dirty="0" smtClean="0"/>
              <a:t>另外可通过远程主机对该平台进行控制，通信方式主要基于</a:t>
            </a:r>
            <a:r>
              <a:rPr lang="en-US" altLang="zh-CN" dirty="0" smtClean="0"/>
              <a:t>TCP/IP</a:t>
            </a:r>
            <a:r>
              <a:rPr lang="zh-CN" altLang="en-US" dirty="0" smtClean="0"/>
              <a:t>封装的</a:t>
            </a:r>
            <a:r>
              <a:rPr lang="en-US" altLang="zh-CN" dirty="0" smtClean="0"/>
              <a:t>NMAC</a:t>
            </a:r>
            <a:r>
              <a:rPr lang="zh-CN" altLang="en-US" dirty="0" smtClean="0"/>
              <a:t>协议。</a:t>
            </a:r>
            <a:endParaRPr lang="zh-CN" altLang="en-US" dirty="0"/>
          </a:p>
        </p:txBody>
      </p:sp>
      <p:sp>
        <p:nvSpPr>
          <p:cNvPr id="4" name="灯片编号占位符 3"/>
          <p:cNvSpPr>
            <a:spLocks noGrp="1"/>
          </p:cNvSpPr>
          <p:nvPr>
            <p:ph type="sldNum" sz="quarter" idx="10"/>
          </p:nvPr>
        </p:nvSpPr>
        <p:spPr/>
        <p:txBody>
          <a:bodyPr/>
          <a:lstStyle/>
          <a:p>
            <a:fld id="{FE025630-F8E2-4BAE-8084-B39ECA1D1BF2}" type="slidenum">
              <a:rPr lang="zh-CN" altLang="en-US" smtClean="0"/>
              <a:pPr/>
              <a:t>32</a:t>
            </a:fld>
            <a:endParaRPr lang="zh-CN" altLang="en-US"/>
          </a:p>
        </p:txBody>
      </p:sp>
    </p:spTree>
    <p:extLst>
      <p:ext uri="{BB962C8B-B14F-4D97-AF65-F5344CB8AC3E}">
        <p14:creationId xmlns:p14="http://schemas.microsoft.com/office/powerpoint/2010/main" val="5029346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内部逻辑主要包括管理模块、用户模块、通用数据通路。</a:t>
            </a:r>
            <a:endParaRPr lang="en-US" altLang="zh-CN" dirty="0" smtClean="0"/>
          </a:p>
          <a:p>
            <a:r>
              <a:rPr lang="zh-CN" altLang="en-US" dirty="0" smtClean="0"/>
              <a:t>管理模块接收外部控制命令，并对平台进行相应管理操作。</a:t>
            </a:r>
            <a:endParaRPr lang="en-US" altLang="zh-CN" dirty="0" smtClean="0"/>
          </a:p>
          <a:p>
            <a:r>
              <a:rPr lang="en-US" altLang="zh-CN" dirty="0" smtClean="0"/>
              <a:t>CDP</a:t>
            </a:r>
            <a:r>
              <a:rPr lang="zh-CN" altLang="en-US" dirty="0" smtClean="0"/>
              <a:t>负责报文的输入输出</a:t>
            </a:r>
            <a:endParaRPr lang="en-US" altLang="zh-CN" dirty="0" smtClean="0"/>
          </a:p>
          <a:p>
            <a:r>
              <a:rPr lang="zh-CN" altLang="en-US" dirty="0" smtClean="0"/>
              <a:t>用户模块是唯一可供开发模块，可接收输入报文，制定转发规则</a:t>
            </a:r>
            <a:endParaRPr lang="en-US" altLang="zh-CN" dirty="0" smtClean="0"/>
          </a:p>
          <a:p>
            <a:r>
              <a:rPr lang="en-US" altLang="zh-CN" dirty="0" smtClean="0"/>
              <a:t>DDR2</a:t>
            </a:r>
            <a:r>
              <a:rPr lang="en-US" altLang="zh-CN" baseline="0" dirty="0" smtClean="0"/>
              <a:t> SDRAM</a:t>
            </a:r>
            <a:r>
              <a:rPr lang="zh-CN" altLang="en-US" baseline="0" dirty="0" smtClean="0"/>
              <a:t>设计初衷是转存报文，这里我们用来存储状态转移表。</a:t>
            </a:r>
            <a:endParaRPr lang="zh-CN" altLang="en-US" dirty="0"/>
          </a:p>
        </p:txBody>
      </p:sp>
      <p:sp>
        <p:nvSpPr>
          <p:cNvPr id="4" name="灯片编号占位符 3"/>
          <p:cNvSpPr>
            <a:spLocks noGrp="1"/>
          </p:cNvSpPr>
          <p:nvPr>
            <p:ph type="sldNum" sz="quarter" idx="10"/>
          </p:nvPr>
        </p:nvSpPr>
        <p:spPr/>
        <p:txBody>
          <a:bodyPr/>
          <a:lstStyle/>
          <a:p>
            <a:fld id="{FE025630-F8E2-4BAE-8084-B39ECA1D1BF2}" type="slidenum">
              <a:rPr lang="zh-CN" altLang="en-US" smtClean="0"/>
              <a:pPr/>
              <a:t>33</a:t>
            </a:fld>
            <a:endParaRPr lang="zh-CN" altLang="en-US"/>
          </a:p>
        </p:txBody>
      </p:sp>
    </p:spTree>
    <p:extLst>
      <p:ext uri="{BB962C8B-B14F-4D97-AF65-F5344CB8AC3E}">
        <p14:creationId xmlns:p14="http://schemas.microsoft.com/office/powerpoint/2010/main" val="9601824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控制端主要任务是配置状态表、查询匹配结果。</a:t>
            </a:r>
            <a:endParaRPr lang="en-US" altLang="zh-CN" dirty="0" smtClean="0"/>
          </a:p>
          <a:p>
            <a:r>
              <a:rPr lang="zh-CN" altLang="en-US" dirty="0" smtClean="0"/>
              <a:t>实现中把</a:t>
            </a:r>
            <a:r>
              <a:rPr lang="en-US" altLang="zh-CN" dirty="0" smtClean="0"/>
              <a:t>FPGA</a:t>
            </a:r>
            <a:r>
              <a:rPr lang="zh-CN" altLang="en-US" dirty="0" smtClean="0"/>
              <a:t>片内存储块作为一级存储器，</a:t>
            </a:r>
            <a:r>
              <a:rPr lang="en-US" altLang="zh-CN" dirty="0" smtClean="0"/>
              <a:t>DDR2 SDRAM</a:t>
            </a:r>
            <a:r>
              <a:rPr lang="zh-CN" altLang="en-US" dirty="0" smtClean="0"/>
              <a:t>作为二级存储器。</a:t>
            </a:r>
            <a:r>
              <a:rPr lang="en-US" altLang="zh-CN" dirty="0" smtClean="0"/>
              <a:t>FPGA</a:t>
            </a:r>
            <a:r>
              <a:rPr lang="zh-CN" altLang="en-US" dirty="0" smtClean="0"/>
              <a:t>有多个可独立访问的存储块，如果实例化多个匹配引擎可使匹配性能线速提升。</a:t>
            </a:r>
            <a:endParaRPr lang="zh-CN" altLang="en-US" dirty="0"/>
          </a:p>
        </p:txBody>
      </p:sp>
      <p:sp>
        <p:nvSpPr>
          <p:cNvPr id="4" name="灯片编号占位符 3"/>
          <p:cNvSpPr>
            <a:spLocks noGrp="1"/>
          </p:cNvSpPr>
          <p:nvPr>
            <p:ph type="sldNum" sz="quarter" idx="10"/>
          </p:nvPr>
        </p:nvSpPr>
        <p:spPr/>
        <p:txBody>
          <a:bodyPr/>
          <a:lstStyle/>
          <a:p>
            <a:fld id="{FE025630-F8E2-4BAE-8084-B39ECA1D1BF2}" type="slidenum">
              <a:rPr lang="zh-CN" altLang="en-US" smtClean="0"/>
              <a:pPr/>
              <a:t>34</a:t>
            </a:fld>
            <a:endParaRPr lang="zh-CN" altLang="en-US"/>
          </a:p>
        </p:txBody>
      </p:sp>
    </p:spTree>
    <p:extLst>
      <p:ext uri="{BB962C8B-B14F-4D97-AF65-F5344CB8AC3E}">
        <p14:creationId xmlns:p14="http://schemas.microsoft.com/office/powerpoint/2010/main" val="33984545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baseline="0" dirty="0" smtClean="0">
                <a:solidFill>
                  <a:schemeClr val="tx1"/>
                </a:solidFill>
                <a:effectLst/>
                <a:latin typeface="+mn-lt"/>
                <a:ea typeface="+mn-ea"/>
                <a:cs typeface="+mn-cs"/>
              </a:rPr>
              <a:t>    UM</a:t>
            </a:r>
            <a:r>
              <a:rPr lang="zh-CN" altLang="zh-CN" sz="1200" kern="1200" baseline="0" dirty="0" smtClean="0">
                <a:solidFill>
                  <a:schemeClr val="tx1"/>
                </a:solidFill>
                <a:effectLst/>
                <a:latin typeface="+mn-lt"/>
                <a:ea typeface="+mn-ea"/>
                <a:cs typeface="+mn-cs"/>
              </a:rPr>
              <a:t>主要功能是报文匹配处理并生成转发规则。图中主要包括表项配置模块、报文采集分发模块、匹配处理模块、规则采集处理模块，虚线框内四个模块代表四个匹配引擎。由于</a:t>
            </a:r>
            <a:r>
              <a:rPr lang="en-US" altLang="zh-CN" sz="1200" kern="1200" baseline="0" dirty="0" smtClean="0">
                <a:solidFill>
                  <a:schemeClr val="tx1"/>
                </a:solidFill>
                <a:effectLst/>
                <a:latin typeface="+mn-lt"/>
                <a:ea typeface="+mn-ea"/>
                <a:cs typeface="+mn-cs"/>
              </a:rPr>
              <a:t>UM</a:t>
            </a:r>
            <a:r>
              <a:rPr lang="zh-CN" altLang="zh-CN" sz="1200" kern="1200" baseline="0" dirty="0" smtClean="0">
                <a:solidFill>
                  <a:schemeClr val="tx1"/>
                </a:solidFill>
                <a:effectLst/>
                <a:latin typeface="+mn-lt"/>
                <a:ea typeface="+mn-ea"/>
                <a:cs typeface="+mn-cs"/>
              </a:rPr>
              <a:t>并未对报文内容修改，所以将输出控制模块报文来源都设置为输入控制模块，图中省略了</a:t>
            </a:r>
            <a:r>
              <a:rPr lang="en-US" altLang="zh-CN" sz="1200" kern="1200" baseline="0" dirty="0" smtClean="0">
                <a:solidFill>
                  <a:schemeClr val="tx1"/>
                </a:solidFill>
                <a:effectLst/>
                <a:latin typeface="+mn-lt"/>
                <a:ea typeface="+mn-ea"/>
                <a:cs typeface="+mn-cs"/>
              </a:rPr>
              <a:t>UM</a:t>
            </a:r>
            <a:r>
              <a:rPr lang="zh-CN" altLang="zh-CN" sz="1200" kern="1200" baseline="0" dirty="0" smtClean="0">
                <a:solidFill>
                  <a:schemeClr val="tx1"/>
                </a:solidFill>
                <a:effectLst/>
                <a:latin typeface="+mn-lt"/>
                <a:ea typeface="+mn-ea"/>
                <a:cs typeface="+mn-cs"/>
              </a:rPr>
              <a:t>到输出控制模块的数据通路。</a:t>
            </a:r>
          </a:p>
          <a:p>
            <a:r>
              <a:rPr lang="en-US" altLang="zh-CN" sz="1200" kern="1200" baseline="0" dirty="0" smtClean="0">
                <a:solidFill>
                  <a:schemeClr val="tx1"/>
                </a:solidFill>
                <a:effectLst/>
                <a:latin typeface="+mn-lt"/>
                <a:ea typeface="+mn-ea"/>
                <a:cs typeface="+mn-cs"/>
              </a:rPr>
              <a:t>   </a:t>
            </a:r>
            <a:r>
              <a:rPr lang="zh-CN" altLang="zh-CN" sz="1200" kern="1200" baseline="0" dirty="0" smtClean="0">
                <a:solidFill>
                  <a:schemeClr val="tx1"/>
                </a:solidFill>
                <a:effectLst/>
                <a:latin typeface="+mn-lt"/>
                <a:ea typeface="+mn-ea"/>
                <a:cs typeface="+mn-cs"/>
              </a:rPr>
              <a:t>表项配置模块根据管理模块的命令，将</a:t>
            </a:r>
            <a:r>
              <a:rPr lang="en-US" altLang="zh-CN" sz="1200" kern="1200" baseline="0" dirty="0" smtClean="0">
                <a:solidFill>
                  <a:schemeClr val="tx1"/>
                </a:solidFill>
                <a:effectLst/>
                <a:latin typeface="+mn-lt"/>
                <a:ea typeface="+mn-ea"/>
                <a:cs typeface="+mn-cs"/>
              </a:rPr>
              <a:t>DFA</a:t>
            </a:r>
            <a:r>
              <a:rPr lang="zh-CN" altLang="zh-CN" sz="1200" kern="1200" baseline="0" dirty="0" smtClean="0">
                <a:solidFill>
                  <a:schemeClr val="tx1"/>
                </a:solidFill>
                <a:effectLst/>
                <a:latin typeface="+mn-lt"/>
                <a:ea typeface="+mn-ea"/>
                <a:cs typeface="+mn-cs"/>
              </a:rPr>
              <a:t>状态表项按地址配置到</a:t>
            </a:r>
            <a:r>
              <a:rPr lang="en-US" altLang="zh-CN" sz="1200" kern="1200" baseline="0" dirty="0" smtClean="0">
                <a:solidFill>
                  <a:schemeClr val="tx1"/>
                </a:solidFill>
                <a:effectLst/>
                <a:latin typeface="+mn-lt"/>
                <a:ea typeface="+mn-ea"/>
                <a:cs typeface="+mn-cs"/>
              </a:rPr>
              <a:t>DDR2 SDRAM</a:t>
            </a:r>
            <a:r>
              <a:rPr lang="zh-CN" altLang="zh-CN" sz="1200" kern="1200" baseline="0" dirty="0" smtClean="0">
                <a:solidFill>
                  <a:schemeClr val="tx1"/>
                </a:solidFill>
                <a:effectLst/>
                <a:latin typeface="+mn-lt"/>
                <a:ea typeface="+mn-ea"/>
                <a:cs typeface="+mn-cs"/>
              </a:rPr>
              <a:t>中。</a:t>
            </a:r>
            <a:r>
              <a:rPr lang="en-US" altLang="zh-CN" sz="1200" kern="1200" baseline="0" dirty="0" smtClean="0">
                <a:solidFill>
                  <a:schemeClr val="tx1"/>
                </a:solidFill>
                <a:effectLst/>
                <a:latin typeface="+mn-lt"/>
                <a:ea typeface="+mn-ea"/>
                <a:cs typeface="+mn-cs"/>
              </a:rPr>
              <a:t>      </a:t>
            </a:r>
            <a:r>
              <a:rPr lang="zh-CN" altLang="zh-CN" sz="1200" kern="1200" baseline="0" dirty="0" smtClean="0">
                <a:solidFill>
                  <a:schemeClr val="tx1"/>
                </a:solidFill>
                <a:effectLst/>
                <a:latin typeface="+mn-lt"/>
                <a:ea typeface="+mn-ea"/>
                <a:cs typeface="+mn-cs"/>
              </a:rPr>
              <a:t>报文采集分发模块读取输入控制模块的报文流，存放至其内部的报文缓冲</a:t>
            </a:r>
            <a:r>
              <a:rPr lang="en-US" altLang="zh-CN" sz="1200" kern="1200" baseline="0" dirty="0" smtClean="0">
                <a:solidFill>
                  <a:schemeClr val="tx1"/>
                </a:solidFill>
                <a:effectLst/>
                <a:latin typeface="+mn-lt"/>
                <a:ea typeface="+mn-ea"/>
                <a:cs typeface="+mn-cs"/>
              </a:rPr>
              <a:t>FIFO_PACK</a:t>
            </a:r>
            <a:r>
              <a:rPr lang="zh-CN" altLang="zh-CN" sz="1200" kern="1200" baseline="0" dirty="0" smtClean="0">
                <a:solidFill>
                  <a:schemeClr val="tx1"/>
                </a:solidFill>
                <a:effectLst/>
                <a:latin typeface="+mn-lt"/>
                <a:ea typeface="+mn-ea"/>
                <a:cs typeface="+mn-cs"/>
              </a:rPr>
              <a:t>。然后按轮转的方法，依次将每个完整的报文分发到各匹配引擎的报文缓冲区，一个完整报文的各节拍报文必须按序送到同一个匹配引擎。</a:t>
            </a:r>
            <a:r>
              <a:rPr lang="en-US" altLang="zh-CN" sz="1200" kern="1200" baseline="0" dirty="0" smtClean="0">
                <a:solidFill>
                  <a:schemeClr val="tx1"/>
                </a:solidFill>
                <a:effectLst/>
                <a:latin typeface="+mn-lt"/>
                <a:ea typeface="+mn-ea"/>
                <a:cs typeface="+mn-cs"/>
              </a:rPr>
              <a:t>     </a:t>
            </a:r>
            <a:r>
              <a:rPr lang="zh-CN" altLang="zh-CN" sz="1200" kern="1200" baseline="0" dirty="0" smtClean="0">
                <a:solidFill>
                  <a:schemeClr val="tx1"/>
                </a:solidFill>
                <a:effectLst/>
                <a:latin typeface="+mn-lt"/>
                <a:ea typeface="+mn-ea"/>
                <a:cs typeface="+mn-cs"/>
              </a:rPr>
              <a:t>匹配引擎</a:t>
            </a:r>
            <a:r>
              <a:rPr lang="en-US" altLang="zh-CN" sz="1200" kern="1200" baseline="0" dirty="0" smtClean="0">
                <a:solidFill>
                  <a:schemeClr val="tx1"/>
                </a:solidFill>
                <a:effectLst/>
                <a:latin typeface="+mn-lt"/>
                <a:ea typeface="+mn-ea"/>
                <a:cs typeface="+mn-cs"/>
              </a:rPr>
              <a:t>i</a:t>
            </a:r>
            <a:r>
              <a:rPr lang="zh-CN" altLang="zh-CN" sz="1200" kern="1200" baseline="0" dirty="0" smtClean="0">
                <a:solidFill>
                  <a:schemeClr val="tx1"/>
                </a:solidFill>
                <a:effectLst/>
                <a:latin typeface="+mn-lt"/>
                <a:ea typeface="+mn-ea"/>
                <a:cs typeface="+mn-cs"/>
              </a:rPr>
              <a:t>内部包含一个报文缓冲区</a:t>
            </a:r>
            <a:r>
              <a:rPr lang="en-US" altLang="zh-CN" sz="1200" kern="1200" baseline="0" dirty="0" err="1" smtClean="0">
                <a:solidFill>
                  <a:schemeClr val="tx1"/>
                </a:solidFill>
                <a:effectLst/>
                <a:latin typeface="+mn-lt"/>
                <a:ea typeface="+mn-ea"/>
                <a:cs typeface="+mn-cs"/>
              </a:rPr>
              <a:t>FIFO_Pi</a:t>
            </a:r>
            <a:r>
              <a:rPr lang="zh-CN" altLang="zh-CN" sz="1200" kern="1200" baseline="0" dirty="0" smtClean="0">
                <a:solidFill>
                  <a:schemeClr val="tx1"/>
                </a:solidFill>
                <a:effectLst/>
                <a:latin typeface="+mn-lt"/>
                <a:ea typeface="+mn-ea"/>
                <a:cs typeface="+mn-cs"/>
              </a:rPr>
              <a:t>和一个规则缓冲区</a:t>
            </a:r>
            <a:r>
              <a:rPr lang="en-US" altLang="zh-CN" sz="1200" kern="1200" baseline="0" dirty="0" err="1" smtClean="0">
                <a:solidFill>
                  <a:schemeClr val="tx1"/>
                </a:solidFill>
                <a:effectLst/>
                <a:latin typeface="+mn-lt"/>
                <a:ea typeface="+mn-ea"/>
                <a:cs typeface="+mn-cs"/>
              </a:rPr>
              <a:t>FIFO_Ri</a:t>
            </a:r>
            <a:r>
              <a:rPr lang="zh-CN" altLang="zh-CN" sz="1200" kern="1200" baseline="0" dirty="0" smtClean="0">
                <a:solidFill>
                  <a:schemeClr val="tx1"/>
                </a:solidFill>
                <a:effectLst/>
                <a:latin typeface="+mn-lt"/>
                <a:ea typeface="+mn-ea"/>
                <a:cs typeface="+mn-cs"/>
              </a:rPr>
              <a:t>，匹配引擎</a:t>
            </a:r>
            <a:r>
              <a:rPr lang="en-US" altLang="zh-CN" sz="1200" kern="1200" baseline="0" dirty="0" smtClean="0">
                <a:solidFill>
                  <a:schemeClr val="tx1"/>
                </a:solidFill>
                <a:effectLst/>
                <a:latin typeface="+mn-lt"/>
                <a:ea typeface="+mn-ea"/>
                <a:cs typeface="+mn-cs"/>
              </a:rPr>
              <a:t>i</a:t>
            </a:r>
            <a:r>
              <a:rPr lang="zh-CN" altLang="zh-CN" sz="1200" kern="1200" baseline="0" dirty="0" smtClean="0">
                <a:solidFill>
                  <a:schemeClr val="tx1"/>
                </a:solidFill>
                <a:effectLst/>
                <a:latin typeface="+mn-lt"/>
                <a:ea typeface="+mn-ea"/>
                <a:cs typeface="+mn-cs"/>
              </a:rPr>
              <a:t>从报文缓冲区</a:t>
            </a:r>
            <a:r>
              <a:rPr lang="en-US" altLang="zh-CN" sz="1200" kern="1200" baseline="0" dirty="0" err="1" smtClean="0">
                <a:solidFill>
                  <a:schemeClr val="tx1"/>
                </a:solidFill>
                <a:effectLst/>
                <a:latin typeface="+mn-lt"/>
                <a:ea typeface="+mn-ea"/>
                <a:cs typeface="+mn-cs"/>
              </a:rPr>
              <a:t>FIFO_Pi</a:t>
            </a:r>
            <a:r>
              <a:rPr lang="zh-CN" altLang="zh-CN" sz="1200" kern="1200" baseline="0" dirty="0" smtClean="0">
                <a:solidFill>
                  <a:schemeClr val="tx1"/>
                </a:solidFill>
                <a:effectLst/>
                <a:latin typeface="+mn-lt"/>
                <a:ea typeface="+mn-ea"/>
                <a:cs typeface="+mn-cs"/>
              </a:rPr>
              <a:t>读取报文，若命中某条规则，则将</a:t>
            </a:r>
            <a:r>
              <a:rPr lang="en-US" altLang="zh-CN" sz="1200" kern="1200" baseline="0" dirty="0" err="1" smtClean="0">
                <a:solidFill>
                  <a:schemeClr val="tx1"/>
                </a:solidFill>
                <a:effectLst/>
                <a:latin typeface="+mn-lt"/>
                <a:ea typeface="+mn-ea"/>
                <a:cs typeface="+mn-cs"/>
              </a:rPr>
              <a:t>Result_RAM</a:t>
            </a:r>
            <a:r>
              <a:rPr lang="zh-CN" altLang="zh-CN" sz="1200" kern="1200" baseline="0" dirty="0" smtClean="0">
                <a:solidFill>
                  <a:schemeClr val="tx1"/>
                </a:solidFill>
                <a:effectLst/>
                <a:latin typeface="+mn-lt"/>
                <a:ea typeface="+mn-ea"/>
                <a:cs typeface="+mn-cs"/>
              </a:rPr>
              <a:t>中该规则的命中次数加</a:t>
            </a:r>
            <a:r>
              <a:rPr lang="en-US" altLang="zh-CN" sz="1200" kern="1200" baseline="0" dirty="0" smtClean="0">
                <a:solidFill>
                  <a:schemeClr val="tx1"/>
                </a:solidFill>
                <a:effectLst/>
                <a:latin typeface="+mn-lt"/>
                <a:ea typeface="+mn-ea"/>
                <a:cs typeface="+mn-cs"/>
              </a:rPr>
              <a:t>1</a:t>
            </a:r>
            <a:r>
              <a:rPr lang="zh-CN" altLang="zh-CN" sz="1200" kern="1200" baseline="0" dirty="0" smtClean="0">
                <a:solidFill>
                  <a:schemeClr val="tx1"/>
                </a:solidFill>
                <a:effectLst/>
                <a:latin typeface="+mn-lt"/>
                <a:ea typeface="+mn-ea"/>
                <a:cs typeface="+mn-cs"/>
              </a:rPr>
              <a:t>。匹配引擎</a:t>
            </a:r>
            <a:r>
              <a:rPr lang="en-US" altLang="zh-CN" sz="1200" kern="1200" baseline="0" dirty="0" smtClean="0">
                <a:solidFill>
                  <a:schemeClr val="tx1"/>
                </a:solidFill>
                <a:effectLst/>
                <a:latin typeface="+mn-lt"/>
                <a:ea typeface="+mn-ea"/>
                <a:cs typeface="+mn-cs"/>
              </a:rPr>
              <a:t>i</a:t>
            </a:r>
            <a:r>
              <a:rPr lang="zh-CN" altLang="zh-CN" sz="1200" kern="1200" baseline="0" dirty="0" smtClean="0">
                <a:solidFill>
                  <a:schemeClr val="tx1"/>
                </a:solidFill>
                <a:effectLst/>
                <a:latin typeface="+mn-lt"/>
                <a:ea typeface="+mn-ea"/>
                <a:cs typeface="+mn-cs"/>
              </a:rPr>
              <a:t>每处理完一个报文，将该报文的处理规则写入内部规则缓冲</a:t>
            </a:r>
            <a:r>
              <a:rPr lang="en-US" altLang="zh-CN" sz="1200" kern="1200" baseline="0" dirty="0" err="1" smtClean="0">
                <a:solidFill>
                  <a:schemeClr val="tx1"/>
                </a:solidFill>
                <a:effectLst/>
                <a:latin typeface="+mn-lt"/>
                <a:ea typeface="+mn-ea"/>
                <a:cs typeface="+mn-cs"/>
              </a:rPr>
              <a:t>FIFO_Ri</a:t>
            </a:r>
            <a:r>
              <a:rPr lang="zh-CN" altLang="zh-CN" sz="1200" kern="1200" baseline="0" dirty="0" smtClean="0">
                <a:solidFill>
                  <a:schemeClr val="tx1"/>
                </a:solidFill>
                <a:effectLst/>
                <a:latin typeface="+mn-lt"/>
                <a:ea typeface="+mn-ea"/>
                <a:cs typeface="+mn-cs"/>
              </a:rPr>
              <a:t>。各匹配引擎在匹配处理过程中分别访问各自的一级存储器</a:t>
            </a:r>
            <a:r>
              <a:rPr lang="en-US" altLang="zh-CN" sz="1200" kern="1200" baseline="0" dirty="0" smtClean="0">
                <a:solidFill>
                  <a:schemeClr val="tx1"/>
                </a:solidFill>
                <a:effectLst/>
                <a:latin typeface="+mn-lt"/>
                <a:ea typeface="+mn-ea"/>
                <a:cs typeface="+mn-cs"/>
              </a:rPr>
              <a:t>RAM</a:t>
            </a:r>
            <a:r>
              <a:rPr lang="zh-CN" altLang="zh-CN" sz="1200" kern="1200" baseline="0" dirty="0" smtClean="0">
                <a:solidFill>
                  <a:schemeClr val="tx1"/>
                </a:solidFill>
                <a:effectLst/>
                <a:latin typeface="+mn-lt"/>
                <a:ea typeface="+mn-ea"/>
                <a:cs typeface="+mn-cs"/>
              </a:rPr>
              <a:t>表，但是共用二级存储器</a:t>
            </a:r>
            <a:r>
              <a:rPr lang="en-US" altLang="zh-CN" sz="1200" kern="1200" baseline="0" dirty="0" smtClean="0">
                <a:solidFill>
                  <a:schemeClr val="tx1"/>
                </a:solidFill>
                <a:effectLst/>
                <a:latin typeface="+mn-lt"/>
                <a:ea typeface="+mn-ea"/>
                <a:cs typeface="+mn-cs"/>
              </a:rPr>
              <a:t>DDR2 SDRAM</a:t>
            </a:r>
            <a:r>
              <a:rPr lang="zh-CN" altLang="zh-CN" sz="1200" kern="1200" baseline="0" dirty="0" smtClean="0">
                <a:solidFill>
                  <a:schemeClr val="tx1"/>
                </a:solidFill>
                <a:effectLst/>
                <a:latin typeface="+mn-lt"/>
                <a:ea typeface="+mn-ea"/>
                <a:cs typeface="+mn-cs"/>
              </a:rPr>
              <a:t>。</a:t>
            </a:r>
            <a:r>
              <a:rPr lang="en-US" altLang="zh-CN" sz="1200" kern="1200" baseline="0" dirty="0" smtClean="0">
                <a:solidFill>
                  <a:schemeClr val="tx1"/>
                </a:solidFill>
                <a:effectLst/>
                <a:latin typeface="+mn-lt"/>
                <a:ea typeface="+mn-ea"/>
                <a:cs typeface="+mn-cs"/>
              </a:rPr>
              <a:t>   </a:t>
            </a:r>
            <a:r>
              <a:rPr lang="zh-CN" altLang="zh-CN" sz="1200" kern="1200" baseline="0" dirty="0" smtClean="0">
                <a:solidFill>
                  <a:schemeClr val="tx1"/>
                </a:solidFill>
                <a:effectLst/>
                <a:latin typeface="+mn-lt"/>
                <a:ea typeface="+mn-ea"/>
                <a:cs typeface="+mn-cs"/>
              </a:rPr>
              <a:t>规则采集处理模块采用与报文采集分发模块同样的轮转方式，依次从各匹配引擎的规则缓冲中读取规则，并写入到</a:t>
            </a:r>
            <a:r>
              <a:rPr lang="en-US" altLang="zh-CN" sz="1200" kern="1200" baseline="0" dirty="0" smtClean="0">
                <a:solidFill>
                  <a:schemeClr val="tx1"/>
                </a:solidFill>
                <a:effectLst/>
                <a:latin typeface="+mn-lt"/>
                <a:ea typeface="+mn-ea"/>
                <a:cs typeface="+mn-cs"/>
              </a:rPr>
              <a:t>UM</a:t>
            </a:r>
            <a:r>
              <a:rPr lang="zh-CN" altLang="zh-CN" sz="1200" kern="1200" baseline="0" dirty="0" smtClean="0">
                <a:solidFill>
                  <a:schemeClr val="tx1"/>
                </a:solidFill>
                <a:effectLst/>
                <a:latin typeface="+mn-lt"/>
                <a:ea typeface="+mn-ea"/>
                <a:cs typeface="+mn-cs"/>
              </a:rPr>
              <a:t>与输出控制模块之间的规则缓冲</a:t>
            </a:r>
            <a:r>
              <a:rPr lang="en-US" altLang="zh-CN" sz="1200" kern="1200" baseline="0" dirty="0" smtClean="0">
                <a:solidFill>
                  <a:schemeClr val="tx1"/>
                </a:solidFill>
                <a:effectLst/>
                <a:latin typeface="+mn-lt"/>
                <a:ea typeface="+mn-ea"/>
                <a:cs typeface="+mn-cs"/>
              </a:rPr>
              <a:t>FIFO_RULE</a:t>
            </a:r>
            <a:r>
              <a:rPr lang="zh-CN" altLang="zh-CN" sz="1200" kern="1200" baseline="0" dirty="0" smtClean="0">
                <a:solidFill>
                  <a:schemeClr val="tx1"/>
                </a:solidFill>
                <a:effectLst/>
                <a:latin typeface="+mn-lt"/>
                <a:ea typeface="+mn-ea"/>
                <a:cs typeface="+mn-cs"/>
              </a:rPr>
              <a:t>。</a:t>
            </a:r>
            <a:endParaRPr lang="zh-CN" altLang="en-US" sz="1200" baseline="0" dirty="0"/>
          </a:p>
        </p:txBody>
      </p:sp>
      <p:sp>
        <p:nvSpPr>
          <p:cNvPr id="4" name="灯片编号占位符 3"/>
          <p:cNvSpPr>
            <a:spLocks noGrp="1"/>
          </p:cNvSpPr>
          <p:nvPr>
            <p:ph type="sldNum" sz="quarter" idx="10"/>
          </p:nvPr>
        </p:nvSpPr>
        <p:spPr/>
        <p:txBody>
          <a:bodyPr/>
          <a:lstStyle/>
          <a:p>
            <a:fld id="{FE025630-F8E2-4BAE-8084-B39ECA1D1BF2}" type="slidenum">
              <a:rPr lang="zh-CN" altLang="en-US" smtClean="0"/>
              <a:pPr/>
              <a:t>35</a:t>
            </a:fld>
            <a:endParaRPr lang="zh-CN" altLang="en-US"/>
          </a:p>
        </p:txBody>
      </p:sp>
    </p:spTree>
    <p:extLst>
      <p:ext uri="{BB962C8B-B14F-4D97-AF65-F5344CB8AC3E}">
        <p14:creationId xmlns:p14="http://schemas.microsoft.com/office/powerpoint/2010/main" val="37509121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这是一段完整的</a:t>
            </a:r>
            <a:r>
              <a:rPr lang="en-US" altLang="zh-CN" dirty="0" smtClean="0"/>
              <a:t>IP</a:t>
            </a:r>
            <a:r>
              <a:rPr lang="zh-CN" altLang="en-US" dirty="0" smtClean="0"/>
              <a:t>报文匹配处理逻辑，不再详细展开解释。</a:t>
            </a:r>
            <a:endParaRPr lang="zh-CN" altLang="en-US" dirty="0"/>
          </a:p>
        </p:txBody>
      </p:sp>
      <p:sp>
        <p:nvSpPr>
          <p:cNvPr id="4" name="灯片编号占位符 3"/>
          <p:cNvSpPr>
            <a:spLocks noGrp="1"/>
          </p:cNvSpPr>
          <p:nvPr>
            <p:ph type="sldNum" sz="quarter" idx="10"/>
          </p:nvPr>
        </p:nvSpPr>
        <p:spPr/>
        <p:txBody>
          <a:bodyPr/>
          <a:lstStyle/>
          <a:p>
            <a:fld id="{FE025630-F8E2-4BAE-8084-B39ECA1D1BF2}" type="slidenum">
              <a:rPr lang="zh-CN" altLang="en-US" smtClean="0"/>
              <a:pPr/>
              <a:t>36</a:t>
            </a:fld>
            <a:endParaRPr lang="zh-CN" altLang="en-US"/>
          </a:p>
        </p:txBody>
      </p:sp>
    </p:spTree>
    <p:extLst>
      <p:ext uri="{BB962C8B-B14F-4D97-AF65-F5344CB8AC3E}">
        <p14:creationId xmlns:p14="http://schemas.microsoft.com/office/powerpoint/2010/main" val="3773165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这里的理想性能并不是指在</a:t>
            </a:r>
            <a:r>
              <a:rPr lang="en-US" altLang="zh-CN" dirty="0" err="1" smtClean="0"/>
              <a:t>NetMagic</a:t>
            </a:r>
            <a:r>
              <a:rPr lang="zh-CN" altLang="en-US" dirty="0" smtClean="0"/>
              <a:t>平台上可达到的理想性能，而是指在较好的硬件配置下，可以达到的性能。假设</a:t>
            </a:r>
            <a:r>
              <a:rPr lang="en-US" altLang="zh-CN" dirty="0" smtClean="0"/>
              <a:t>XXX</a:t>
            </a:r>
            <a:endParaRPr lang="zh-CN" altLang="en-US" dirty="0"/>
          </a:p>
        </p:txBody>
      </p:sp>
      <p:sp>
        <p:nvSpPr>
          <p:cNvPr id="4" name="灯片编号占位符 3"/>
          <p:cNvSpPr>
            <a:spLocks noGrp="1"/>
          </p:cNvSpPr>
          <p:nvPr>
            <p:ph type="sldNum" sz="quarter" idx="10"/>
          </p:nvPr>
        </p:nvSpPr>
        <p:spPr/>
        <p:txBody>
          <a:bodyPr/>
          <a:lstStyle/>
          <a:p>
            <a:fld id="{FE025630-F8E2-4BAE-8084-B39ECA1D1BF2}" type="slidenum">
              <a:rPr lang="zh-CN" altLang="en-US" smtClean="0"/>
              <a:pPr/>
              <a:t>37</a:t>
            </a:fld>
            <a:endParaRPr lang="zh-CN" altLang="en-US"/>
          </a:p>
        </p:txBody>
      </p:sp>
    </p:spTree>
    <p:extLst>
      <p:ext uri="{BB962C8B-B14F-4D97-AF65-F5344CB8AC3E}">
        <p14:creationId xmlns:p14="http://schemas.microsoft.com/office/powerpoint/2010/main" val="5336386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这是实验部署，控制端首先将状态表配置到</a:t>
            </a:r>
            <a:r>
              <a:rPr lang="en-US" altLang="zh-CN" dirty="0" err="1" smtClean="0"/>
              <a:t>NetMagic</a:t>
            </a:r>
            <a:r>
              <a:rPr lang="zh-CN" altLang="en-US" dirty="0" smtClean="0"/>
              <a:t>上，然后将报文配置到两台测试仪上。测试仪</a:t>
            </a:r>
            <a:r>
              <a:rPr lang="en-US" altLang="zh-CN" dirty="0" smtClean="0"/>
              <a:t>1</a:t>
            </a:r>
            <a:r>
              <a:rPr lang="zh-CN" altLang="en-US" dirty="0" smtClean="0"/>
              <a:t>作为发送方，测试仪</a:t>
            </a:r>
            <a:r>
              <a:rPr lang="en-US" altLang="zh-CN" dirty="0" smtClean="0"/>
              <a:t>2</a:t>
            </a:r>
            <a:r>
              <a:rPr lang="zh-CN" altLang="en-US" dirty="0" smtClean="0"/>
              <a:t>作为接收方。报文经</a:t>
            </a:r>
            <a:r>
              <a:rPr lang="en-US" altLang="zh-CN" dirty="0" err="1" smtClean="0"/>
              <a:t>Netmagic</a:t>
            </a:r>
            <a:r>
              <a:rPr lang="zh-CN" altLang="en-US" dirty="0" smtClean="0"/>
              <a:t>匹配处理后原封不动发送给测试仪</a:t>
            </a:r>
            <a:r>
              <a:rPr lang="en-US" altLang="zh-CN" dirty="0" smtClean="0"/>
              <a:t>2</a:t>
            </a:r>
            <a:r>
              <a:rPr lang="zh-CN" altLang="en-US" dirty="0" smtClean="0"/>
              <a:t>。以测试仪</a:t>
            </a:r>
            <a:r>
              <a:rPr lang="en-US" altLang="zh-CN" dirty="0" smtClean="0"/>
              <a:t>2</a:t>
            </a:r>
            <a:r>
              <a:rPr lang="zh-CN" altLang="en-US" dirty="0" smtClean="0"/>
              <a:t>稳定收包（即无丢包）时的传输速率作为匹配性能。</a:t>
            </a:r>
            <a:endParaRPr lang="en-US" altLang="zh-CN" dirty="0" smtClean="0"/>
          </a:p>
          <a:p>
            <a:r>
              <a:rPr lang="zh-CN" altLang="en-US" dirty="0" smtClean="0"/>
              <a:t>规则集还是采用</a:t>
            </a:r>
            <a:r>
              <a:rPr lang="en-US" altLang="zh-CN" dirty="0" smtClean="0"/>
              <a:t>L7-filter-protocols</a:t>
            </a:r>
            <a:r>
              <a:rPr lang="zh-CN" altLang="en-US" dirty="0" smtClean="0"/>
              <a:t>，匹配报文采用</a:t>
            </a:r>
            <a:r>
              <a:rPr lang="en-US" altLang="zh-CN" dirty="0" smtClean="0"/>
              <a:t>DARPA99+CAPTURE</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FE025630-F8E2-4BAE-8084-B39ECA1D1BF2}" type="slidenum">
              <a:rPr lang="zh-CN" altLang="en-US" smtClean="0"/>
              <a:pPr/>
              <a:t>39</a:t>
            </a:fld>
            <a:endParaRPr lang="zh-CN" altLang="en-US"/>
          </a:p>
        </p:txBody>
      </p:sp>
    </p:spTree>
    <p:extLst>
      <p:ext uri="{BB962C8B-B14F-4D97-AF65-F5344CB8AC3E}">
        <p14:creationId xmlns:p14="http://schemas.microsoft.com/office/powerpoint/2010/main" val="31517435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从表中我们可以看出性能比较稳定，基本上在</a:t>
            </a:r>
            <a:r>
              <a:rPr lang="en-US" altLang="zh-CN" dirty="0" smtClean="0"/>
              <a:t>2.5Gbps</a:t>
            </a:r>
            <a:r>
              <a:rPr lang="zh-CN" altLang="en-US" dirty="0" smtClean="0"/>
              <a:t>左右。基本达到预期目标。因为</a:t>
            </a:r>
            <a:r>
              <a:rPr lang="en-US" altLang="zh-CN" dirty="0" err="1" smtClean="0"/>
              <a:t>NetMagic</a:t>
            </a:r>
            <a:r>
              <a:rPr lang="zh-CN" altLang="en-US" dirty="0" smtClean="0"/>
              <a:t>平台在只转发报文的情况下也仅能达到</a:t>
            </a:r>
            <a:r>
              <a:rPr lang="en-US" altLang="zh-CN" dirty="0" smtClean="0"/>
              <a:t>3.2Gbps</a:t>
            </a:r>
            <a:r>
              <a:rPr lang="zh-CN" altLang="en-US" dirty="0" smtClean="0"/>
              <a:t>的吞吐量，说明报文匹配对报文转发带来的影响并不大。</a:t>
            </a:r>
            <a:endParaRPr lang="en-US" altLang="zh-CN" dirty="0" smtClean="0"/>
          </a:p>
          <a:p>
            <a:r>
              <a:rPr lang="zh-CN" altLang="en-US" dirty="0" smtClean="0"/>
              <a:t>虽然性能相对较低，但这主要受平台器件限制，因为</a:t>
            </a:r>
            <a:r>
              <a:rPr lang="en-US" altLang="zh-CN" dirty="0" err="1" smtClean="0"/>
              <a:t>NetMagic</a:t>
            </a:r>
            <a:r>
              <a:rPr lang="zh-CN" altLang="en-US" dirty="0" smtClean="0"/>
              <a:t>只是一个学习验证的实验平台。但是可以说明两级存储的匹配思想具有一定的优越性</a:t>
            </a:r>
            <a:endParaRPr lang="zh-CN" altLang="en-US" dirty="0"/>
          </a:p>
        </p:txBody>
      </p:sp>
      <p:sp>
        <p:nvSpPr>
          <p:cNvPr id="4" name="灯片编号占位符 3"/>
          <p:cNvSpPr>
            <a:spLocks noGrp="1"/>
          </p:cNvSpPr>
          <p:nvPr>
            <p:ph type="sldNum" sz="quarter" idx="10"/>
          </p:nvPr>
        </p:nvSpPr>
        <p:spPr/>
        <p:txBody>
          <a:bodyPr/>
          <a:lstStyle/>
          <a:p>
            <a:fld id="{FE025630-F8E2-4BAE-8084-B39ECA1D1BF2}" type="slidenum">
              <a:rPr lang="zh-CN" altLang="en-US" smtClean="0"/>
              <a:pPr/>
              <a:t>40</a:t>
            </a:fld>
            <a:endParaRPr lang="zh-CN" altLang="en-US"/>
          </a:p>
        </p:txBody>
      </p:sp>
    </p:spTree>
    <p:extLst>
      <p:ext uri="{BB962C8B-B14F-4D97-AF65-F5344CB8AC3E}">
        <p14:creationId xmlns:p14="http://schemas.microsoft.com/office/powerpoint/2010/main" val="14547921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025630-F8E2-4BAE-8084-B39ECA1D1BF2}" type="slidenum">
              <a:rPr lang="zh-CN" altLang="en-US" smtClean="0"/>
              <a:pPr/>
              <a:t>42</a:t>
            </a:fld>
            <a:endParaRPr lang="zh-CN" altLang="en-US"/>
          </a:p>
        </p:txBody>
      </p:sp>
    </p:spTree>
    <p:extLst>
      <p:ext uri="{BB962C8B-B14F-4D97-AF65-F5344CB8AC3E}">
        <p14:creationId xmlns:p14="http://schemas.microsoft.com/office/powerpoint/2010/main" val="10915858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025630-F8E2-4BAE-8084-B39ECA1D1BF2}" type="slidenum">
              <a:rPr lang="zh-CN" altLang="en-US" smtClean="0"/>
              <a:pPr/>
              <a:t>43</a:t>
            </a:fld>
            <a:endParaRPr lang="zh-CN" altLang="en-US"/>
          </a:p>
        </p:txBody>
      </p:sp>
    </p:spTree>
    <p:extLst>
      <p:ext uri="{BB962C8B-B14F-4D97-AF65-F5344CB8AC3E}">
        <p14:creationId xmlns:p14="http://schemas.microsoft.com/office/powerpoint/2010/main" val="1091585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latin typeface="华文中宋" pitchFamily="2" charset="-122"/>
                <a:ea typeface="华文中宋" pitchFamily="2" charset="-122"/>
              </a:rPr>
              <a:t>正则表达式匹配是典型的模式匹配，模式匹配</a:t>
            </a:r>
            <a:r>
              <a:rPr lang="zh-CN" altLang="en-US" sz="1600" baseline="0" dirty="0" smtClean="0">
                <a:latin typeface="华文中宋" pitchFamily="2" charset="-122"/>
                <a:ea typeface="华文中宋" pitchFamily="2" charset="-122"/>
              </a:rPr>
              <a:t>的应用背景非常广，如</a:t>
            </a:r>
            <a:r>
              <a:rPr lang="en-US" altLang="zh-CN" sz="1600" baseline="0" dirty="0" smtClean="0">
                <a:latin typeface="华文中宋" pitchFamily="2" charset="-122"/>
                <a:ea typeface="华文中宋" pitchFamily="2" charset="-122"/>
              </a:rPr>
              <a:t>XXX</a:t>
            </a:r>
            <a:r>
              <a:rPr lang="zh-CN" altLang="en-US" sz="1600" baseline="0" dirty="0" smtClean="0">
                <a:latin typeface="华文中宋" pitchFamily="2" charset="-122"/>
                <a:ea typeface="华文中宋" pitchFamily="2" charset="-122"/>
              </a:rPr>
              <a:t>。</a:t>
            </a:r>
            <a:endParaRPr lang="en-US" altLang="zh-CN" sz="1600" baseline="0" dirty="0" smtClean="0">
              <a:latin typeface="华文中宋" pitchFamily="2" charset="-122"/>
              <a:ea typeface="华文中宋" pitchFamily="2" charset="-122"/>
            </a:endParaRPr>
          </a:p>
          <a:p>
            <a:pPr marL="0" marR="0" lvl="2" indent="0" algn="l" defTabSz="914400" rtl="0" eaLnBrk="1" fontAlgn="auto" latinLnBrk="0" hangingPunct="1">
              <a:lnSpc>
                <a:spcPct val="100000"/>
              </a:lnSpc>
              <a:spcBef>
                <a:spcPts val="0"/>
              </a:spcBef>
              <a:spcAft>
                <a:spcPts val="0"/>
              </a:spcAft>
              <a:buClrTx/>
              <a:buSzTx/>
              <a:buFontTx/>
              <a:buNone/>
              <a:tabLst/>
              <a:defRPr/>
            </a:pPr>
            <a:r>
              <a:rPr lang="zh-CN" altLang="en-US" sz="1600" baseline="0" dirty="0" smtClean="0">
                <a:latin typeface="华文中宋" pitchFamily="2" charset="-122"/>
                <a:ea typeface="华文中宋" pitchFamily="2" charset="-122"/>
              </a:rPr>
              <a:t>传统的匹配手段是用精确字串进行逐字节的比对，例如，</a:t>
            </a:r>
            <a:r>
              <a:rPr lang="en-US" altLang="zh-CN" sz="1600" baseline="0" dirty="0" smtClean="0">
                <a:latin typeface="华文中宋" pitchFamily="2" charset="-122"/>
                <a:ea typeface="华文中宋" pitchFamily="2" charset="-122"/>
              </a:rPr>
              <a:t>XXX</a:t>
            </a:r>
            <a:r>
              <a:rPr lang="zh-CN" altLang="en-US" sz="1600" baseline="0" dirty="0" smtClean="0">
                <a:latin typeface="华文中宋" pitchFamily="2" charset="-122"/>
                <a:ea typeface="华文中宋" pitchFamily="2" charset="-122"/>
              </a:rPr>
              <a:t>。这种查找方法非常简单并且高效，可是如果。。。</a:t>
            </a:r>
            <a:r>
              <a:rPr lang="en-US" altLang="zh-CN" sz="1600" baseline="0" dirty="0" smtClean="0">
                <a:latin typeface="华文中宋" pitchFamily="2" charset="-122"/>
                <a:ea typeface="华文中宋" pitchFamily="2" charset="-122"/>
              </a:rPr>
              <a:t>,</a:t>
            </a:r>
            <a:r>
              <a:rPr lang="zh-CN" altLang="en-US" sz="1600" baseline="0" dirty="0" smtClean="0">
                <a:latin typeface="华文中宋" pitchFamily="2" charset="-122"/>
                <a:ea typeface="华文中宋" pitchFamily="2" charset="-122"/>
              </a:rPr>
              <a:t>我们就需要</a:t>
            </a:r>
            <a:r>
              <a:rPr lang="en-US" altLang="zh-CN" sz="1600" baseline="0" dirty="0" smtClean="0">
                <a:latin typeface="华文中宋" pitchFamily="2" charset="-122"/>
                <a:ea typeface="华文中宋" pitchFamily="2" charset="-122"/>
              </a:rPr>
              <a:t>256*256</a:t>
            </a:r>
            <a:r>
              <a:rPr lang="zh-CN" altLang="en-US" sz="1600" baseline="0" dirty="0" smtClean="0">
                <a:latin typeface="华文中宋" pitchFamily="2" charset="-122"/>
                <a:ea typeface="华文中宋" pitchFamily="2" charset="-122"/>
              </a:rPr>
              <a:t>个模式串来描述它，编写规则模式会非常麻烦，并且效率也不高。</a:t>
            </a:r>
            <a:endParaRPr lang="en-US" altLang="zh-CN" sz="1600" baseline="0" dirty="0" smtClean="0">
              <a:latin typeface="华文中宋" pitchFamily="2" charset="-122"/>
              <a:ea typeface="华文中宋" pitchFamily="2" charset="-122"/>
            </a:endParaRPr>
          </a:p>
          <a:p>
            <a:pPr marL="0" marR="0" lvl="2" indent="0" algn="l" defTabSz="914400" rtl="0" eaLnBrk="1" fontAlgn="auto" latinLnBrk="0" hangingPunct="1">
              <a:lnSpc>
                <a:spcPct val="100000"/>
              </a:lnSpc>
              <a:spcBef>
                <a:spcPts val="0"/>
              </a:spcBef>
              <a:spcAft>
                <a:spcPts val="0"/>
              </a:spcAft>
              <a:buClrTx/>
              <a:buSzTx/>
              <a:buFontTx/>
              <a:buNone/>
              <a:tabLst/>
              <a:defRPr/>
            </a:pPr>
            <a:r>
              <a:rPr lang="zh-CN" altLang="en-US" sz="1600" baseline="0" dirty="0" smtClean="0">
                <a:latin typeface="华文中宋" pitchFamily="2" charset="-122"/>
                <a:ea typeface="华文中宋" pitchFamily="2" charset="-122"/>
              </a:rPr>
              <a:t>当前模式匹配主要手段是正则表达式，在正则表达式中只需要用</a:t>
            </a:r>
            <a:r>
              <a:rPr lang="en-US" altLang="zh-CN" sz="1600" baseline="0" dirty="0" smtClean="0">
                <a:latin typeface="华文中宋" pitchFamily="2" charset="-122"/>
                <a:ea typeface="华文中宋" pitchFamily="2" charset="-122"/>
              </a:rPr>
              <a:t>’</a:t>
            </a:r>
            <a:r>
              <a:rPr lang="en-US" altLang="zh-CN" sz="1600" baseline="0" dirty="0" err="1" smtClean="0">
                <a:latin typeface="华文中宋" pitchFamily="2" charset="-122"/>
                <a:ea typeface="华文中宋" pitchFamily="2" charset="-122"/>
              </a:rPr>
              <a:t>ab</a:t>
            </a:r>
            <a:r>
              <a:rPr lang="en-US" altLang="zh-CN" sz="1600" baseline="0" dirty="0" smtClean="0">
                <a:latin typeface="华文中宋" pitchFamily="2" charset="-122"/>
                <a:ea typeface="华文中宋" pitchFamily="2" charset="-122"/>
              </a:rPr>
              <a:t>..cd’</a:t>
            </a:r>
            <a:r>
              <a:rPr lang="zh-CN" altLang="en-US" sz="1600" baseline="0" dirty="0" smtClean="0">
                <a:latin typeface="华文中宋" pitchFamily="2" charset="-122"/>
                <a:ea typeface="华文中宋" pitchFamily="2" charset="-122"/>
              </a:rPr>
              <a:t>即可描述上述特征。</a:t>
            </a:r>
            <a:endParaRPr lang="en-US" altLang="zh-CN" sz="1600" baseline="0" dirty="0" smtClean="0">
              <a:latin typeface="华文中宋" pitchFamily="2" charset="-122"/>
              <a:ea typeface="华文中宋" pitchFamily="2" charset="-122"/>
            </a:endParaRPr>
          </a:p>
          <a:p>
            <a:pPr marL="0" marR="0" lvl="2" indent="0" algn="l" defTabSz="914400" rtl="0" eaLnBrk="1" fontAlgn="auto" latinLnBrk="0" hangingPunct="1">
              <a:lnSpc>
                <a:spcPct val="100000"/>
              </a:lnSpc>
              <a:spcBef>
                <a:spcPts val="0"/>
              </a:spcBef>
              <a:spcAft>
                <a:spcPts val="0"/>
              </a:spcAft>
              <a:buClrTx/>
              <a:buSzTx/>
              <a:buFontTx/>
              <a:buNone/>
              <a:tabLst/>
              <a:defRPr/>
            </a:pPr>
            <a:endParaRPr lang="en-US" altLang="zh-CN" sz="1600" dirty="0" smtClean="0">
              <a:latin typeface="华文中宋" pitchFamily="2" charset="-122"/>
              <a:ea typeface="华文中宋" pitchFamily="2" charset="-122"/>
            </a:endParaRPr>
          </a:p>
        </p:txBody>
      </p:sp>
      <p:sp>
        <p:nvSpPr>
          <p:cNvPr id="4" name="灯片编号占位符 3"/>
          <p:cNvSpPr>
            <a:spLocks noGrp="1"/>
          </p:cNvSpPr>
          <p:nvPr>
            <p:ph type="sldNum" sz="quarter" idx="10"/>
          </p:nvPr>
        </p:nvSpPr>
        <p:spPr/>
        <p:txBody>
          <a:bodyPr/>
          <a:lstStyle/>
          <a:p>
            <a:fld id="{FE025630-F8E2-4BAE-8084-B39ECA1D1BF2}" type="slidenum">
              <a:rPr lang="zh-CN" altLang="en-US" smtClean="0"/>
              <a:pPr/>
              <a:t>4</a:t>
            </a:fld>
            <a:endParaRPr lang="zh-CN" altLang="en-US"/>
          </a:p>
        </p:txBody>
      </p:sp>
    </p:spTree>
    <p:extLst>
      <p:ext uri="{BB962C8B-B14F-4D97-AF65-F5344CB8AC3E}">
        <p14:creationId xmlns:p14="http://schemas.microsoft.com/office/powerpoint/2010/main" val="11309351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025630-F8E2-4BAE-8084-B39ECA1D1BF2}" type="slidenum">
              <a:rPr lang="zh-CN" altLang="en-US" smtClean="0"/>
              <a:pPr/>
              <a:t>44</a:t>
            </a:fld>
            <a:endParaRPr lang="zh-CN" altLang="en-US"/>
          </a:p>
        </p:txBody>
      </p:sp>
    </p:spTree>
    <p:extLst>
      <p:ext uri="{BB962C8B-B14F-4D97-AF65-F5344CB8AC3E}">
        <p14:creationId xmlns:p14="http://schemas.microsoft.com/office/powerpoint/2010/main" val="1363337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正则表达式的理论非常简单，就是在基本字符串中插入一些元字符，使其具有更强的表达能力。****元字符表介绍******。举个例子，如。。。。。</a:t>
            </a:r>
            <a:endParaRPr lang="zh-CN" altLang="en-US" dirty="0"/>
          </a:p>
        </p:txBody>
      </p:sp>
      <p:sp>
        <p:nvSpPr>
          <p:cNvPr id="4" name="灯片编号占位符 3"/>
          <p:cNvSpPr>
            <a:spLocks noGrp="1"/>
          </p:cNvSpPr>
          <p:nvPr>
            <p:ph type="sldNum" sz="quarter" idx="10"/>
          </p:nvPr>
        </p:nvSpPr>
        <p:spPr/>
        <p:txBody>
          <a:bodyPr/>
          <a:lstStyle/>
          <a:p>
            <a:fld id="{FE025630-F8E2-4BAE-8084-B39ECA1D1BF2}" type="slidenum">
              <a:rPr lang="zh-CN" altLang="en-US" smtClean="0"/>
              <a:pPr/>
              <a:t>5</a:t>
            </a:fld>
            <a:endParaRPr lang="zh-CN" altLang="en-US"/>
          </a:p>
        </p:txBody>
      </p:sp>
    </p:spTree>
    <p:extLst>
      <p:ext uri="{BB962C8B-B14F-4D97-AF65-F5344CB8AC3E}">
        <p14:creationId xmlns:p14="http://schemas.microsoft.com/office/powerpoint/2010/main" val="10915858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 </a:t>
            </a:r>
            <a:r>
              <a:rPr lang="zh-CN" altLang="en-US" dirty="0" smtClean="0"/>
              <a:t>正则表达式只是特征的形式化描述，要让机器能自动进行</a:t>
            </a:r>
            <a:r>
              <a:rPr lang="zh-CN" altLang="en-US" baseline="0" dirty="0" smtClean="0"/>
              <a:t>报文匹配，还需要将规则集编译成有限状态自动机。  传统上有两种类型自动机，非确定性自动机</a:t>
            </a:r>
            <a:r>
              <a:rPr lang="en-US" altLang="zh-CN" baseline="0" dirty="0" smtClean="0"/>
              <a:t>NFA</a:t>
            </a:r>
            <a:r>
              <a:rPr lang="zh-CN" altLang="en-US" baseline="0" dirty="0" smtClean="0"/>
              <a:t>和确定性自动机</a:t>
            </a:r>
            <a:r>
              <a:rPr lang="en-US" altLang="zh-CN" baseline="0" dirty="0" smtClean="0"/>
              <a:t>DFA</a:t>
            </a:r>
            <a:r>
              <a:rPr lang="zh-CN" altLang="en-US" baseline="0" dirty="0" smtClean="0"/>
              <a:t>。</a:t>
            </a:r>
            <a:endParaRPr lang="en-US" altLang="zh-CN" baseline="0" dirty="0" smtClean="0"/>
          </a:p>
          <a:p>
            <a:r>
              <a:rPr lang="zh-CN" altLang="en-US" baseline="0" dirty="0" smtClean="0"/>
              <a:t>以表达式</a:t>
            </a:r>
            <a:r>
              <a:rPr lang="en-US" altLang="zh-CN" baseline="0" dirty="0" smtClean="0"/>
              <a:t>”</a:t>
            </a:r>
            <a:r>
              <a:rPr lang="en-US" altLang="zh-CN" sz="1200" i="1" dirty="0" smtClean="0">
                <a:latin typeface="Times New Roman" panose="02020603050405020304" pitchFamily="18" charset="0"/>
                <a:cs typeface="Times New Roman" panose="02020603050405020304" pitchFamily="18" charset="0"/>
              </a:rPr>
              <a:t> (</a:t>
            </a:r>
            <a:r>
              <a:rPr lang="en-US" altLang="zh-CN" sz="1200" i="1" dirty="0" err="1" smtClean="0">
                <a:latin typeface="Times New Roman" panose="02020603050405020304" pitchFamily="18" charset="0"/>
                <a:cs typeface="Times New Roman" panose="02020603050405020304" pitchFamily="18" charset="0"/>
              </a:rPr>
              <a:t>a|b</a:t>
            </a:r>
            <a:r>
              <a:rPr lang="en-US" altLang="zh-CN" sz="1200" i="1" dirty="0" smtClean="0">
                <a:latin typeface="Times New Roman" panose="02020603050405020304" pitchFamily="18" charset="0"/>
                <a:cs typeface="Times New Roman" panose="02020603050405020304" pitchFamily="18" charset="0"/>
              </a:rPr>
              <a:t>)*</a:t>
            </a:r>
            <a:r>
              <a:rPr lang="en-US" altLang="zh-CN" sz="1200" i="1" dirty="0" err="1" smtClean="0">
                <a:latin typeface="Times New Roman" panose="02020603050405020304" pitchFamily="18" charset="0"/>
                <a:cs typeface="Times New Roman" panose="02020603050405020304" pitchFamily="18" charset="0"/>
              </a:rPr>
              <a:t>abb</a:t>
            </a:r>
            <a:r>
              <a:rPr lang="en-US" altLang="zh-CN" baseline="0" dirty="0" smtClean="0"/>
              <a:t>”</a:t>
            </a:r>
            <a:r>
              <a:rPr lang="zh-CN" altLang="en-US" baseline="0" dirty="0" smtClean="0"/>
              <a:t>为例，可得到自动机如图所示。</a:t>
            </a:r>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NFA</a:t>
            </a:r>
            <a:r>
              <a:rPr lang="zh-CN" altLang="en-US" baseline="0" dirty="0" smtClean="0"/>
              <a:t>和</a:t>
            </a:r>
            <a:r>
              <a:rPr lang="en-US" altLang="zh-CN" baseline="0" dirty="0" smtClean="0"/>
              <a:t>DFA</a:t>
            </a:r>
            <a:r>
              <a:rPr lang="zh-CN" altLang="en-US" baseline="0" dirty="0" smtClean="0"/>
              <a:t>各有优缺点，两种自动机的时空复杂度如表所示。</a:t>
            </a:r>
            <a:endParaRPr lang="en-US" altLang="zh-CN" baseline="0" dirty="0" smtClean="0"/>
          </a:p>
          <a:p>
            <a:r>
              <a:rPr lang="en-US" altLang="zh-CN" baseline="0" dirty="0" smtClean="0"/>
              <a:t>NFA</a:t>
            </a:r>
            <a:r>
              <a:rPr lang="zh-CN" altLang="en-US" baseline="0" dirty="0" smtClean="0"/>
              <a:t>特点是空间复杂度低，时间复杂度高。   </a:t>
            </a:r>
            <a:r>
              <a:rPr lang="en-US" altLang="zh-CN" baseline="0" dirty="0" smtClean="0"/>
              <a:t>DFA</a:t>
            </a:r>
            <a:r>
              <a:rPr lang="zh-CN" altLang="en-US" baseline="0" dirty="0" smtClean="0"/>
              <a:t>正好相反，时间复杂度固定为</a:t>
            </a:r>
            <a:r>
              <a:rPr lang="en-US" altLang="zh-CN" baseline="0" dirty="0" smtClean="0"/>
              <a:t>O(1)</a:t>
            </a:r>
            <a:r>
              <a:rPr lang="zh-CN" altLang="en-US" baseline="0" dirty="0" smtClean="0"/>
              <a:t>，但是空间复杂度非常高。</a:t>
            </a:r>
            <a:endParaRPr lang="en-US" altLang="zh-CN" baseline="0" dirty="0" smtClean="0"/>
          </a:p>
          <a:p>
            <a:endParaRPr lang="en-US" altLang="zh-CN" baseline="0" dirty="0" smtClean="0"/>
          </a:p>
          <a:p>
            <a:r>
              <a:rPr lang="en-US" altLang="zh-CN" baseline="0" dirty="0" smtClean="0"/>
              <a:t>2.</a:t>
            </a:r>
            <a:r>
              <a:rPr lang="zh-CN" altLang="en-US" baseline="0" dirty="0" smtClean="0"/>
              <a:t>实际应用中必须降低</a:t>
            </a:r>
            <a:r>
              <a:rPr lang="en-US" altLang="zh-CN" baseline="0" dirty="0" smtClean="0"/>
              <a:t>NFA</a:t>
            </a:r>
            <a:r>
              <a:rPr lang="zh-CN" altLang="en-US" baseline="0" dirty="0" smtClean="0"/>
              <a:t>的时间复杂度或对</a:t>
            </a:r>
            <a:r>
              <a:rPr lang="en-US" altLang="zh-CN" baseline="0" dirty="0" smtClean="0"/>
              <a:t>DFA</a:t>
            </a:r>
            <a:r>
              <a:rPr lang="zh-CN" altLang="en-US" baseline="0" dirty="0" smtClean="0"/>
              <a:t>的状态空间进行压缩。    而</a:t>
            </a:r>
            <a:r>
              <a:rPr lang="en-US" altLang="zh-CN" baseline="0" dirty="0" smtClean="0"/>
              <a:t>NFA</a:t>
            </a:r>
            <a:r>
              <a:rPr lang="zh-CN" altLang="en-US" baseline="0" dirty="0" smtClean="0"/>
              <a:t>的时间复杂度由其理论模型决定，要改进时间复杂度就需改进系统结构。当前的研究主要围绕</a:t>
            </a:r>
            <a:r>
              <a:rPr lang="en-US" altLang="zh-CN" baseline="0" dirty="0" smtClean="0"/>
              <a:t>DFA</a:t>
            </a:r>
            <a:r>
              <a:rPr lang="zh-CN" altLang="en-US" baseline="0" dirty="0" smtClean="0"/>
              <a:t>展开。</a:t>
            </a:r>
            <a:endParaRPr lang="en-US" altLang="zh-CN" baseline="0" dirty="0" smtClean="0"/>
          </a:p>
        </p:txBody>
      </p:sp>
      <p:sp>
        <p:nvSpPr>
          <p:cNvPr id="4" name="灯片编号占位符 3"/>
          <p:cNvSpPr>
            <a:spLocks noGrp="1"/>
          </p:cNvSpPr>
          <p:nvPr>
            <p:ph type="sldNum" sz="quarter" idx="10"/>
          </p:nvPr>
        </p:nvSpPr>
        <p:spPr/>
        <p:txBody>
          <a:bodyPr/>
          <a:lstStyle/>
          <a:p>
            <a:fld id="{FE025630-F8E2-4BAE-8084-B39ECA1D1BF2}" type="slidenum">
              <a:rPr lang="zh-CN" altLang="en-US" smtClean="0"/>
              <a:pPr/>
              <a:t>6</a:t>
            </a:fld>
            <a:endParaRPr lang="zh-CN" altLang="en-US"/>
          </a:p>
        </p:txBody>
      </p:sp>
    </p:spTree>
    <p:extLst>
      <p:ext uri="{BB962C8B-B14F-4D97-AF65-F5344CB8AC3E}">
        <p14:creationId xmlns:p14="http://schemas.microsoft.com/office/powerpoint/2010/main" val="37736201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在研究方向上可以分为性能提升和存储需求压缩三方面。</a:t>
            </a:r>
            <a:endParaRPr lang="en-US" altLang="zh-CN" sz="1200" kern="1200" dirty="0" smtClean="0">
              <a:solidFill>
                <a:schemeClr val="tx1"/>
              </a:solidFill>
              <a:effectLst/>
              <a:latin typeface="+mn-lt"/>
              <a:ea typeface="+mn-ea"/>
              <a:cs typeface="+mn-cs"/>
            </a:endParaRPr>
          </a:p>
          <a:p>
            <a:pPr marL="228600" indent="-228600">
              <a:buAutoNum type="arabicPeriod"/>
            </a:pPr>
            <a:r>
              <a:rPr lang="zh-CN" altLang="en-US" sz="1200" kern="1200" dirty="0" smtClean="0">
                <a:solidFill>
                  <a:schemeClr val="tx1"/>
                </a:solidFill>
                <a:effectLst/>
                <a:latin typeface="+mn-lt"/>
                <a:ea typeface="+mn-ea"/>
                <a:cs typeface="+mn-cs"/>
              </a:rPr>
              <a:t>性能的提升主要是利用硬件的高速访存性能或者强大</a:t>
            </a:r>
            <a:r>
              <a:rPr lang="zh-CN" altLang="en-US" sz="1200" kern="1200" baseline="0" dirty="0" smtClean="0">
                <a:solidFill>
                  <a:schemeClr val="tx1"/>
                </a:solidFill>
                <a:effectLst/>
                <a:latin typeface="+mn-lt"/>
                <a:ea typeface="+mn-ea"/>
                <a:cs typeface="+mn-cs"/>
              </a:rPr>
              <a:t>的并行访问能力</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0" indent="0">
              <a:buNone/>
            </a:pPr>
            <a:r>
              <a:rPr lang="en-US" altLang="zh-CN" sz="1200" kern="1200" dirty="0" smtClean="0">
                <a:solidFill>
                  <a:schemeClr val="tx1"/>
                </a:solidFill>
                <a:effectLst/>
                <a:latin typeface="+mn-lt"/>
                <a:ea typeface="+mn-ea"/>
                <a:cs typeface="+mn-cs"/>
              </a:rPr>
              <a:t>2. </a:t>
            </a:r>
            <a:r>
              <a:rPr lang="zh-CN" altLang="en-US" sz="1200" kern="1200" dirty="0" smtClean="0">
                <a:solidFill>
                  <a:schemeClr val="tx1"/>
                </a:solidFill>
                <a:effectLst/>
                <a:latin typeface="+mn-lt"/>
                <a:ea typeface="+mn-ea"/>
                <a:cs typeface="+mn-cs"/>
              </a:rPr>
              <a:t>内存压缩主要是压缩状态转移表的冗余信息。</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性能提升的技术只能适用于小规模的自动机，不具有扩展性。</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内存压缩技术只能进行线性的压缩，而自动机的规模是呈指数增长</a:t>
            </a:r>
            <a:r>
              <a:rPr lang="zh-CN" altLang="en-US" sz="1200" kern="1200" baseline="0" dirty="0" smtClean="0">
                <a:solidFill>
                  <a:schemeClr val="tx1"/>
                </a:solidFill>
                <a:effectLst/>
                <a:latin typeface="+mn-lt"/>
                <a:ea typeface="+mn-ea"/>
                <a:cs typeface="+mn-cs"/>
              </a:rPr>
              <a:t>的，因此无法从根本上解决存储需求的问题</a:t>
            </a:r>
            <a:endParaRPr lang="en-US"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FE025630-F8E2-4BAE-8084-B39ECA1D1BF2}" type="slidenum">
              <a:rPr lang="zh-CN" altLang="en-US" smtClean="0"/>
              <a:pPr/>
              <a:t>7</a:t>
            </a:fld>
            <a:endParaRPr lang="zh-CN" altLang="en-US"/>
          </a:p>
        </p:txBody>
      </p:sp>
    </p:spTree>
    <p:extLst>
      <p:ext uri="{BB962C8B-B14F-4D97-AF65-F5344CB8AC3E}">
        <p14:creationId xmlns:p14="http://schemas.microsoft.com/office/powerpoint/2010/main" val="38913851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aseline="0" dirty="0" smtClean="0"/>
              <a:t>研究现状小结</a:t>
            </a:r>
            <a:endParaRPr lang="en-US" altLang="zh-CN" baseline="0" dirty="0" smtClean="0"/>
          </a:p>
          <a:p>
            <a:r>
              <a:rPr lang="en-US" altLang="zh-CN" baseline="0" dirty="0" smtClean="0"/>
              <a:t>1. </a:t>
            </a:r>
            <a:r>
              <a:rPr lang="zh-CN" altLang="en-US" baseline="0" dirty="0" smtClean="0"/>
              <a:t>在网络应用中，正则表达式匹配引擎一般会布置在骨干链路或核心路由器上，因此要求匹配引擎具有很高的吞吐量。而匹配性能的提高要依赖高速的存储器件。</a:t>
            </a:r>
            <a:endParaRPr lang="en-US" altLang="zh-CN" baseline="0" dirty="0" smtClean="0"/>
          </a:p>
          <a:p>
            <a:r>
              <a:rPr lang="en-US" altLang="zh-CN" baseline="0" dirty="0" smtClean="0"/>
              <a:t>2. </a:t>
            </a:r>
            <a:r>
              <a:rPr lang="zh-CN" altLang="en-US" baseline="0" dirty="0" smtClean="0"/>
              <a:t>另一方面，随着上层应用的扩展，模式集也随之增加，导致自动机的规模高速增长。因此需要大容量的存储器件满足存储需求。</a:t>
            </a:r>
            <a:endParaRPr lang="en-US" altLang="zh-CN" baseline="0" dirty="0" smtClean="0"/>
          </a:p>
          <a:p>
            <a:r>
              <a:rPr lang="en-US" altLang="zh-CN" baseline="0" dirty="0" smtClean="0"/>
              <a:t>    </a:t>
            </a:r>
            <a:r>
              <a:rPr lang="zh-CN" altLang="en-US" baseline="0" dirty="0" smtClean="0"/>
              <a:t>但是通常情况下，存储器件不会同时具备大容量和高吞吐量的特性。</a:t>
            </a:r>
            <a:endParaRPr lang="en-US" altLang="zh-CN" baseline="0" dirty="0" smtClean="0"/>
          </a:p>
          <a:p>
            <a:r>
              <a:rPr lang="en-US" altLang="zh-CN" baseline="0" dirty="0" smtClean="0"/>
              <a:t>2. </a:t>
            </a:r>
            <a:r>
              <a:rPr lang="zh-CN" altLang="en-US" baseline="0" dirty="0" smtClean="0"/>
              <a:t>虽然可以对自动机进行压缩，但线性的压缩无法解决自动机规模指数增长的问题，另外压缩会进一步导致性能的下降。</a:t>
            </a:r>
            <a:endParaRPr lang="en-US" altLang="zh-CN" baseline="0" dirty="0" smtClean="0"/>
          </a:p>
          <a:p>
            <a:endParaRPr lang="en-US" altLang="zh-CN" baseline="0" dirty="0" smtClean="0"/>
          </a:p>
          <a:p>
            <a:r>
              <a:rPr lang="en-US" altLang="zh-CN" baseline="0" dirty="0" smtClean="0"/>
              <a:t> </a:t>
            </a:r>
            <a:r>
              <a:rPr lang="zh-CN" altLang="en-US" baseline="0" dirty="0" smtClean="0"/>
              <a:t>现有的存储器件无法同时满足性能和存储的需求，因此需要探索新的技术或体系结构来解决这个问题。</a:t>
            </a:r>
            <a:endParaRPr lang="zh-CN" altLang="en-US" dirty="0"/>
          </a:p>
        </p:txBody>
      </p:sp>
      <p:sp>
        <p:nvSpPr>
          <p:cNvPr id="4" name="灯片编号占位符 3"/>
          <p:cNvSpPr>
            <a:spLocks noGrp="1"/>
          </p:cNvSpPr>
          <p:nvPr>
            <p:ph type="sldNum" sz="quarter" idx="10"/>
          </p:nvPr>
        </p:nvSpPr>
        <p:spPr/>
        <p:txBody>
          <a:bodyPr/>
          <a:lstStyle/>
          <a:p>
            <a:fld id="{FE025630-F8E2-4BAE-8084-B39ECA1D1BF2}" type="slidenum">
              <a:rPr lang="zh-CN" altLang="en-US" smtClean="0"/>
              <a:pPr/>
              <a:t>8</a:t>
            </a:fld>
            <a:endParaRPr lang="zh-CN" altLang="en-US"/>
          </a:p>
        </p:txBody>
      </p:sp>
    </p:spTree>
    <p:extLst>
      <p:ext uri="{BB962C8B-B14F-4D97-AF65-F5344CB8AC3E}">
        <p14:creationId xmlns:p14="http://schemas.microsoft.com/office/powerpoint/2010/main" val="2919438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fld id="{FE025630-F8E2-4BAE-8084-B39ECA1D1BF2}" type="slidenum">
              <a:rPr lang="zh-CN" altLang="en-US" smtClean="0"/>
              <a:pPr/>
              <a:t>9</a:t>
            </a:fld>
            <a:endParaRPr lang="zh-CN" altLang="en-US"/>
          </a:p>
        </p:txBody>
      </p:sp>
    </p:spTree>
    <p:extLst>
      <p:ext uri="{BB962C8B-B14F-4D97-AF65-F5344CB8AC3E}">
        <p14:creationId xmlns:p14="http://schemas.microsoft.com/office/powerpoint/2010/main" val="2198336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标题 7"/>
          <p:cNvSpPr>
            <a:spLocks noGrp="1"/>
          </p:cNvSpPr>
          <p:nvPr>
            <p:ph type="ctrTitle"/>
          </p:nvPr>
        </p:nvSpPr>
        <p:spPr>
          <a:xfrm>
            <a:off x="1219200" y="3886200"/>
            <a:ext cx="6858000" cy="990600"/>
          </a:xfrm>
        </p:spPr>
        <p:txBody>
          <a:bodyPr anchor="t" anchorCtr="0">
            <a:normAutofit/>
          </a:bodyPr>
          <a:lstStyle>
            <a:lvl1pPr algn="r">
              <a:defRPr sz="3600">
                <a:solidFill>
                  <a:schemeClr val="tx1"/>
                </a:solidFill>
                <a:latin typeface="华文中宋" pitchFamily="2" charset="-122"/>
                <a:ea typeface="华文中宋" pitchFamily="2" charset="-122"/>
              </a:defRPr>
            </a:lvl1pPr>
          </a:lstStyle>
          <a:p>
            <a:r>
              <a:rPr kumimoji="0" lang="zh-CN" altLang="en-US" dirty="0" smtClean="0"/>
              <a:t>单击此处编辑母版标题样式</a:t>
            </a:r>
            <a:endParaRPr kumimoji="0" lang="en-US" dirty="0"/>
          </a:p>
        </p:txBody>
      </p:sp>
      <p:sp>
        <p:nvSpPr>
          <p:cNvPr id="9" name="副标题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6400800" y="6355080"/>
            <a:ext cx="2286000" cy="365760"/>
          </a:xfrm>
        </p:spPr>
        <p:txBody>
          <a:bodyPr/>
          <a:lstStyle>
            <a:lvl1pPr>
              <a:defRPr sz="1400"/>
            </a:lvl1pPr>
          </a:lstStyle>
          <a:p>
            <a:fld id="{579F99B4-C247-4835-A014-31C9394D015D}" type="datetime1">
              <a:rPr lang="zh-CN" altLang="en-US" smtClean="0"/>
              <a:pPr/>
              <a:t>2013/12/8</a:t>
            </a:fld>
            <a:endParaRPr lang="zh-CN" altLang="en-US"/>
          </a:p>
        </p:txBody>
      </p:sp>
      <p:sp>
        <p:nvSpPr>
          <p:cNvPr id="17" name="页脚占位符 16"/>
          <p:cNvSpPr>
            <a:spLocks noGrp="1"/>
          </p:cNvSpPr>
          <p:nvPr>
            <p:ph type="ftr" sz="quarter" idx="11"/>
          </p:nvPr>
        </p:nvSpPr>
        <p:spPr>
          <a:xfrm>
            <a:off x="2898648" y="6355080"/>
            <a:ext cx="3474720" cy="365760"/>
          </a:xfrm>
        </p:spPr>
        <p:txBody>
          <a:bodyPr/>
          <a:lstStyle/>
          <a:p>
            <a:endParaRPr lang="zh-CN" altLang="en-US"/>
          </a:p>
        </p:txBody>
      </p:sp>
      <p:sp>
        <p:nvSpPr>
          <p:cNvPr id="29" name="灯片编号占位符 28"/>
          <p:cNvSpPr>
            <a:spLocks noGrp="1"/>
          </p:cNvSpPr>
          <p:nvPr>
            <p:ph type="sldNum" sz="quarter" idx="12"/>
          </p:nvPr>
        </p:nvSpPr>
        <p:spPr>
          <a:xfrm>
            <a:off x="1216152" y="6355080"/>
            <a:ext cx="1219200" cy="365760"/>
          </a:xfrm>
        </p:spPr>
        <p:txBody>
          <a:bodyPr/>
          <a:lstStyle/>
          <a:p>
            <a:fld id="{0C913308-F349-4B6D-A68A-DD1791B4A57B}" type="slidenum">
              <a:rPr lang="zh-CN" altLang="en-US" smtClean="0"/>
              <a:pPr/>
              <a:t>‹#›</a:t>
            </a:fld>
            <a:endParaRPr lang="zh-CN" altLang="en-US"/>
          </a:p>
        </p:txBody>
      </p:sp>
      <p:sp>
        <p:nvSpPr>
          <p:cNvPr id="21" name="矩形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矩形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矩形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矩形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B1428AF2-6E3E-4034-8004-BAF99B5B3E00}" type="datetime1">
              <a:rPr lang="zh-CN" altLang="en-US" smtClean="0"/>
              <a:pPr/>
              <a:t>2013/12/8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CF122F39-7A2E-4FC7-AA49-7F1292E78656}" type="datetime1">
              <a:rPr lang="zh-CN" altLang="en-US" smtClean="0"/>
              <a:pPr/>
              <a:t>2013/12/8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
        <p:nvSpPr>
          <p:cNvPr id="7" name="直接连接符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等腰三角形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直接连接符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rgbClr val="002060"/>
                </a:solidFill>
                <a:latin typeface="华文中宋" pitchFamily="2" charset="-122"/>
                <a:ea typeface="华文中宋" pitchFamily="2" charset="-122"/>
              </a:defRPr>
            </a:lvl1pPr>
          </a:lstStyle>
          <a:p>
            <a:r>
              <a:rPr kumimoji="0" lang="zh-CN" altLang="en-US" dirty="0" smtClean="0"/>
              <a:t>单击此处编辑母版标题样式</a:t>
            </a:r>
            <a:endParaRPr kumimoji="0" lang="en-US" dirty="0"/>
          </a:p>
        </p:txBody>
      </p:sp>
      <p:sp>
        <p:nvSpPr>
          <p:cNvPr id="4" name="日期占位符 3"/>
          <p:cNvSpPr>
            <a:spLocks noGrp="1"/>
          </p:cNvSpPr>
          <p:nvPr>
            <p:ph type="dt" sz="half" idx="10"/>
          </p:nvPr>
        </p:nvSpPr>
        <p:spPr/>
        <p:txBody>
          <a:bodyPr/>
          <a:lstStyle/>
          <a:p>
            <a:fld id="{A55EDF1B-AB98-49BC-A9C4-2F64C670979C}" type="datetime1">
              <a:rPr lang="zh-CN" altLang="en-US" smtClean="0"/>
              <a:pPr/>
              <a:t>2013/12/8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
        <p:nvSpPr>
          <p:cNvPr id="8" name="内容占位符 7"/>
          <p:cNvSpPr>
            <a:spLocks noGrp="1"/>
          </p:cNvSpPr>
          <p:nvPr>
            <p:ph sz="quarter" idx="1"/>
          </p:nvPr>
        </p:nvSpPr>
        <p:spPr>
          <a:xfrm>
            <a:off x="457200" y="1219200"/>
            <a:ext cx="8229600" cy="4937760"/>
          </a:xfrm>
        </p:spPr>
        <p:txBody>
          <a:bodyPr/>
          <a:lstStyle>
            <a:lvl1pPr>
              <a:spcBef>
                <a:spcPts val="1200"/>
              </a:spcBef>
              <a:defRPr>
                <a:latin typeface="华文中宋" pitchFamily="2" charset="-122"/>
                <a:ea typeface="华文中宋" pitchFamily="2" charset="-122"/>
              </a:defRPr>
            </a:lvl1pPr>
            <a:lvl2pPr>
              <a:spcBef>
                <a:spcPts val="1200"/>
              </a:spcBef>
              <a:defRPr>
                <a:solidFill>
                  <a:schemeClr val="tx1"/>
                </a:solidFill>
                <a:latin typeface="华文中宋" pitchFamily="2" charset="-122"/>
                <a:ea typeface="华文中宋" pitchFamily="2" charset="-122"/>
              </a:defRPr>
            </a:lvl2pPr>
            <a:lvl3pPr>
              <a:spcBef>
                <a:spcPts val="1200"/>
              </a:spcBef>
              <a:defRPr>
                <a:latin typeface="华文中宋" pitchFamily="2" charset="-122"/>
                <a:ea typeface="华文中宋" pitchFamily="2" charset="-122"/>
              </a:defRPr>
            </a:lvl3pPr>
            <a:lvl4pPr>
              <a:spcBef>
                <a:spcPts val="1200"/>
              </a:spcBef>
              <a:defRPr>
                <a:latin typeface="华文中宋" pitchFamily="2" charset="-122"/>
                <a:ea typeface="华文中宋" pitchFamily="2" charset="-122"/>
              </a:defRPr>
            </a:lvl4pPr>
            <a:lvl5pPr>
              <a:spcBef>
                <a:spcPts val="1200"/>
              </a:spcBef>
              <a:defRPr>
                <a:latin typeface="华文中宋" pitchFamily="2" charset="-122"/>
                <a:ea typeface="华文中宋" pitchFamily="2" charset="-122"/>
              </a:defRPr>
            </a:lvl5pPr>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a:xfrm>
            <a:off x="6400800" y="6355080"/>
            <a:ext cx="2286000" cy="365760"/>
          </a:xfrm>
        </p:spPr>
        <p:txBody>
          <a:bodyPr/>
          <a:lstStyle/>
          <a:p>
            <a:fld id="{5A5148FD-B351-4021-9D49-EA90E744FB08}" type="datetime1">
              <a:rPr lang="zh-CN" altLang="en-US" smtClean="0"/>
              <a:pPr/>
              <a:t>2013/12/8</a:t>
            </a:fld>
            <a:endParaRPr lang="zh-CN" altLang="en-US"/>
          </a:p>
        </p:txBody>
      </p:sp>
      <p:sp>
        <p:nvSpPr>
          <p:cNvPr id="5" name="页脚占位符 4"/>
          <p:cNvSpPr>
            <a:spLocks noGrp="1"/>
          </p:cNvSpPr>
          <p:nvPr>
            <p:ph type="ftr" sz="quarter" idx="11"/>
          </p:nvPr>
        </p:nvSpPr>
        <p:spPr>
          <a:xfrm>
            <a:off x="2898648" y="6355080"/>
            <a:ext cx="3474720" cy="365760"/>
          </a:xfrm>
        </p:spPr>
        <p:txBody>
          <a:bodyPr/>
          <a:lstStyle/>
          <a:p>
            <a:endParaRPr lang="zh-CN" altLang="en-US"/>
          </a:p>
        </p:txBody>
      </p:sp>
      <p:sp>
        <p:nvSpPr>
          <p:cNvPr id="6" name="灯片编号占位符 5"/>
          <p:cNvSpPr>
            <a:spLocks noGrp="1"/>
          </p:cNvSpPr>
          <p:nvPr>
            <p:ph type="sldNum" sz="quarter" idx="12"/>
          </p:nvPr>
        </p:nvSpPr>
        <p:spPr>
          <a:xfrm>
            <a:off x="1069848" y="6355080"/>
            <a:ext cx="1520952" cy="365760"/>
          </a:xfrm>
        </p:spPr>
        <p:txBody>
          <a:bodyPr/>
          <a:lstStyle/>
          <a:p>
            <a:fld id="{0C913308-F349-4B6D-A68A-DD1791B4A57B}" type="slidenum">
              <a:rPr lang="zh-CN" altLang="en-US" smtClean="0"/>
              <a:pPr/>
              <a:t>‹#›</a:t>
            </a:fld>
            <a:endParaRPr lang="zh-CN" altLang="en-US"/>
          </a:p>
        </p:txBody>
      </p:sp>
      <p:sp>
        <p:nvSpPr>
          <p:cNvPr id="7" name="矩形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lvl1pPr>
              <a:defRPr>
                <a:solidFill>
                  <a:srgbClr val="002060"/>
                </a:solidFill>
                <a:latin typeface="华文中宋" pitchFamily="2" charset="-122"/>
                <a:ea typeface="华文中宋" pitchFamily="2" charset="-122"/>
              </a:defRPr>
            </a:lvl1pPr>
          </a:lstStyle>
          <a:p>
            <a:r>
              <a:rPr kumimoji="0" lang="zh-CN" altLang="en-US" dirty="0" smtClean="0"/>
              <a:t>单击此处编辑母版标题样式</a:t>
            </a:r>
            <a:endParaRPr kumimoji="0" lang="en-US" dirty="0"/>
          </a:p>
        </p:txBody>
      </p:sp>
      <p:sp>
        <p:nvSpPr>
          <p:cNvPr id="5" name="日期占位符 4"/>
          <p:cNvSpPr>
            <a:spLocks noGrp="1"/>
          </p:cNvSpPr>
          <p:nvPr>
            <p:ph type="dt" sz="half" idx="10"/>
          </p:nvPr>
        </p:nvSpPr>
        <p:spPr/>
        <p:txBody>
          <a:bodyPr/>
          <a:lstStyle/>
          <a:p>
            <a:fld id="{FCC4207A-9C03-4D5A-ABB6-030490F0C622}" type="datetime1">
              <a:rPr lang="zh-CN" altLang="en-US" smtClean="0"/>
              <a:pPr/>
              <a:t>2013/12/8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
        <p:nvSpPr>
          <p:cNvPr id="9" name="内容占位符 8"/>
          <p:cNvSpPr>
            <a:spLocks noGrp="1"/>
          </p:cNvSpPr>
          <p:nvPr>
            <p:ph sz="quarter" idx="1"/>
          </p:nvPr>
        </p:nvSpPr>
        <p:spPr>
          <a:xfrm>
            <a:off x="457200" y="1219200"/>
            <a:ext cx="4041648" cy="4937760"/>
          </a:xfrm>
        </p:spPr>
        <p:txBody>
          <a:bodyPr/>
          <a:lstStyle>
            <a:lvl1pPr>
              <a:spcBef>
                <a:spcPts val="1200"/>
              </a:spcBef>
              <a:defRPr>
                <a:latin typeface="华文中宋" pitchFamily="2" charset="-122"/>
                <a:ea typeface="华文中宋" pitchFamily="2" charset="-122"/>
              </a:defRPr>
            </a:lvl1pPr>
            <a:lvl2pPr>
              <a:spcBef>
                <a:spcPts val="1200"/>
              </a:spcBef>
              <a:defRPr>
                <a:solidFill>
                  <a:schemeClr val="tx1"/>
                </a:solidFill>
                <a:latin typeface="华文中宋" pitchFamily="2" charset="-122"/>
                <a:ea typeface="华文中宋" pitchFamily="2" charset="-122"/>
              </a:defRPr>
            </a:lvl2pPr>
            <a:lvl3pPr>
              <a:spcBef>
                <a:spcPts val="1200"/>
              </a:spcBef>
              <a:defRPr>
                <a:latin typeface="华文中宋" pitchFamily="2" charset="-122"/>
                <a:ea typeface="华文中宋" pitchFamily="2" charset="-122"/>
              </a:defRPr>
            </a:lvl3pPr>
            <a:lvl4pPr>
              <a:spcBef>
                <a:spcPts val="1200"/>
              </a:spcBef>
              <a:defRPr>
                <a:latin typeface="华文中宋" pitchFamily="2" charset="-122"/>
                <a:ea typeface="华文中宋" pitchFamily="2" charset="-122"/>
              </a:defRPr>
            </a:lvl4pPr>
            <a:lvl5pPr>
              <a:spcBef>
                <a:spcPts val="1200"/>
              </a:spcBef>
              <a:defRPr>
                <a:latin typeface="华文中宋" pitchFamily="2" charset="-122"/>
                <a:ea typeface="华文中宋" pitchFamily="2" charset="-122"/>
              </a:defRPr>
            </a:lvl5pPr>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
        <p:nvSpPr>
          <p:cNvPr id="11" name="内容占位符 10"/>
          <p:cNvSpPr>
            <a:spLocks noGrp="1"/>
          </p:cNvSpPr>
          <p:nvPr>
            <p:ph sz="quarter" idx="2"/>
          </p:nvPr>
        </p:nvSpPr>
        <p:spPr>
          <a:xfrm>
            <a:off x="4632198" y="1216152"/>
            <a:ext cx="4041648" cy="4937760"/>
          </a:xfrm>
        </p:spPr>
        <p:txBody>
          <a:bodyPr/>
          <a:lstStyle>
            <a:lvl1pPr>
              <a:spcBef>
                <a:spcPts val="1200"/>
              </a:spcBef>
              <a:defRPr>
                <a:latin typeface="华文中宋" pitchFamily="2" charset="-122"/>
                <a:ea typeface="华文中宋" pitchFamily="2" charset="-122"/>
              </a:defRPr>
            </a:lvl1pPr>
            <a:lvl2pPr>
              <a:spcBef>
                <a:spcPts val="1200"/>
              </a:spcBef>
              <a:defRPr>
                <a:solidFill>
                  <a:schemeClr val="tx1"/>
                </a:solidFill>
                <a:latin typeface="华文中宋" pitchFamily="2" charset="-122"/>
                <a:ea typeface="华文中宋" pitchFamily="2" charset="-122"/>
              </a:defRPr>
            </a:lvl2pPr>
            <a:lvl3pPr>
              <a:spcBef>
                <a:spcPts val="1200"/>
              </a:spcBef>
              <a:defRPr>
                <a:latin typeface="华文中宋" pitchFamily="2" charset="-122"/>
                <a:ea typeface="华文中宋" pitchFamily="2" charset="-122"/>
              </a:defRPr>
            </a:lvl3pPr>
            <a:lvl4pPr>
              <a:spcBef>
                <a:spcPts val="1200"/>
              </a:spcBef>
              <a:defRPr>
                <a:latin typeface="华文中宋" pitchFamily="2" charset="-122"/>
                <a:ea typeface="华文中宋" pitchFamily="2" charset="-122"/>
              </a:defRPr>
            </a:lvl4pPr>
            <a:lvl5pPr>
              <a:spcBef>
                <a:spcPts val="1200"/>
              </a:spcBef>
              <a:defRPr>
                <a:latin typeface="华文中宋" pitchFamily="2" charset="-122"/>
                <a:ea typeface="华文中宋" pitchFamily="2" charset="-122"/>
              </a:defRPr>
            </a:lvl5pPr>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nchor="ct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7" name="日期占位符 6"/>
          <p:cNvSpPr>
            <a:spLocks noGrp="1"/>
          </p:cNvSpPr>
          <p:nvPr>
            <p:ph type="dt" sz="half" idx="10"/>
          </p:nvPr>
        </p:nvSpPr>
        <p:spPr/>
        <p:txBody>
          <a:bodyPr/>
          <a:lstStyle/>
          <a:p>
            <a:fld id="{11C4763D-5560-4073-B88E-3085AADC6797}" type="datetime1">
              <a:rPr lang="zh-CN" altLang="en-US" smtClean="0"/>
              <a:pPr/>
              <a:t>2013/12/8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1" name="内容占位符 10"/>
          <p:cNvSpPr>
            <a:spLocks noGrp="1"/>
          </p:cNvSpPr>
          <p:nvPr>
            <p:ph sz="quarter" idx="2"/>
          </p:nvPr>
        </p:nvSpPr>
        <p:spPr>
          <a:xfrm>
            <a:off x="457200" y="2133600"/>
            <a:ext cx="4038600" cy="4038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648200" y="2133600"/>
            <a:ext cx="4038600" cy="4038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A960A6E8-AA75-45D2-A824-E2DDA5D3D5DE}" type="datetime1">
              <a:rPr lang="zh-CN" altLang="en-US" smtClean="0"/>
              <a:pPr/>
              <a:t>2013/12/8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2279B-51B0-435E-8177-A1EEF48C03E3}" type="datetime1">
              <a:rPr lang="zh-CN" altLang="en-US" smtClean="0"/>
              <a:pPr/>
              <a:t>2013/12/8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
        <p:nvSpPr>
          <p:cNvPr id="5" name="直接连接符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0A5C9223-BD8F-409C-A615-A7B6D408D549}" type="datetime1">
              <a:rPr lang="zh-CN" altLang="en-US" smtClean="0"/>
              <a:pPr/>
              <a:t>2013/12/8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直接连接符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内容占位符 11"/>
          <p:cNvSpPr>
            <a:spLocks noGrp="1"/>
          </p:cNvSpPr>
          <p:nvPr>
            <p:ph sz="quarter" idx="1"/>
          </p:nvPr>
        </p:nvSpPr>
        <p:spPr>
          <a:xfrm>
            <a:off x="304800" y="304800"/>
            <a:ext cx="5715000" cy="5715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98494F79-99C5-4E1D-A93D-6348FBB4BABB}" type="datetime1">
              <a:rPr lang="zh-CN" altLang="en-US" smtClean="0"/>
              <a:pPr/>
              <a:t>2013/12/8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457200" y="152400"/>
            <a:ext cx="8229600" cy="990600"/>
          </a:xfrm>
          <a:prstGeom prst="rect">
            <a:avLst/>
          </a:prstGeom>
        </p:spPr>
        <p:txBody>
          <a:bodyPr vert="horz" anchor="b" anchorCtr="0">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43FE0DBC-7B49-4460-A40A-D246089A5CDE}" type="datetime1">
              <a:rPr lang="zh-CN" altLang="en-US" smtClean="0"/>
              <a:pPr/>
              <a:t>2013/12/8</a:t>
            </a:fld>
            <a:endParaRPr lang="zh-CN" altLang="en-US"/>
          </a:p>
        </p:txBody>
      </p:sp>
      <p:sp>
        <p:nvSpPr>
          <p:cNvPr id="3" name="页脚占位符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zh-CN" altLang="en-US"/>
          </a:p>
        </p:txBody>
      </p:sp>
      <p:sp>
        <p:nvSpPr>
          <p:cNvPr id="23" name="灯片编号占位符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0C913308-F349-4B6D-A68A-DD1791B4A57B}" type="slidenum">
              <a:rPr lang="zh-CN" altLang="en-US" smtClean="0"/>
              <a:pPr/>
              <a:t>‹#›</a:t>
            </a:fld>
            <a:endParaRPr lang="zh-CN" altLang="en-US" dirty="0"/>
          </a:p>
        </p:txBody>
      </p:sp>
      <p:sp>
        <p:nvSpPr>
          <p:cNvPr id="28" name="直接连接符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直接连接符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等腰三角形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iming>
    <p:tnLst>
      <p:par>
        <p:cTn id="1" dur="indefinite" restart="never" nodeType="tmRoot"/>
      </p:par>
    </p:tnLst>
  </p:timing>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12.xml"/><Relationship Id="rId7" Type="http://schemas.openxmlformats.org/officeDocument/2006/relationships/image" Target="../media/image9.e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1.emf"/><Relationship Id="rId5" Type="http://schemas.openxmlformats.org/officeDocument/2006/relationships/image" Target="../media/image8.e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10.e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13.xml"/><Relationship Id="rId7" Type="http://schemas.openxmlformats.org/officeDocument/2006/relationships/image" Target="../media/image9.emf"/><Relationship Id="rId12"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6.bin"/><Relationship Id="rId11" Type="http://schemas.openxmlformats.org/officeDocument/2006/relationships/image" Target="../media/image11.emf"/><Relationship Id="rId5" Type="http://schemas.openxmlformats.org/officeDocument/2006/relationships/image" Target="../media/image8.emf"/><Relationship Id="rId10" Type="http://schemas.openxmlformats.org/officeDocument/2006/relationships/oleObject" Target="../embeddings/oleObject8.bin"/><Relationship Id="rId4" Type="http://schemas.openxmlformats.org/officeDocument/2006/relationships/oleObject" Target="../embeddings/oleObject5.bin"/><Relationship Id="rId9" Type="http://schemas.openxmlformats.org/officeDocument/2006/relationships/image" Target="../media/image10.e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14.xml"/><Relationship Id="rId7" Type="http://schemas.openxmlformats.org/officeDocument/2006/relationships/image" Target="../media/image9.emf"/><Relationship Id="rId12"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11.bin"/><Relationship Id="rId11" Type="http://schemas.openxmlformats.org/officeDocument/2006/relationships/image" Target="../media/image11.emf"/><Relationship Id="rId5" Type="http://schemas.openxmlformats.org/officeDocument/2006/relationships/image" Target="../media/image8.emf"/><Relationship Id="rId10" Type="http://schemas.openxmlformats.org/officeDocument/2006/relationships/oleObject" Target="../embeddings/oleObject13.bin"/><Relationship Id="rId4" Type="http://schemas.openxmlformats.org/officeDocument/2006/relationships/oleObject" Target="../embeddings/oleObject10.bin"/><Relationship Id="rId9" Type="http://schemas.openxmlformats.org/officeDocument/2006/relationships/image" Target="../media/image10.e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notesSlide" Target="../notesSlides/notesSlide15.xml"/><Relationship Id="rId7" Type="http://schemas.openxmlformats.org/officeDocument/2006/relationships/image" Target="../media/image9.emf"/><Relationship Id="rId12"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16.bin"/><Relationship Id="rId11" Type="http://schemas.openxmlformats.org/officeDocument/2006/relationships/image" Target="../media/image11.emf"/><Relationship Id="rId5" Type="http://schemas.openxmlformats.org/officeDocument/2006/relationships/image" Target="../media/image8.emf"/><Relationship Id="rId10" Type="http://schemas.openxmlformats.org/officeDocument/2006/relationships/oleObject" Target="../embeddings/oleObject18.bin"/><Relationship Id="rId4" Type="http://schemas.openxmlformats.org/officeDocument/2006/relationships/oleObject" Target="../embeddings/oleObject15.bin"/><Relationship Id="rId9" Type="http://schemas.openxmlformats.org/officeDocument/2006/relationships/image" Target="../media/image10.e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notesSlide" Target="../notesSlides/notesSlide16.xml"/><Relationship Id="rId7" Type="http://schemas.openxmlformats.org/officeDocument/2006/relationships/image" Target="../media/image9.emf"/><Relationship Id="rId12"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21.bin"/><Relationship Id="rId11" Type="http://schemas.openxmlformats.org/officeDocument/2006/relationships/image" Target="../media/image11.emf"/><Relationship Id="rId5" Type="http://schemas.openxmlformats.org/officeDocument/2006/relationships/image" Target="../media/image8.emf"/><Relationship Id="rId10" Type="http://schemas.openxmlformats.org/officeDocument/2006/relationships/oleObject" Target="../embeddings/oleObject23.bin"/><Relationship Id="rId4" Type="http://schemas.openxmlformats.org/officeDocument/2006/relationships/oleObject" Target="../embeddings/oleObject20.bin"/><Relationship Id="rId9" Type="http://schemas.openxmlformats.org/officeDocument/2006/relationships/image" Target="../media/image10.e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notesSlide" Target="../notesSlides/notesSlide17.xml"/><Relationship Id="rId7" Type="http://schemas.openxmlformats.org/officeDocument/2006/relationships/image" Target="../media/image9.emf"/><Relationship Id="rId12" Type="http://schemas.openxmlformats.org/officeDocument/2006/relationships/oleObject" Target="../embeddings/oleObject29.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26.bin"/><Relationship Id="rId11" Type="http://schemas.openxmlformats.org/officeDocument/2006/relationships/image" Target="../media/image11.emf"/><Relationship Id="rId5" Type="http://schemas.openxmlformats.org/officeDocument/2006/relationships/image" Target="../media/image8.emf"/><Relationship Id="rId10" Type="http://schemas.openxmlformats.org/officeDocument/2006/relationships/oleObject" Target="../embeddings/oleObject28.bin"/><Relationship Id="rId4" Type="http://schemas.openxmlformats.org/officeDocument/2006/relationships/oleObject" Target="../embeddings/oleObject25.bin"/><Relationship Id="rId9" Type="http://schemas.openxmlformats.org/officeDocument/2006/relationships/image" Target="../media/image10.emf"/></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32.bin"/><Relationship Id="rId3" Type="http://schemas.openxmlformats.org/officeDocument/2006/relationships/notesSlide" Target="../notesSlides/notesSlide18.xml"/><Relationship Id="rId7" Type="http://schemas.openxmlformats.org/officeDocument/2006/relationships/image" Target="../media/image9.emf"/><Relationship Id="rId12" Type="http://schemas.openxmlformats.org/officeDocument/2006/relationships/oleObject" Target="../embeddings/oleObject34.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31.bin"/><Relationship Id="rId11" Type="http://schemas.openxmlformats.org/officeDocument/2006/relationships/image" Target="../media/image11.emf"/><Relationship Id="rId5" Type="http://schemas.openxmlformats.org/officeDocument/2006/relationships/image" Target="../media/image8.emf"/><Relationship Id="rId10" Type="http://schemas.openxmlformats.org/officeDocument/2006/relationships/oleObject" Target="../embeddings/oleObject33.bin"/><Relationship Id="rId4" Type="http://schemas.openxmlformats.org/officeDocument/2006/relationships/oleObject" Target="../embeddings/oleObject30.bin"/><Relationship Id="rId9" Type="http://schemas.openxmlformats.org/officeDocument/2006/relationships/image" Target="../media/image10.emf"/></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37.bin"/><Relationship Id="rId3" Type="http://schemas.openxmlformats.org/officeDocument/2006/relationships/notesSlide" Target="../notesSlides/notesSlide19.xml"/><Relationship Id="rId7" Type="http://schemas.openxmlformats.org/officeDocument/2006/relationships/image" Target="../media/image9.emf"/><Relationship Id="rId12" Type="http://schemas.openxmlformats.org/officeDocument/2006/relationships/oleObject" Target="../embeddings/oleObject39.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36.bin"/><Relationship Id="rId11" Type="http://schemas.openxmlformats.org/officeDocument/2006/relationships/image" Target="../media/image11.emf"/><Relationship Id="rId5" Type="http://schemas.openxmlformats.org/officeDocument/2006/relationships/image" Target="../media/image8.emf"/><Relationship Id="rId10" Type="http://schemas.openxmlformats.org/officeDocument/2006/relationships/oleObject" Target="../embeddings/oleObject38.bin"/><Relationship Id="rId4" Type="http://schemas.openxmlformats.org/officeDocument/2006/relationships/oleObject" Target="../embeddings/oleObject35.bin"/><Relationship Id="rId9" Type="http://schemas.openxmlformats.org/officeDocument/2006/relationships/image" Target="../media/image10.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42.bin"/><Relationship Id="rId3" Type="http://schemas.openxmlformats.org/officeDocument/2006/relationships/notesSlide" Target="../notesSlides/notesSlide20.xml"/><Relationship Id="rId7" Type="http://schemas.openxmlformats.org/officeDocument/2006/relationships/image" Target="../media/image9.emf"/><Relationship Id="rId12" Type="http://schemas.openxmlformats.org/officeDocument/2006/relationships/oleObject" Target="../embeddings/oleObject44.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41.bin"/><Relationship Id="rId11" Type="http://schemas.openxmlformats.org/officeDocument/2006/relationships/image" Target="../media/image11.emf"/><Relationship Id="rId5" Type="http://schemas.openxmlformats.org/officeDocument/2006/relationships/image" Target="../media/image8.emf"/><Relationship Id="rId10" Type="http://schemas.openxmlformats.org/officeDocument/2006/relationships/oleObject" Target="../embeddings/oleObject43.bin"/><Relationship Id="rId4" Type="http://schemas.openxmlformats.org/officeDocument/2006/relationships/oleObject" Target="../embeddings/oleObject40.bin"/><Relationship Id="rId9" Type="http://schemas.openxmlformats.org/officeDocument/2006/relationships/image" Target="../media/image10.e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47.bin"/><Relationship Id="rId13" Type="http://schemas.openxmlformats.org/officeDocument/2006/relationships/image" Target="../media/image16.wmf"/><Relationship Id="rId3" Type="http://schemas.openxmlformats.org/officeDocument/2006/relationships/notesSlide" Target="../notesSlides/notesSlide22.xml"/><Relationship Id="rId7" Type="http://schemas.openxmlformats.org/officeDocument/2006/relationships/image" Target="../media/image13.wmf"/><Relationship Id="rId12"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46.bin"/><Relationship Id="rId11" Type="http://schemas.openxmlformats.org/officeDocument/2006/relationships/image" Target="../media/image15.wmf"/><Relationship Id="rId5" Type="http://schemas.openxmlformats.org/officeDocument/2006/relationships/image" Target="../media/image12.wmf"/><Relationship Id="rId15" Type="http://schemas.openxmlformats.org/officeDocument/2006/relationships/image" Target="../media/image17.wmf"/><Relationship Id="rId10" Type="http://schemas.openxmlformats.org/officeDocument/2006/relationships/oleObject" Target="../embeddings/oleObject48.bin"/><Relationship Id="rId4" Type="http://schemas.openxmlformats.org/officeDocument/2006/relationships/oleObject" Target="../embeddings/oleObject45.bin"/><Relationship Id="rId9" Type="http://schemas.openxmlformats.org/officeDocument/2006/relationships/image" Target="../media/image14.wmf"/><Relationship Id="rId14" Type="http://schemas.openxmlformats.org/officeDocument/2006/relationships/oleObject" Target="../embeddings/oleObject50.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19.e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52.bin"/><Relationship Id="rId5" Type="http://schemas.openxmlformats.org/officeDocument/2006/relationships/image" Target="../media/image18.emf"/><Relationship Id="rId4" Type="http://schemas.openxmlformats.org/officeDocument/2006/relationships/oleObject" Target="../embeddings/oleObject51.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image" Target="../media/image20.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54.bin"/><Relationship Id="rId5" Type="http://schemas.openxmlformats.org/officeDocument/2006/relationships/image" Target="../media/image14.wmf"/><Relationship Id="rId4" Type="http://schemas.openxmlformats.org/officeDocument/2006/relationships/oleObject" Target="../embeddings/oleObject53.bin"/></Relationships>
</file>

<file path=ppt/slides/_rels/slide25.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notesSlide" Target="../notesSlides/notesSlide25.xml"/><Relationship Id="rId7" Type="http://schemas.openxmlformats.org/officeDocument/2006/relationships/oleObject" Target="../embeddings/oleObject56.bin"/><Relationship Id="rId12" Type="http://schemas.openxmlformats.org/officeDocument/2006/relationships/image" Target="../media/image24.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21.wmf"/><Relationship Id="rId11" Type="http://schemas.openxmlformats.org/officeDocument/2006/relationships/oleObject" Target="../embeddings/oleObject58.bin"/><Relationship Id="rId5" Type="http://schemas.openxmlformats.org/officeDocument/2006/relationships/oleObject" Target="../embeddings/oleObject55.bin"/><Relationship Id="rId10" Type="http://schemas.openxmlformats.org/officeDocument/2006/relationships/image" Target="../media/image23.wmf"/><Relationship Id="rId4" Type="http://schemas.openxmlformats.org/officeDocument/2006/relationships/image" Target="../media/image25.png"/><Relationship Id="rId9" Type="http://schemas.openxmlformats.org/officeDocument/2006/relationships/oleObject" Target="../embeddings/oleObject57.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59.bin"/><Relationship Id="rId7" Type="http://schemas.openxmlformats.org/officeDocument/2006/relationships/oleObject" Target="../embeddings/oleObject61.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25.wmf"/><Relationship Id="rId5" Type="http://schemas.openxmlformats.org/officeDocument/2006/relationships/oleObject" Target="../embeddings/oleObject60.bin"/><Relationship Id="rId4" Type="http://schemas.openxmlformats.org/officeDocument/2006/relationships/image" Target="../media/image20.wmf"/></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64.bin"/><Relationship Id="rId3" Type="http://schemas.openxmlformats.org/officeDocument/2006/relationships/notesSlide" Target="../notesSlides/notesSlide27.xml"/><Relationship Id="rId7" Type="http://schemas.openxmlformats.org/officeDocument/2006/relationships/image" Target="../media/image28.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63.bin"/><Relationship Id="rId5" Type="http://schemas.openxmlformats.org/officeDocument/2006/relationships/image" Target="../media/image27.wmf"/><Relationship Id="rId4" Type="http://schemas.openxmlformats.org/officeDocument/2006/relationships/oleObject" Target="../embeddings/oleObject62.bin"/><Relationship Id="rId9" Type="http://schemas.openxmlformats.org/officeDocument/2006/relationships/image" Target="../media/image29.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30.emf"/></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31.emf"/><Relationship Id="rId4" Type="http://schemas.openxmlformats.org/officeDocument/2006/relationships/oleObject" Target="../embeddings/oleObject66.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32.emf"/><Relationship Id="rId4" Type="http://schemas.openxmlformats.org/officeDocument/2006/relationships/oleObject" Target="../embeddings/oleObject67.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33.emf"/><Relationship Id="rId4" Type="http://schemas.openxmlformats.org/officeDocument/2006/relationships/oleObject" Target="../embeddings/oleObject68.bin"/></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35.emf"/><Relationship Id="rId4" Type="http://schemas.openxmlformats.org/officeDocument/2006/relationships/oleObject" Target="../embeddings/oleObject69.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36.emf"/><Relationship Id="rId4" Type="http://schemas.openxmlformats.org/officeDocument/2006/relationships/oleObject" Target="../embeddings/oleObject70.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22.vml"/><Relationship Id="rId5" Type="http://schemas.openxmlformats.org/officeDocument/2006/relationships/image" Target="../media/image37.emf"/><Relationship Id="rId4" Type="http://schemas.openxmlformats.org/officeDocument/2006/relationships/oleObject" Target="../embeddings/oleObject71.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3789040"/>
            <a:ext cx="6858000" cy="990600"/>
          </a:xfrm>
        </p:spPr>
        <p:txBody>
          <a:bodyPr>
            <a:normAutofit fontScale="90000"/>
          </a:bodyPr>
          <a:lstStyle/>
          <a:p>
            <a:r>
              <a:rPr lang="zh-CN" altLang="en-US" dirty="0" smtClean="0"/>
              <a:t>基于两级存储的正则表达式匹配技术研究</a:t>
            </a:r>
            <a:endParaRPr lang="zh-CN" altLang="en-US" dirty="0"/>
          </a:p>
        </p:txBody>
      </p:sp>
      <p:sp>
        <p:nvSpPr>
          <p:cNvPr id="3" name="副标题 2"/>
          <p:cNvSpPr>
            <a:spLocks noGrp="1"/>
          </p:cNvSpPr>
          <p:nvPr>
            <p:ph type="subTitle" idx="1"/>
          </p:nvPr>
        </p:nvSpPr>
        <p:spPr/>
        <p:txBody>
          <a:bodyPr/>
          <a:lstStyle/>
          <a:p>
            <a:r>
              <a:rPr lang="zh-CN" altLang="en-US" dirty="0" smtClean="0">
                <a:solidFill>
                  <a:schemeClr val="tx1"/>
                </a:solidFill>
                <a:latin typeface="华文中宋" pitchFamily="2" charset="-122"/>
                <a:ea typeface="华文中宋" pitchFamily="2" charset="-122"/>
              </a:rPr>
              <a:t>答辩人：徐成</a:t>
            </a:r>
            <a:r>
              <a:rPr lang="zh-CN" altLang="en-US" dirty="0">
                <a:solidFill>
                  <a:schemeClr val="tx1"/>
                </a:solidFill>
                <a:latin typeface="华文中宋" pitchFamily="2" charset="-122"/>
                <a:ea typeface="华文中宋" pitchFamily="2" charset="-122"/>
              </a:rPr>
              <a:t>成</a:t>
            </a:r>
            <a:r>
              <a:rPr lang="zh-CN" altLang="en-US" dirty="0" smtClean="0">
                <a:solidFill>
                  <a:schemeClr val="tx1"/>
                </a:solidFill>
                <a:latin typeface="华文中宋" pitchFamily="2" charset="-122"/>
                <a:ea typeface="华文中宋" pitchFamily="2" charset="-122"/>
              </a:rPr>
              <a:t>      导师：陈曙</a:t>
            </a:r>
            <a:r>
              <a:rPr lang="zh-CN" altLang="en-US" dirty="0">
                <a:solidFill>
                  <a:schemeClr val="tx1"/>
                </a:solidFill>
                <a:latin typeface="华文中宋" pitchFamily="2" charset="-122"/>
                <a:ea typeface="华文中宋" pitchFamily="2" charset="-122"/>
              </a:rPr>
              <a:t>晖</a:t>
            </a:r>
            <a:r>
              <a:rPr lang="zh-CN" altLang="en-US" dirty="0" smtClean="0">
                <a:solidFill>
                  <a:schemeClr val="tx1"/>
                </a:solidFill>
                <a:latin typeface="华文中宋" pitchFamily="2" charset="-122"/>
                <a:ea typeface="华文中宋" pitchFamily="2" charset="-122"/>
              </a:rPr>
              <a:t>  副研究员</a:t>
            </a:r>
            <a:endParaRPr lang="en-US" altLang="zh-CN" dirty="0" smtClean="0">
              <a:solidFill>
                <a:schemeClr val="tx1"/>
              </a:solidFill>
              <a:latin typeface="华文中宋" pitchFamily="2" charset="-122"/>
              <a:ea typeface="华文中宋" pitchFamily="2" charset="-122"/>
            </a:endParaRPr>
          </a:p>
          <a:p>
            <a:endParaRPr lang="zh-CN" altLang="en-US" dirty="0">
              <a:solidFill>
                <a:schemeClr val="tx1"/>
              </a:solidFill>
              <a:latin typeface="华文中宋" pitchFamily="2" charset="-122"/>
              <a:ea typeface="华文中宋" pitchFamily="2" charset="-122"/>
            </a:endParaRPr>
          </a:p>
        </p:txBody>
      </p:sp>
      <p:sp>
        <p:nvSpPr>
          <p:cNvPr id="4" name="灯片编号占位符 3"/>
          <p:cNvSpPr>
            <a:spLocks noGrp="1"/>
          </p:cNvSpPr>
          <p:nvPr>
            <p:ph type="sldNum" sz="quarter" idx="12"/>
          </p:nvPr>
        </p:nvSpPr>
        <p:spPr>
          <a:xfrm>
            <a:off x="467544" y="6355080"/>
            <a:ext cx="1967808" cy="365760"/>
          </a:xfrm>
        </p:spPr>
        <p:txBody>
          <a:bodyPr/>
          <a:lstStyle/>
          <a:p>
            <a:fld id="{0C913308-F349-4B6D-A68A-DD1791B4A57B}" type="slidenum">
              <a:rPr lang="zh-CN" altLang="en-US" smtClean="0"/>
              <a:pPr/>
              <a:t>1</a:t>
            </a:fld>
            <a:endParaRPr lang="zh-CN" altLang="en-US" dirty="0"/>
          </a:p>
        </p:txBody>
      </p:sp>
      <p:sp>
        <p:nvSpPr>
          <p:cNvPr id="235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3553" name="文本框 2" descr="nudt校徽 - 副本"/>
          <p:cNvSpPr txBox="1">
            <a:spLocks noChangeArrowheads="1"/>
          </p:cNvSpPr>
          <p:nvPr/>
        </p:nvSpPr>
        <p:spPr bwMode="auto">
          <a:xfrm>
            <a:off x="857224" y="1071546"/>
            <a:ext cx="2162175" cy="603250"/>
          </a:xfrm>
          <a:prstGeom prst="rect">
            <a:avLst/>
          </a:prstGeom>
          <a:blipFill dpi="0" rotWithShape="1">
            <a:blip r:embed="rId3" cstate="print"/>
            <a:srcRect/>
            <a:stretch>
              <a:fillRect r="-11415"/>
            </a:stretch>
          </a:blipFill>
          <a:ln w="9525">
            <a:noFill/>
            <a:miter lim="800000"/>
            <a:headEnd/>
            <a:tailEnd/>
          </a:ln>
        </p:spPr>
        <p:txBody>
          <a:bodyPr vert="horz" wrap="square" lIns="738000" tIns="4680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5" name="TextBox 4"/>
          <p:cNvSpPr txBox="1"/>
          <p:nvPr/>
        </p:nvSpPr>
        <p:spPr>
          <a:xfrm>
            <a:off x="1500166" y="1000108"/>
            <a:ext cx="4493538" cy="461665"/>
          </a:xfrm>
          <a:prstGeom prst="rect">
            <a:avLst/>
          </a:prstGeom>
          <a:noFill/>
        </p:spPr>
        <p:txBody>
          <a:bodyPr wrap="none" rtlCol="0">
            <a:spAutoFit/>
          </a:bodyPr>
          <a:lstStyle/>
          <a:p>
            <a:r>
              <a:rPr lang="zh-CN" altLang="en-US" sz="2400" dirty="0" smtClean="0"/>
              <a:t>国防科技大学硕士学位论文答辩</a:t>
            </a:r>
            <a:endParaRPr lang="zh-CN" alt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混合存储的匹配思想</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10</a:t>
            </a:fld>
            <a:endParaRPr lang="zh-CN" altLang="en-US" dirty="0"/>
          </a:p>
        </p:txBody>
      </p:sp>
      <p:sp>
        <p:nvSpPr>
          <p:cNvPr id="4" name="内容占位符 3"/>
          <p:cNvSpPr>
            <a:spLocks noGrp="1"/>
          </p:cNvSpPr>
          <p:nvPr>
            <p:ph sz="quarter" idx="1"/>
          </p:nvPr>
        </p:nvSpPr>
        <p:spPr>
          <a:xfrm>
            <a:off x="457200" y="1219200"/>
            <a:ext cx="8229600" cy="625624"/>
          </a:xfrm>
        </p:spPr>
        <p:txBody>
          <a:bodyPr/>
          <a:lstStyle/>
          <a:p>
            <a:r>
              <a:rPr lang="zh-CN" altLang="en-US" dirty="0" smtClean="0"/>
              <a:t>单一的存储器件无法同时满足存储和性能的需求</a:t>
            </a:r>
            <a:endParaRPr lang="zh-CN" altLang="en-US" dirty="0"/>
          </a:p>
        </p:txBody>
      </p:sp>
      <p:sp>
        <p:nvSpPr>
          <p:cNvPr id="5" name="内容占位符 3"/>
          <p:cNvSpPr txBox="1">
            <a:spLocks/>
          </p:cNvSpPr>
          <p:nvPr/>
        </p:nvSpPr>
        <p:spPr>
          <a:xfrm>
            <a:off x="457200" y="1867272"/>
            <a:ext cx="8229600" cy="625624"/>
          </a:xfrm>
          <a:prstGeom prst="rect">
            <a:avLst/>
          </a:prstGeom>
        </p:spPr>
        <p:txBody>
          <a:bodyPr vert="horz">
            <a:normAutofit/>
          </a:bodyPr>
          <a:lstStyle>
            <a:lvl1pPr marL="274320" indent="-274320" algn="l" rtl="0" eaLnBrk="1" latinLnBrk="0" hangingPunct="1">
              <a:spcBef>
                <a:spcPts val="1200"/>
              </a:spcBef>
              <a:buClr>
                <a:schemeClr val="accent1"/>
              </a:buClr>
              <a:buSzPct val="76000"/>
              <a:buFont typeface="Wingdings 3"/>
              <a:buChar char=""/>
              <a:defRPr kumimoji="0" sz="2600" kern="1200">
                <a:solidFill>
                  <a:schemeClr val="tx1"/>
                </a:solidFill>
                <a:latin typeface="华文中宋" pitchFamily="2" charset="-122"/>
                <a:ea typeface="华文中宋" pitchFamily="2" charset="-122"/>
                <a:cs typeface="+mn-cs"/>
              </a:defRPr>
            </a:lvl1pPr>
            <a:lvl2pPr marL="548640" indent="-274320" algn="l" rtl="0" eaLnBrk="1" latinLnBrk="0" hangingPunct="1">
              <a:spcBef>
                <a:spcPts val="1200"/>
              </a:spcBef>
              <a:buClr>
                <a:schemeClr val="accent2"/>
              </a:buClr>
              <a:buSzPct val="76000"/>
              <a:buFont typeface="Wingdings 3"/>
              <a:buChar char=""/>
              <a:defRPr kumimoji="0" sz="2300" kern="1200">
                <a:solidFill>
                  <a:schemeClr val="tx1"/>
                </a:solidFill>
                <a:latin typeface="华文中宋" pitchFamily="2" charset="-122"/>
                <a:ea typeface="华文中宋" pitchFamily="2" charset="-122"/>
                <a:cs typeface="+mn-cs"/>
              </a:defRPr>
            </a:lvl2pPr>
            <a:lvl3pPr marL="822960" indent="-228600" algn="l" rtl="0" eaLnBrk="1" latinLnBrk="0" hangingPunct="1">
              <a:spcBef>
                <a:spcPts val="1200"/>
              </a:spcBef>
              <a:buClr>
                <a:schemeClr val="bg1">
                  <a:shade val="50000"/>
                </a:schemeClr>
              </a:buClr>
              <a:buSzPct val="76000"/>
              <a:buFont typeface="Wingdings 3"/>
              <a:buChar char=""/>
              <a:defRPr kumimoji="0" sz="2000" kern="1200">
                <a:solidFill>
                  <a:schemeClr val="tx1"/>
                </a:solidFill>
                <a:latin typeface="华文中宋" pitchFamily="2" charset="-122"/>
                <a:ea typeface="华文中宋" pitchFamily="2" charset="-122"/>
                <a:cs typeface="+mn-cs"/>
              </a:defRPr>
            </a:lvl3pPr>
            <a:lvl4pPr marL="1097280" indent="-228600" algn="l" rtl="0" eaLnBrk="1" latinLnBrk="0" hangingPunct="1">
              <a:spcBef>
                <a:spcPts val="1200"/>
              </a:spcBef>
              <a:buClr>
                <a:schemeClr val="accent2">
                  <a:shade val="75000"/>
                </a:schemeClr>
              </a:buClr>
              <a:buSzPct val="70000"/>
              <a:buFont typeface="Wingdings"/>
              <a:buChar char=""/>
              <a:defRPr kumimoji="0" sz="1800" kern="1200">
                <a:solidFill>
                  <a:schemeClr val="tx1"/>
                </a:solidFill>
                <a:latin typeface="华文中宋" pitchFamily="2" charset="-122"/>
                <a:ea typeface="华文中宋" pitchFamily="2" charset="-122"/>
                <a:cs typeface="+mn-cs"/>
              </a:defRPr>
            </a:lvl4pPr>
            <a:lvl5pPr marL="1371600" indent="-228600" algn="l" rtl="0" eaLnBrk="1" latinLnBrk="0" hangingPunct="1">
              <a:spcBef>
                <a:spcPts val="1200"/>
              </a:spcBef>
              <a:buClr>
                <a:schemeClr val="accent2"/>
              </a:buClr>
              <a:buSzPct val="70000"/>
              <a:buFont typeface="Wingdings"/>
              <a:buChar char=""/>
              <a:defRPr kumimoji="0" sz="1600" kern="1200">
                <a:solidFill>
                  <a:schemeClr val="tx1"/>
                </a:solidFill>
                <a:latin typeface="华文中宋" pitchFamily="2" charset="-122"/>
                <a:ea typeface="华文中宋" pitchFamily="2" charset="-122"/>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zh-CN" altLang="en-US" dirty="0" smtClean="0"/>
              <a:t>计算机系统中的多级存储结构</a:t>
            </a:r>
            <a:endParaRPr lang="zh-CN" altLang="en-US" dirty="0"/>
          </a:p>
        </p:txBody>
      </p:sp>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4807" y="2607537"/>
            <a:ext cx="2121249" cy="2765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7553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混合存储的匹配思想</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11</a:t>
            </a:fld>
            <a:endParaRPr lang="zh-CN" altLang="en-US" dirty="0"/>
          </a:p>
        </p:txBody>
      </p:sp>
      <p:sp>
        <p:nvSpPr>
          <p:cNvPr id="4" name="内容占位符 3"/>
          <p:cNvSpPr>
            <a:spLocks noGrp="1"/>
          </p:cNvSpPr>
          <p:nvPr>
            <p:ph sz="quarter" idx="1"/>
          </p:nvPr>
        </p:nvSpPr>
        <p:spPr>
          <a:xfrm>
            <a:off x="446856" y="1075184"/>
            <a:ext cx="8229600" cy="625624"/>
          </a:xfrm>
        </p:spPr>
        <p:txBody>
          <a:bodyPr/>
          <a:lstStyle/>
          <a:p>
            <a:r>
              <a:rPr lang="zh-CN" altLang="en-US" dirty="0" smtClean="0"/>
              <a:t>多级存储的匹配引擎</a:t>
            </a:r>
            <a:endParaRPr lang="zh-CN" altLang="en-US" dirty="0"/>
          </a:p>
        </p:txBody>
      </p:sp>
      <p:sp>
        <p:nvSpPr>
          <p:cNvPr id="6" name="Rectangle 2"/>
          <p:cNvSpPr>
            <a:spLocks noChangeArrowheads="1"/>
          </p:cNvSpPr>
          <p:nvPr/>
        </p:nvSpPr>
        <p:spPr bwMode="auto">
          <a:xfrm>
            <a:off x="1187624" y="152876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2" name="图片 11"/>
          <p:cNvPicPr>
            <a:picLocks noChangeAspect="1"/>
          </p:cNvPicPr>
          <p:nvPr/>
        </p:nvPicPr>
        <p:blipFill>
          <a:blip r:embed="rId3"/>
          <a:stretch>
            <a:fillRect/>
          </a:stretch>
        </p:blipFill>
        <p:spPr>
          <a:xfrm>
            <a:off x="1861523" y="1546472"/>
            <a:ext cx="5854946" cy="5175638"/>
          </a:xfrm>
          <a:prstGeom prst="rect">
            <a:avLst/>
          </a:prstGeom>
        </p:spPr>
      </p:pic>
    </p:spTree>
    <p:extLst>
      <p:ext uri="{BB962C8B-B14F-4D97-AF65-F5344CB8AC3E}">
        <p14:creationId xmlns:p14="http://schemas.microsoft.com/office/powerpoint/2010/main" val="38849666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12</a:t>
            </a:fld>
            <a:endParaRPr lang="zh-CN" altLang="en-US" dirty="0"/>
          </a:p>
        </p:txBody>
      </p:sp>
      <p:sp>
        <p:nvSpPr>
          <p:cNvPr id="2" name="标题 1"/>
          <p:cNvSpPr>
            <a:spLocks noGrp="1"/>
          </p:cNvSpPr>
          <p:nvPr>
            <p:ph type="title" idx="4294967295"/>
          </p:nvPr>
        </p:nvSpPr>
        <p:spPr>
          <a:xfrm>
            <a:off x="0" y="-242888"/>
            <a:ext cx="8229600" cy="990601"/>
          </a:xfrm>
        </p:spPr>
        <p:txBody>
          <a:bodyPr>
            <a:normAutofit/>
          </a:bodyPr>
          <a:lstStyle/>
          <a:p>
            <a:r>
              <a:rPr lang="en-US" altLang="zh-CN" dirty="0">
                <a:solidFill>
                  <a:srgbClr val="002060"/>
                </a:solidFill>
                <a:latin typeface="华文中宋" pitchFamily="2" charset="-122"/>
                <a:ea typeface="华文中宋" pitchFamily="2" charset="-122"/>
              </a:rPr>
              <a:t> </a:t>
            </a:r>
            <a:r>
              <a:rPr lang="en-US" altLang="zh-CN" dirty="0" smtClean="0">
                <a:solidFill>
                  <a:srgbClr val="002060"/>
                </a:solidFill>
                <a:latin typeface="华文中宋" pitchFamily="2" charset="-122"/>
                <a:ea typeface="华文中宋" pitchFamily="2" charset="-122"/>
              </a:rPr>
              <a:t>   </a:t>
            </a:r>
            <a:r>
              <a:rPr lang="zh-CN" altLang="en-US" dirty="0" smtClean="0">
                <a:solidFill>
                  <a:srgbClr val="002060"/>
                </a:solidFill>
                <a:latin typeface="华文中宋" pitchFamily="2" charset="-122"/>
                <a:ea typeface="华文中宋" pitchFamily="2" charset="-122"/>
              </a:rPr>
              <a:t>状态</a:t>
            </a:r>
            <a:r>
              <a:rPr lang="zh-CN" altLang="en-US" dirty="0">
                <a:solidFill>
                  <a:srgbClr val="002060"/>
                </a:solidFill>
                <a:latin typeface="华文中宋" pitchFamily="2" charset="-122"/>
                <a:ea typeface="华文中宋" pitchFamily="2" charset="-122"/>
              </a:rPr>
              <a:t>访问概率分布</a:t>
            </a:r>
          </a:p>
        </p:txBody>
      </p:sp>
      <p:graphicFrame>
        <p:nvGraphicFramePr>
          <p:cNvPr id="5" name="对象 4"/>
          <p:cNvGraphicFramePr>
            <a:graphicFrameLocks noChangeAspect="1"/>
          </p:cNvGraphicFramePr>
          <p:nvPr>
            <p:extLst>
              <p:ext uri="{D42A27DB-BD31-4B8C-83A1-F6EECF244321}">
                <p14:modId xmlns:p14="http://schemas.microsoft.com/office/powerpoint/2010/main" val="2218378890"/>
              </p:ext>
            </p:extLst>
          </p:nvPr>
        </p:nvGraphicFramePr>
        <p:xfrm>
          <a:off x="457201" y="908720"/>
          <a:ext cx="3624407" cy="2880000"/>
        </p:xfrm>
        <a:graphic>
          <a:graphicData uri="http://schemas.openxmlformats.org/presentationml/2006/ole">
            <mc:AlternateContent xmlns:mc="http://schemas.openxmlformats.org/markup-compatibility/2006">
              <mc:Choice xmlns:v="urn:schemas-microsoft-com:vml" Requires="v">
                <p:oleObj spid="_x0000_s108734" r:id="rId4" imgW="5373000" imgH="4269960" progId="SigmaPlotGraphicObject.10">
                  <p:embed/>
                </p:oleObj>
              </mc:Choice>
              <mc:Fallback>
                <p:oleObj r:id="rId4" imgW="5373000" imgH="4269960" progId="SigmaPlotGraphicObject.10">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1" y="908720"/>
                        <a:ext cx="3624407" cy="2880000"/>
                      </a:xfrm>
                      <a:prstGeom prst="rect">
                        <a:avLst/>
                      </a:prstGeom>
                      <a:noFill/>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495056162"/>
              </p:ext>
            </p:extLst>
          </p:nvPr>
        </p:nvGraphicFramePr>
        <p:xfrm>
          <a:off x="4501547" y="908720"/>
          <a:ext cx="3735197" cy="2880000"/>
        </p:xfrm>
        <a:graphic>
          <a:graphicData uri="http://schemas.openxmlformats.org/presentationml/2006/ole">
            <mc:AlternateContent xmlns:mc="http://schemas.openxmlformats.org/markup-compatibility/2006">
              <mc:Choice xmlns:v="urn:schemas-microsoft-com:vml" Requires="v">
                <p:oleObj spid="_x0000_s108735" r:id="rId6" imgW="5580360" imgH="4306680" progId="SigmaPlotGraphicObject.10">
                  <p:embed/>
                </p:oleObj>
              </mc:Choice>
              <mc:Fallback>
                <p:oleObj r:id="rId6" imgW="5580360" imgH="4306680" progId="SigmaPlotGraphicObject.10">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01547" y="908720"/>
                        <a:ext cx="3735197" cy="2880000"/>
                      </a:xfrm>
                      <a:prstGeom prst="rect">
                        <a:avLst/>
                      </a:prstGeom>
                      <a:noFill/>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020403335"/>
              </p:ext>
            </p:extLst>
          </p:nvPr>
        </p:nvGraphicFramePr>
        <p:xfrm>
          <a:off x="457200" y="3860728"/>
          <a:ext cx="3624407" cy="2880000"/>
        </p:xfrm>
        <a:graphic>
          <a:graphicData uri="http://schemas.openxmlformats.org/presentationml/2006/ole">
            <mc:AlternateContent xmlns:mc="http://schemas.openxmlformats.org/markup-compatibility/2006">
              <mc:Choice xmlns:v="urn:schemas-microsoft-com:vml" Requires="v">
                <p:oleObj spid="_x0000_s108736" r:id="rId8" imgW="5409360" imgH="4306680" progId="SigmaPlotGraphicObject.10">
                  <p:embed/>
                </p:oleObj>
              </mc:Choice>
              <mc:Fallback>
                <p:oleObj r:id="rId8" imgW="5409360" imgH="4306680" progId="SigmaPlotGraphicObject.10">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 y="3860728"/>
                        <a:ext cx="3624407" cy="288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234408670"/>
              </p:ext>
            </p:extLst>
          </p:nvPr>
        </p:nvGraphicFramePr>
        <p:xfrm>
          <a:off x="4525696" y="3860728"/>
          <a:ext cx="3686897" cy="2880000"/>
        </p:xfrm>
        <a:graphic>
          <a:graphicData uri="http://schemas.openxmlformats.org/presentationml/2006/ole">
            <mc:AlternateContent xmlns:mc="http://schemas.openxmlformats.org/markup-compatibility/2006">
              <mc:Choice xmlns:v="urn:schemas-microsoft-com:vml" Requires="v">
                <p:oleObj spid="_x0000_s108737" r:id="rId10" imgW="5510160" imgH="4306680" progId="SigmaPlotGraphicObject.10">
                  <p:embed/>
                </p:oleObj>
              </mc:Choice>
              <mc:Fallback>
                <p:oleObj r:id="rId10" imgW="5510160" imgH="4306680" progId="SigmaPlotGraphicObject.10">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25696" y="3860728"/>
                        <a:ext cx="3686897" cy="2880000"/>
                      </a:xfrm>
                      <a:prstGeom prst="rect">
                        <a:avLst/>
                      </a:prstGeom>
                      <a:noFill/>
                    </p:spPr>
                  </p:pic>
                </p:oleObj>
              </mc:Fallback>
            </mc:AlternateContent>
          </a:graphicData>
        </a:graphic>
      </p:graphicFrame>
    </p:spTree>
    <p:extLst>
      <p:ext uri="{BB962C8B-B14F-4D97-AF65-F5344CB8AC3E}">
        <p14:creationId xmlns:p14="http://schemas.microsoft.com/office/powerpoint/2010/main" val="22118046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13</a:t>
            </a:fld>
            <a:endParaRPr lang="zh-CN" altLang="en-US" dirty="0"/>
          </a:p>
        </p:txBody>
      </p:sp>
      <p:sp>
        <p:nvSpPr>
          <p:cNvPr id="2" name="标题 1"/>
          <p:cNvSpPr>
            <a:spLocks noGrp="1"/>
          </p:cNvSpPr>
          <p:nvPr>
            <p:ph type="title" idx="4294967295"/>
          </p:nvPr>
        </p:nvSpPr>
        <p:spPr>
          <a:xfrm>
            <a:off x="0" y="-242888"/>
            <a:ext cx="8229600" cy="990601"/>
          </a:xfrm>
        </p:spPr>
        <p:txBody>
          <a:bodyPr>
            <a:normAutofit/>
          </a:bodyPr>
          <a:lstStyle/>
          <a:p>
            <a:r>
              <a:rPr lang="en-US" altLang="zh-CN" dirty="0">
                <a:solidFill>
                  <a:srgbClr val="002060"/>
                </a:solidFill>
                <a:latin typeface="华文中宋" pitchFamily="2" charset="-122"/>
                <a:ea typeface="华文中宋" pitchFamily="2" charset="-122"/>
              </a:rPr>
              <a:t> </a:t>
            </a:r>
            <a:r>
              <a:rPr lang="en-US" altLang="zh-CN" dirty="0" smtClean="0">
                <a:solidFill>
                  <a:srgbClr val="002060"/>
                </a:solidFill>
                <a:latin typeface="华文中宋" pitchFamily="2" charset="-122"/>
                <a:ea typeface="华文中宋" pitchFamily="2" charset="-122"/>
              </a:rPr>
              <a:t>   </a:t>
            </a:r>
            <a:r>
              <a:rPr lang="zh-CN" altLang="en-US" dirty="0" smtClean="0">
                <a:solidFill>
                  <a:srgbClr val="002060"/>
                </a:solidFill>
                <a:latin typeface="华文中宋" pitchFamily="2" charset="-122"/>
                <a:ea typeface="华文中宋" pitchFamily="2" charset="-122"/>
              </a:rPr>
              <a:t>状态</a:t>
            </a:r>
            <a:r>
              <a:rPr lang="zh-CN" altLang="en-US" dirty="0">
                <a:solidFill>
                  <a:srgbClr val="002060"/>
                </a:solidFill>
                <a:latin typeface="华文中宋" pitchFamily="2" charset="-122"/>
                <a:ea typeface="华文中宋" pitchFamily="2" charset="-122"/>
              </a:rPr>
              <a:t>访问概率分布</a:t>
            </a:r>
          </a:p>
        </p:txBody>
      </p:sp>
      <p:graphicFrame>
        <p:nvGraphicFramePr>
          <p:cNvPr id="5" name="对象 4"/>
          <p:cNvGraphicFramePr>
            <a:graphicFrameLocks noChangeAspect="1"/>
          </p:cNvGraphicFramePr>
          <p:nvPr>
            <p:extLst/>
          </p:nvPr>
        </p:nvGraphicFramePr>
        <p:xfrm>
          <a:off x="457201" y="908720"/>
          <a:ext cx="3624407" cy="2880000"/>
        </p:xfrm>
        <a:graphic>
          <a:graphicData uri="http://schemas.openxmlformats.org/presentationml/2006/ole">
            <mc:AlternateContent xmlns:mc="http://schemas.openxmlformats.org/markup-compatibility/2006">
              <mc:Choice xmlns:v="urn:schemas-microsoft-com:vml" Requires="v">
                <p:oleObj spid="_x0000_s134291" r:id="rId4" imgW="5373000" imgH="4269960" progId="SigmaPlotGraphicObject.10">
                  <p:embed/>
                </p:oleObj>
              </mc:Choice>
              <mc:Fallback>
                <p:oleObj r:id="rId4" imgW="5373000" imgH="4269960" progId="SigmaPlotGraphicObject.10">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1" y="908720"/>
                        <a:ext cx="3624407" cy="2880000"/>
                      </a:xfrm>
                      <a:prstGeom prst="rect">
                        <a:avLst/>
                      </a:prstGeom>
                      <a:noFill/>
                    </p:spPr>
                  </p:pic>
                </p:oleObj>
              </mc:Fallback>
            </mc:AlternateContent>
          </a:graphicData>
        </a:graphic>
      </p:graphicFrame>
      <p:graphicFrame>
        <p:nvGraphicFramePr>
          <p:cNvPr id="6" name="对象 5"/>
          <p:cNvGraphicFramePr>
            <a:graphicFrameLocks noChangeAspect="1"/>
          </p:cNvGraphicFramePr>
          <p:nvPr>
            <p:extLst/>
          </p:nvPr>
        </p:nvGraphicFramePr>
        <p:xfrm>
          <a:off x="4501547" y="908720"/>
          <a:ext cx="3735197" cy="2880000"/>
        </p:xfrm>
        <a:graphic>
          <a:graphicData uri="http://schemas.openxmlformats.org/presentationml/2006/ole">
            <mc:AlternateContent xmlns:mc="http://schemas.openxmlformats.org/markup-compatibility/2006">
              <mc:Choice xmlns:v="urn:schemas-microsoft-com:vml" Requires="v">
                <p:oleObj spid="_x0000_s134292" r:id="rId6" imgW="5580360" imgH="4306680" progId="SigmaPlotGraphicObject.10">
                  <p:embed/>
                </p:oleObj>
              </mc:Choice>
              <mc:Fallback>
                <p:oleObj r:id="rId6" imgW="5580360" imgH="4306680" progId="SigmaPlotGraphicObject.10">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01547" y="908720"/>
                        <a:ext cx="3735197" cy="2880000"/>
                      </a:xfrm>
                      <a:prstGeom prst="rect">
                        <a:avLst/>
                      </a:prstGeom>
                      <a:noFill/>
                    </p:spPr>
                  </p:pic>
                </p:oleObj>
              </mc:Fallback>
            </mc:AlternateContent>
          </a:graphicData>
        </a:graphic>
      </p:graphicFrame>
      <p:graphicFrame>
        <p:nvGraphicFramePr>
          <p:cNvPr id="7" name="对象 6"/>
          <p:cNvGraphicFramePr>
            <a:graphicFrameLocks noChangeAspect="1"/>
          </p:cNvGraphicFramePr>
          <p:nvPr>
            <p:extLst/>
          </p:nvPr>
        </p:nvGraphicFramePr>
        <p:xfrm>
          <a:off x="457200" y="3860728"/>
          <a:ext cx="3624407" cy="2880000"/>
        </p:xfrm>
        <a:graphic>
          <a:graphicData uri="http://schemas.openxmlformats.org/presentationml/2006/ole">
            <mc:AlternateContent xmlns:mc="http://schemas.openxmlformats.org/markup-compatibility/2006">
              <mc:Choice xmlns:v="urn:schemas-microsoft-com:vml" Requires="v">
                <p:oleObj spid="_x0000_s134293" r:id="rId8" imgW="5409360" imgH="4306680" progId="SigmaPlotGraphicObject.10">
                  <p:embed/>
                </p:oleObj>
              </mc:Choice>
              <mc:Fallback>
                <p:oleObj r:id="rId8" imgW="5409360" imgH="4306680" progId="SigmaPlotGraphicObject.10">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 y="3860728"/>
                        <a:ext cx="3624407" cy="288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extLst/>
          </p:nvPr>
        </p:nvGraphicFramePr>
        <p:xfrm>
          <a:off x="4525696" y="3860728"/>
          <a:ext cx="3686897" cy="2880000"/>
        </p:xfrm>
        <a:graphic>
          <a:graphicData uri="http://schemas.openxmlformats.org/presentationml/2006/ole">
            <mc:AlternateContent xmlns:mc="http://schemas.openxmlformats.org/markup-compatibility/2006">
              <mc:Choice xmlns:v="urn:schemas-microsoft-com:vml" Requires="v">
                <p:oleObj spid="_x0000_s134294" r:id="rId10" imgW="5510160" imgH="4306680" progId="SigmaPlotGraphicObject.10">
                  <p:embed/>
                </p:oleObj>
              </mc:Choice>
              <mc:Fallback>
                <p:oleObj r:id="rId10" imgW="5510160" imgH="4306680" progId="SigmaPlotGraphicObject.10">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25696" y="3860728"/>
                        <a:ext cx="3686897" cy="2880000"/>
                      </a:xfrm>
                      <a:prstGeom prst="rect">
                        <a:avLst/>
                      </a:prstGeom>
                      <a:noFill/>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783306818"/>
              </p:ext>
            </p:extLst>
          </p:nvPr>
        </p:nvGraphicFramePr>
        <p:xfrm>
          <a:off x="490393" y="765970"/>
          <a:ext cx="7537991" cy="5956140"/>
        </p:xfrm>
        <a:graphic>
          <a:graphicData uri="http://schemas.openxmlformats.org/presentationml/2006/ole">
            <mc:AlternateContent xmlns:mc="http://schemas.openxmlformats.org/markup-compatibility/2006">
              <mc:Choice xmlns:v="urn:schemas-microsoft-com:vml" Requires="v">
                <p:oleObj spid="_x0000_s134295" r:id="rId12" imgW="5373000" imgH="4269960" progId="SigmaPlotGraphicObject.10">
                  <p:embed/>
                </p:oleObj>
              </mc:Choice>
              <mc:Fallback>
                <p:oleObj r:id="rId12" imgW="5373000" imgH="4269960" progId="SigmaPlotGraphicObject.10">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0393" y="765970"/>
                        <a:ext cx="7537991" cy="5956140"/>
                      </a:xfrm>
                      <a:prstGeom prst="rect">
                        <a:avLst/>
                      </a:prstGeom>
                      <a:noFill/>
                    </p:spPr>
                  </p:pic>
                </p:oleObj>
              </mc:Fallback>
            </mc:AlternateContent>
          </a:graphicData>
        </a:graphic>
      </p:graphicFrame>
    </p:spTree>
    <p:extLst>
      <p:ext uri="{BB962C8B-B14F-4D97-AF65-F5344CB8AC3E}">
        <p14:creationId xmlns:p14="http://schemas.microsoft.com/office/powerpoint/2010/main" val="1031953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250" fill="hold"/>
                                        <p:tgtEl>
                                          <p:spTgt spid="9"/>
                                        </p:tgtEl>
                                        <p:attrNameLst>
                                          <p:attrName>ppt_w</p:attrName>
                                        </p:attrNameLst>
                                      </p:cBhvr>
                                      <p:tavLst>
                                        <p:tav tm="0">
                                          <p:val>
                                            <p:fltVal val="0"/>
                                          </p:val>
                                        </p:tav>
                                        <p:tav tm="100000">
                                          <p:val>
                                            <p:strVal val="#ppt_w"/>
                                          </p:val>
                                        </p:tav>
                                      </p:tavLst>
                                    </p:anim>
                                    <p:anim calcmode="lin" valueType="num">
                                      <p:cBhvr>
                                        <p:cTn id="8" dur="250" fill="hold"/>
                                        <p:tgtEl>
                                          <p:spTgt spid="9"/>
                                        </p:tgtEl>
                                        <p:attrNameLst>
                                          <p:attrName>ppt_h</p:attrName>
                                        </p:attrNameLst>
                                      </p:cBhvr>
                                      <p:tavLst>
                                        <p:tav tm="0">
                                          <p:val>
                                            <p:fltVal val="0"/>
                                          </p:val>
                                        </p:tav>
                                        <p:tav tm="100000">
                                          <p:val>
                                            <p:strVal val="#ppt_h"/>
                                          </p:val>
                                        </p:tav>
                                      </p:tavLst>
                                    </p:anim>
                                    <p:animEffect transition="in" filter="fade">
                                      <p:cBhvr>
                                        <p:cTn id="9"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14</a:t>
            </a:fld>
            <a:endParaRPr lang="zh-CN" altLang="en-US" dirty="0"/>
          </a:p>
        </p:txBody>
      </p:sp>
      <p:sp>
        <p:nvSpPr>
          <p:cNvPr id="2" name="标题 1"/>
          <p:cNvSpPr>
            <a:spLocks noGrp="1"/>
          </p:cNvSpPr>
          <p:nvPr>
            <p:ph type="title" idx="4294967295"/>
          </p:nvPr>
        </p:nvSpPr>
        <p:spPr>
          <a:xfrm>
            <a:off x="0" y="-242888"/>
            <a:ext cx="8229600" cy="990601"/>
          </a:xfrm>
        </p:spPr>
        <p:txBody>
          <a:bodyPr>
            <a:normAutofit/>
          </a:bodyPr>
          <a:lstStyle/>
          <a:p>
            <a:r>
              <a:rPr lang="en-US" altLang="zh-CN" dirty="0">
                <a:solidFill>
                  <a:srgbClr val="002060"/>
                </a:solidFill>
                <a:latin typeface="华文中宋" pitchFamily="2" charset="-122"/>
                <a:ea typeface="华文中宋" pitchFamily="2" charset="-122"/>
              </a:rPr>
              <a:t> </a:t>
            </a:r>
            <a:r>
              <a:rPr lang="en-US" altLang="zh-CN" dirty="0" smtClean="0">
                <a:solidFill>
                  <a:srgbClr val="002060"/>
                </a:solidFill>
                <a:latin typeface="华文中宋" pitchFamily="2" charset="-122"/>
                <a:ea typeface="华文中宋" pitchFamily="2" charset="-122"/>
              </a:rPr>
              <a:t>   </a:t>
            </a:r>
            <a:r>
              <a:rPr lang="zh-CN" altLang="en-US" dirty="0" smtClean="0">
                <a:solidFill>
                  <a:srgbClr val="002060"/>
                </a:solidFill>
                <a:latin typeface="华文中宋" pitchFamily="2" charset="-122"/>
                <a:ea typeface="华文中宋" pitchFamily="2" charset="-122"/>
              </a:rPr>
              <a:t>状态</a:t>
            </a:r>
            <a:r>
              <a:rPr lang="zh-CN" altLang="en-US" dirty="0">
                <a:solidFill>
                  <a:srgbClr val="002060"/>
                </a:solidFill>
                <a:latin typeface="华文中宋" pitchFamily="2" charset="-122"/>
                <a:ea typeface="华文中宋" pitchFamily="2" charset="-122"/>
              </a:rPr>
              <a:t>访问概率分布</a:t>
            </a:r>
          </a:p>
        </p:txBody>
      </p:sp>
      <p:graphicFrame>
        <p:nvGraphicFramePr>
          <p:cNvPr id="5" name="对象 4"/>
          <p:cNvGraphicFramePr>
            <a:graphicFrameLocks noChangeAspect="1"/>
          </p:cNvGraphicFramePr>
          <p:nvPr>
            <p:extLst/>
          </p:nvPr>
        </p:nvGraphicFramePr>
        <p:xfrm>
          <a:off x="457201" y="908720"/>
          <a:ext cx="3624407" cy="2880000"/>
        </p:xfrm>
        <a:graphic>
          <a:graphicData uri="http://schemas.openxmlformats.org/presentationml/2006/ole">
            <mc:AlternateContent xmlns:mc="http://schemas.openxmlformats.org/markup-compatibility/2006">
              <mc:Choice xmlns:v="urn:schemas-microsoft-com:vml" Requires="v">
                <p:oleObj spid="_x0000_s135315" r:id="rId4" imgW="5373000" imgH="4269960" progId="SigmaPlotGraphicObject.10">
                  <p:embed/>
                </p:oleObj>
              </mc:Choice>
              <mc:Fallback>
                <p:oleObj r:id="rId4" imgW="5373000" imgH="4269960" progId="SigmaPlotGraphicObject.10">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1" y="908720"/>
                        <a:ext cx="3624407" cy="2880000"/>
                      </a:xfrm>
                      <a:prstGeom prst="rect">
                        <a:avLst/>
                      </a:prstGeom>
                      <a:noFill/>
                    </p:spPr>
                  </p:pic>
                </p:oleObj>
              </mc:Fallback>
            </mc:AlternateContent>
          </a:graphicData>
        </a:graphic>
      </p:graphicFrame>
      <p:graphicFrame>
        <p:nvGraphicFramePr>
          <p:cNvPr id="6" name="对象 5"/>
          <p:cNvGraphicFramePr>
            <a:graphicFrameLocks noChangeAspect="1"/>
          </p:cNvGraphicFramePr>
          <p:nvPr>
            <p:extLst/>
          </p:nvPr>
        </p:nvGraphicFramePr>
        <p:xfrm>
          <a:off x="4501547" y="908720"/>
          <a:ext cx="3735197" cy="2880000"/>
        </p:xfrm>
        <a:graphic>
          <a:graphicData uri="http://schemas.openxmlformats.org/presentationml/2006/ole">
            <mc:AlternateContent xmlns:mc="http://schemas.openxmlformats.org/markup-compatibility/2006">
              <mc:Choice xmlns:v="urn:schemas-microsoft-com:vml" Requires="v">
                <p:oleObj spid="_x0000_s135316" r:id="rId6" imgW="5580360" imgH="4306680" progId="SigmaPlotGraphicObject.10">
                  <p:embed/>
                </p:oleObj>
              </mc:Choice>
              <mc:Fallback>
                <p:oleObj r:id="rId6" imgW="5580360" imgH="4306680" progId="SigmaPlotGraphicObject.10">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01547" y="908720"/>
                        <a:ext cx="3735197" cy="2880000"/>
                      </a:xfrm>
                      <a:prstGeom prst="rect">
                        <a:avLst/>
                      </a:prstGeom>
                      <a:noFill/>
                    </p:spPr>
                  </p:pic>
                </p:oleObj>
              </mc:Fallback>
            </mc:AlternateContent>
          </a:graphicData>
        </a:graphic>
      </p:graphicFrame>
      <p:graphicFrame>
        <p:nvGraphicFramePr>
          <p:cNvPr id="7" name="对象 6"/>
          <p:cNvGraphicFramePr>
            <a:graphicFrameLocks noChangeAspect="1"/>
          </p:cNvGraphicFramePr>
          <p:nvPr>
            <p:extLst/>
          </p:nvPr>
        </p:nvGraphicFramePr>
        <p:xfrm>
          <a:off x="457200" y="3860728"/>
          <a:ext cx="3624407" cy="2880000"/>
        </p:xfrm>
        <a:graphic>
          <a:graphicData uri="http://schemas.openxmlformats.org/presentationml/2006/ole">
            <mc:AlternateContent xmlns:mc="http://schemas.openxmlformats.org/markup-compatibility/2006">
              <mc:Choice xmlns:v="urn:schemas-microsoft-com:vml" Requires="v">
                <p:oleObj spid="_x0000_s135317" r:id="rId8" imgW="5409360" imgH="4306680" progId="SigmaPlotGraphicObject.10">
                  <p:embed/>
                </p:oleObj>
              </mc:Choice>
              <mc:Fallback>
                <p:oleObj r:id="rId8" imgW="5409360" imgH="4306680" progId="SigmaPlotGraphicObject.10">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 y="3860728"/>
                        <a:ext cx="3624407" cy="288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extLst/>
          </p:nvPr>
        </p:nvGraphicFramePr>
        <p:xfrm>
          <a:off x="4525696" y="3860728"/>
          <a:ext cx="3686897" cy="2880000"/>
        </p:xfrm>
        <a:graphic>
          <a:graphicData uri="http://schemas.openxmlformats.org/presentationml/2006/ole">
            <mc:AlternateContent xmlns:mc="http://schemas.openxmlformats.org/markup-compatibility/2006">
              <mc:Choice xmlns:v="urn:schemas-microsoft-com:vml" Requires="v">
                <p:oleObj spid="_x0000_s135318" r:id="rId10" imgW="5510160" imgH="4306680" progId="SigmaPlotGraphicObject.10">
                  <p:embed/>
                </p:oleObj>
              </mc:Choice>
              <mc:Fallback>
                <p:oleObj r:id="rId10" imgW="5510160" imgH="4306680" progId="SigmaPlotGraphicObject.10">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25696" y="3860728"/>
                        <a:ext cx="3686897" cy="2880000"/>
                      </a:xfrm>
                      <a:prstGeom prst="rect">
                        <a:avLst/>
                      </a:prstGeom>
                      <a:noFill/>
                    </p:spPr>
                  </p:pic>
                </p:oleObj>
              </mc:Fallback>
            </mc:AlternateContent>
          </a:graphicData>
        </a:graphic>
      </p:graphicFrame>
      <p:graphicFrame>
        <p:nvGraphicFramePr>
          <p:cNvPr id="9" name="对象 8"/>
          <p:cNvGraphicFramePr>
            <a:graphicFrameLocks noChangeAspect="1"/>
          </p:cNvGraphicFramePr>
          <p:nvPr>
            <p:extLst/>
          </p:nvPr>
        </p:nvGraphicFramePr>
        <p:xfrm>
          <a:off x="490393" y="765970"/>
          <a:ext cx="7537991" cy="5956140"/>
        </p:xfrm>
        <a:graphic>
          <a:graphicData uri="http://schemas.openxmlformats.org/presentationml/2006/ole">
            <mc:AlternateContent xmlns:mc="http://schemas.openxmlformats.org/markup-compatibility/2006">
              <mc:Choice xmlns:v="urn:schemas-microsoft-com:vml" Requires="v">
                <p:oleObj spid="_x0000_s135319" r:id="rId12" imgW="5373000" imgH="4269960" progId="SigmaPlotGraphicObject.10">
                  <p:embed/>
                </p:oleObj>
              </mc:Choice>
              <mc:Fallback>
                <p:oleObj r:id="rId12" imgW="5373000" imgH="4269960" progId="SigmaPlotGraphicObject.10">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0393" y="765970"/>
                        <a:ext cx="7537991" cy="5956140"/>
                      </a:xfrm>
                      <a:prstGeom prst="rect">
                        <a:avLst/>
                      </a:prstGeom>
                      <a:noFill/>
                    </p:spPr>
                  </p:pic>
                </p:oleObj>
              </mc:Fallback>
            </mc:AlternateContent>
          </a:graphicData>
        </a:graphic>
      </p:graphicFrame>
    </p:spTree>
    <p:extLst>
      <p:ext uri="{BB962C8B-B14F-4D97-AF65-F5344CB8AC3E}">
        <p14:creationId xmlns:p14="http://schemas.microsoft.com/office/powerpoint/2010/main" val="169921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nodeType="clickEffect">
                                  <p:stCondLst>
                                    <p:cond delay="0"/>
                                  </p:stCondLst>
                                  <p:childTnLst>
                                    <p:anim calcmode="lin" valueType="num">
                                      <p:cBhvr>
                                        <p:cTn id="6" dur="250"/>
                                        <p:tgtEl>
                                          <p:spTgt spid="9"/>
                                        </p:tgtEl>
                                        <p:attrNameLst>
                                          <p:attrName>ppt_w</p:attrName>
                                        </p:attrNameLst>
                                      </p:cBhvr>
                                      <p:tavLst>
                                        <p:tav tm="0">
                                          <p:val>
                                            <p:strVal val="ppt_w"/>
                                          </p:val>
                                        </p:tav>
                                        <p:tav tm="100000">
                                          <p:val>
                                            <p:fltVal val="0"/>
                                          </p:val>
                                        </p:tav>
                                      </p:tavLst>
                                    </p:anim>
                                    <p:anim calcmode="lin" valueType="num">
                                      <p:cBhvr>
                                        <p:cTn id="7" dur="250"/>
                                        <p:tgtEl>
                                          <p:spTgt spid="9"/>
                                        </p:tgtEl>
                                        <p:attrNameLst>
                                          <p:attrName>ppt_h</p:attrName>
                                        </p:attrNameLst>
                                      </p:cBhvr>
                                      <p:tavLst>
                                        <p:tav tm="0">
                                          <p:val>
                                            <p:strVal val="ppt_h"/>
                                          </p:val>
                                        </p:tav>
                                        <p:tav tm="100000">
                                          <p:val>
                                            <p:fltVal val="0"/>
                                          </p:val>
                                        </p:tav>
                                      </p:tavLst>
                                    </p:anim>
                                    <p:animEffect transition="out" filter="fade">
                                      <p:cBhvr>
                                        <p:cTn id="8" dur="250"/>
                                        <p:tgtEl>
                                          <p:spTgt spid="9"/>
                                        </p:tgtEl>
                                      </p:cBhvr>
                                    </p:animEffect>
                                    <p:set>
                                      <p:cBhvr>
                                        <p:cTn id="9" dur="1" fill="hold">
                                          <p:stCondLst>
                                            <p:cond delay="24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15</a:t>
            </a:fld>
            <a:endParaRPr lang="zh-CN" altLang="en-US" dirty="0"/>
          </a:p>
        </p:txBody>
      </p:sp>
      <p:sp>
        <p:nvSpPr>
          <p:cNvPr id="2" name="标题 1"/>
          <p:cNvSpPr>
            <a:spLocks noGrp="1"/>
          </p:cNvSpPr>
          <p:nvPr>
            <p:ph type="title" idx="4294967295"/>
          </p:nvPr>
        </p:nvSpPr>
        <p:spPr>
          <a:xfrm>
            <a:off x="0" y="-242888"/>
            <a:ext cx="8229600" cy="990601"/>
          </a:xfrm>
        </p:spPr>
        <p:txBody>
          <a:bodyPr>
            <a:normAutofit/>
          </a:bodyPr>
          <a:lstStyle/>
          <a:p>
            <a:r>
              <a:rPr lang="en-US" altLang="zh-CN" dirty="0">
                <a:solidFill>
                  <a:srgbClr val="002060"/>
                </a:solidFill>
                <a:latin typeface="华文中宋" pitchFamily="2" charset="-122"/>
                <a:ea typeface="华文中宋" pitchFamily="2" charset="-122"/>
              </a:rPr>
              <a:t> </a:t>
            </a:r>
            <a:r>
              <a:rPr lang="en-US" altLang="zh-CN" dirty="0" smtClean="0">
                <a:solidFill>
                  <a:srgbClr val="002060"/>
                </a:solidFill>
                <a:latin typeface="华文中宋" pitchFamily="2" charset="-122"/>
                <a:ea typeface="华文中宋" pitchFamily="2" charset="-122"/>
              </a:rPr>
              <a:t>   </a:t>
            </a:r>
            <a:r>
              <a:rPr lang="zh-CN" altLang="en-US" dirty="0" smtClean="0">
                <a:solidFill>
                  <a:srgbClr val="002060"/>
                </a:solidFill>
                <a:latin typeface="华文中宋" pitchFamily="2" charset="-122"/>
                <a:ea typeface="华文中宋" pitchFamily="2" charset="-122"/>
              </a:rPr>
              <a:t>状态</a:t>
            </a:r>
            <a:r>
              <a:rPr lang="zh-CN" altLang="en-US" dirty="0">
                <a:solidFill>
                  <a:srgbClr val="002060"/>
                </a:solidFill>
                <a:latin typeface="华文中宋" pitchFamily="2" charset="-122"/>
                <a:ea typeface="华文中宋" pitchFamily="2" charset="-122"/>
              </a:rPr>
              <a:t>访问概率分布</a:t>
            </a:r>
          </a:p>
        </p:txBody>
      </p:sp>
      <p:graphicFrame>
        <p:nvGraphicFramePr>
          <p:cNvPr id="5" name="对象 4"/>
          <p:cNvGraphicFramePr>
            <a:graphicFrameLocks noChangeAspect="1"/>
          </p:cNvGraphicFramePr>
          <p:nvPr>
            <p:extLst/>
          </p:nvPr>
        </p:nvGraphicFramePr>
        <p:xfrm>
          <a:off x="457201" y="908720"/>
          <a:ext cx="3624407" cy="2880000"/>
        </p:xfrm>
        <a:graphic>
          <a:graphicData uri="http://schemas.openxmlformats.org/presentationml/2006/ole">
            <mc:AlternateContent xmlns:mc="http://schemas.openxmlformats.org/markup-compatibility/2006">
              <mc:Choice xmlns:v="urn:schemas-microsoft-com:vml" Requires="v">
                <p:oleObj spid="_x0000_s137363" r:id="rId4" imgW="5373000" imgH="4269960" progId="SigmaPlotGraphicObject.10">
                  <p:embed/>
                </p:oleObj>
              </mc:Choice>
              <mc:Fallback>
                <p:oleObj r:id="rId4" imgW="5373000" imgH="4269960" progId="SigmaPlotGraphicObject.10">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1" y="908720"/>
                        <a:ext cx="3624407" cy="2880000"/>
                      </a:xfrm>
                      <a:prstGeom prst="rect">
                        <a:avLst/>
                      </a:prstGeom>
                      <a:noFill/>
                    </p:spPr>
                  </p:pic>
                </p:oleObj>
              </mc:Fallback>
            </mc:AlternateContent>
          </a:graphicData>
        </a:graphic>
      </p:graphicFrame>
      <p:graphicFrame>
        <p:nvGraphicFramePr>
          <p:cNvPr id="6" name="对象 5"/>
          <p:cNvGraphicFramePr>
            <a:graphicFrameLocks noChangeAspect="1"/>
          </p:cNvGraphicFramePr>
          <p:nvPr>
            <p:extLst/>
          </p:nvPr>
        </p:nvGraphicFramePr>
        <p:xfrm>
          <a:off x="4501547" y="908720"/>
          <a:ext cx="3735197" cy="2880000"/>
        </p:xfrm>
        <a:graphic>
          <a:graphicData uri="http://schemas.openxmlformats.org/presentationml/2006/ole">
            <mc:AlternateContent xmlns:mc="http://schemas.openxmlformats.org/markup-compatibility/2006">
              <mc:Choice xmlns:v="urn:schemas-microsoft-com:vml" Requires="v">
                <p:oleObj spid="_x0000_s137364" r:id="rId6" imgW="5580360" imgH="4306680" progId="SigmaPlotGraphicObject.10">
                  <p:embed/>
                </p:oleObj>
              </mc:Choice>
              <mc:Fallback>
                <p:oleObj r:id="rId6" imgW="5580360" imgH="4306680" progId="SigmaPlotGraphicObject.10">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01547" y="908720"/>
                        <a:ext cx="3735197" cy="2880000"/>
                      </a:xfrm>
                      <a:prstGeom prst="rect">
                        <a:avLst/>
                      </a:prstGeom>
                      <a:noFill/>
                    </p:spPr>
                  </p:pic>
                </p:oleObj>
              </mc:Fallback>
            </mc:AlternateContent>
          </a:graphicData>
        </a:graphic>
      </p:graphicFrame>
      <p:graphicFrame>
        <p:nvGraphicFramePr>
          <p:cNvPr id="7" name="对象 6"/>
          <p:cNvGraphicFramePr>
            <a:graphicFrameLocks noChangeAspect="1"/>
          </p:cNvGraphicFramePr>
          <p:nvPr>
            <p:extLst/>
          </p:nvPr>
        </p:nvGraphicFramePr>
        <p:xfrm>
          <a:off x="457200" y="3860728"/>
          <a:ext cx="3624407" cy="2880000"/>
        </p:xfrm>
        <a:graphic>
          <a:graphicData uri="http://schemas.openxmlformats.org/presentationml/2006/ole">
            <mc:AlternateContent xmlns:mc="http://schemas.openxmlformats.org/markup-compatibility/2006">
              <mc:Choice xmlns:v="urn:schemas-microsoft-com:vml" Requires="v">
                <p:oleObj spid="_x0000_s137365" r:id="rId8" imgW="5409360" imgH="4306680" progId="SigmaPlotGraphicObject.10">
                  <p:embed/>
                </p:oleObj>
              </mc:Choice>
              <mc:Fallback>
                <p:oleObj r:id="rId8" imgW="5409360" imgH="4306680" progId="SigmaPlotGraphicObject.10">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 y="3860728"/>
                        <a:ext cx="3624407" cy="288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extLst/>
          </p:nvPr>
        </p:nvGraphicFramePr>
        <p:xfrm>
          <a:off x="4525696" y="3860728"/>
          <a:ext cx="3686897" cy="2880000"/>
        </p:xfrm>
        <a:graphic>
          <a:graphicData uri="http://schemas.openxmlformats.org/presentationml/2006/ole">
            <mc:AlternateContent xmlns:mc="http://schemas.openxmlformats.org/markup-compatibility/2006">
              <mc:Choice xmlns:v="urn:schemas-microsoft-com:vml" Requires="v">
                <p:oleObj spid="_x0000_s137366" r:id="rId10" imgW="5510160" imgH="4306680" progId="SigmaPlotGraphicObject.10">
                  <p:embed/>
                </p:oleObj>
              </mc:Choice>
              <mc:Fallback>
                <p:oleObj r:id="rId10" imgW="5510160" imgH="4306680" progId="SigmaPlotGraphicObject.10">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25696" y="3860728"/>
                        <a:ext cx="3686897" cy="2880000"/>
                      </a:xfrm>
                      <a:prstGeom prst="rect">
                        <a:avLst/>
                      </a:prstGeom>
                      <a:noFill/>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598470755"/>
              </p:ext>
            </p:extLst>
          </p:nvPr>
        </p:nvGraphicFramePr>
        <p:xfrm>
          <a:off x="401804" y="720080"/>
          <a:ext cx="7626580" cy="5949280"/>
        </p:xfrm>
        <a:graphic>
          <a:graphicData uri="http://schemas.openxmlformats.org/presentationml/2006/ole">
            <mc:AlternateContent xmlns:mc="http://schemas.openxmlformats.org/markup-compatibility/2006">
              <mc:Choice xmlns:v="urn:schemas-microsoft-com:vml" Requires="v">
                <p:oleObj spid="_x0000_s137367" r:id="rId12" imgW="5580360" imgH="4306680" progId="SigmaPlotGraphicObject.10">
                  <p:embed/>
                </p:oleObj>
              </mc:Choice>
              <mc:Fallback>
                <p:oleObj r:id="rId12" imgW="5580360" imgH="4306680" progId="SigmaPlotGraphicObject.10">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1804" y="720080"/>
                        <a:ext cx="7626580" cy="5949280"/>
                      </a:xfrm>
                      <a:prstGeom prst="rect">
                        <a:avLst/>
                      </a:prstGeom>
                      <a:noFill/>
                    </p:spPr>
                  </p:pic>
                </p:oleObj>
              </mc:Fallback>
            </mc:AlternateContent>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3608565554"/>
              </p:ext>
            </p:extLst>
          </p:nvPr>
        </p:nvGraphicFramePr>
        <p:xfrm>
          <a:off x="4355976" y="2996952"/>
          <a:ext cx="2967990" cy="640080"/>
        </p:xfrm>
        <a:graphic>
          <a:graphicData uri="http://schemas.openxmlformats.org/drawingml/2006/table">
            <a:tbl>
              <a:tblPr firstRow="1" firstCol="1" bandRow="1">
                <a:tableStyleId>{2D5ABB26-0587-4C30-8999-92F81FD0307C}</a:tableStyleId>
              </a:tblPr>
              <a:tblGrid>
                <a:gridCol w="1012190"/>
                <a:gridCol w="882650"/>
                <a:gridCol w="1073150"/>
              </a:tblGrid>
              <a:tr h="0">
                <a:tc>
                  <a:txBody>
                    <a:bodyPr/>
                    <a:lstStyle/>
                    <a:p>
                      <a:pPr indent="127000" algn="ctr" hangingPunct="0">
                        <a:spcAft>
                          <a:spcPts val="0"/>
                        </a:spcAft>
                        <a:tabLst>
                          <a:tab pos="226695" algn="l"/>
                        </a:tabLst>
                      </a:pPr>
                      <a:r>
                        <a:rPr lang="zh-CN" sz="1050" kern="0" dirty="0">
                          <a:effectLst/>
                        </a:rPr>
                        <a:t>规则数量</a:t>
                      </a:r>
                      <a:endParaRPr lang="zh-CN" sz="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1050" kern="0">
                          <a:effectLst/>
                        </a:rPr>
                        <a:t>NFA</a:t>
                      </a:r>
                      <a:endParaRPr lang="zh-CN" sz="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1050" kern="0">
                          <a:effectLst/>
                        </a:rPr>
                        <a:t>DFA</a:t>
                      </a:r>
                      <a:endParaRPr lang="zh-CN" sz="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indent="127000" algn="ctr" hangingPunct="0">
                        <a:spcAft>
                          <a:spcPts val="0"/>
                        </a:spcAft>
                        <a:tabLst>
                          <a:tab pos="226695" algn="l"/>
                        </a:tabLst>
                      </a:pPr>
                      <a:r>
                        <a:rPr lang="en-US" sz="1050" kern="0" dirty="0">
                          <a:effectLst/>
                        </a:rPr>
                        <a:t>10</a:t>
                      </a:r>
                      <a:endParaRPr lang="zh-CN" sz="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1050" kern="0">
                          <a:effectLst/>
                        </a:rPr>
                        <a:t>249</a:t>
                      </a:r>
                      <a:endParaRPr lang="zh-CN" sz="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1050" kern="0">
                          <a:effectLst/>
                        </a:rPr>
                        <a:t>362</a:t>
                      </a:r>
                      <a:endParaRPr lang="zh-CN" sz="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indent="127000" algn="ctr" hangingPunct="0">
                        <a:spcAft>
                          <a:spcPts val="0"/>
                        </a:spcAft>
                        <a:tabLst>
                          <a:tab pos="226695" algn="l"/>
                        </a:tabLst>
                      </a:pPr>
                      <a:r>
                        <a:rPr lang="en-US" sz="1050" kern="0">
                          <a:effectLst/>
                        </a:rPr>
                        <a:t>20</a:t>
                      </a:r>
                      <a:endParaRPr lang="zh-CN" sz="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1050" kern="0">
                          <a:effectLst/>
                        </a:rPr>
                        <a:t>405</a:t>
                      </a:r>
                      <a:endParaRPr lang="zh-CN" sz="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1050" kern="0">
                          <a:effectLst/>
                        </a:rPr>
                        <a:t>932</a:t>
                      </a:r>
                      <a:endParaRPr lang="zh-CN" sz="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indent="127000" algn="ctr" hangingPunct="0">
                        <a:spcAft>
                          <a:spcPts val="0"/>
                        </a:spcAft>
                        <a:tabLst>
                          <a:tab pos="226695" algn="l"/>
                        </a:tabLst>
                      </a:pPr>
                      <a:r>
                        <a:rPr lang="en-US" sz="1050" kern="0">
                          <a:effectLst/>
                        </a:rPr>
                        <a:t>30</a:t>
                      </a:r>
                      <a:endParaRPr lang="zh-CN" sz="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1050" kern="0" dirty="0">
                          <a:effectLst/>
                        </a:rPr>
                        <a:t>942</a:t>
                      </a:r>
                      <a:endParaRPr lang="zh-CN" sz="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1050" kern="0" dirty="0">
                          <a:effectLst/>
                        </a:rPr>
                        <a:t>71226</a:t>
                      </a:r>
                      <a:endParaRPr lang="zh-CN" sz="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643102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53" presetClass="entr" presetSubtype="16"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16</a:t>
            </a:fld>
            <a:endParaRPr lang="zh-CN" altLang="en-US" dirty="0"/>
          </a:p>
        </p:txBody>
      </p:sp>
      <p:sp>
        <p:nvSpPr>
          <p:cNvPr id="2" name="标题 1"/>
          <p:cNvSpPr>
            <a:spLocks noGrp="1"/>
          </p:cNvSpPr>
          <p:nvPr>
            <p:ph type="title" idx="4294967295"/>
          </p:nvPr>
        </p:nvSpPr>
        <p:spPr>
          <a:xfrm>
            <a:off x="0" y="-242888"/>
            <a:ext cx="8229600" cy="990601"/>
          </a:xfrm>
        </p:spPr>
        <p:txBody>
          <a:bodyPr>
            <a:normAutofit/>
          </a:bodyPr>
          <a:lstStyle/>
          <a:p>
            <a:r>
              <a:rPr lang="en-US" altLang="zh-CN" dirty="0">
                <a:solidFill>
                  <a:srgbClr val="002060"/>
                </a:solidFill>
                <a:latin typeface="华文中宋" pitchFamily="2" charset="-122"/>
                <a:ea typeface="华文中宋" pitchFamily="2" charset="-122"/>
              </a:rPr>
              <a:t> </a:t>
            </a:r>
            <a:r>
              <a:rPr lang="en-US" altLang="zh-CN" dirty="0" smtClean="0">
                <a:solidFill>
                  <a:srgbClr val="002060"/>
                </a:solidFill>
                <a:latin typeface="华文中宋" pitchFamily="2" charset="-122"/>
                <a:ea typeface="华文中宋" pitchFamily="2" charset="-122"/>
              </a:rPr>
              <a:t>   </a:t>
            </a:r>
            <a:r>
              <a:rPr lang="zh-CN" altLang="en-US" dirty="0" smtClean="0">
                <a:solidFill>
                  <a:srgbClr val="002060"/>
                </a:solidFill>
                <a:latin typeface="华文中宋" pitchFamily="2" charset="-122"/>
                <a:ea typeface="华文中宋" pitchFamily="2" charset="-122"/>
              </a:rPr>
              <a:t>状态</a:t>
            </a:r>
            <a:r>
              <a:rPr lang="zh-CN" altLang="en-US" dirty="0">
                <a:solidFill>
                  <a:srgbClr val="002060"/>
                </a:solidFill>
                <a:latin typeface="华文中宋" pitchFamily="2" charset="-122"/>
                <a:ea typeface="华文中宋" pitchFamily="2" charset="-122"/>
              </a:rPr>
              <a:t>访问概率分布</a:t>
            </a:r>
          </a:p>
        </p:txBody>
      </p:sp>
      <p:graphicFrame>
        <p:nvGraphicFramePr>
          <p:cNvPr id="5" name="对象 4"/>
          <p:cNvGraphicFramePr>
            <a:graphicFrameLocks noChangeAspect="1"/>
          </p:cNvGraphicFramePr>
          <p:nvPr>
            <p:extLst/>
          </p:nvPr>
        </p:nvGraphicFramePr>
        <p:xfrm>
          <a:off x="457201" y="908720"/>
          <a:ext cx="3624407" cy="2880000"/>
        </p:xfrm>
        <a:graphic>
          <a:graphicData uri="http://schemas.openxmlformats.org/presentationml/2006/ole">
            <mc:AlternateContent xmlns:mc="http://schemas.openxmlformats.org/markup-compatibility/2006">
              <mc:Choice xmlns:v="urn:schemas-microsoft-com:vml" Requires="v">
                <p:oleObj spid="_x0000_s144516" r:id="rId4" imgW="5373000" imgH="4269960" progId="SigmaPlotGraphicObject.10">
                  <p:embed/>
                </p:oleObj>
              </mc:Choice>
              <mc:Fallback>
                <p:oleObj r:id="rId4" imgW="5373000" imgH="4269960" progId="SigmaPlotGraphicObject.10">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1" y="908720"/>
                        <a:ext cx="3624407" cy="2880000"/>
                      </a:xfrm>
                      <a:prstGeom prst="rect">
                        <a:avLst/>
                      </a:prstGeom>
                      <a:noFill/>
                    </p:spPr>
                  </p:pic>
                </p:oleObj>
              </mc:Fallback>
            </mc:AlternateContent>
          </a:graphicData>
        </a:graphic>
      </p:graphicFrame>
      <p:graphicFrame>
        <p:nvGraphicFramePr>
          <p:cNvPr id="6" name="对象 5"/>
          <p:cNvGraphicFramePr>
            <a:graphicFrameLocks noChangeAspect="1"/>
          </p:cNvGraphicFramePr>
          <p:nvPr>
            <p:extLst/>
          </p:nvPr>
        </p:nvGraphicFramePr>
        <p:xfrm>
          <a:off x="4501547" y="908720"/>
          <a:ext cx="3735197" cy="2880000"/>
        </p:xfrm>
        <a:graphic>
          <a:graphicData uri="http://schemas.openxmlformats.org/presentationml/2006/ole">
            <mc:AlternateContent xmlns:mc="http://schemas.openxmlformats.org/markup-compatibility/2006">
              <mc:Choice xmlns:v="urn:schemas-microsoft-com:vml" Requires="v">
                <p:oleObj spid="_x0000_s144517" r:id="rId6" imgW="5580360" imgH="4306680" progId="SigmaPlotGraphicObject.10">
                  <p:embed/>
                </p:oleObj>
              </mc:Choice>
              <mc:Fallback>
                <p:oleObj r:id="rId6" imgW="5580360" imgH="4306680" progId="SigmaPlotGraphicObject.10">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01547" y="908720"/>
                        <a:ext cx="3735197" cy="2880000"/>
                      </a:xfrm>
                      <a:prstGeom prst="rect">
                        <a:avLst/>
                      </a:prstGeom>
                      <a:noFill/>
                    </p:spPr>
                  </p:pic>
                </p:oleObj>
              </mc:Fallback>
            </mc:AlternateContent>
          </a:graphicData>
        </a:graphic>
      </p:graphicFrame>
      <p:graphicFrame>
        <p:nvGraphicFramePr>
          <p:cNvPr id="7" name="对象 6"/>
          <p:cNvGraphicFramePr>
            <a:graphicFrameLocks noChangeAspect="1"/>
          </p:cNvGraphicFramePr>
          <p:nvPr>
            <p:extLst/>
          </p:nvPr>
        </p:nvGraphicFramePr>
        <p:xfrm>
          <a:off x="457200" y="3860728"/>
          <a:ext cx="3624407" cy="2880000"/>
        </p:xfrm>
        <a:graphic>
          <a:graphicData uri="http://schemas.openxmlformats.org/presentationml/2006/ole">
            <mc:AlternateContent xmlns:mc="http://schemas.openxmlformats.org/markup-compatibility/2006">
              <mc:Choice xmlns:v="urn:schemas-microsoft-com:vml" Requires="v">
                <p:oleObj spid="_x0000_s144518" r:id="rId8" imgW="5409360" imgH="4306680" progId="SigmaPlotGraphicObject.10">
                  <p:embed/>
                </p:oleObj>
              </mc:Choice>
              <mc:Fallback>
                <p:oleObj r:id="rId8" imgW="5409360" imgH="4306680" progId="SigmaPlotGraphicObject.10">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 y="3860728"/>
                        <a:ext cx="3624407" cy="288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extLst/>
          </p:nvPr>
        </p:nvGraphicFramePr>
        <p:xfrm>
          <a:off x="4525696" y="3860728"/>
          <a:ext cx="3686897" cy="2880000"/>
        </p:xfrm>
        <a:graphic>
          <a:graphicData uri="http://schemas.openxmlformats.org/presentationml/2006/ole">
            <mc:AlternateContent xmlns:mc="http://schemas.openxmlformats.org/markup-compatibility/2006">
              <mc:Choice xmlns:v="urn:schemas-microsoft-com:vml" Requires="v">
                <p:oleObj spid="_x0000_s144519" r:id="rId10" imgW="5510160" imgH="4306680" progId="SigmaPlotGraphicObject.10">
                  <p:embed/>
                </p:oleObj>
              </mc:Choice>
              <mc:Fallback>
                <p:oleObj r:id="rId10" imgW="5510160" imgH="4306680" progId="SigmaPlotGraphicObject.10">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25696" y="3860728"/>
                        <a:ext cx="3686897" cy="2880000"/>
                      </a:xfrm>
                      <a:prstGeom prst="rect">
                        <a:avLst/>
                      </a:prstGeom>
                      <a:noFill/>
                    </p:spPr>
                  </p:pic>
                </p:oleObj>
              </mc:Fallback>
            </mc:AlternateContent>
          </a:graphicData>
        </a:graphic>
      </p:graphicFrame>
      <p:graphicFrame>
        <p:nvGraphicFramePr>
          <p:cNvPr id="10" name="对象 9"/>
          <p:cNvGraphicFramePr>
            <a:graphicFrameLocks noChangeAspect="1"/>
          </p:cNvGraphicFramePr>
          <p:nvPr>
            <p:extLst/>
          </p:nvPr>
        </p:nvGraphicFramePr>
        <p:xfrm>
          <a:off x="401804" y="720080"/>
          <a:ext cx="7626580" cy="5949280"/>
        </p:xfrm>
        <a:graphic>
          <a:graphicData uri="http://schemas.openxmlformats.org/presentationml/2006/ole">
            <mc:AlternateContent xmlns:mc="http://schemas.openxmlformats.org/markup-compatibility/2006">
              <mc:Choice xmlns:v="urn:schemas-microsoft-com:vml" Requires="v">
                <p:oleObj spid="_x0000_s144520" r:id="rId12" imgW="5580360" imgH="4306680" progId="SigmaPlotGraphicObject.10">
                  <p:embed/>
                </p:oleObj>
              </mc:Choice>
              <mc:Fallback>
                <p:oleObj r:id="rId12" imgW="5580360" imgH="4306680" progId="SigmaPlotGraphicObject.10">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1804" y="720080"/>
                        <a:ext cx="7626580" cy="5949280"/>
                      </a:xfrm>
                      <a:prstGeom prst="rect">
                        <a:avLst/>
                      </a:prstGeom>
                      <a:noFill/>
                    </p:spPr>
                  </p:pic>
                </p:oleObj>
              </mc:Fallback>
            </mc:AlternateContent>
          </a:graphicData>
        </a:graphic>
      </p:graphicFrame>
      <p:graphicFrame>
        <p:nvGraphicFramePr>
          <p:cNvPr id="4" name="表格 3"/>
          <p:cNvGraphicFramePr>
            <a:graphicFrameLocks noGrp="1"/>
          </p:cNvGraphicFramePr>
          <p:nvPr/>
        </p:nvGraphicFramePr>
        <p:xfrm>
          <a:off x="4355976" y="2996952"/>
          <a:ext cx="2967990" cy="640080"/>
        </p:xfrm>
        <a:graphic>
          <a:graphicData uri="http://schemas.openxmlformats.org/drawingml/2006/table">
            <a:tbl>
              <a:tblPr firstRow="1" firstCol="1" bandRow="1">
                <a:tableStyleId>{2D5ABB26-0587-4C30-8999-92F81FD0307C}</a:tableStyleId>
              </a:tblPr>
              <a:tblGrid>
                <a:gridCol w="1012190"/>
                <a:gridCol w="882650"/>
                <a:gridCol w="1073150"/>
              </a:tblGrid>
              <a:tr h="0">
                <a:tc>
                  <a:txBody>
                    <a:bodyPr/>
                    <a:lstStyle/>
                    <a:p>
                      <a:pPr indent="127000" algn="ctr" hangingPunct="0">
                        <a:spcAft>
                          <a:spcPts val="0"/>
                        </a:spcAft>
                        <a:tabLst>
                          <a:tab pos="226695" algn="l"/>
                        </a:tabLst>
                      </a:pPr>
                      <a:r>
                        <a:rPr lang="zh-CN" sz="1050" kern="0" dirty="0">
                          <a:effectLst/>
                        </a:rPr>
                        <a:t>规则数量</a:t>
                      </a:r>
                      <a:endParaRPr lang="zh-CN" sz="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1050" kern="0">
                          <a:effectLst/>
                        </a:rPr>
                        <a:t>NFA</a:t>
                      </a:r>
                      <a:endParaRPr lang="zh-CN" sz="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1050" kern="0">
                          <a:effectLst/>
                        </a:rPr>
                        <a:t>DFA</a:t>
                      </a:r>
                      <a:endParaRPr lang="zh-CN" sz="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indent="127000" algn="ctr" hangingPunct="0">
                        <a:spcAft>
                          <a:spcPts val="0"/>
                        </a:spcAft>
                        <a:tabLst>
                          <a:tab pos="226695" algn="l"/>
                        </a:tabLst>
                      </a:pPr>
                      <a:r>
                        <a:rPr lang="en-US" sz="1050" kern="0" dirty="0">
                          <a:effectLst/>
                        </a:rPr>
                        <a:t>10</a:t>
                      </a:r>
                      <a:endParaRPr lang="zh-CN" sz="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1050" kern="0">
                          <a:effectLst/>
                        </a:rPr>
                        <a:t>249</a:t>
                      </a:r>
                      <a:endParaRPr lang="zh-CN" sz="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1050" kern="0">
                          <a:effectLst/>
                        </a:rPr>
                        <a:t>362</a:t>
                      </a:r>
                      <a:endParaRPr lang="zh-CN" sz="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indent="127000" algn="ctr" hangingPunct="0">
                        <a:spcAft>
                          <a:spcPts val="0"/>
                        </a:spcAft>
                        <a:tabLst>
                          <a:tab pos="226695" algn="l"/>
                        </a:tabLst>
                      </a:pPr>
                      <a:r>
                        <a:rPr lang="en-US" sz="1050" kern="0">
                          <a:effectLst/>
                        </a:rPr>
                        <a:t>20</a:t>
                      </a:r>
                      <a:endParaRPr lang="zh-CN" sz="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1050" kern="0">
                          <a:effectLst/>
                        </a:rPr>
                        <a:t>405</a:t>
                      </a:r>
                      <a:endParaRPr lang="zh-CN" sz="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1050" kern="0">
                          <a:effectLst/>
                        </a:rPr>
                        <a:t>932</a:t>
                      </a:r>
                      <a:endParaRPr lang="zh-CN" sz="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indent="127000" algn="ctr" hangingPunct="0">
                        <a:spcAft>
                          <a:spcPts val="0"/>
                        </a:spcAft>
                        <a:tabLst>
                          <a:tab pos="226695" algn="l"/>
                        </a:tabLst>
                      </a:pPr>
                      <a:r>
                        <a:rPr lang="en-US" sz="1050" kern="0">
                          <a:effectLst/>
                        </a:rPr>
                        <a:t>30</a:t>
                      </a:r>
                      <a:endParaRPr lang="zh-CN" sz="9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1050" kern="0" dirty="0">
                          <a:effectLst/>
                        </a:rPr>
                        <a:t>942</a:t>
                      </a:r>
                      <a:endParaRPr lang="zh-CN" sz="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1050" kern="0" dirty="0">
                          <a:effectLst/>
                        </a:rPr>
                        <a:t>71226</a:t>
                      </a:r>
                      <a:endParaRPr lang="zh-CN" sz="9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37982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nodeType="clickEffect">
                                  <p:stCondLst>
                                    <p:cond delay="0"/>
                                  </p:stCondLst>
                                  <p:childTnLst>
                                    <p:anim calcmode="lin" valueType="num">
                                      <p:cBhvr>
                                        <p:cTn id="6" dur="500"/>
                                        <p:tgtEl>
                                          <p:spTgt spid="10"/>
                                        </p:tgtEl>
                                        <p:attrNameLst>
                                          <p:attrName>ppt_w</p:attrName>
                                        </p:attrNameLst>
                                      </p:cBhvr>
                                      <p:tavLst>
                                        <p:tav tm="0">
                                          <p:val>
                                            <p:strVal val="ppt_w"/>
                                          </p:val>
                                        </p:tav>
                                        <p:tav tm="100000">
                                          <p:val>
                                            <p:fltVal val="0"/>
                                          </p:val>
                                        </p:tav>
                                      </p:tavLst>
                                    </p:anim>
                                    <p:anim calcmode="lin" valueType="num">
                                      <p:cBhvr>
                                        <p:cTn id="7" dur="500"/>
                                        <p:tgtEl>
                                          <p:spTgt spid="10"/>
                                        </p:tgtEl>
                                        <p:attrNameLst>
                                          <p:attrName>ppt_h</p:attrName>
                                        </p:attrNameLst>
                                      </p:cBhvr>
                                      <p:tavLst>
                                        <p:tav tm="0">
                                          <p:val>
                                            <p:strVal val="ppt_h"/>
                                          </p:val>
                                        </p:tav>
                                        <p:tav tm="100000">
                                          <p:val>
                                            <p:fltVal val="0"/>
                                          </p:val>
                                        </p:tav>
                                      </p:tavLst>
                                    </p:anim>
                                    <p:animEffect transition="out" filter="fade">
                                      <p:cBhvr>
                                        <p:cTn id="8" dur="500"/>
                                        <p:tgtEl>
                                          <p:spTgt spid="10"/>
                                        </p:tgtEl>
                                      </p:cBhvr>
                                    </p:animEffect>
                                    <p:set>
                                      <p:cBhvr>
                                        <p:cTn id="9" dur="1" fill="hold">
                                          <p:stCondLst>
                                            <p:cond delay="499"/>
                                          </p:stCondLst>
                                        </p:cTn>
                                        <p:tgtEl>
                                          <p:spTgt spid="10"/>
                                        </p:tgtEl>
                                        <p:attrNameLst>
                                          <p:attrName>style.visibility</p:attrName>
                                        </p:attrNameLst>
                                      </p:cBhvr>
                                      <p:to>
                                        <p:strVal val="hidden"/>
                                      </p:to>
                                    </p:set>
                                  </p:childTnLst>
                                </p:cTn>
                              </p:par>
                              <p:par>
                                <p:cTn id="10" presetID="53" presetClass="exit" presetSubtype="32" fill="hold" nodeType="withEffect">
                                  <p:stCondLst>
                                    <p:cond delay="0"/>
                                  </p:stCondLst>
                                  <p:childTnLst>
                                    <p:anim calcmode="lin" valueType="num">
                                      <p:cBhvr>
                                        <p:cTn id="11" dur="500"/>
                                        <p:tgtEl>
                                          <p:spTgt spid="4"/>
                                        </p:tgtEl>
                                        <p:attrNameLst>
                                          <p:attrName>ppt_w</p:attrName>
                                        </p:attrNameLst>
                                      </p:cBhvr>
                                      <p:tavLst>
                                        <p:tav tm="0">
                                          <p:val>
                                            <p:strVal val="ppt_w"/>
                                          </p:val>
                                        </p:tav>
                                        <p:tav tm="100000">
                                          <p:val>
                                            <p:fltVal val="0"/>
                                          </p:val>
                                        </p:tav>
                                      </p:tavLst>
                                    </p:anim>
                                    <p:anim calcmode="lin" valueType="num">
                                      <p:cBhvr>
                                        <p:cTn id="12" dur="500"/>
                                        <p:tgtEl>
                                          <p:spTgt spid="4"/>
                                        </p:tgtEl>
                                        <p:attrNameLst>
                                          <p:attrName>ppt_h</p:attrName>
                                        </p:attrNameLst>
                                      </p:cBhvr>
                                      <p:tavLst>
                                        <p:tav tm="0">
                                          <p:val>
                                            <p:strVal val="ppt_h"/>
                                          </p:val>
                                        </p:tav>
                                        <p:tav tm="100000">
                                          <p:val>
                                            <p:fltVal val="0"/>
                                          </p:val>
                                        </p:tav>
                                      </p:tavLst>
                                    </p:anim>
                                    <p:animEffect transition="out" filter="fade">
                                      <p:cBhvr>
                                        <p:cTn id="13" dur="500"/>
                                        <p:tgtEl>
                                          <p:spTgt spid="4"/>
                                        </p:tgtEl>
                                      </p:cBhvr>
                                    </p:animEffect>
                                    <p:set>
                                      <p:cBhvr>
                                        <p:cTn id="14"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17</a:t>
            </a:fld>
            <a:endParaRPr lang="zh-CN" altLang="en-US" dirty="0"/>
          </a:p>
        </p:txBody>
      </p:sp>
      <p:sp>
        <p:nvSpPr>
          <p:cNvPr id="2" name="标题 1"/>
          <p:cNvSpPr>
            <a:spLocks noGrp="1"/>
          </p:cNvSpPr>
          <p:nvPr>
            <p:ph type="title" idx="4294967295"/>
          </p:nvPr>
        </p:nvSpPr>
        <p:spPr>
          <a:xfrm>
            <a:off x="0" y="-242888"/>
            <a:ext cx="8229600" cy="990601"/>
          </a:xfrm>
        </p:spPr>
        <p:txBody>
          <a:bodyPr>
            <a:normAutofit/>
          </a:bodyPr>
          <a:lstStyle/>
          <a:p>
            <a:r>
              <a:rPr lang="en-US" altLang="zh-CN" dirty="0">
                <a:solidFill>
                  <a:srgbClr val="002060"/>
                </a:solidFill>
                <a:latin typeface="华文中宋" pitchFamily="2" charset="-122"/>
                <a:ea typeface="华文中宋" pitchFamily="2" charset="-122"/>
              </a:rPr>
              <a:t> </a:t>
            </a:r>
            <a:r>
              <a:rPr lang="en-US" altLang="zh-CN" dirty="0" smtClean="0">
                <a:solidFill>
                  <a:srgbClr val="002060"/>
                </a:solidFill>
                <a:latin typeface="华文中宋" pitchFamily="2" charset="-122"/>
                <a:ea typeface="华文中宋" pitchFamily="2" charset="-122"/>
              </a:rPr>
              <a:t>   </a:t>
            </a:r>
            <a:r>
              <a:rPr lang="zh-CN" altLang="en-US" dirty="0" smtClean="0">
                <a:solidFill>
                  <a:srgbClr val="002060"/>
                </a:solidFill>
                <a:latin typeface="华文中宋" pitchFamily="2" charset="-122"/>
                <a:ea typeface="华文中宋" pitchFamily="2" charset="-122"/>
              </a:rPr>
              <a:t>状态</a:t>
            </a:r>
            <a:r>
              <a:rPr lang="zh-CN" altLang="en-US" dirty="0">
                <a:solidFill>
                  <a:srgbClr val="002060"/>
                </a:solidFill>
                <a:latin typeface="华文中宋" pitchFamily="2" charset="-122"/>
                <a:ea typeface="华文中宋" pitchFamily="2" charset="-122"/>
              </a:rPr>
              <a:t>访问概率分布</a:t>
            </a:r>
          </a:p>
        </p:txBody>
      </p:sp>
      <p:graphicFrame>
        <p:nvGraphicFramePr>
          <p:cNvPr id="5" name="对象 4"/>
          <p:cNvGraphicFramePr>
            <a:graphicFrameLocks noChangeAspect="1"/>
          </p:cNvGraphicFramePr>
          <p:nvPr>
            <p:extLst/>
          </p:nvPr>
        </p:nvGraphicFramePr>
        <p:xfrm>
          <a:off x="457201" y="908720"/>
          <a:ext cx="3624407" cy="2880000"/>
        </p:xfrm>
        <a:graphic>
          <a:graphicData uri="http://schemas.openxmlformats.org/presentationml/2006/ole">
            <mc:AlternateContent xmlns:mc="http://schemas.openxmlformats.org/markup-compatibility/2006">
              <mc:Choice xmlns:v="urn:schemas-microsoft-com:vml" Requires="v">
                <p:oleObj spid="_x0000_s140430" r:id="rId4" imgW="5373000" imgH="4269960" progId="SigmaPlotGraphicObject.10">
                  <p:embed/>
                </p:oleObj>
              </mc:Choice>
              <mc:Fallback>
                <p:oleObj r:id="rId4" imgW="5373000" imgH="4269960" progId="SigmaPlotGraphicObject.10">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1" y="908720"/>
                        <a:ext cx="3624407" cy="2880000"/>
                      </a:xfrm>
                      <a:prstGeom prst="rect">
                        <a:avLst/>
                      </a:prstGeom>
                      <a:noFill/>
                    </p:spPr>
                  </p:pic>
                </p:oleObj>
              </mc:Fallback>
            </mc:AlternateContent>
          </a:graphicData>
        </a:graphic>
      </p:graphicFrame>
      <p:graphicFrame>
        <p:nvGraphicFramePr>
          <p:cNvPr id="6" name="对象 5"/>
          <p:cNvGraphicFramePr>
            <a:graphicFrameLocks noChangeAspect="1"/>
          </p:cNvGraphicFramePr>
          <p:nvPr>
            <p:extLst/>
          </p:nvPr>
        </p:nvGraphicFramePr>
        <p:xfrm>
          <a:off x="4501547" y="908720"/>
          <a:ext cx="3735197" cy="2880000"/>
        </p:xfrm>
        <a:graphic>
          <a:graphicData uri="http://schemas.openxmlformats.org/presentationml/2006/ole">
            <mc:AlternateContent xmlns:mc="http://schemas.openxmlformats.org/markup-compatibility/2006">
              <mc:Choice xmlns:v="urn:schemas-microsoft-com:vml" Requires="v">
                <p:oleObj spid="_x0000_s140431" r:id="rId6" imgW="5580360" imgH="4306680" progId="SigmaPlotGraphicObject.10">
                  <p:embed/>
                </p:oleObj>
              </mc:Choice>
              <mc:Fallback>
                <p:oleObj r:id="rId6" imgW="5580360" imgH="4306680" progId="SigmaPlotGraphicObject.10">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01547" y="908720"/>
                        <a:ext cx="3735197" cy="2880000"/>
                      </a:xfrm>
                      <a:prstGeom prst="rect">
                        <a:avLst/>
                      </a:prstGeom>
                      <a:noFill/>
                    </p:spPr>
                  </p:pic>
                </p:oleObj>
              </mc:Fallback>
            </mc:AlternateContent>
          </a:graphicData>
        </a:graphic>
      </p:graphicFrame>
      <p:graphicFrame>
        <p:nvGraphicFramePr>
          <p:cNvPr id="7" name="对象 6"/>
          <p:cNvGraphicFramePr>
            <a:graphicFrameLocks noChangeAspect="1"/>
          </p:cNvGraphicFramePr>
          <p:nvPr>
            <p:extLst/>
          </p:nvPr>
        </p:nvGraphicFramePr>
        <p:xfrm>
          <a:off x="457200" y="3860728"/>
          <a:ext cx="3624407" cy="2880000"/>
        </p:xfrm>
        <a:graphic>
          <a:graphicData uri="http://schemas.openxmlformats.org/presentationml/2006/ole">
            <mc:AlternateContent xmlns:mc="http://schemas.openxmlformats.org/markup-compatibility/2006">
              <mc:Choice xmlns:v="urn:schemas-microsoft-com:vml" Requires="v">
                <p:oleObj spid="_x0000_s140432" r:id="rId8" imgW="5409360" imgH="4306680" progId="SigmaPlotGraphicObject.10">
                  <p:embed/>
                </p:oleObj>
              </mc:Choice>
              <mc:Fallback>
                <p:oleObj r:id="rId8" imgW="5409360" imgH="4306680" progId="SigmaPlotGraphicObject.10">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 y="3860728"/>
                        <a:ext cx="3624407" cy="288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extLst/>
          </p:nvPr>
        </p:nvGraphicFramePr>
        <p:xfrm>
          <a:off x="4525696" y="3860728"/>
          <a:ext cx="3686897" cy="2880000"/>
        </p:xfrm>
        <a:graphic>
          <a:graphicData uri="http://schemas.openxmlformats.org/presentationml/2006/ole">
            <mc:AlternateContent xmlns:mc="http://schemas.openxmlformats.org/markup-compatibility/2006">
              <mc:Choice xmlns:v="urn:schemas-microsoft-com:vml" Requires="v">
                <p:oleObj spid="_x0000_s140433" r:id="rId10" imgW="5510160" imgH="4306680" progId="SigmaPlotGraphicObject.10">
                  <p:embed/>
                </p:oleObj>
              </mc:Choice>
              <mc:Fallback>
                <p:oleObj r:id="rId10" imgW="5510160" imgH="4306680" progId="SigmaPlotGraphicObject.10">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25696" y="3860728"/>
                        <a:ext cx="3686897" cy="2880000"/>
                      </a:xfrm>
                      <a:prstGeom prst="rect">
                        <a:avLst/>
                      </a:prstGeom>
                      <a:noFill/>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943164252"/>
              </p:ext>
            </p:extLst>
          </p:nvPr>
        </p:nvGraphicFramePr>
        <p:xfrm>
          <a:off x="421770" y="766971"/>
          <a:ext cx="7678622" cy="5974397"/>
        </p:xfrm>
        <a:graphic>
          <a:graphicData uri="http://schemas.openxmlformats.org/presentationml/2006/ole">
            <mc:AlternateContent xmlns:mc="http://schemas.openxmlformats.org/markup-compatibility/2006">
              <mc:Choice xmlns:v="urn:schemas-microsoft-com:vml" Requires="v">
                <p:oleObj spid="_x0000_s140434" r:id="rId12" imgW="5409360" imgH="4306680" progId="SigmaPlotGraphicObject.10">
                  <p:embed/>
                </p:oleObj>
              </mc:Choice>
              <mc:Fallback>
                <p:oleObj r:id="rId12" imgW="5409360" imgH="4306680" progId="SigmaPlotGraphicObject.10">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1770" y="766971"/>
                        <a:ext cx="7678622" cy="5974397"/>
                      </a:xfrm>
                      <a:prstGeom prst="rect">
                        <a:avLst/>
                      </a:prstGeom>
                      <a:noFill/>
                      <a:extLst/>
                    </p:spPr>
                  </p:pic>
                </p:oleObj>
              </mc:Fallback>
            </mc:AlternateContent>
          </a:graphicData>
        </a:graphic>
      </p:graphicFrame>
    </p:spTree>
    <p:extLst>
      <p:ext uri="{BB962C8B-B14F-4D97-AF65-F5344CB8AC3E}">
        <p14:creationId xmlns:p14="http://schemas.microsoft.com/office/powerpoint/2010/main" val="177201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250" fill="hold"/>
                                        <p:tgtEl>
                                          <p:spTgt spid="9"/>
                                        </p:tgtEl>
                                        <p:attrNameLst>
                                          <p:attrName>ppt_w</p:attrName>
                                        </p:attrNameLst>
                                      </p:cBhvr>
                                      <p:tavLst>
                                        <p:tav tm="0">
                                          <p:val>
                                            <p:fltVal val="0"/>
                                          </p:val>
                                        </p:tav>
                                        <p:tav tm="100000">
                                          <p:val>
                                            <p:strVal val="#ppt_w"/>
                                          </p:val>
                                        </p:tav>
                                      </p:tavLst>
                                    </p:anim>
                                    <p:anim calcmode="lin" valueType="num">
                                      <p:cBhvr>
                                        <p:cTn id="8" dur="250" fill="hold"/>
                                        <p:tgtEl>
                                          <p:spTgt spid="9"/>
                                        </p:tgtEl>
                                        <p:attrNameLst>
                                          <p:attrName>ppt_h</p:attrName>
                                        </p:attrNameLst>
                                      </p:cBhvr>
                                      <p:tavLst>
                                        <p:tav tm="0">
                                          <p:val>
                                            <p:fltVal val="0"/>
                                          </p:val>
                                        </p:tav>
                                        <p:tav tm="100000">
                                          <p:val>
                                            <p:strVal val="#ppt_h"/>
                                          </p:val>
                                        </p:tav>
                                      </p:tavLst>
                                    </p:anim>
                                    <p:animEffect transition="in" filter="fade">
                                      <p:cBhvr>
                                        <p:cTn id="9"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18</a:t>
            </a:fld>
            <a:endParaRPr lang="zh-CN" altLang="en-US" dirty="0"/>
          </a:p>
        </p:txBody>
      </p:sp>
      <p:sp>
        <p:nvSpPr>
          <p:cNvPr id="2" name="标题 1"/>
          <p:cNvSpPr>
            <a:spLocks noGrp="1"/>
          </p:cNvSpPr>
          <p:nvPr>
            <p:ph type="title" idx="4294967295"/>
          </p:nvPr>
        </p:nvSpPr>
        <p:spPr>
          <a:xfrm>
            <a:off x="0" y="-242888"/>
            <a:ext cx="8229600" cy="990601"/>
          </a:xfrm>
        </p:spPr>
        <p:txBody>
          <a:bodyPr>
            <a:normAutofit/>
          </a:bodyPr>
          <a:lstStyle/>
          <a:p>
            <a:r>
              <a:rPr lang="en-US" altLang="zh-CN" dirty="0">
                <a:solidFill>
                  <a:srgbClr val="002060"/>
                </a:solidFill>
                <a:latin typeface="华文中宋" pitchFamily="2" charset="-122"/>
                <a:ea typeface="华文中宋" pitchFamily="2" charset="-122"/>
              </a:rPr>
              <a:t> </a:t>
            </a:r>
            <a:r>
              <a:rPr lang="en-US" altLang="zh-CN" dirty="0" smtClean="0">
                <a:solidFill>
                  <a:srgbClr val="002060"/>
                </a:solidFill>
                <a:latin typeface="华文中宋" pitchFamily="2" charset="-122"/>
                <a:ea typeface="华文中宋" pitchFamily="2" charset="-122"/>
              </a:rPr>
              <a:t>   </a:t>
            </a:r>
            <a:r>
              <a:rPr lang="zh-CN" altLang="en-US" dirty="0" smtClean="0">
                <a:solidFill>
                  <a:srgbClr val="002060"/>
                </a:solidFill>
                <a:latin typeface="华文中宋" pitchFamily="2" charset="-122"/>
                <a:ea typeface="华文中宋" pitchFamily="2" charset="-122"/>
              </a:rPr>
              <a:t>状态</a:t>
            </a:r>
            <a:r>
              <a:rPr lang="zh-CN" altLang="en-US" dirty="0">
                <a:solidFill>
                  <a:srgbClr val="002060"/>
                </a:solidFill>
                <a:latin typeface="华文中宋" pitchFamily="2" charset="-122"/>
                <a:ea typeface="华文中宋" pitchFamily="2" charset="-122"/>
              </a:rPr>
              <a:t>访问概率分布</a:t>
            </a:r>
          </a:p>
        </p:txBody>
      </p:sp>
      <p:graphicFrame>
        <p:nvGraphicFramePr>
          <p:cNvPr id="5" name="对象 4"/>
          <p:cNvGraphicFramePr>
            <a:graphicFrameLocks noChangeAspect="1"/>
          </p:cNvGraphicFramePr>
          <p:nvPr>
            <p:extLst/>
          </p:nvPr>
        </p:nvGraphicFramePr>
        <p:xfrm>
          <a:off x="457201" y="908720"/>
          <a:ext cx="3624407" cy="2880000"/>
        </p:xfrm>
        <a:graphic>
          <a:graphicData uri="http://schemas.openxmlformats.org/presentationml/2006/ole">
            <mc:AlternateContent xmlns:mc="http://schemas.openxmlformats.org/markup-compatibility/2006">
              <mc:Choice xmlns:v="urn:schemas-microsoft-com:vml" Requires="v">
                <p:oleObj spid="_x0000_s141449" r:id="rId4" imgW="5373000" imgH="4269960" progId="SigmaPlotGraphicObject.10">
                  <p:embed/>
                </p:oleObj>
              </mc:Choice>
              <mc:Fallback>
                <p:oleObj r:id="rId4" imgW="5373000" imgH="4269960" progId="SigmaPlotGraphicObject.10">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1" y="908720"/>
                        <a:ext cx="3624407" cy="2880000"/>
                      </a:xfrm>
                      <a:prstGeom prst="rect">
                        <a:avLst/>
                      </a:prstGeom>
                      <a:noFill/>
                    </p:spPr>
                  </p:pic>
                </p:oleObj>
              </mc:Fallback>
            </mc:AlternateContent>
          </a:graphicData>
        </a:graphic>
      </p:graphicFrame>
      <p:graphicFrame>
        <p:nvGraphicFramePr>
          <p:cNvPr id="6" name="对象 5"/>
          <p:cNvGraphicFramePr>
            <a:graphicFrameLocks noChangeAspect="1"/>
          </p:cNvGraphicFramePr>
          <p:nvPr>
            <p:extLst/>
          </p:nvPr>
        </p:nvGraphicFramePr>
        <p:xfrm>
          <a:off x="4501547" y="908720"/>
          <a:ext cx="3735197" cy="2880000"/>
        </p:xfrm>
        <a:graphic>
          <a:graphicData uri="http://schemas.openxmlformats.org/presentationml/2006/ole">
            <mc:AlternateContent xmlns:mc="http://schemas.openxmlformats.org/markup-compatibility/2006">
              <mc:Choice xmlns:v="urn:schemas-microsoft-com:vml" Requires="v">
                <p:oleObj spid="_x0000_s141450" r:id="rId6" imgW="5580360" imgH="4306680" progId="SigmaPlotGraphicObject.10">
                  <p:embed/>
                </p:oleObj>
              </mc:Choice>
              <mc:Fallback>
                <p:oleObj r:id="rId6" imgW="5580360" imgH="4306680" progId="SigmaPlotGraphicObject.10">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01547" y="908720"/>
                        <a:ext cx="3735197" cy="2880000"/>
                      </a:xfrm>
                      <a:prstGeom prst="rect">
                        <a:avLst/>
                      </a:prstGeom>
                      <a:noFill/>
                    </p:spPr>
                  </p:pic>
                </p:oleObj>
              </mc:Fallback>
            </mc:AlternateContent>
          </a:graphicData>
        </a:graphic>
      </p:graphicFrame>
      <p:graphicFrame>
        <p:nvGraphicFramePr>
          <p:cNvPr id="7" name="对象 6"/>
          <p:cNvGraphicFramePr>
            <a:graphicFrameLocks noChangeAspect="1"/>
          </p:cNvGraphicFramePr>
          <p:nvPr>
            <p:extLst/>
          </p:nvPr>
        </p:nvGraphicFramePr>
        <p:xfrm>
          <a:off x="457200" y="3860728"/>
          <a:ext cx="3624407" cy="2880000"/>
        </p:xfrm>
        <a:graphic>
          <a:graphicData uri="http://schemas.openxmlformats.org/presentationml/2006/ole">
            <mc:AlternateContent xmlns:mc="http://schemas.openxmlformats.org/markup-compatibility/2006">
              <mc:Choice xmlns:v="urn:schemas-microsoft-com:vml" Requires="v">
                <p:oleObj spid="_x0000_s141451" r:id="rId8" imgW="5409360" imgH="4306680" progId="SigmaPlotGraphicObject.10">
                  <p:embed/>
                </p:oleObj>
              </mc:Choice>
              <mc:Fallback>
                <p:oleObj r:id="rId8" imgW="5409360" imgH="4306680" progId="SigmaPlotGraphicObject.10">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 y="3860728"/>
                        <a:ext cx="3624407" cy="288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extLst/>
          </p:nvPr>
        </p:nvGraphicFramePr>
        <p:xfrm>
          <a:off x="4525696" y="3860728"/>
          <a:ext cx="3686897" cy="2880000"/>
        </p:xfrm>
        <a:graphic>
          <a:graphicData uri="http://schemas.openxmlformats.org/presentationml/2006/ole">
            <mc:AlternateContent xmlns:mc="http://schemas.openxmlformats.org/markup-compatibility/2006">
              <mc:Choice xmlns:v="urn:schemas-microsoft-com:vml" Requires="v">
                <p:oleObj spid="_x0000_s141452" r:id="rId10" imgW="5510160" imgH="4306680" progId="SigmaPlotGraphicObject.10">
                  <p:embed/>
                </p:oleObj>
              </mc:Choice>
              <mc:Fallback>
                <p:oleObj r:id="rId10" imgW="5510160" imgH="4306680" progId="SigmaPlotGraphicObject.10">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25696" y="3860728"/>
                        <a:ext cx="3686897" cy="2880000"/>
                      </a:xfrm>
                      <a:prstGeom prst="rect">
                        <a:avLst/>
                      </a:prstGeom>
                      <a:noFill/>
                    </p:spPr>
                  </p:pic>
                </p:oleObj>
              </mc:Fallback>
            </mc:AlternateContent>
          </a:graphicData>
        </a:graphic>
      </p:graphicFrame>
      <p:graphicFrame>
        <p:nvGraphicFramePr>
          <p:cNvPr id="9" name="对象 8"/>
          <p:cNvGraphicFramePr>
            <a:graphicFrameLocks noChangeAspect="1"/>
          </p:cNvGraphicFramePr>
          <p:nvPr>
            <p:extLst/>
          </p:nvPr>
        </p:nvGraphicFramePr>
        <p:xfrm>
          <a:off x="421770" y="766971"/>
          <a:ext cx="7678622" cy="5974397"/>
        </p:xfrm>
        <a:graphic>
          <a:graphicData uri="http://schemas.openxmlformats.org/presentationml/2006/ole">
            <mc:AlternateContent xmlns:mc="http://schemas.openxmlformats.org/markup-compatibility/2006">
              <mc:Choice xmlns:v="urn:schemas-microsoft-com:vml" Requires="v">
                <p:oleObj spid="_x0000_s141453" r:id="rId12" imgW="5409360" imgH="4306680" progId="SigmaPlotGraphicObject.10">
                  <p:embed/>
                </p:oleObj>
              </mc:Choice>
              <mc:Fallback>
                <p:oleObj r:id="rId12" imgW="5409360" imgH="4306680" progId="SigmaPlotGraphicObject.10">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1770" y="766971"/>
                        <a:ext cx="7678622" cy="5974397"/>
                      </a:xfrm>
                      <a:prstGeom prst="rect">
                        <a:avLst/>
                      </a:prstGeom>
                      <a:noFill/>
                      <a:extLst/>
                    </p:spPr>
                  </p:pic>
                </p:oleObj>
              </mc:Fallback>
            </mc:AlternateContent>
          </a:graphicData>
        </a:graphic>
      </p:graphicFrame>
    </p:spTree>
    <p:extLst>
      <p:ext uri="{BB962C8B-B14F-4D97-AF65-F5344CB8AC3E}">
        <p14:creationId xmlns:p14="http://schemas.microsoft.com/office/powerpoint/2010/main" val="2478122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nodeType="clickEffect">
                                  <p:stCondLst>
                                    <p:cond delay="0"/>
                                  </p:stCondLst>
                                  <p:childTnLst>
                                    <p:anim calcmode="lin" valueType="num">
                                      <p:cBhvr>
                                        <p:cTn id="6" dur="250"/>
                                        <p:tgtEl>
                                          <p:spTgt spid="9"/>
                                        </p:tgtEl>
                                        <p:attrNameLst>
                                          <p:attrName>ppt_w</p:attrName>
                                        </p:attrNameLst>
                                      </p:cBhvr>
                                      <p:tavLst>
                                        <p:tav tm="0">
                                          <p:val>
                                            <p:strVal val="ppt_w"/>
                                          </p:val>
                                        </p:tav>
                                        <p:tav tm="100000">
                                          <p:val>
                                            <p:fltVal val="0"/>
                                          </p:val>
                                        </p:tav>
                                      </p:tavLst>
                                    </p:anim>
                                    <p:anim calcmode="lin" valueType="num">
                                      <p:cBhvr>
                                        <p:cTn id="7" dur="250"/>
                                        <p:tgtEl>
                                          <p:spTgt spid="9"/>
                                        </p:tgtEl>
                                        <p:attrNameLst>
                                          <p:attrName>ppt_h</p:attrName>
                                        </p:attrNameLst>
                                      </p:cBhvr>
                                      <p:tavLst>
                                        <p:tav tm="0">
                                          <p:val>
                                            <p:strVal val="ppt_h"/>
                                          </p:val>
                                        </p:tav>
                                        <p:tav tm="100000">
                                          <p:val>
                                            <p:fltVal val="0"/>
                                          </p:val>
                                        </p:tav>
                                      </p:tavLst>
                                    </p:anim>
                                    <p:animEffect transition="out" filter="fade">
                                      <p:cBhvr>
                                        <p:cTn id="8" dur="250"/>
                                        <p:tgtEl>
                                          <p:spTgt spid="9"/>
                                        </p:tgtEl>
                                      </p:cBhvr>
                                    </p:animEffect>
                                    <p:set>
                                      <p:cBhvr>
                                        <p:cTn id="9" dur="1" fill="hold">
                                          <p:stCondLst>
                                            <p:cond delay="24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19</a:t>
            </a:fld>
            <a:endParaRPr lang="zh-CN" altLang="en-US" dirty="0"/>
          </a:p>
        </p:txBody>
      </p:sp>
      <p:sp>
        <p:nvSpPr>
          <p:cNvPr id="2" name="标题 1"/>
          <p:cNvSpPr>
            <a:spLocks noGrp="1"/>
          </p:cNvSpPr>
          <p:nvPr>
            <p:ph type="title" idx="4294967295"/>
          </p:nvPr>
        </p:nvSpPr>
        <p:spPr>
          <a:xfrm>
            <a:off x="0" y="-242888"/>
            <a:ext cx="8229600" cy="990601"/>
          </a:xfrm>
        </p:spPr>
        <p:txBody>
          <a:bodyPr>
            <a:normAutofit/>
          </a:bodyPr>
          <a:lstStyle/>
          <a:p>
            <a:r>
              <a:rPr lang="en-US" altLang="zh-CN" dirty="0">
                <a:solidFill>
                  <a:srgbClr val="002060"/>
                </a:solidFill>
                <a:latin typeface="华文中宋" pitchFamily="2" charset="-122"/>
                <a:ea typeface="华文中宋" pitchFamily="2" charset="-122"/>
              </a:rPr>
              <a:t> </a:t>
            </a:r>
            <a:r>
              <a:rPr lang="en-US" altLang="zh-CN" dirty="0" smtClean="0">
                <a:solidFill>
                  <a:srgbClr val="002060"/>
                </a:solidFill>
                <a:latin typeface="华文中宋" pitchFamily="2" charset="-122"/>
                <a:ea typeface="华文中宋" pitchFamily="2" charset="-122"/>
              </a:rPr>
              <a:t>   </a:t>
            </a:r>
            <a:r>
              <a:rPr lang="zh-CN" altLang="en-US" dirty="0" smtClean="0">
                <a:solidFill>
                  <a:srgbClr val="002060"/>
                </a:solidFill>
                <a:latin typeface="华文中宋" pitchFamily="2" charset="-122"/>
                <a:ea typeface="华文中宋" pitchFamily="2" charset="-122"/>
              </a:rPr>
              <a:t>状态</a:t>
            </a:r>
            <a:r>
              <a:rPr lang="zh-CN" altLang="en-US" dirty="0">
                <a:solidFill>
                  <a:srgbClr val="002060"/>
                </a:solidFill>
                <a:latin typeface="华文中宋" pitchFamily="2" charset="-122"/>
                <a:ea typeface="华文中宋" pitchFamily="2" charset="-122"/>
              </a:rPr>
              <a:t>访问概率分布</a:t>
            </a:r>
          </a:p>
        </p:txBody>
      </p:sp>
      <p:graphicFrame>
        <p:nvGraphicFramePr>
          <p:cNvPr id="5" name="对象 4"/>
          <p:cNvGraphicFramePr>
            <a:graphicFrameLocks noChangeAspect="1"/>
          </p:cNvGraphicFramePr>
          <p:nvPr>
            <p:extLst/>
          </p:nvPr>
        </p:nvGraphicFramePr>
        <p:xfrm>
          <a:off x="457201" y="908720"/>
          <a:ext cx="3624407" cy="2880000"/>
        </p:xfrm>
        <a:graphic>
          <a:graphicData uri="http://schemas.openxmlformats.org/presentationml/2006/ole">
            <mc:AlternateContent xmlns:mc="http://schemas.openxmlformats.org/markup-compatibility/2006">
              <mc:Choice xmlns:v="urn:schemas-microsoft-com:vml" Requires="v">
                <p:oleObj spid="_x0000_s142473" r:id="rId4" imgW="5373000" imgH="4269960" progId="SigmaPlotGraphicObject.10">
                  <p:embed/>
                </p:oleObj>
              </mc:Choice>
              <mc:Fallback>
                <p:oleObj r:id="rId4" imgW="5373000" imgH="4269960" progId="SigmaPlotGraphicObject.10">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1" y="908720"/>
                        <a:ext cx="3624407" cy="2880000"/>
                      </a:xfrm>
                      <a:prstGeom prst="rect">
                        <a:avLst/>
                      </a:prstGeom>
                      <a:noFill/>
                    </p:spPr>
                  </p:pic>
                </p:oleObj>
              </mc:Fallback>
            </mc:AlternateContent>
          </a:graphicData>
        </a:graphic>
      </p:graphicFrame>
      <p:graphicFrame>
        <p:nvGraphicFramePr>
          <p:cNvPr id="6" name="对象 5"/>
          <p:cNvGraphicFramePr>
            <a:graphicFrameLocks noChangeAspect="1"/>
          </p:cNvGraphicFramePr>
          <p:nvPr>
            <p:extLst/>
          </p:nvPr>
        </p:nvGraphicFramePr>
        <p:xfrm>
          <a:off x="4501547" y="908720"/>
          <a:ext cx="3735197" cy="2880000"/>
        </p:xfrm>
        <a:graphic>
          <a:graphicData uri="http://schemas.openxmlformats.org/presentationml/2006/ole">
            <mc:AlternateContent xmlns:mc="http://schemas.openxmlformats.org/markup-compatibility/2006">
              <mc:Choice xmlns:v="urn:schemas-microsoft-com:vml" Requires="v">
                <p:oleObj spid="_x0000_s142474" r:id="rId6" imgW="5580360" imgH="4306680" progId="SigmaPlotGraphicObject.10">
                  <p:embed/>
                </p:oleObj>
              </mc:Choice>
              <mc:Fallback>
                <p:oleObj r:id="rId6" imgW="5580360" imgH="4306680" progId="SigmaPlotGraphicObject.10">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01547" y="908720"/>
                        <a:ext cx="3735197" cy="2880000"/>
                      </a:xfrm>
                      <a:prstGeom prst="rect">
                        <a:avLst/>
                      </a:prstGeom>
                      <a:noFill/>
                    </p:spPr>
                  </p:pic>
                </p:oleObj>
              </mc:Fallback>
            </mc:AlternateContent>
          </a:graphicData>
        </a:graphic>
      </p:graphicFrame>
      <p:graphicFrame>
        <p:nvGraphicFramePr>
          <p:cNvPr id="7" name="对象 6"/>
          <p:cNvGraphicFramePr>
            <a:graphicFrameLocks noChangeAspect="1"/>
          </p:cNvGraphicFramePr>
          <p:nvPr>
            <p:extLst/>
          </p:nvPr>
        </p:nvGraphicFramePr>
        <p:xfrm>
          <a:off x="457200" y="3860728"/>
          <a:ext cx="3624407" cy="2880000"/>
        </p:xfrm>
        <a:graphic>
          <a:graphicData uri="http://schemas.openxmlformats.org/presentationml/2006/ole">
            <mc:AlternateContent xmlns:mc="http://schemas.openxmlformats.org/markup-compatibility/2006">
              <mc:Choice xmlns:v="urn:schemas-microsoft-com:vml" Requires="v">
                <p:oleObj spid="_x0000_s142475" r:id="rId8" imgW="5409360" imgH="4306680" progId="SigmaPlotGraphicObject.10">
                  <p:embed/>
                </p:oleObj>
              </mc:Choice>
              <mc:Fallback>
                <p:oleObj r:id="rId8" imgW="5409360" imgH="4306680" progId="SigmaPlotGraphicObject.10">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 y="3860728"/>
                        <a:ext cx="3624407" cy="288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extLst/>
          </p:nvPr>
        </p:nvGraphicFramePr>
        <p:xfrm>
          <a:off x="4525696" y="3860728"/>
          <a:ext cx="3686897" cy="2880000"/>
        </p:xfrm>
        <a:graphic>
          <a:graphicData uri="http://schemas.openxmlformats.org/presentationml/2006/ole">
            <mc:AlternateContent xmlns:mc="http://schemas.openxmlformats.org/markup-compatibility/2006">
              <mc:Choice xmlns:v="urn:schemas-microsoft-com:vml" Requires="v">
                <p:oleObj spid="_x0000_s142476" r:id="rId10" imgW="5510160" imgH="4306680" progId="SigmaPlotGraphicObject.10">
                  <p:embed/>
                </p:oleObj>
              </mc:Choice>
              <mc:Fallback>
                <p:oleObj r:id="rId10" imgW="5510160" imgH="4306680" progId="SigmaPlotGraphicObject.10">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25696" y="3860728"/>
                        <a:ext cx="3686897" cy="2880000"/>
                      </a:xfrm>
                      <a:prstGeom prst="rect">
                        <a:avLst/>
                      </a:prstGeom>
                      <a:noFill/>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983120469"/>
              </p:ext>
            </p:extLst>
          </p:nvPr>
        </p:nvGraphicFramePr>
        <p:xfrm>
          <a:off x="395536" y="819721"/>
          <a:ext cx="7704856" cy="6038279"/>
        </p:xfrm>
        <a:graphic>
          <a:graphicData uri="http://schemas.openxmlformats.org/presentationml/2006/ole">
            <mc:AlternateContent xmlns:mc="http://schemas.openxmlformats.org/markup-compatibility/2006">
              <mc:Choice xmlns:v="urn:schemas-microsoft-com:vml" Requires="v">
                <p:oleObj spid="_x0000_s142477" r:id="rId12" imgW="5510160" imgH="4306680" progId="SigmaPlotGraphicObject.10">
                  <p:embed/>
                </p:oleObj>
              </mc:Choice>
              <mc:Fallback>
                <p:oleObj r:id="rId12" imgW="5510160" imgH="4306680" progId="SigmaPlotGraphicObject.10">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5536" y="819721"/>
                        <a:ext cx="7704856" cy="6038279"/>
                      </a:xfrm>
                      <a:prstGeom prst="rect">
                        <a:avLst/>
                      </a:prstGeom>
                      <a:noFill/>
                    </p:spPr>
                  </p:pic>
                </p:oleObj>
              </mc:Fallback>
            </mc:AlternateContent>
          </a:graphicData>
        </a:graphic>
      </p:graphicFrame>
    </p:spTree>
    <p:extLst>
      <p:ext uri="{BB962C8B-B14F-4D97-AF65-F5344CB8AC3E}">
        <p14:creationId xmlns:p14="http://schemas.microsoft.com/office/powerpoint/2010/main" val="4053614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250" fill="hold"/>
                                        <p:tgtEl>
                                          <p:spTgt spid="9"/>
                                        </p:tgtEl>
                                        <p:attrNameLst>
                                          <p:attrName>ppt_w</p:attrName>
                                        </p:attrNameLst>
                                      </p:cBhvr>
                                      <p:tavLst>
                                        <p:tav tm="0">
                                          <p:val>
                                            <p:fltVal val="0"/>
                                          </p:val>
                                        </p:tav>
                                        <p:tav tm="100000">
                                          <p:val>
                                            <p:strVal val="#ppt_w"/>
                                          </p:val>
                                        </p:tav>
                                      </p:tavLst>
                                    </p:anim>
                                    <p:anim calcmode="lin" valueType="num">
                                      <p:cBhvr>
                                        <p:cTn id="8" dur="250" fill="hold"/>
                                        <p:tgtEl>
                                          <p:spTgt spid="9"/>
                                        </p:tgtEl>
                                        <p:attrNameLst>
                                          <p:attrName>ppt_h</p:attrName>
                                        </p:attrNameLst>
                                      </p:cBhvr>
                                      <p:tavLst>
                                        <p:tav tm="0">
                                          <p:val>
                                            <p:fltVal val="0"/>
                                          </p:val>
                                        </p:tav>
                                        <p:tav tm="100000">
                                          <p:val>
                                            <p:strVal val="#ppt_h"/>
                                          </p:val>
                                        </p:tav>
                                      </p:tavLst>
                                    </p:anim>
                                    <p:animEffect transition="in" filter="fade">
                                      <p:cBhvr>
                                        <p:cTn id="9"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主要内容</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a:t>
            </a:fld>
            <a:endParaRPr lang="zh-CN" altLang="en-US" dirty="0"/>
          </a:p>
        </p:txBody>
      </p:sp>
      <p:sp>
        <p:nvSpPr>
          <p:cNvPr id="4" name="内容占位符 3"/>
          <p:cNvSpPr>
            <a:spLocks noGrp="1"/>
          </p:cNvSpPr>
          <p:nvPr>
            <p:ph sz="quarter" idx="1"/>
          </p:nvPr>
        </p:nvSpPr>
        <p:spPr/>
        <p:txBody>
          <a:bodyPr>
            <a:normAutofit/>
          </a:bodyPr>
          <a:lstStyle/>
          <a:p>
            <a:r>
              <a:rPr lang="zh-CN" altLang="en-US" dirty="0" smtClean="0"/>
              <a:t>研究背景与现</a:t>
            </a:r>
            <a:r>
              <a:rPr lang="zh-CN" altLang="en-US" dirty="0"/>
              <a:t>状</a:t>
            </a:r>
            <a:endParaRPr lang="en-US" altLang="zh-CN" dirty="0" smtClean="0"/>
          </a:p>
          <a:p>
            <a:r>
              <a:rPr lang="zh-CN" altLang="en-US" dirty="0" smtClean="0"/>
              <a:t>论文主要工作</a:t>
            </a:r>
            <a:endParaRPr lang="en-US" altLang="zh-CN" dirty="0" smtClean="0"/>
          </a:p>
          <a:p>
            <a:pPr lvl="1"/>
            <a:r>
              <a:rPr lang="zh-CN" altLang="en-US" sz="2100" dirty="0" smtClean="0"/>
              <a:t>基于混合存储的匹配思想（第三章）</a:t>
            </a:r>
            <a:endParaRPr lang="en-US" altLang="zh-CN" sz="2100" dirty="0" smtClean="0"/>
          </a:p>
          <a:p>
            <a:pPr lvl="1"/>
            <a:r>
              <a:rPr lang="zh-CN" altLang="en-US" sz="2000" dirty="0" smtClean="0"/>
              <a:t>报文匹配的马氏模型</a:t>
            </a:r>
            <a:r>
              <a:rPr lang="zh-CN" altLang="en-US" sz="2100" dirty="0" smtClean="0"/>
              <a:t>（第四章）</a:t>
            </a:r>
            <a:endParaRPr lang="en-US" altLang="zh-CN" sz="2100" dirty="0" smtClean="0"/>
          </a:p>
          <a:p>
            <a:pPr lvl="1"/>
            <a:r>
              <a:rPr lang="zh-CN" altLang="en-US" sz="2100" dirty="0" smtClean="0"/>
              <a:t>基于</a:t>
            </a:r>
            <a:r>
              <a:rPr lang="en-US" altLang="zh-CN" sz="2100" dirty="0" err="1" smtClean="0"/>
              <a:t>NetMagic</a:t>
            </a:r>
            <a:r>
              <a:rPr lang="zh-CN" altLang="en-US" sz="2100" dirty="0" smtClean="0"/>
              <a:t>平台的原型系统实现（第五章）</a:t>
            </a:r>
            <a:endParaRPr lang="en-US" altLang="zh-CN" sz="2100" dirty="0" smtClean="0"/>
          </a:p>
          <a:p>
            <a:r>
              <a:rPr lang="zh-CN" altLang="en-US" dirty="0" smtClean="0"/>
              <a:t>总结与展望</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20</a:t>
            </a:fld>
            <a:endParaRPr lang="zh-CN" altLang="en-US" dirty="0"/>
          </a:p>
        </p:txBody>
      </p:sp>
      <p:sp>
        <p:nvSpPr>
          <p:cNvPr id="2" name="标题 1"/>
          <p:cNvSpPr>
            <a:spLocks noGrp="1"/>
          </p:cNvSpPr>
          <p:nvPr>
            <p:ph type="title" idx="4294967295"/>
          </p:nvPr>
        </p:nvSpPr>
        <p:spPr>
          <a:xfrm>
            <a:off x="0" y="-242888"/>
            <a:ext cx="8229600" cy="990601"/>
          </a:xfrm>
        </p:spPr>
        <p:txBody>
          <a:bodyPr>
            <a:normAutofit/>
          </a:bodyPr>
          <a:lstStyle/>
          <a:p>
            <a:r>
              <a:rPr lang="en-US" altLang="zh-CN" dirty="0">
                <a:solidFill>
                  <a:srgbClr val="002060"/>
                </a:solidFill>
                <a:latin typeface="华文中宋" pitchFamily="2" charset="-122"/>
                <a:ea typeface="华文中宋" pitchFamily="2" charset="-122"/>
              </a:rPr>
              <a:t> </a:t>
            </a:r>
            <a:r>
              <a:rPr lang="en-US" altLang="zh-CN" dirty="0" smtClean="0">
                <a:solidFill>
                  <a:srgbClr val="002060"/>
                </a:solidFill>
                <a:latin typeface="华文中宋" pitchFamily="2" charset="-122"/>
                <a:ea typeface="华文中宋" pitchFamily="2" charset="-122"/>
              </a:rPr>
              <a:t>   </a:t>
            </a:r>
            <a:r>
              <a:rPr lang="zh-CN" altLang="en-US" dirty="0" smtClean="0">
                <a:solidFill>
                  <a:srgbClr val="002060"/>
                </a:solidFill>
                <a:latin typeface="华文中宋" pitchFamily="2" charset="-122"/>
                <a:ea typeface="华文中宋" pitchFamily="2" charset="-122"/>
              </a:rPr>
              <a:t>状态</a:t>
            </a:r>
            <a:r>
              <a:rPr lang="zh-CN" altLang="en-US" dirty="0">
                <a:solidFill>
                  <a:srgbClr val="002060"/>
                </a:solidFill>
                <a:latin typeface="华文中宋" pitchFamily="2" charset="-122"/>
                <a:ea typeface="华文中宋" pitchFamily="2" charset="-122"/>
              </a:rPr>
              <a:t>访问概率分布</a:t>
            </a:r>
          </a:p>
        </p:txBody>
      </p:sp>
      <p:graphicFrame>
        <p:nvGraphicFramePr>
          <p:cNvPr id="5" name="对象 4"/>
          <p:cNvGraphicFramePr>
            <a:graphicFrameLocks noChangeAspect="1"/>
          </p:cNvGraphicFramePr>
          <p:nvPr>
            <p:extLst/>
          </p:nvPr>
        </p:nvGraphicFramePr>
        <p:xfrm>
          <a:off x="457201" y="908720"/>
          <a:ext cx="3624407" cy="2880000"/>
        </p:xfrm>
        <a:graphic>
          <a:graphicData uri="http://schemas.openxmlformats.org/presentationml/2006/ole">
            <mc:AlternateContent xmlns:mc="http://schemas.openxmlformats.org/markup-compatibility/2006">
              <mc:Choice xmlns:v="urn:schemas-microsoft-com:vml" Requires="v">
                <p:oleObj spid="_x0000_s145540" r:id="rId4" imgW="5373000" imgH="4269960" progId="SigmaPlotGraphicObject.10">
                  <p:embed/>
                </p:oleObj>
              </mc:Choice>
              <mc:Fallback>
                <p:oleObj r:id="rId4" imgW="5373000" imgH="4269960" progId="SigmaPlotGraphicObject.10">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1" y="908720"/>
                        <a:ext cx="3624407" cy="2880000"/>
                      </a:xfrm>
                      <a:prstGeom prst="rect">
                        <a:avLst/>
                      </a:prstGeom>
                      <a:noFill/>
                    </p:spPr>
                  </p:pic>
                </p:oleObj>
              </mc:Fallback>
            </mc:AlternateContent>
          </a:graphicData>
        </a:graphic>
      </p:graphicFrame>
      <p:graphicFrame>
        <p:nvGraphicFramePr>
          <p:cNvPr id="6" name="对象 5"/>
          <p:cNvGraphicFramePr>
            <a:graphicFrameLocks noChangeAspect="1"/>
          </p:cNvGraphicFramePr>
          <p:nvPr>
            <p:extLst/>
          </p:nvPr>
        </p:nvGraphicFramePr>
        <p:xfrm>
          <a:off x="4501547" y="908720"/>
          <a:ext cx="3735197" cy="2880000"/>
        </p:xfrm>
        <a:graphic>
          <a:graphicData uri="http://schemas.openxmlformats.org/presentationml/2006/ole">
            <mc:AlternateContent xmlns:mc="http://schemas.openxmlformats.org/markup-compatibility/2006">
              <mc:Choice xmlns:v="urn:schemas-microsoft-com:vml" Requires="v">
                <p:oleObj spid="_x0000_s145541" r:id="rId6" imgW="5580360" imgH="4306680" progId="SigmaPlotGraphicObject.10">
                  <p:embed/>
                </p:oleObj>
              </mc:Choice>
              <mc:Fallback>
                <p:oleObj r:id="rId6" imgW="5580360" imgH="4306680" progId="SigmaPlotGraphicObject.10">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01547" y="908720"/>
                        <a:ext cx="3735197" cy="2880000"/>
                      </a:xfrm>
                      <a:prstGeom prst="rect">
                        <a:avLst/>
                      </a:prstGeom>
                      <a:noFill/>
                    </p:spPr>
                  </p:pic>
                </p:oleObj>
              </mc:Fallback>
            </mc:AlternateContent>
          </a:graphicData>
        </a:graphic>
      </p:graphicFrame>
      <p:graphicFrame>
        <p:nvGraphicFramePr>
          <p:cNvPr id="7" name="对象 6"/>
          <p:cNvGraphicFramePr>
            <a:graphicFrameLocks noChangeAspect="1"/>
          </p:cNvGraphicFramePr>
          <p:nvPr>
            <p:extLst/>
          </p:nvPr>
        </p:nvGraphicFramePr>
        <p:xfrm>
          <a:off x="457200" y="3860728"/>
          <a:ext cx="3624407" cy="2880000"/>
        </p:xfrm>
        <a:graphic>
          <a:graphicData uri="http://schemas.openxmlformats.org/presentationml/2006/ole">
            <mc:AlternateContent xmlns:mc="http://schemas.openxmlformats.org/markup-compatibility/2006">
              <mc:Choice xmlns:v="urn:schemas-microsoft-com:vml" Requires="v">
                <p:oleObj spid="_x0000_s145542" r:id="rId8" imgW="5409360" imgH="4306680" progId="SigmaPlotGraphicObject.10">
                  <p:embed/>
                </p:oleObj>
              </mc:Choice>
              <mc:Fallback>
                <p:oleObj r:id="rId8" imgW="5409360" imgH="4306680" progId="SigmaPlotGraphicObject.10">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 y="3860728"/>
                        <a:ext cx="3624407" cy="288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extLst/>
          </p:nvPr>
        </p:nvGraphicFramePr>
        <p:xfrm>
          <a:off x="4525696" y="3860728"/>
          <a:ext cx="3686897" cy="2880000"/>
        </p:xfrm>
        <a:graphic>
          <a:graphicData uri="http://schemas.openxmlformats.org/presentationml/2006/ole">
            <mc:AlternateContent xmlns:mc="http://schemas.openxmlformats.org/markup-compatibility/2006">
              <mc:Choice xmlns:v="urn:schemas-microsoft-com:vml" Requires="v">
                <p:oleObj spid="_x0000_s145543" r:id="rId10" imgW="5510160" imgH="4306680" progId="SigmaPlotGraphicObject.10">
                  <p:embed/>
                </p:oleObj>
              </mc:Choice>
              <mc:Fallback>
                <p:oleObj r:id="rId10" imgW="5510160" imgH="4306680" progId="SigmaPlotGraphicObject.10">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25696" y="3860728"/>
                        <a:ext cx="3686897" cy="2880000"/>
                      </a:xfrm>
                      <a:prstGeom prst="rect">
                        <a:avLst/>
                      </a:prstGeom>
                      <a:noFill/>
                    </p:spPr>
                  </p:pic>
                </p:oleObj>
              </mc:Fallback>
            </mc:AlternateContent>
          </a:graphicData>
        </a:graphic>
      </p:graphicFrame>
      <p:graphicFrame>
        <p:nvGraphicFramePr>
          <p:cNvPr id="9" name="对象 8"/>
          <p:cNvGraphicFramePr>
            <a:graphicFrameLocks noChangeAspect="1"/>
          </p:cNvGraphicFramePr>
          <p:nvPr>
            <p:extLst/>
          </p:nvPr>
        </p:nvGraphicFramePr>
        <p:xfrm>
          <a:off x="395536" y="819721"/>
          <a:ext cx="7704856" cy="6038279"/>
        </p:xfrm>
        <a:graphic>
          <a:graphicData uri="http://schemas.openxmlformats.org/presentationml/2006/ole">
            <mc:AlternateContent xmlns:mc="http://schemas.openxmlformats.org/markup-compatibility/2006">
              <mc:Choice xmlns:v="urn:schemas-microsoft-com:vml" Requires="v">
                <p:oleObj spid="_x0000_s145544" r:id="rId12" imgW="5510160" imgH="4306680" progId="SigmaPlotGraphicObject.10">
                  <p:embed/>
                </p:oleObj>
              </mc:Choice>
              <mc:Fallback>
                <p:oleObj r:id="rId12" imgW="5510160" imgH="4306680" progId="SigmaPlotGraphicObject.10">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5536" y="819721"/>
                        <a:ext cx="7704856" cy="6038279"/>
                      </a:xfrm>
                      <a:prstGeom prst="rect">
                        <a:avLst/>
                      </a:prstGeom>
                      <a:noFill/>
                    </p:spPr>
                  </p:pic>
                </p:oleObj>
              </mc:Fallback>
            </mc:AlternateContent>
          </a:graphicData>
        </a:graphic>
      </p:graphicFrame>
    </p:spTree>
    <p:extLst>
      <p:ext uri="{BB962C8B-B14F-4D97-AF65-F5344CB8AC3E}">
        <p14:creationId xmlns:p14="http://schemas.microsoft.com/office/powerpoint/2010/main" val="4180572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nodeType="clickEffect">
                                  <p:stCondLst>
                                    <p:cond delay="0"/>
                                  </p:stCondLst>
                                  <p:childTnLst>
                                    <p:anim calcmode="lin" valueType="num">
                                      <p:cBhvr>
                                        <p:cTn id="6" dur="500"/>
                                        <p:tgtEl>
                                          <p:spTgt spid="9"/>
                                        </p:tgtEl>
                                        <p:attrNameLst>
                                          <p:attrName>ppt_w</p:attrName>
                                        </p:attrNameLst>
                                      </p:cBhvr>
                                      <p:tavLst>
                                        <p:tav tm="0">
                                          <p:val>
                                            <p:strVal val="ppt_w"/>
                                          </p:val>
                                        </p:tav>
                                        <p:tav tm="100000">
                                          <p:val>
                                            <p:fltVal val="0"/>
                                          </p:val>
                                        </p:tav>
                                      </p:tavLst>
                                    </p:anim>
                                    <p:anim calcmode="lin" valueType="num">
                                      <p:cBhvr>
                                        <p:cTn id="7" dur="500"/>
                                        <p:tgtEl>
                                          <p:spTgt spid="9"/>
                                        </p:tgtEl>
                                        <p:attrNameLst>
                                          <p:attrName>ppt_h</p:attrName>
                                        </p:attrNameLst>
                                      </p:cBhvr>
                                      <p:tavLst>
                                        <p:tav tm="0">
                                          <p:val>
                                            <p:strVal val="ppt_h"/>
                                          </p:val>
                                        </p:tav>
                                        <p:tav tm="100000">
                                          <p:val>
                                            <p:fltVal val="0"/>
                                          </p:val>
                                        </p:tav>
                                      </p:tavLst>
                                    </p:anim>
                                    <p:animEffect transition="out" filter="fade">
                                      <p:cBhvr>
                                        <p:cTn id="8" dur="500"/>
                                        <p:tgtEl>
                                          <p:spTgt spid="9"/>
                                        </p:tgtEl>
                                      </p:cBhvr>
                                    </p:animEffect>
                                    <p:set>
                                      <p:cBhvr>
                                        <p:cTn id="9"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论文主要工作</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21</a:t>
            </a:fld>
            <a:endParaRPr lang="zh-CN" altLang="en-US" dirty="0"/>
          </a:p>
        </p:txBody>
      </p:sp>
      <p:sp>
        <p:nvSpPr>
          <p:cNvPr id="4" name="内容占位符 3"/>
          <p:cNvSpPr>
            <a:spLocks noGrp="1"/>
          </p:cNvSpPr>
          <p:nvPr>
            <p:ph sz="quarter" idx="1"/>
          </p:nvPr>
        </p:nvSpPr>
        <p:spPr/>
        <p:txBody>
          <a:bodyPr/>
          <a:lstStyle/>
          <a:p>
            <a:endParaRPr lang="zh-CN" altLang="en-US" dirty="0" smtClean="0"/>
          </a:p>
          <a:p>
            <a:endParaRPr lang="zh-CN" altLang="en-US" dirty="0"/>
          </a:p>
        </p:txBody>
      </p:sp>
      <p:grpSp>
        <p:nvGrpSpPr>
          <p:cNvPr id="19" name="组合 18"/>
          <p:cNvGrpSpPr/>
          <p:nvPr/>
        </p:nvGrpSpPr>
        <p:grpSpPr>
          <a:xfrm>
            <a:off x="1977600" y="1988840"/>
            <a:ext cx="6072230" cy="1558718"/>
            <a:chOff x="1962104" y="1913212"/>
            <a:chExt cx="6072230" cy="1558718"/>
          </a:xfrm>
        </p:grpSpPr>
        <p:sp>
          <p:nvSpPr>
            <p:cNvPr id="40" name="AutoShape 8"/>
            <p:cNvSpPr>
              <a:spLocks noChangeArrowheads="1"/>
            </p:cNvSpPr>
            <p:nvPr/>
          </p:nvSpPr>
          <p:spPr bwMode="gray">
            <a:xfrm>
              <a:off x="1971634" y="3226209"/>
              <a:ext cx="463204" cy="245721"/>
            </a:xfrm>
            <a:prstGeom prst="rightArrow">
              <a:avLst>
                <a:gd name="adj1" fmla="val 50000"/>
                <a:gd name="adj2" fmla="val 58333"/>
              </a:avLst>
            </a:prstGeom>
            <a:solidFill>
              <a:schemeClr val="bg1"/>
            </a:solidFill>
            <a:ln w="9525">
              <a:noFill/>
              <a:miter lim="800000"/>
              <a:headEnd/>
              <a:tailEnd/>
            </a:ln>
            <a:effectLst/>
          </p:spPr>
          <p:txBody>
            <a:bodyPr wrap="none" anchor="ctr"/>
            <a:lstStyle/>
            <a:p>
              <a:endParaRPr lang="zh-CN" altLang="en-US"/>
            </a:p>
          </p:txBody>
        </p:sp>
        <p:grpSp>
          <p:nvGrpSpPr>
            <p:cNvPr id="24" name="Group 12"/>
            <p:cNvGrpSpPr>
              <a:grpSpLocks/>
            </p:cNvGrpSpPr>
            <p:nvPr/>
          </p:nvGrpSpPr>
          <p:grpSpPr bwMode="auto">
            <a:xfrm>
              <a:off x="1962104" y="1913212"/>
              <a:ext cx="6072230" cy="935521"/>
              <a:chOff x="2304" y="2880"/>
              <a:chExt cx="3102" cy="774"/>
            </a:xfrm>
          </p:grpSpPr>
          <p:sp>
            <p:nvSpPr>
              <p:cNvPr id="33" name="AutoShape 13"/>
              <p:cNvSpPr>
                <a:spLocks noChangeArrowheads="1"/>
              </p:cNvSpPr>
              <p:nvPr/>
            </p:nvSpPr>
            <p:spPr bwMode="gray">
              <a:xfrm>
                <a:off x="2334" y="2880"/>
                <a:ext cx="3072" cy="774"/>
              </a:xfrm>
              <a:prstGeom prst="roundRect">
                <a:avLst>
                  <a:gd name="adj" fmla="val 10889"/>
                </a:avLst>
              </a:prstGeo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0" scaled="1"/>
                <a:tileRect/>
              </a:gradFill>
              <a:ln w="38100">
                <a:noFill/>
                <a:round/>
                <a:headEnd/>
                <a:tailEnd/>
              </a:ln>
              <a:effectLst/>
            </p:spPr>
            <p:txBody>
              <a:bodyPr wrap="none" anchor="ctr"/>
              <a:lstStyle/>
              <a:p>
                <a:endParaRPr lang="zh-CN" altLang="en-US" dirty="0"/>
              </a:p>
            </p:txBody>
          </p:sp>
          <p:sp>
            <p:nvSpPr>
              <p:cNvPr id="34" name="AutoShape 14"/>
              <p:cNvSpPr>
                <a:spLocks noChangeArrowheads="1"/>
              </p:cNvSpPr>
              <p:nvPr/>
            </p:nvSpPr>
            <p:spPr bwMode="gray">
              <a:xfrm>
                <a:off x="2304" y="3168"/>
                <a:ext cx="242" cy="228"/>
              </a:xfrm>
              <a:prstGeom prst="rightArrow">
                <a:avLst>
                  <a:gd name="adj1" fmla="val 50000"/>
                  <a:gd name="adj2" fmla="val 58333"/>
                </a:avLst>
              </a:prstGeom>
              <a:solidFill>
                <a:schemeClr val="bg1"/>
              </a:solidFill>
              <a:ln w="9525">
                <a:noFill/>
                <a:miter lim="800000"/>
                <a:headEnd/>
                <a:tailEnd/>
              </a:ln>
              <a:effectLst/>
            </p:spPr>
            <p:txBody>
              <a:bodyPr wrap="none" anchor="ctr"/>
              <a:lstStyle/>
              <a:p>
                <a:endParaRPr lang="zh-CN" altLang="en-US"/>
              </a:p>
            </p:txBody>
          </p:sp>
        </p:grpSp>
        <p:sp>
          <p:nvSpPr>
            <p:cNvPr id="26" name="TextBox 25"/>
            <p:cNvSpPr txBox="1"/>
            <p:nvPr/>
          </p:nvSpPr>
          <p:spPr>
            <a:xfrm>
              <a:off x="2462170" y="2147092"/>
              <a:ext cx="5143536" cy="400110"/>
            </a:xfrm>
            <a:prstGeom prst="rect">
              <a:avLst/>
            </a:prstGeom>
            <a:noFill/>
          </p:spPr>
          <p:txBody>
            <a:bodyPr wrap="square" rtlCol="0">
              <a:spAutoFit/>
            </a:bodyPr>
            <a:lstStyle/>
            <a:p>
              <a:r>
                <a:rPr lang="zh-CN" altLang="en-US" sz="2000" dirty="0" smtClean="0">
                  <a:latin typeface="华文中宋" pitchFamily="2" charset="-122"/>
                  <a:ea typeface="华文中宋" pitchFamily="2" charset="-122"/>
                </a:rPr>
                <a:t>第三章：基于两级存储的匹配思想</a:t>
              </a:r>
              <a:endParaRPr lang="zh-CN" altLang="en-US" sz="2000" dirty="0">
                <a:latin typeface="华文中宋" pitchFamily="2" charset="-122"/>
                <a:ea typeface="华文中宋" pitchFamily="2" charset="-122"/>
              </a:endParaRPr>
            </a:p>
          </p:txBody>
        </p:sp>
      </p:grpSp>
      <p:grpSp>
        <p:nvGrpSpPr>
          <p:cNvPr id="13" name="组合 12"/>
          <p:cNvGrpSpPr/>
          <p:nvPr/>
        </p:nvGrpSpPr>
        <p:grpSpPr>
          <a:xfrm>
            <a:off x="1962104" y="3357554"/>
            <a:ext cx="6072230" cy="883546"/>
            <a:chOff x="1962104" y="3357554"/>
            <a:chExt cx="6072230" cy="883546"/>
          </a:xfrm>
        </p:grpSpPr>
        <p:grpSp>
          <p:nvGrpSpPr>
            <p:cNvPr id="21" name="Group 9"/>
            <p:cNvGrpSpPr>
              <a:grpSpLocks/>
            </p:cNvGrpSpPr>
            <p:nvPr/>
          </p:nvGrpSpPr>
          <p:grpSpPr bwMode="auto">
            <a:xfrm>
              <a:off x="1962104" y="3357554"/>
              <a:ext cx="6072230" cy="883546"/>
              <a:chOff x="2304" y="2058"/>
              <a:chExt cx="3102" cy="774"/>
            </a:xfrm>
          </p:grpSpPr>
          <p:sp>
            <p:nvSpPr>
              <p:cNvPr id="37" name="AutoShape 10"/>
              <p:cNvSpPr>
                <a:spLocks noChangeArrowheads="1"/>
              </p:cNvSpPr>
              <p:nvPr/>
            </p:nvSpPr>
            <p:spPr bwMode="gray">
              <a:xfrm>
                <a:off x="2334" y="2058"/>
                <a:ext cx="3072" cy="774"/>
              </a:xfrm>
              <a:prstGeom prst="roundRect">
                <a:avLst>
                  <a:gd name="adj" fmla="val 10889"/>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0" scaled="1"/>
                <a:tileRect/>
              </a:gradFill>
              <a:ln w="38100">
                <a:noFill/>
                <a:round/>
                <a:headEnd/>
                <a:tailEnd/>
              </a:ln>
              <a:effectLst/>
            </p:spPr>
            <p:txBody>
              <a:bodyPr wrap="none" anchor="ctr"/>
              <a:lstStyle/>
              <a:p>
                <a:endParaRPr lang="zh-CN" altLang="en-US"/>
              </a:p>
            </p:txBody>
          </p:sp>
          <p:sp>
            <p:nvSpPr>
              <p:cNvPr id="38" name="AutoShape 11"/>
              <p:cNvSpPr>
                <a:spLocks noChangeArrowheads="1"/>
              </p:cNvSpPr>
              <p:nvPr/>
            </p:nvSpPr>
            <p:spPr bwMode="gray">
              <a:xfrm>
                <a:off x="2304" y="2352"/>
                <a:ext cx="242" cy="252"/>
              </a:xfrm>
              <a:prstGeom prst="rightArrow">
                <a:avLst>
                  <a:gd name="adj1" fmla="val 50000"/>
                  <a:gd name="adj2" fmla="val 58333"/>
                </a:avLst>
              </a:prstGeom>
              <a:solidFill>
                <a:schemeClr val="bg1"/>
              </a:solidFill>
              <a:ln w="9525">
                <a:noFill/>
                <a:miter lim="800000"/>
                <a:headEnd/>
                <a:tailEnd/>
              </a:ln>
              <a:effectLst/>
            </p:spPr>
            <p:txBody>
              <a:bodyPr wrap="none" anchor="ctr"/>
              <a:lstStyle/>
              <a:p>
                <a:endParaRPr lang="zh-CN" altLang="en-US"/>
              </a:p>
            </p:txBody>
          </p:sp>
        </p:grpSp>
        <p:sp>
          <p:nvSpPr>
            <p:cNvPr id="28" name="TextBox 27"/>
            <p:cNvSpPr txBox="1"/>
            <p:nvPr/>
          </p:nvSpPr>
          <p:spPr>
            <a:xfrm>
              <a:off x="2462170" y="3605516"/>
              <a:ext cx="5357850" cy="400110"/>
            </a:xfrm>
            <a:prstGeom prst="rect">
              <a:avLst/>
            </a:prstGeom>
            <a:noFill/>
          </p:spPr>
          <p:txBody>
            <a:bodyPr wrap="square" rtlCol="0">
              <a:spAutoFit/>
            </a:bodyPr>
            <a:lstStyle/>
            <a:p>
              <a:r>
                <a:rPr lang="zh-CN" altLang="en-US" sz="2000" dirty="0" smtClean="0">
                  <a:latin typeface="华文中宋" pitchFamily="2" charset="-122"/>
                  <a:ea typeface="华文中宋" pitchFamily="2" charset="-122"/>
                </a:rPr>
                <a:t>第四章：报文匹配的马尔可夫链模型</a:t>
              </a:r>
              <a:endParaRPr lang="zh-CN" altLang="en-US" sz="2000" dirty="0">
                <a:latin typeface="华文中宋" pitchFamily="2" charset="-122"/>
                <a:ea typeface="华文中宋" pitchFamily="2" charset="-122"/>
              </a:endParaRPr>
            </a:p>
          </p:txBody>
        </p:sp>
      </p:grpSp>
      <p:grpSp>
        <p:nvGrpSpPr>
          <p:cNvPr id="11" name="组合 10"/>
          <p:cNvGrpSpPr/>
          <p:nvPr/>
        </p:nvGrpSpPr>
        <p:grpSpPr>
          <a:xfrm>
            <a:off x="1962104" y="4654281"/>
            <a:ext cx="6072230" cy="935521"/>
            <a:chOff x="1962104" y="4654281"/>
            <a:chExt cx="6072230" cy="935521"/>
          </a:xfrm>
        </p:grpSpPr>
        <p:grpSp>
          <p:nvGrpSpPr>
            <p:cNvPr id="22" name="Group 12"/>
            <p:cNvGrpSpPr>
              <a:grpSpLocks/>
            </p:cNvGrpSpPr>
            <p:nvPr/>
          </p:nvGrpSpPr>
          <p:grpSpPr bwMode="auto">
            <a:xfrm>
              <a:off x="1962104" y="4654281"/>
              <a:ext cx="6072230" cy="935521"/>
              <a:chOff x="2304" y="2880"/>
              <a:chExt cx="3102" cy="774"/>
            </a:xfrm>
          </p:grpSpPr>
          <p:sp>
            <p:nvSpPr>
              <p:cNvPr id="35" name="AutoShape 13"/>
              <p:cNvSpPr>
                <a:spLocks noChangeArrowheads="1"/>
              </p:cNvSpPr>
              <p:nvPr/>
            </p:nvSpPr>
            <p:spPr bwMode="gray">
              <a:xfrm>
                <a:off x="2334" y="2880"/>
                <a:ext cx="3072" cy="774"/>
              </a:xfrm>
              <a:prstGeom prst="roundRect">
                <a:avLst>
                  <a:gd name="adj" fmla="val 10889"/>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0" scaled="1"/>
                <a:tileRect/>
              </a:gradFill>
              <a:ln w="38100">
                <a:noFill/>
                <a:round/>
                <a:headEnd/>
                <a:tailEnd/>
              </a:ln>
              <a:effectLst/>
            </p:spPr>
            <p:txBody>
              <a:bodyPr wrap="none" anchor="ctr"/>
              <a:lstStyle/>
              <a:p>
                <a:endParaRPr lang="zh-CN" altLang="en-US"/>
              </a:p>
            </p:txBody>
          </p:sp>
          <p:sp>
            <p:nvSpPr>
              <p:cNvPr id="36" name="AutoShape 14"/>
              <p:cNvSpPr>
                <a:spLocks noChangeArrowheads="1"/>
              </p:cNvSpPr>
              <p:nvPr/>
            </p:nvSpPr>
            <p:spPr bwMode="gray">
              <a:xfrm>
                <a:off x="2304" y="3168"/>
                <a:ext cx="242" cy="228"/>
              </a:xfrm>
              <a:prstGeom prst="rightArrow">
                <a:avLst>
                  <a:gd name="adj1" fmla="val 50000"/>
                  <a:gd name="adj2" fmla="val 58333"/>
                </a:avLst>
              </a:prstGeom>
              <a:solidFill>
                <a:schemeClr val="bg1"/>
              </a:solidFill>
              <a:ln w="9525">
                <a:noFill/>
                <a:miter lim="800000"/>
                <a:headEnd/>
                <a:tailEnd/>
              </a:ln>
              <a:effectLst/>
            </p:spPr>
            <p:txBody>
              <a:bodyPr wrap="none" anchor="ctr"/>
              <a:lstStyle/>
              <a:p>
                <a:endParaRPr lang="zh-CN" altLang="en-US"/>
              </a:p>
            </p:txBody>
          </p:sp>
        </p:grpSp>
        <p:sp>
          <p:nvSpPr>
            <p:cNvPr id="29" name="TextBox 28"/>
            <p:cNvSpPr txBox="1"/>
            <p:nvPr/>
          </p:nvSpPr>
          <p:spPr>
            <a:xfrm>
              <a:off x="2483768" y="4937316"/>
              <a:ext cx="5286412" cy="400110"/>
            </a:xfrm>
            <a:prstGeom prst="rect">
              <a:avLst/>
            </a:prstGeom>
            <a:noFill/>
          </p:spPr>
          <p:txBody>
            <a:bodyPr wrap="square" rtlCol="0">
              <a:spAutoFit/>
            </a:bodyPr>
            <a:lstStyle/>
            <a:p>
              <a:r>
                <a:rPr lang="zh-CN" altLang="en-US" sz="2000" dirty="0" smtClean="0">
                  <a:latin typeface="华文中宋" pitchFamily="2" charset="-122"/>
                  <a:ea typeface="华文中宋" pitchFamily="2" charset="-122"/>
                </a:rPr>
                <a:t>第五章：基于</a:t>
              </a:r>
              <a:r>
                <a:rPr lang="en-US" altLang="zh-CN" sz="2000" dirty="0" err="1" smtClean="0">
                  <a:latin typeface="华文中宋" pitchFamily="2" charset="-122"/>
                  <a:ea typeface="华文中宋" pitchFamily="2" charset="-122"/>
                </a:rPr>
                <a:t>NetMagic</a:t>
              </a:r>
              <a:r>
                <a:rPr lang="zh-CN" altLang="en-US" sz="2000" dirty="0" smtClean="0">
                  <a:latin typeface="华文中宋" pitchFamily="2" charset="-122"/>
                  <a:ea typeface="华文中宋" pitchFamily="2" charset="-122"/>
                </a:rPr>
                <a:t>平台的系统实现</a:t>
              </a:r>
              <a:endParaRPr lang="zh-CN" altLang="en-US" sz="2000" dirty="0">
                <a:latin typeface="华文中宋" pitchFamily="2" charset="-122"/>
                <a:ea typeface="华文中宋" pitchFamily="2" charset="-122"/>
              </a:endParaRPr>
            </a:p>
          </p:txBody>
        </p:sp>
      </p:grpSp>
      <p:grpSp>
        <p:nvGrpSpPr>
          <p:cNvPr id="41" name="组合 40"/>
          <p:cNvGrpSpPr/>
          <p:nvPr/>
        </p:nvGrpSpPr>
        <p:grpSpPr>
          <a:xfrm>
            <a:off x="214282" y="1600200"/>
            <a:ext cx="1676384" cy="4493096"/>
            <a:chOff x="214282" y="1600200"/>
            <a:chExt cx="1676384" cy="4419600"/>
          </a:xfrm>
        </p:grpSpPr>
        <p:sp>
          <p:nvSpPr>
            <p:cNvPr id="42" name="AutoShape 3"/>
            <p:cNvSpPr>
              <a:spLocks noChangeArrowheads="1"/>
            </p:cNvSpPr>
            <p:nvPr/>
          </p:nvSpPr>
          <p:spPr bwMode="gray">
            <a:xfrm>
              <a:off x="214282" y="1600200"/>
              <a:ext cx="1676384" cy="4419600"/>
            </a:xfrm>
            <a:prstGeom prst="rightArrow">
              <a:avLst>
                <a:gd name="adj1" fmla="val 62787"/>
                <a:gd name="adj2" fmla="val 41259"/>
              </a:avLst>
            </a:prstGeom>
            <a:gradFill rotWithShape="1">
              <a:gsLst>
                <a:gs pos="0">
                  <a:schemeClr val="bg2">
                    <a:gamma/>
                    <a:tint val="0"/>
                    <a:invGamma/>
                    <a:alpha val="0"/>
                  </a:schemeClr>
                </a:gs>
                <a:gs pos="100000">
                  <a:schemeClr val="bg2">
                    <a:alpha val="50000"/>
                  </a:schemeClr>
                </a:gs>
              </a:gsLst>
              <a:lin ang="0" scaled="1"/>
            </a:gradFill>
            <a:ln w="19050" cap="rnd" algn="ctr">
              <a:solidFill>
                <a:schemeClr val="bg2"/>
              </a:solidFill>
              <a:prstDash val="sysDot"/>
              <a:miter lim="800000"/>
              <a:headEnd/>
              <a:tailEnd/>
            </a:ln>
            <a:effectLst/>
          </p:spPr>
          <p:txBody>
            <a:bodyPr wrap="none" anchor="ctr"/>
            <a:lstStyle/>
            <a:p>
              <a:pPr algn="ctr"/>
              <a:endParaRPr lang="zh-CN" altLang="zh-CN" b="0"/>
            </a:p>
          </p:txBody>
        </p:sp>
        <p:sp>
          <p:nvSpPr>
            <p:cNvPr id="43" name="Text Box 4"/>
            <p:cNvSpPr txBox="1">
              <a:spLocks noChangeArrowheads="1"/>
            </p:cNvSpPr>
            <p:nvPr/>
          </p:nvSpPr>
          <p:spPr bwMode="black">
            <a:xfrm>
              <a:off x="846485" y="2714620"/>
              <a:ext cx="615553" cy="2246769"/>
            </a:xfrm>
            <a:prstGeom prst="rect">
              <a:avLst/>
            </a:prstGeom>
            <a:noFill/>
            <a:ln w="9525">
              <a:noFill/>
              <a:miter lim="800000"/>
              <a:headEnd/>
              <a:tailEnd/>
            </a:ln>
            <a:effectLst/>
          </p:spPr>
          <p:txBody>
            <a:bodyPr vert="eaVert" wrap="square">
              <a:spAutoFit/>
            </a:bodyPr>
            <a:lstStyle/>
            <a:p>
              <a:pPr marL="120650" indent="-120650" eaLnBrk="0" hangingPunct="0">
                <a:buFont typeface="Wingdings" pitchFamily="2" charset="2"/>
                <a:buNone/>
              </a:pPr>
              <a:r>
                <a:rPr lang="en-US" altLang="zh-CN" sz="2800" dirty="0">
                  <a:latin typeface="华文中宋" pitchFamily="2" charset="-122"/>
                  <a:ea typeface="华文中宋" pitchFamily="2" charset="-122"/>
                </a:rPr>
                <a:t> </a:t>
              </a:r>
              <a:r>
                <a:rPr lang="zh-CN" altLang="en-US" sz="2800" dirty="0" smtClean="0">
                  <a:latin typeface="华文中宋" pitchFamily="2" charset="-122"/>
                  <a:ea typeface="华文中宋" pitchFamily="2" charset="-122"/>
                </a:rPr>
                <a:t>研究内容</a:t>
              </a:r>
              <a:endParaRPr lang="en-US" altLang="zh-CN" sz="2800" b="0" dirty="0">
                <a:solidFill>
                  <a:srgbClr val="1C1C1C"/>
                </a:solidFill>
                <a:latin typeface="华文中宋" pitchFamily="2" charset="-122"/>
                <a:ea typeface="华文中宋" pitchFamily="2" charset="-122"/>
              </a:endParaRPr>
            </a:p>
          </p:txBody>
        </p:sp>
      </p:grpSp>
      <p:grpSp>
        <p:nvGrpSpPr>
          <p:cNvPr id="6" name="组合 5"/>
          <p:cNvGrpSpPr/>
          <p:nvPr/>
        </p:nvGrpSpPr>
        <p:grpSpPr>
          <a:xfrm>
            <a:off x="9324529" y="1988840"/>
            <a:ext cx="1584176" cy="3498016"/>
            <a:chOff x="9324529" y="2595280"/>
            <a:chExt cx="1584176" cy="3498016"/>
          </a:xfrm>
        </p:grpSpPr>
        <p:sp>
          <p:nvSpPr>
            <p:cNvPr id="7" name="矩形 6"/>
            <p:cNvSpPr/>
            <p:nvPr/>
          </p:nvSpPr>
          <p:spPr>
            <a:xfrm>
              <a:off x="9324529" y="2595280"/>
              <a:ext cx="1584176" cy="3498016"/>
            </a:xfrm>
            <a:prstGeom prst="rect">
              <a:avLst/>
            </a:prstGeom>
            <a:solidFill>
              <a:schemeClr val="bg1"/>
            </a:solidFill>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600" dirty="0"/>
            </a:p>
          </p:txBody>
        </p:sp>
        <p:sp>
          <p:nvSpPr>
            <p:cNvPr id="46" name="AutoShape 8"/>
            <p:cNvSpPr>
              <a:spLocks noChangeArrowheads="1"/>
            </p:cNvSpPr>
            <p:nvPr/>
          </p:nvSpPr>
          <p:spPr bwMode="gray">
            <a:xfrm flipV="1">
              <a:off x="10008104" y="3210761"/>
              <a:ext cx="234030" cy="362255"/>
            </a:xfrm>
            <a:prstGeom prst="upArrow">
              <a:avLst>
                <a:gd name="adj1" fmla="val 50000"/>
                <a:gd name="adj2" fmla="val 49241"/>
              </a:avLst>
            </a:prstGeom>
            <a:gradFill flip="none" rotWithShape="1">
              <a:gsLst>
                <a:gs pos="0">
                  <a:schemeClr val="bg1"/>
                </a:gs>
                <a:gs pos="100000">
                  <a:schemeClr val="hlink"/>
                </a:gs>
              </a:gsLst>
              <a:lin ang="16200000" scaled="0"/>
              <a:tileRect/>
            </a:gradFill>
            <a:ln w="12700">
              <a:noFill/>
              <a:miter lim="800000"/>
              <a:headEnd/>
              <a:tailEnd/>
            </a:ln>
            <a:effectLst/>
          </p:spPr>
          <p:txBody>
            <a:bodyPr wrap="none" anchor="ctr"/>
            <a:lstStyle/>
            <a:p>
              <a:endParaRPr lang="zh-CN" altLang="en-US" sz="1400"/>
            </a:p>
          </p:txBody>
        </p:sp>
        <p:sp>
          <p:nvSpPr>
            <p:cNvPr id="47" name="AutoShape 8"/>
            <p:cNvSpPr>
              <a:spLocks noChangeArrowheads="1"/>
            </p:cNvSpPr>
            <p:nvPr/>
          </p:nvSpPr>
          <p:spPr bwMode="gray">
            <a:xfrm flipV="1">
              <a:off x="10018927" y="4218873"/>
              <a:ext cx="234030" cy="362255"/>
            </a:xfrm>
            <a:prstGeom prst="upArrow">
              <a:avLst>
                <a:gd name="adj1" fmla="val 50000"/>
                <a:gd name="adj2" fmla="val 49241"/>
              </a:avLst>
            </a:prstGeom>
            <a:gradFill flip="none" rotWithShape="1">
              <a:gsLst>
                <a:gs pos="0">
                  <a:schemeClr val="bg1"/>
                </a:gs>
                <a:gs pos="100000">
                  <a:schemeClr val="hlink"/>
                </a:gs>
              </a:gsLst>
              <a:lin ang="16200000" scaled="0"/>
              <a:tileRect/>
            </a:gradFill>
            <a:ln w="12700">
              <a:noFill/>
              <a:miter lim="800000"/>
              <a:headEnd/>
              <a:tailEnd/>
            </a:ln>
            <a:effectLst/>
          </p:spPr>
          <p:txBody>
            <a:bodyPr wrap="none" anchor="ctr"/>
            <a:lstStyle/>
            <a:p>
              <a:endParaRPr lang="zh-CN" altLang="en-US" sz="1400"/>
            </a:p>
          </p:txBody>
        </p:sp>
        <p:sp>
          <p:nvSpPr>
            <p:cNvPr id="32" name="AutoShape 8"/>
            <p:cNvSpPr>
              <a:spLocks noChangeArrowheads="1"/>
            </p:cNvSpPr>
            <p:nvPr/>
          </p:nvSpPr>
          <p:spPr bwMode="gray">
            <a:xfrm flipV="1">
              <a:off x="10018487" y="5128957"/>
              <a:ext cx="234030" cy="362255"/>
            </a:xfrm>
            <a:prstGeom prst="upArrow">
              <a:avLst>
                <a:gd name="adj1" fmla="val 50000"/>
                <a:gd name="adj2" fmla="val 49241"/>
              </a:avLst>
            </a:prstGeom>
            <a:gradFill flip="none" rotWithShape="1">
              <a:gsLst>
                <a:gs pos="0">
                  <a:schemeClr val="bg1"/>
                </a:gs>
                <a:gs pos="100000">
                  <a:schemeClr val="hlink"/>
                </a:gs>
              </a:gsLst>
              <a:lin ang="16200000" scaled="0"/>
              <a:tileRect/>
            </a:gradFill>
            <a:ln w="12700">
              <a:noFill/>
              <a:miter lim="800000"/>
              <a:headEnd/>
              <a:tailEnd/>
            </a:ln>
            <a:effectLst/>
          </p:spPr>
          <p:txBody>
            <a:bodyPr wrap="none" anchor="ctr"/>
            <a:lstStyle/>
            <a:p>
              <a:endParaRPr lang="zh-CN" altLang="en-US" sz="1400"/>
            </a:p>
          </p:txBody>
        </p:sp>
        <p:sp>
          <p:nvSpPr>
            <p:cNvPr id="39" name="矩形 38"/>
            <p:cNvSpPr/>
            <p:nvPr/>
          </p:nvSpPr>
          <p:spPr>
            <a:xfrm>
              <a:off x="9605827" y="2635423"/>
              <a:ext cx="1021575" cy="535196"/>
            </a:xfrm>
            <a:prstGeom prst="rect">
              <a:avLst/>
            </a:prstGeom>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600" dirty="0" smtClean="0">
                  <a:latin typeface="华文中宋" pitchFamily="2" charset="-122"/>
                  <a:ea typeface="华文中宋" pitchFamily="2" charset="-122"/>
                </a:rPr>
                <a:t>马氏模型</a:t>
              </a:r>
              <a:endParaRPr lang="zh-CN" altLang="en-US" sz="1600" dirty="0">
                <a:latin typeface="华文中宋" pitchFamily="2" charset="-122"/>
                <a:ea typeface="华文中宋" pitchFamily="2" charset="-122"/>
              </a:endParaRPr>
            </a:p>
          </p:txBody>
        </p:sp>
        <p:sp>
          <p:nvSpPr>
            <p:cNvPr id="44" name="矩形 43"/>
            <p:cNvSpPr/>
            <p:nvPr/>
          </p:nvSpPr>
          <p:spPr>
            <a:xfrm>
              <a:off x="9605827" y="3639904"/>
              <a:ext cx="1021575" cy="535196"/>
            </a:xfrm>
            <a:prstGeom prst="rect">
              <a:avLst/>
            </a:prstGeom>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600" dirty="0" smtClean="0">
                  <a:latin typeface="华文中宋" pitchFamily="2" charset="-122"/>
                  <a:ea typeface="华文中宋" pitchFamily="2" charset="-122"/>
                </a:rPr>
                <a:t>马氏链的可约性</a:t>
              </a:r>
              <a:endParaRPr lang="zh-CN" altLang="en-US" sz="1600" dirty="0">
                <a:latin typeface="华文中宋" pitchFamily="2" charset="-122"/>
                <a:ea typeface="华文中宋" pitchFamily="2" charset="-122"/>
              </a:endParaRPr>
            </a:p>
          </p:txBody>
        </p:sp>
        <p:sp>
          <p:nvSpPr>
            <p:cNvPr id="48" name="矩形 47"/>
            <p:cNvSpPr/>
            <p:nvPr/>
          </p:nvSpPr>
          <p:spPr>
            <a:xfrm>
              <a:off x="9605827" y="4602175"/>
              <a:ext cx="1021575" cy="535196"/>
            </a:xfrm>
            <a:prstGeom prst="rect">
              <a:avLst/>
            </a:prstGeom>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600" dirty="0">
                  <a:latin typeface="华文中宋" pitchFamily="2" charset="-122"/>
                  <a:ea typeface="华文中宋" pitchFamily="2" charset="-122"/>
                </a:rPr>
                <a:t>稳态分布</a:t>
              </a:r>
            </a:p>
          </p:txBody>
        </p:sp>
        <p:sp>
          <p:nvSpPr>
            <p:cNvPr id="49" name="矩形 48"/>
            <p:cNvSpPr/>
            <p:nvPr/>
          </p:nvSpPr>
          <p:spPr>
            <a:xfrm>
              <a:off x="9605827" y="5491212"/>
              <a:ext cx="1021575" cy="535196"/>
            </a:xfrm>
            <a:prstGeom prst="rect">
              <a:avLst/>
            </a:prstGeom>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600" dirty="0">
                  <a:latin typeface="华文中宋" pitchFamily="2" charset="-122"/>
                  <a:ea typeface="华文中宋" pitchFamily="2" charset="-122"/>
                </a:rPr>
                <a:t>模型评估</a:t>
              </a:r>
            </a:p>
          </p:txBody>
        </p:sp>
      </p:grpSp>
    </p:spTree>
    <p:extLst>
      <p:ext uri="{BB962C8B-B14F-4D97-AF65-F5344CB8AC3E}">
        <p14:creationId xmlns:p14="http://schemas.microsoft.com/office/powerpoint/2010/main" val="4224698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1"/>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9"/>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11"/>
                                        </p:tgtEl>
                                        <p:attrNameLst>
                                          <p:attrName>style.visibility</p:attrName>
                                        </p:attrNameLst>
                                      </p:cBhvr>
                                      <p:to>
                                        <p:strVal val="hidden"/>
                                      </p:to>
                                    </p:set>
                                  </p:childTnLst>
                                </p:cTn>
                              </p:par>
                              <p:par>
                                <p:cTn id="11" presetID="42" presetClass="path" presetSubtype="0" accel="50000" decel="50000" fill="hold" nodeType="withEffect">
                                  <p:stCondLst>
                                    <p:cond delay="0"/>
                                  </p:stCondLst>
                                  <p:childTnLst>
                                    <p:animMotion origin="layout" path="M -3.61111E-6 2.59259E-6 L -0.2993 -0.00648 " pathEditMode="relative" rAng="0" ptsTypes="AA">
                                      <p:cBhvr>
                                        <p:cTn id="12" dur="2000" fill="hold"/>
                                        <p:tgtEl>
                                          <p:spTgt spid="6"/>
                                        </p:tgtEl>
                                        <p:attrNameLst>
                                          <p:attrName>ppt_x</p:attrName>
                                          <p:attrName>ppt_y</p:attrName>
                                        </p:attrNameLst>
                                      </p:cBhvr>
                                      <p:rCtr x="-14965" y="-324"/>
                                    </p:animMotion>
                                  </p:childTnLst>
                                </p:cTn>
                              </p:par>
                              <p:par>
                                <p:cTn id="13" presetID="42" presetClass="path" presetSubtype="0" accel="50000" decel="50000" fill="hold" nodeType="withEffect">
                                  <p:stCondLst>
                                    <p:cond delay="0"/>
                                  </p:stCondLst>
                                  <p:childTnLst>
                                    <p:animMotion origin="layout" path="M 2.22222E-6 4.81481E-6 L -0.21979 -0.00139 " pathEditMode="relative" rAng="0" ptsTypes="AA">
                                      <p:cBhvr>
                                        <p:cTn id="14" dur="2000" fill="hold"/>
                                        <p:tgtEl>
                                          <p:spTgt spid="13"/>
                                        </p:tgtEl>
                                        <p:attrNameLst>
                                          <p:attrName>ppt_x</p:attrName>
                                          <p:attrName>ppt_y</p:attrName>
                                        </p:attrNameLst>
                                      </p:cBhvr>
                                      <p:rCtr x="-10990" y="-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528245" y="2852936"/>
            <a:ext cx="8087509" cy="523220"/>
          </a:xfrm>
          <a:prstGeom prst="rect">
            <a:avLst/>
          </a:prstGeom>
          <a:noFill/>
        </p:spPr>
        <p:txBody>
          <a:bodyPr wrap="square" rtlCol="0">
            <a:spAutoFit/>
          </a:bodyPr>
          <a:lstStyle/>
          <a:p>
            <a:pPr marL="274320" indent="-274320">
              <a:spcBef>
                <a:spcPts val="1200"/>
              </a:spcBef>
              <a:buClr>
                <a:schemeClr val="accent1"/>
              </a:buClr>
              <a:buSzPct val="76000"/>
              <a:buFont typeface="Wingdings 3"/>
              <a:buChar char=""/>
            </a:pPr>
            <a:r>
              <a:rPr lang="zh-CN" altLang="en-US" sz="2800" dirty="0">
                <a:latin typeface="华文中宋" pitchFamily="2" charset="-122"/>
                <a:ea typeface="华文中宋" pitchFamily="2" charset="-122"/>
              </a:rPr>
              <a:t>转移概率</a:t>
            </a:r>
            <a:r>
              <a:rPr lang="zh-CN" altLang="en-US" sz="2800" dirty="0" smtClean="0">
                <a:latin typeface="华文中宋" pitchFamily="2" charset="-122"/>
                <a:ea typeface="华文中宋" pitchFamily="2" charset="-122"/>
              </a:rPr>
              <a:t>矩阵</a:t>
            </a:r>
            <a:endParaRPr lang="en-US" altLang="zh-CN" sz="2800" dirty="0">
              <a:latin typeface="华文中宋" pitchFamily="2" charset="-122"/>
              <a:ea typeface="华文中宋" pitchFamily="2" charset="-122"/>
            </a:endParaRPr>
          </a:p>
        </p:txBody>
      </p:sp>
      <p:sp>
        <p:nvSpPr>
          <p:cNvPr id="2" name="标题 1"/>
          <p:cNvSpPr>
            <a:spLocks noGrp="1"/>
          </p:cNvSpPr>
          <p:nvPr>
            <p:ph type="title"/>
          </p:nvPr>
        </p:nvSpPr>
        <p:spPr/>
        <p:txBody>
          <a:bodyPr/>
          <a:lstStyle/>
          <a:p>
            <a:r>
              <a:rPr lang="zh-CN" altLang="en-US" dirty="0" smtClean="0"/>
              <a:t>马尔可夫链模型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22</a:t>
            </a:fld>
            <a:endParaRPr lang="zh-CN" altLang="en-US" dirty="0"/>
          </a:p>
        </p:txBody>
      </p:sp>
      <p:sp>
        <p:nvSpPr>
          <p:cNvPr id="4" name="内容占位符 3"/>
          <p:cNvSpPr>
            <a:spLocks noGrp="1"/>
          </p:cNvSpPr>
          <p:nvPr>
            <p:ph sz="quarter" idx="1"/>
          </p:nvPr>
        </p:nvSpPr>
        <p:spPr>
          <a:xfrm>
            <a:off x="457200" y="1219200"/>
            <a:ext cx="8507288" cy="1633736"/>
          </a:xfrm>
        </p:spPr>
        <p:txBody>
          <a:bodyPr>
            <a:normAutofit/>
          </a:bodyPr>
          <a:lstStyle/>
          <a:p>
            <a:r>
              <a:rPr lang="zh-CN" altLang="en-US" sz="2800" dirty="0" smtClean="0"/>
              <a:t>基本概念</a:t>
            </a:r>
            <a:r>
              <a:rPr lang="en-US" altLang="zh-CN" sz="2800" dirty="0" smtClean="0"/>
              <a:t> </a:t>
            </a:r>
            <a:endParaRPr lang="en-US" altLang="zh-CN" sz="2800" dirty="0"/>
          </a:p>
          <a:p>
            <a:pPr lvl="1"/>
            <a:r>
              <a:rPr lang="zh-CN" altLang="zh-CN" dirty="0"/>
              <a:t>随机变量在时刻</a:t>
            </a:r>
            <a:r>
              <a:rPr lang="en-US" altLang="zh-CN" i="1" dirty="0"/>
              <a:t>n</a:t>
            </a:r>
            <a:r>
              <a:rPr lang="zh-CN" altLang="zh-CN" dirty="0"/>
              <a:t>的值只依赖于它上一时刻</a:t>
            </a:r>
            <a:r>
              <a:rPr lang="en-US" altLang="zh-CN" i="1" dirty="0"/>
              <a:t>n-1</a:t>
            </a:r>
            <a:r>
              <a:rPr lang="zh-CN" altLang="zh-CN" dirty="0"/>
              <a:t>的</a:t>
            </a:r>
            <a:r>
              <a:rPr lang="zh-CN" altLang="zh-CN" dirty="0" smtClean="0"/>
              <a:t>值</a:t>
            </a:r>
            <a:endParaRPr lang="en-US" altLang="zh-CN" dirty="0" smtClean="0"/>
          </a:p>
          <a:p>
            <a:pPr marL="274320" lvl="1" indent="0">
              <a:buNone/>
            </a:pPr>
            <a:r>
              <a:rPr lang="en-US" altLang="zh-CN" dirty="0"/>
              <a:t>	</a:t>
            </a:r>
            <a:r>
              <a:rPr lang="en-US" altLang="zh-CN" dirty="0" smtClean="0"/>
              <a:t>   </a:t>
            </a:r>
          </a:p>
        </p:txBody>
      </p:sp>
      <p:sp>
        <p:nvSpPr>
          <p:cNvPr id="6" name="Rectangle 7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2637814988"/>
              </p:ext>
            </p:extLst>
          </p:nvPr>
        </p:nvGraphicFramePr>
        <p:xfrm>
          <a:off x="1603248" y="2362198"/>
          <a:ext cx="5374176" cy="346721"/>
        </p:xfrm>
        <a:graphic>
          <a:graphicData uri="http://schemas.openxmlformats.org/presentationml/2006/ole">
            <mc:AlternateContent xmlns:mc="http://schemas.openxmlformats.org/markup-compatibility/2006">
              <mc:Choice xmlns:v="urn:schemas-microsoft-com:vml" Requires="v">
                <p:oleObj spid="_x0000_s100685" r:id="rId4" imgW="3543300" imgH="228600" progId="Equation.DSMT4">
                  <p:embed/>
                </p:oleObj>
              </mc:Choice>
              <mc:Fallback>
                <p:oleObj r:id="rId4" imgW="3543300" imgH="228600" progId="Equation.DSMT4">
                  <p:embed/>
                  <p:pic>
                    <p:nvPicPr>
                      <p:cNvPr id="0" name="Object 7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3248" y="2362198"/>
                        <a:ext cx="5374176" cy="346721"/>
                      </a:xfrm>
                      <a:prstGeom prst="rect">
                        <a:avLst/>
                      </a:prstGeom>
                      <a:noFill/>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069446767"/>
              </p:ext>
            </p:extLst>
          </p:nvPr>
        </p:nvGraphicFramePr>
        <p:xfrm>
          <a:off x="899592" y="3501008"/>
          <a:ext cx="3415515" cy="1872208"/>
        </p:xfrm>
        <a:graphic>
          <a:graphicData uri="http://schemas.openxmlformats.org/presentationml/2006/ole">
            <mc:AlternateContent xmlns:mc="http://schemas.openxmlformats.org/markup-compatibility/2006">
              <mc:Choice xmlns:v="urn:schemas-microsoft-com:vml" Requires="v">
                <p:oleObj spid="_x0000_s100686" name="Equation" r:id="rId6" imgW="1714320" imgH="939600" progId="Equation.DSMT4">
                  <p:embed/>
                </p:oleObj>
              </mc:Choice>
              <mc:Fallback>
                <p:oleObj name="Equation" r:id="rId6" imgW="1714320" imgH="939600" progId="Equation.DSMT4">
                  <p:embed/>
                  <p:pic>
                    <p:nvPicPr>
                      <p:cNvPr id="0" name=""/>
                      <p:cNvPicPr/>
                      <p:nvPr/>
                    </p:nvPicPr>
                    <p:blipFill>
                      <a:blip r:embed="rId7"/>
                      <a:stretch>
                        <a:fillRect/>
                      </a:stretch>
                    </p:blipFill>
                    <p:spPr>
                      <a:xfrm>
                        <a:off x="899592" y="3501008"/>
                        <a:ext cx="3415515" cy="1872208"/>
                      </a:xfrm>
                      <a:prstGeom prst="rect">
                        <a:avLst/>
                      </a:prstGeom>
                    </p:spPr>
                  </p:pic>
                </p:oleObj>
              </mc:Fallback>
            </mc:AlternateContent>
          </a:graphicData>
        </a:graphic>
      </p:graphicFrame>
      <p:sp>
        <p:nvSpPr>
          <p:cNvPr id="8" name="右箭头 7"/>
          <p:cNvSpPr/>
          <p:nvPr/>
        </p:nvSpPr>
        <p:spPr>
          <a:xfrm>
            <a:off x="4355976" y="4221088"/>
            <a:ext cx="792088" cy="288032"/>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8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3182315670"/>
              </p:ext>
            </p:extLst>
          </p:nvPr>
        </p:nvGraphicFramePr>
        <p:xfrm>
          <a:off x="5292080" y="3501008"/>
          <a:ext cx="3339614" cy="1872208"/>
        </p:xfrm>
        <a:graphic>
          <a:graphicData uri="http://schemas.openxmlformats.org/presentationml/2006/ole">
            <mc:AlternateContent xmlns:mc="http://schemas.openxmlformats.org/markup-compatibility/2006">
              <mc:Choice xmlns:v="urn:schemas-microsoft-com:vml" Requires="v">
                <p:oleObj spid="_x0000_s100687" name="Equation" r:id="rId8" imgW="1676400" imgH="939800" progId="Equation.DSMT4">
                  <p:embed/>
                </p:oleObj>
              </mc:Choice>
              <mc:Fallback>
                <p:oleObj name="Equation" r:id="rId8" imgW="1676400" imgH="939800" progId="Equation.DSMT4">
                  <p:embed/>
                  <p:pic>
                    <p:nvPicPr>
                      <p:cNvPr id="0" name="Object 8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92080" y="3501008"/>
                        <a:ext cx="3339614" cy="1872208"/>
                      </a:xfrm>
                      <a:prstGeom prst="rect">
                        <a:avLst/>
                      </a:prstGeom>
                      <a:noFill/>
                    </p:spPr>
                  </p:pic>
                </p:oleObj>
              </mc:Fallback>
            </mc:AlternateContent>
          </a:graphicData>
        </a:graphic>
      </p:graphicFrame>
      <p:sp>
        <p:nvSpPr>
          <p:cNvPr id="13" name="Rectangle 9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9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7" name="组合 16"/>
          <p:cNvGrpSpPr/>
          <p:nvPr/>
        </p:nvGrpSpPr>
        <p:grpSpPr>
          <a:xfrm>
            <a:off x="518864" y="3501008"/>
            <a:ext cx="8229600" cy="3289920"/>
            <a:chOff x="467544" y="3429000"/>
            <a:chExt cx="8229600" cy="3289920"/>
          </a:xfrm>
        </p:grpSpPr>
        <p:sp>
          <p:nvSpPr>
            <p:cNvPr id="11" name="内容占位符 3"/>
            <p:cNvSpPr txBox="1">
              <a:spLocks/>
            </p:cNvSpPr>
            <p:nvPr/>
          </p:nvSpPr>
          <p:spPr>
            <a:xfrm>
              <a:off x="467544" y="3429000"/>
              <a:ext cx="8229600" cy="3289920"/>
            </a:xfrm>
            <a:prstGeom prst="rect">
              <a:avLst/>
            </a:prstGeom>
            <a:solidFill>
              <a:schemeClr val="bg1"/>
            </a:solidFill>
          </p:spPr>
          <p:txBody>
            <a:bodyPr vert="horz">
              <a:normAutofit/>
            </a:bodyPr>
            <a:lstStyle>
              <a:lvl1pPr marL="274320" indent="-274320" algn="l" rtl="0" eaLnBrk="1" latinLnBrk="0" hangingPunct="1">
                <a:spcBef>
                  <a:spcPts val="1200"/>
                </a:spcBef>
                <a:buClr>
                  <a:schemeClr val="accent1"/>
                </a:buClr>
                <a:buSzPct val="76000"/>
                <a:buFont typeface="Wingdings 3"/>
                <a:buChar char=""/>
                <a:defRPr kumimoji="0" sz="2600" kern="1200">
                  <a:solidFill>
                    <a:schemeClr val="tx1"/>
                  </a:solidFill>
                  <a:latin typeface="华文中宋" pitchFamily="2" charset="-122"/>
                  <a:ea typeface="华文中宋" pitchFamily="2" charset="-122"/>
                  <a:cs typeface="+mn-cs"/>
                </a:defRPr>
              </a:lvl1pPr>
              <a:lvl2pPr marL="548640" indent="-274320" algn="l" rtl="0" eaLnBrk="1" latinLnBrk="0" hangingPunct="1">
                <a:spcBef>
                  <a:spcPts val="1200"/>
                </a:spcBef>
                <a:buClr>
                  <a:schemeClr val="accent2"/>
                </a:buClr>
                <a:buSzPct val="76000"/>
                <a:buFont typeface="Wingdings 3"/>
                <a:buChar char=""/>
                <a:defRPr kumimoji="0" sz="2300" kern="1200">
                  <a:solidFill>
                    <a:schemeClr val="tx1"/>
                  </a:solidFill>
                  <a:latin typeface="华文中宋" pitchFamily="2" charset="-122"/>
                  <a:ea typeface="华文中宋" pitchFamily="2" charset="-122"/>
                  <a:cs typeface="+mn-cs"/>
                </a:defRPr>
              </a:lvl2pPr>
              <a:lvl3pPr marL="822960" indent="-228600" algn="l" rtl="0" eaLnBrk="1" latinLnBrk="0" hangingPunct="1">
                <a:spcBef>
                  <a:spcPts val="1200"/>
                </a:spcBef>
                <a:buClr>
                  <a:schemeClr val="bg1">
                    <a:shade val="50000"/>
                  </a:schemeClr>
                </a:buClr>
                <a:buSzPct val="76000"/>
                <a:buFont typeface="Wingdings 3"/>
                <a:buChar char=""/>
                <a:defRPr kumimoji="0" sz="2000" kern="1200">
                  <a:solidFill>
                    <a:schemeClr val="tx1"/>
                  </a:solidFill>
                  <a:latin typeface="华文中宋" pitchFamily="2" charset="-122"/>
                  <a:ea typeface="华文中宋" pitchFamily="2" charset="-122"/>
                  <a:cs typeface="+mn-cs"/>
                </a:defRPr>
              </a:lvl3pPr>
              <a:lvl4pPr marL="1097280" indent="-228600" algn="l" rtl="0" eaLnBrk="1" latinLnBrk="0" hangingPunct="1">
                <a:spcBef>
                  <a:spcPts val="1200"/>
                </a:spcBef>
                <a:buClr>
                  <a:schemeClr val="accent2">
                    <a:shade val="75000"/>
                  </a:schemeClr>
                </a:buClr>
                <a:buSzPct val="70000"/>
                <a:buFont typeface="Wingdings"/>
                <a:buChar char=""/>
                <a:defRPr kumimoji="0" sz="1800" kern="1200">
                  <a:solidFill>
                    <a:schemeClr val="tx1"/>
                  </a:solidFill>
                  <a:latin typeface="华文中宋" pitchFamily="2" charset="-122"/>
                  <a:ea typeface="华文中宋" pitchFamily="2" charset="-122"/>
                  <a:cs typeface="+mn-cs"/>
                </a:defRPr>
              </a:lvl4pPr>
              <a:lvl5pPr marL="1371600" indent="-228600" algn="l" rtl="0" eaLnBrk="1" latinLnBrk="0" hangingPunct="1">
                <a:spcBef>
                  <a:spcPts val="1200"/>
                </a:spcBef>
                <a:buClr>
                  <a:schemeClr val="accent2"/>
                </a:buClr>
                <a:buSzPct val="70000"/>
                <a:buFont typeface="Wingdings"/>
                <a:buChar char=""/>
                <a:defRPr kumimoji="0" sz="1600" kern="1200">
                  <a:solidFill>
                    <a:schemeClr val="tx1"/>
                  </a:solidFill>
                  <a:latin typeface="华文中宋" pitchFamily="2" charset="-122"/>
                  <a:ea typeface="华文中宋" pitchFamily="2" charset="-122"/>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zh-CN" altLang="en-US" dirty="0" smtClean="0"/>
                <a:t>状态分布向量：系统在某时刻处于各状态的概率</a:t>
              </a:r>
              <a:endParaRPr lang="en-US" altLang="zh-CN" dirty="0" smtClean="0"/>
            </a:p>
            <a:p>
              <a:pPr marL="0" indent="0">
                <a:buNone/>
              </a:pPr>
              <a:r>
                <a:rPr lang="en-US" altLang="zh-CN" dirty="0" smtClean="0"/>
                <a:t>     </a:t>
              </a:r>
              <a:r>
                <a:rPr lang="zh-CN" altLang="en-US" dirty="0" smtClean="0"/>
                <a:t>时刻</a:t>
              </a:r>
              <a:r>
                <a:rPr lang="en-US" altLang="zh-CN" dirty="0" smtClean="0"/>
                <a:t>0</a:t>
              </a:r>
              <a:r>
                <a:rPr lang="zh-CN" altLang="en-US" dirty="0" smtClean="0"/>
                <a:t>时，                             </a:t>
              </a:r>
              <a:endParaRPr lang="en-US" altLang="zh-CN" dirty="0" smtClean="0"/>
            </a:p>
            <a:p>
              <a:pPr marL="0" indent="0">
                <a:buNone/>
              </a:pPr>
              <a:r>
                <a:rPr lang="en-US" altLang="zh-CN" dirty="0"/>
                <a:t> </a:t>
              </a:r>
              <a:r>
                <a:rPr lang="en-US" altLang="zh-CN" dirty="0" smtClean="0"/>
                <a:t>    </a:t>
              </a:r>
              <a:r>
                <a:rPr lang="zh-CN" altLang="en-US" dirty="0" smtClean="0"/>
                <a:t>时刻</a:t>
              </a:r>
              <a:r>
                <a:rPr lang="en-US" altLang="zh-CN" dirty="0" smtClean="0"/>
                <a:t>k</a:t>
              </a:r>
              <a:r>
                <a:rPr lang="zh-CN" altLang="en-US" dirty="0" smtClean="0"/>
                <a:t>时， </a:t>
              </a:r>
              <a:endParaRPr lang="en-US" altLang="zh-CN" dirty="0" smtClean="0"/>
            </a:p>
            <a:p>
              <a:pPr marL="0" indent="0">
                <a:buNone/>
              </a:pPr>
              <a:r>
                <a:rPr lang="en-US" altLang="zh-CN" dirty="0"/>
                <a:t> </a:t>
              </a:r>
              <a:r>
                <a:rPr lang="en-US" altLang="zh-CN" dirty="0" smtClean="0"/>
                <a:t>                  </a:t>
              </a:r>
            </a:p>
          </p:txBody>
        </p:sp>
        <p:graphicFrame>
          <p:nvGraphicFramePr>
            <p:cNvPr id="12" name="对象 11"/>
            <p:cNvGraphicFramePr>
              <a:graphicFrameLocks noChangeAspect="1"/>
            </p:cNvGraphicFramePr>
            <p:nvPr>
              <p:extLst>
                <p:ext uri="{D42A27DB-BD31-4B8C-83A1-F6EECF244321}">
                  <p14:modId xmlns:p14="http://schemas.microsoft.com/office/powerpoint/2010/main" val="3923882118"/>
                </p:ext>
              </p:extLst>
            </p:nvPr>
          </p:nvGraphicFramePr>
          <p:xfrm>
            <a:off x="2732719" y="4106788"/>
            <a:ext cx="3553933" cy="402332"/>
          </p:xfrm>
          <a:graphic>
            <a:graphicData uri="http://schemas.openxmlformats.org/presentationml/2006/ole">
              <mc:AlternateContent xmlns:mc="http://schemas.openxmlformats.org/markup-compatibility/2006">
                <mc:Choice xmlns:v="urn:schemas-microsoft-com:vml" Requires="v">
                  <p:oleObj spid="_x0000_s100688" name="Equation" r:id="rId10" imgW="2019240" imgH="228600" progId="Equation.DSMT4">
                    <p:embed/>
                  </p:oleObj>
                </mc:Choice>
                <mc:Fallback>
                  <p:oleObj name="Equation" r:id="rId10" imgW="2019240" imgH="228600" progId="Equation.DSMT4">
                    <p:embed/>
                    <p:pic>
                      <p:nvPicPr>
                        <p:cNvPr id="0" name=""/>
                        <p:cNvPicPr/>
                        <p:nvPr/>
                      </p:nvPicPr>
                      <p:blipFill>
                        <a:blip r:embed="rId11"/>
                        <a:stretch>
                          <a:fillRect/>
                        </a:stretch>
                      </p:blipFill>
                      <p:spPr>
                        <a:xfrm>
                          <a:off x="2732719" y="4106788"/>
                          <a:ext cx="3553933" cy="402332"/>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421840348"/>
                </p:ext>
              </p:extLst>
            </p:nvPr>
          </p:nvGraphicFramePr>
          <p:xfrm>
            <a:off x="2771800" y="4590099"/>
            <a:ext cx="3600400" cy="711109"/>
          </p:xfrm>
          <a:graphic>
            <a:graphicData uri="http://schemas.openxmlformats.org/presentationml/2006/ole">
              <mc:AlternateContent xmlns:mc="http://schemas.openxmlformats.org/markup-compatibility/2006">
                <mc:Choice xmlns:v="urn:schemas-microsoft-com:vml" Requires="v">
                  <p:oleObj spid="_x0000_s100689" name="Equation" r:id="rId12" imgW="1447800" imgH="431800" progId="Equation.DSMT4">
                    <p:embed/>
                  </p:oleObj>
                </mc:Choice>
                <mc:Fallback>
                  <p:oleObj name="Equation" r:id="rId12" imgW="1447800" imgH="431800" progId="Equation.DSMT4">
                    <p:embed/>
                    <p:pic>
                      <p:nvPicPr>
                        <p:cNvPr id="0" name="Object 8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71800" y="4590099"/>
                          <a:ext cx="3600400" cy="711109"/>
                        </a:xfrm>
                        <a:prstGeom prst="rect">
                          <a:avLst/>
                        </a:prstGeom>
                        <a:noFill/>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2297805314"/>
                </p:ext>
              </p:extLst>
            </p:nvPr>
          </p:nvGraphicFramePr>
          <p:xfrm>
            <a:off x="2808504" y="5445224"/>
            <a:ext cx="3294366" cy="432048"/>
          </p:xfrm>
          <a:graphic>
            <a:graphicData uri="http://schemas.openxmlformats.org/presentationml/2006/ole">
              <mc:AlternateContent xmlns:mc="http://schemas.openxmlformats.org/markup-compatibility/2006">
                <mc:Choice xmlns:v="urn:schemas-microsoft-com:vml" Requires="v">
                  <p:oleObj spid="_x0000_s100690" name="Equation" r:id="rId14" imgW="1739900" imgH="228600" progId="Equation.DSMT4">
                    <p:embed/>
                  </p:oleObj>
                </mc:Choice>
                <mc:Fallback>
                  <p:oleObj name="Equation" r:id="rId14" imgW="1739900" imgH="228600" progId="Equation.DSMT4">
                    <p:embed/>
                    <p:pic>
                      <p:nvPicPr>
                        <p:cNvPr id="0" name="Object 9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08504" y="5445224"/>
                          <a:ext cx="3294366" cy="432048"/>
                        </a:xfrm>
                        <a:prstGeom prst="rect">
                          <a:avLst/>
                        </a:prstGeom>
                        <a:noFill/>
                      </p:spPr>
                    </p:pic>
                  </p:oleObj>
                </mc:Fallback>
              </mc:AlternateContent>
            </a:graphicData>
          </a:graphic>
        </p:graphicFrame>
      </p:grpSp>
    </p:spTree>
    <p:extLst>
      <p:ext uri="{BB962C8B-B14F-4D97-AF65-F5344CB8AC3E}">
        <p14:creationId xmlns:p14="http://schemas.microsoft.com/office/powerpoint/2010/main" val="1413947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马尔可夫链的可约性</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23</a:t>
            </a:fld>
            <a:endParaRPr lang="zh-CN" altLang="en-US"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564197436"/>
              </p:ext>
            </p:extLst>
          </p:nvPr>
        </p:nvGraphicFramePr>
        <p:xfrm>
          <a:off x="1021342" y="2420888"/>
          <a:ext cx="2110498" cy="1944216"/>
        </p:xfrm>
        <a:graphic>
          <a:graphicData uri="http://schemas.openxmlformats.org/presentationml/2006/ole">
            <mc:AlternateContent xmlns:mc="http://schemas.openxmlformats.org/markup-compatibility/2006">
              <mc:Choice xmlns:v="urn:schemas-microsoft-com:vml" Requires="v">
                <p:oleObj spid="_x0000_s125008" name="Visio" r:id="rId4" imgW="2218611" imgH="2058153" progId="Visio.Drawing.11">
                  <p:embed/>
                </p:oleObj>
              </mc:Choice>
              <mc:Fallback>
                <p:oleObj name="Visio" r:id="rId4" imgW="2218611" imgH="2058153"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1342" y="2420888"/>
                        <a:ext cx="2110498" cy="1944216"/>
                      </a:xfrm>
                      <a:prstGeom prst="rect">
                        <a:avLst/>
                      </a:prstGeom>
                      <a:noFill/>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172235298"/>
              </p:ext>
            </p:extLst>
          </p:nvPr>
        </p:nvGraphicFramePr>
        <p:xfrm>
          <a:off x="4139952" y="1268760"/>
          <a:ext cx="3600400" cy="4080798"/>
        </p:xfrm>
        <a:graphic>
          <a:graphicData uri="http://schemas.openxmlformats.org/presentationml/2006/ole">
            <mc:AlternateContent xmlns:mc="http://schemas.openxmlformats.org/markup-compatibility/2006">
              <mc:Choice xmlns:v="urn:schemas-microsoft-com:vml" Requires="v">
                <p:oleObj spid="_x0000_s125009" name="Visio" r:id="rId6" imgW="3071051" imgH="3482035" progId="Visio.Drawing.11">
                  <p:embed/>
                </p:oleObj>
              </mc:Choice>
              <mc:Fallback>
                <p:oleObj name="Visio" r:id="rId6" imgW="3071051" imgH="3482035" progId="Visio.Drawing.11">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39952" y="1268760"/>
                        <a:ext cx="3600400" cy="4080798"/>
                      </a:xfrm>
                      <a:prstGeom prst="rect">
                        <a:avLst/>
                      </a:prstGeom>
                      <a:noFill/>
                    </p:spPr>
                  </p:pic>
                </p:oleObj>
              </mc:Fallback>
            </mc:AlternateContent>
          </a:graphicData>
        </a:graphic>
      </p:graphicFrame>
      <p:sp>
        <p:nvSpPr>
          <p:cNvPr id="8" name="椭圆 7"/>
          <p:cNvSpPr/>
          <p:nvPr/>
        </p:nvSpPr>
        <p:spPr>
          <a:xfrm>
            <a:off x="4572000" y="1340768"/>
            <a:ext cx="1008112" cy="3528392"/>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7020272" y="2780928"/>
            <a:ext cx="720080" cy="1152128"/>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p:cNvCxnSpPr/>
          <p:nvPr/>
        </p:nvCxnSpPr>
        <p:spPr>
          <a:xfrm flipV="1">
            <a:off x="5580112" y="1844824"/>
            <a:ext cx="720080" cy="72008"/>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flipV="1">
            <a:off x="6660232" y="1880828"/>
            <a:ext cx="504056" cy="900100"/>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084168" y="1403484"/>
            <a:ext cx="1656184" cy="369332"/>
          </a:xfrm>
          <a:prstGeom prst="rect">
            <a:avLst/>
          </a:prstGeom>
          <a:noFill/>
        </p:spPr>
        <p:txBody>
          <a:bodyPr wrap="square" rtlCol="0">
            <a:spAutoFit/>
          </a:bodyPr>
          <a:lstStyle/>
          <a:p>
            <a:r>
              <a:rPr lang="zh-CN" altLang="en-US" dirty="0" smtClean="0"/>
              <a:t>闭态集</a:t>
            </a:r>
            <a:endParaRPr lang="zh-CN" altLang="en-US" dirty="0"/>
          </a:p>
        </p:txBody>
      </p:sp>
      <p:sp>
        <p:nvSpPr>
          <p:cNvPr id="16" name="椭圆 15"/>
          <p:cNvSpPr/>
          <p:nvPr/>
        </p:nvSpPr>
        <p:spPr>
          <a:xfrm>
            <a:off x="5940152" y="2780928"/>
            <a:ext cx="720080" cy="11521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箭头连接符 17"/>
          <p:cNvCxnSpPr/>
          <p:nvPr/>
        </p:nvCxnSpPr>
        <p:spPr>
          <a:xfrm>
            <a:off x="6516216" y="3933056"/>
            <a:ext cx="144016" cy="50405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192180" y="4523399"/>
            <a:ext cx="1656184" cy="369332"/>
          </a:xfrm>
          <a:prstGeom prst="rect">
            <a:avLst/>
          </a:prstGeom>
          <a:noFill/>
        </p:spPr>
        <p:txBody>
          <a:bodyPr wrap="square" rtlCol="0">
            <a:spAutoFit/>
          </a:bodyPr>
          <a:lstStyle/>
          <a:p>
            <a:r>
              <a:rPr lang="zh-CN" altLang="en-US" dirty="0" smtClean="0"/>
              <a:t>过渡</a:t>
            </a:r>
            <a:r>
              <a:rPr lang="zh-CN" altLang="en-US" dirty="0"/>
              <a:t>状态</a:t>
            </a:r>
            <a:r>
              <a:rPr lang="zh-CN" altLang="en-US" dirty="0" smtClean="0"/>
              <a:t>集</a:t>
            </a:r>
            <a:endParaRPr lang="zh-CN" altLang="en-US" dirty="0"/>
          </a:p>
        </p:txBody>
      </p:sp>
    </p:spTree>
    <p:extLst>
      <p:ext uri="{BB962C8B-B14F-4D97-AF65-F5344CB8AC3E}">
        <p14:creationId xmlns:p14="http://schemas.microsoft.com/office/powerpoint/2010/main" val="166364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4" grpId="0"/>
      <p:bldP spid="16" grpId="0" animBg="1"/>
      <p:bldP spid="1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可约马氏链的转移概率矩阵变换</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24</a:t>
            </a:fld>
            <a:endParaRPr lang="zh-CN" altLang="en-US"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348120114"/>
              </p:ext>
            </p:extLst>
          </p:nvPr>
        </p:nvGraphicFramePr>
        <p:xfrm>
          <a:off x="395536" y="2204864"/>
          <a:ext cx="3596508" cy="2016224"/>
        </p:xfrm>
        <a:graphic>
          <a:graphicData uri="http://schemas.openxmlformats.org/presentationml/2006/ole">
            <mc:AlternateContent xmlns:mc="http://schemas.openxmlformats.org/markup-compatibility/2006">
              <mc:Choice xmlns:v="urn:schemas-microsoft-com:vml" Requires="v">
                <p:oleObj spid="_x0000_s126034" name="Equation" r:id="rId4" imgW="1676400" imgH="939800" progId="Equation.DSMT4">
                  <p:embed/>
                </p:oleObj>
              </mc:Choice>
              <mc:Fallback>
                <p:oleObj name="Equation" r:id="rId4" imgW="1676400" imgH="9398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536" y="2204864"/>
                        <a:ext cx="3596508" cy="2016224"/>
                      </a:xfrm>
                      <a:prstGeom prst="rect">
                        <a:avLst/>
                      </a:prstGeom>
                      <a:noFill/>
                    </p:spPr>
                  </p:pic>
                </p:oleObj>
              </mc:Fallback>
            </mc:AlternateContent>
          </a:graphicData>
        </a:graphic>
      </p:graphicFrame>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1564349905"/>
              </p:ext>
            </p:extLst>
          </p:nvPr>
        </p:nvGraphicFramePr>
        <p:xfrm>
          <a:off x="4860032" y="1809879"/>
          <a:ext cx="3645956" cy="2627233"/>
        </p:xfrm>
        <a:graphic>
          <a:graphicData uri="http://schemas.openxmlformats.org/presentationml/2006/ole">
            <mc:AlternateContent xmlns:mc="http://schemas.openxmlformats.org/markup-compatibility/2006">
              <mc:Choice xmlns:v="urn:schemas-microsoft-com:vml" Requires="v">
                <p:oleObj spid="_x0000_s126035" name="Equation" r:id="rId6" imgW="1943100" imgH="1397000" progId="Equation.DSMT4">
                  <p:embed/>
                </p:oleObj>
              </mc:Choice>
              <mc:Fallback>
                <p:oleObj name="Equation" r:id="rId6" imgW="1943100" imgH="1397000"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60032" y="1809879"/>
                        <a:ext cx="3645956" cy="2627233"/>
                      </a:xfrm>
                      <a:prstGeom prst="rect">
                        <a:avLst/>
                      </a:prstGeom>
                      <a:noFill/>
                    </p:spPr>
                  </p:pic>
                </p:oleObj>
              </mc:Fallback>
            </mc:AlternateContent>
          </a:graphicData>
        </a:graphic>
      </p:graphicFrame>
      <p:sp>
        <p:nvSpPr>
          <p:cNvPr id="9" name="右箭头 8"/>
          <p:cNvSpPr/>
          <p:nvPr/>
        </p:nvSpPr>
        <p:spPr>
          <a:xfrm>
            <a:off x="3995936" y="3140968"/>
            <a:ext cx="792088" cy="288032"/>
          </a:xfrm>
          <a:prstGeom prst="rightArrow">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47779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稳态分布</a:t>
            </a:r>
            <a:r>
              <a:rPr lang="en-US" altLang="zh-CN" dirty="0" smtClean="0"/>
              <a:t>---</a:t>
            </a:r>
            <a:r>
              <a:rPr lang="zh-CN" altLang="en-US" dirty="0" smtClean="0"/>
              <a:t>基本概念</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25</a:t>
            </a:fld>
            <a:endParaRPr lang="zh-CN" altLang="en-US" dirty="0"/>
          </a:p>
        </p:txBody>
      </p:sp>
      <mc:AlternateContent xmlns:mc="http://schemas.openxmlformats.org/markup-compatibility/2006" xmlns:a14="http://schemas.microsoft.com/office/drawing/2010/main">
        <mc:Choice Requires="a14">
          <p:sp>
            <p:nvSpPr>
              <p:cNvPr id="4" name="内容占位符 3"/>
              <p:cNvSpPr>
                <a:spLocks noGrp="1"/>
              </p:cNvSpPr>
              <p:nvPr>
                <p:ph sz="quarter" idx="1"/>
              </p:nvPr>
            </p:nvSpPr>
            <p:spPr>
              <a:xfrm>
                <a:off x="457200" y="1219200"/>
                <a:ext cx="8229600" cy="1129680"/>
              </a:xfrm>
            </p:spPr>
            <p:txBody>
              <a:bodyPr/>
              <a:lstStyle/>
              <a:p>
                <a:r>
                  <a:rPr lang="zh-CN" altLang="zh-CN" dirty="0" smtClean="0"/>
                  <a:t>当</a:t>
                </a:r>
                <a:r>
                  <a:rPr lang="en-US" altLang="zh-CN" dirty="0" smtClean="0"/>
                  <a:t> n</a:t>
                </a:r>
                <a14:m>
                  <m:oMath xmlns:m="http://schemas.openxmlformats.org/officeDocument/2006/math">
                    <m:r>
                      <a:rPr lang="en-US" altLang="zh-CN" i="1" smtClean="0">
                        <a:latin typeface="Cambria Math"/>
                        <a:ea typeface="Cambria Math"/>
                      </a:rPr>
                      <m:t>→</m:t>
                    </m:r>
                    <m:r>
                      <a:rPr lang="en-US" altLang="zh-CN" b="0" i="1" smtClean="0">
                        <a:latin typeface="Cambria Math"/>
                        <a:ea typeface="Cambria Math"/>
                      </a:rPr>
                      <m:t> ∞ </m:t>
                    </m:r>
                  </m:oMath>
                </a14:m>
                <a:r>
                  <a:rPr lang="zh-CN" altLang="zh-CN" dirty="0" smtClean="0"/>
                  <a:t>时</a:t>
                </a:r>
                <a:r>
                  <a:rPr lang="zh-CN" altLang="zh-CN" dirty="0"/>
                  <a:t>分布向量稳定到一个定</a:t>
                </a:r>
                <a:r>
                  <a:rPr lang="zh-CN" altLang="zh-CN" dirty="0" smtClean="0"/>
                  <a:t>值</a:t>
                </a:r>
                <a:r>
                  <a:rPr lang="en-US" altLang="zh-CN" i="1" dirty="0" smtClean="0"/>
                  <a:t>s</a:t>
                </a:r>
                <a:r>
                  <a:rPr lang="zh-CN" altLang="zh-CN" dirty="0" smtClean="0"/>
                  <a:t>，并且满足</a:t>
                </a:r>
                <a:endParaRPr lang="en-US" altLang="zh-CN" dirty="0" smtClean="0"/>
              </a:p>
              <a:p>
                <a:pPr marL="0" indent="0" algn="ctr">
                  <a:buNone/>
                </a:pPr>
                <a:r>
                  <a:rPr lang="en-US" altLang="zh-CN" dirty="0"/>
                  <a:t> </a:t>
                </a:r>
                <a:r>
                  <a:rPr lang="en-US" altLang="zh-CN" dirty="0" smtClean="0"/>
                  <a:t>    </a:t>
                </a:r>
                <a:r>
                  <a:rPr lang="en-US" altLang="zh-CN" i="1" dirty="0" err="1" smtClean="0"/>
                  <a:t>s</a:t>
                </a:r>
                <a:r>
                  <a:rPr lang="en-US" altLang="zh-CN" dirty="0" err="1" smtClean="0"/>
                  <a:t>P</a:t>
                </a:r>
                <a:r>
                  <a:rPr lang="en-US" altLang="zh-CN" dirty="0" smtClean="0"/>
                  <a:t> = </a:t>
                </a:r>
                <a:r>
                  <a:rPr lang="en-US" altLang="zh-CN" i="1" dirty="0" smtClean="0"/>
                  <a:t>s</a:t>
                </a:r>
              </a:p>
            </p:txBody>
          </p:sp>
        </mc:Choice>
        <mc:Fallback xmlns="">
          <p:sp>
            <p:nvSpPr>
              <p:cNvPr id="4" name="内容占位符 3"/>
              <p:cNvSpPr>
                <a:spLocks noGrp="1" noRot="1" noChangeAspect="1" noMove="1" noResize="1" noEditPoints="1" noAdjustHandles="1" noChangeArrowheads="1" noChangeShapeType="1" noTextEdit="1"/>
              </p:cNvSpPr>
              <p:nvPr>
                <p:ph sz="quarter" idx="1"/>
              </p:nvPr>
            </p:nvSpPr>
            <p:spPr>
              <a:xfrm>
                <a:off x="457200" y="1219200"/>
                <a:ext cx="8229600" cy="1129680"/>
              </a:xfrm>
              <a:blipFill rotWithShape="1">
                <a:blip r:embed="rId4"/>
                <a:stretch>
                  <a:fillRect l="-593" t="-4865" b="-5405"/>
                </a:stretch>
              </a:blipFill>
            </p:spPr>
            <p:txBody>
              <a:bodyPr/>
              <a:lstStyle/>
              <a:p>
                <a:r>
                  <a:rPr lang="zh-CN" altLang="en-US">
                    <a:noFill/>
                  </a:rPr>
                  <a:t> </a:t>
                </a:r>
              </a:p>
            </p:txBody>
          </p:sp>
        </mc:Fallback>
      </mc:AlternateContent>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8" name="组合 7"/>
          <p:cNvGrpSpPr/>
          <p:nvPr/>
        </p:nvGrpSpPr>
        <p:grpSpPr>
          <a:xfrm>
            <a:off x="467544" y="2420888"/>
            <a:ext cx="8229600" cy="1129680"/>
            <a:chOff x="467544" y="2420888"/>
            <a:chExt cx="8229600" cy="1129680"/>
          </a:xfrm>
        </p:grpSpPr>
        <p:sp>
          <p:nvSpPr>
            <p:cNvPr id="5" name="内容占位符 3"/>
            <p:cNvSpPr txBox="1">
              <a:spLocks/>
            </p:cNvSpPr>
            <p:nvPr/>
          </p:nvSpPr>
          <p:spPr>
            <a:xfrm>
              <a:off x="467544" y="2420888"/>
              <a:ext cx="8229600" cy="1129680"/>
            </a:xfrm>
            <a:prstGeom prst="rect">
              <a:avLst/>
            </a:prstGeom>
          </p:spPr>
          <p:txBody>
            <a:bodyPr vert="horz">
              <a:normAutofit/>
            </a:bodyPr>
            <a:lstStyle>
              <a:lvl1pPr marL="274320" indent="-274320" algn="l" rtl="0" eaLnBrk="1" latinLnBrk="0" hangingPunct="1">
                <a:spcBef>
                  <a:spcPts val="1200"/>
                </a:spcBef>
                <a:buClr>
                  <a:schemeClr val="accent1"/>
                </a:buClr>
                <a:buSzPct val="76000"/>
                <a:buFont typeface="Wingdings 3"/>
                <a:buChar char=""/>
                <a:defRPr kumimoji="0" sz="2600" kern="1200">
                  <a:solidFill>
                    <a:schemeClr val="tx1"/>
                  </a:solidFill>
                  <a:latin typeface="华文中宋" pitchFamily="2" charset="-122"/>
                  <a:ea typeface="华文中宋" pitchFamily="2" charset="-122"/>
                  <a:cs typeface="+mn-cs"/>
                </a:defRPr>
              </a:lvl1pPr>
              <a:lvl2pPr marL="548640" indent="-274320" algn="l" rtl="0" eaLnBrk="1" latinLnBrk="0" hangingPunct="1">
                <a:spcBef>
                  <a:spcPts val="1200"/>
                </a:spcBef>
                <a:buClr>
                  <a:schemeClr val="accent2"/>
                </a:buClr>
                <a:buSzPct val="76000"/>
                <a:buFont typeface="Wingdings 3"/>
                <a:buChar char=""/>
                <a:defRPr kumimoji="0" sz="2300" kern="1200">
                  <a:solidFill>
                    <a:schemeClr val="tx1"/>
                  </a:solidFill>
                  <a:latin typeface="华文中宋" pitchFamily="2" charset="-122"/>
                  <a:ea typeface="华文中宋" pitchFamily="2" charset="-122"/>
                  <a:cs typeface="+mn-cs"/>
                </a:defRPr>
              </a:lvl2pPr>
              <a:lvl3pPr marL="822960" indent="-228600" algn="l" rtl="0" eaLnBrk="1" latinLnBrk="0" hangingPunct="1">
                <a:spcBef>
                  <a:spcPts val="1200"/>
                </a:spcBef>
                <a:buClr>
                  <a:schemeClr val="bg1">
                    <a:shade val="50000"/>
                  </a:schemeClr>
                </a:buClr>
                <a:buSzPct val="76000"/>
                <a:buFont typeface="Wingdings 3"/>
                <a:buChar char=""/>
                <a:defRPr kumimoji="0" sz="2000" kern="1200">
                  <a:solidFill>
                    <a:schemeClr val="tx1"/>
                  </a:solidFill>
                  <a:latin typeface="华文中宋" pitchFamily="2" charset="-122"/>
                  <a:ea typeface="华文中宋" pitchFamily="2" charset="-122"/>
                  <a:cs typeface="+mn-cs"/>
                </a:defRPr>
              </a:lvl3pPr>
              <a:lvl4pPr marL="1097280" indent="-228600" algn="l" rtl="0" eaLnBrk="1" latinLnBrk="0" hangingPunct="1">
                <a:spcBef>
                  <a:spcPts val="1200"/>
                </a:spcBef>
                <a:buClr>
                  <a:schemeClr val="accent2">
                    <a:shade val="75000"/>
                  </a:schemeClr>
                </a:buClr>
                <a:buSzPct val="70000"/>
                <a:buFont typeface="Wingdings"/>
                <a:buChar char=""/>
                <a:defRPr kumimoji="0" sz="1800" kern="1200">
                  <a:solidFill>
                    <a:schemeClr val="tx1"/>
                  </a:solidFill>
                  <a:latin typeface="华文中宋" pitchFamily="2" charset="-122"/>
                  <a:ea typeface="华文中宋" pitchFamily="2" charset="-122"/>
                  <a:cs typeface="+mn-cs"/>
                </a:defRPr>
              </a:lvl4pPr>
              <a:lvl5pPr marL="1371600" indent="-228600" algn="l" rtl="0" eaLnBrk="1" latinLnBrk="0" hangingPunct="1">
                <a:spcBef>
                  <a:spcPts val="1200"/>
                </a:spcBef>
                <a:buClr>
                  <a:schemeClr val="accent2"/>
                </a:buClr>
                <a:buSzPct val="70000"/>
                <a:buFont typeface="Wingdings"/>
                <a:buChar char=""/>
                <a:defRPr kumimoji="0" sz="1600" kern="1200">
                  <a:solidFill>
                    <a:schemeClr val="tx1"/>
                  </a:solidFill>
                  <a:latin typeface="华文中宋" pitchFamily="2" charset="-122"/>
                  <a:ea typeface="华文中宋" pitchFamily="2" charset="-122"/>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zh-CN" altLang="en-US" dirty="0" smtClean="0"/>
                <a:t>定理</a:t>
              </a:r>
              <a:r>
                <a:rPr lang="en-US" altLang="zh-CN" dirty="0" smtClean="0"/>
                <a:t>1:   </a:t>
              </a:r>
            </a:p>
          </p:txBody>
        </p:sp>
        <p:graphicFrame>
          <p:nvGraphicFramePr>
            <p:cNvPr id="7" name="对象 6"/>
            <p:cNvGraphicFramePr>
              <a:graphicFrameLocks noChangeAspect="1"/>
            </p:cNvGraphicFramePr>
            <p:nvPr>
              <p:extLst>
                <p:ext uri="{D42A27DB-BD31-4B8C-83A1-F6EECF244321}">
                  <p14:modId xmlns:p14="http://schemas.microsoft.com/office/powerpoint/2010/main" val="1734273324"/>
                </p:ext>
              </p:extLst>
            </p:nvPr>
          </p:nvGraphicFramePr>
          <p:xfrm>
            <a:off x="2411760" y="2420888"/>
            <a:ext cx="1872208" cy="725481"/>
          </p:xfrm>
          <a:graphic>
            <a:graphicData uri="http://schemas.openxmlformats.org/presentationml/2006/ole">
              <mc:AlternateContent xmlns:mc="http://schemas.openxmlformats.org/markup-compatibility/2006">
                <mc:Choice xmlns:v="urn:schemas-microsoft-com:vml" Requires="v">
                  <p:oleObj spid="_x0000_s128161" name="Equation" r:id="rId5" imgW="761669" imgH="291973" progId="Equation.DSMT4">
                    <p:embed/>
                  </p:oleObj>
                </mc:Choice>
                <mc:Fallback>
                  <p:oleObj name="Equation" r:id="rId5" imgW="761669" imgH="291973" progId="Equation.DSMT4">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1760" y="2420888"/>
                          <a:ext cx="1872208" cy="725481"/>
                        </a:xfrm>
                        <a:prstGeom prst="rect">
                          <a:avLst/>
                        </a:prstGeom>
                        <a:noFill/>
                      </p:spPr>
                    </p:pic>
                  </p:oleObj>
                </mc:Fallback>
              </mc:AlternateContent>
            </a:graphicData>
          </a:graphic>
        </p:graphicFrame>
      </p:grpSp>
      <p:sp>
        <p:nvSpPr>
          <p:cNvPr id="1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6" name="组合 15"/>
          <p:cNvGrpSpPr/>
          <p:nvPr/>
        </p:nvGrpSpPr>
        <p:grpSpPr>
          <a:xfrm>
            <a:off x="467544" y="3595464"/>
            <a:ext cx="7128792" cy="1129680"/>
            <a:chOff x="467544" y="3883496"/>
            <a:chExt cx="7128792" cy="1129680"/>
          </a:xfrm>
        </p:grpSpPr>
        <p:sp>
          <p:nvSpPr>
            <p:cNvPr id="9" name="内容占位符 3"/>
            <p:cNvSpPr txBox="1">
              <a:spLocks/>
            </p:cNvSpPr>
            <p:nvPr/>
          </p:nvSpPr>
          <p:spPr>
            <a:xfrm>
              <a:off x="467544" y="3883496"/>
              <a:ext cx="7128792" cy="1129680"/>
            </a:xfrm>
            <a:prstGeom prst="rect">
              <a:avLst/>
            </a:prstGeom>
          </p:spPr>
          <p:txBody>
            <a:bodyPr vert="horz">
              <a:normAutofit/>
            </a:bodyPr>
            <a:lstStyle>
              <a:lvl1pPr marL="274320" indent="-274320" algn="l" rtl="0" eaLnBrk="1" latinLnBrk="0" hangingPunct="1">
                <a:spcBef>
                  <a:spcPts val="1200"/>
                </a:spcBef>
                <a:buClr>
                  <a:schemeClr val="accent1"/>
                </a:buClr>
                <a:buSzPct val="76000"/>
                <a:buFont typeface="Wingdings 3"/>
                <a:buChar char=""/>
                <a:defRPr kumimoji="0" sz="2600" kern="1200">
                  <a:solidFill>
                    <a:schemeClr val="tx1"/>
                  </a:solidFill>
                  <a:latin typeface="华文中宋" pitchFamily="2" charset="-122"/>
                  <a:ea typeface="华文中宋" pitchFamily="2" charset="-122"/>
                  <a:cs typeface="+mn-cs"/>
                </a:defRPr>
              </a:lvl1pPr>
              <a:lvl2pPr marL="548640" indent="-274320" algn="l" rtl="0" eaLnBrk="1" latinLnBrk="0" hangingPunct="1">
                <a:spcBef>
                  <a:spcPts val="1200"/>
                </a:spcBef>
                <a:buClr>
                  <a:schemeClr val="accent2"/>
                </a:buClr>
                <a:buSzPct val="76000"/>
                <a:buFont typeface="Wingdings 3"/>
                <a:buChar char=""/>
                <a:defRPr kumimoji="0" sz="2300" kern="1200">
                  <a:solidFill>
                    <a:schemeClr val="tx1"/>
                  </a:solidFill>
                  <a:latin typeface="华文中宋" pitchFamily="2" charset="-122"/>
                  <a:ea typeface="华文中宋" pitchFamily="2" charset="-122"/>
                  <a:cs typeface="+mn-cs"/>
                </a:defRPr>
              </a:lvl2pPr>
              <a:lvl3pPr marL="822960" indent="-228600" algn="l" rtl="0" eaLnBrk="1" latinLnBrk="0" hangingPunct="1">
                <a:spcBef>
                  <a:spcPts val="1200"/>
                </a:spcBef>
                <a:buClr>
                  <a:schemeClr val="bg1">
                    <a:shade val="50000"/>
                  </a:schemeClr>
                </a:buClr>
                <a:buSzPct val="76000"/>
                <a:buFont typeface="Wingdings 3"/>
                <a:buChar char=""/>
                <a:defRPr kumimoji="0" sz="2000" kern="1200">
                  <a:solidFill>
                    <a:schemeClr val="tx1"/>
                  </a:solidFill>
                  <a:latin typeface="华文中宋" pitchFamily="2" charset="-122"/>
                  <a:ea typeface="华文中宋" pitchFamily="2" charset="-122"/>
                  <a:cs typeface="+mn-cs"/>
                </a:defRPr>
              </a:lvl3pPr>
              <a:lvl4pPr marL="1097280" indent="-228600" algn="l" rtl="0" eaLnBrk="1" latinLnBrk="0" hangingPunct="1">
                <a:spcBef>
                  <a:spcPts val="1200"/>
                </a:spcBef>
                <a:buClr>
                  <a:schemeClr val="accent2">
                    <a:shade val="75000"/>
                  </a:schemeClr>
                </a:buClr>
                <a:buSzPct val="70000"/>
                <a:buFont typeface="Wingdings"/>
                <a:buChar char=""/>
                <a:defRPr kumimoji="0" sz="1800" kern="1200">
                  <a:solidFill>
                    <a:schemeClr val="tx1"/>
                  </a:solidFill>
                  <a:latin typeface="华文中宋" pitchFamily="2" charset="-122"/>
                  <a:ea typeface="华文中宋" pitchFamily="2" charset="-122"/>
                  <a:cs typeface="+mn-cs"/>
                </a:defRPr>
              </a:lvl4pPr>
              <a:lvl5pPr marL="1371600" indent="-228600" algn="l" rtl="0" eaLnBrk="1" latinLnBrk="0" hangingPunct="1">
                <a:spcBef>
                  <a:spcPts val="1200"/>
                </a:spcBef>
                <a:buClr>
                  <a:schemeClr val="accent2"/>
                </a:buClr>
                <a:buSzPct val="70000"/>
                <a:buFont typeface="Wingdings"/>
                <a:buChar char=""/>
                <a:defRPr kumimoji="0" sz="1600" kern="1200">
                  <a:solidFill>
                    <a:schemeClr val="tx1"/>
                  </a:solidFill>
                  <a:latin typeface="华文中宋" pitchFamily="2" charset="-122"/>
                  <a:ea typeface="华文中宋" pitchFamily="2" charset="-122"/>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zh-CN" altLang="en-US" dirty="0" smtClean="0"/>
                <a:t>推论</a:t>
              </a:r>
              <a:r>
                <a:rPr lang="en-US" altLang="zh-CN" dirty="0" smtClean="0"/>
                <a:t>1:      </a:t>
              </a:r>
              <a:r>
                <a:rPr lang="en-US" altLang="zh-CN" dirty="0" err="1" smtClean="0"/>
                <a:t>的行矢量满足</a:t>
              </a:r>
              <a:r>
                <a:rPr lang="en-US" altLang="zh-CN" dirty="0"/>
                <a:t> </a:t>
              </a:r>
              <a:r>
                <a:rPr lang="en-US" altLang="zh-CN" dirty="0" smtClean="0"/>
                <a:t>           且             </a:t>
              </a:r>
            </a:p>
          </p:txBody>
        </p:sp>
        <p:graphicFrame>
          <p:nvGraphicFramePr>
            <p:cNvPr id="11" name="对象 10"/>
            <p:cNvGraphicFramePr>
              <a:graphicFrameLocks noChangeAspect="1"/>
            </p:cNvGraphicFramePr>
            <p:nvPr>
              <p:extLst>
                <p:ext uri="{D42A27DB-BD31-4B8C-83A1-F6EECF244321}">
                  <p14:modId xmlns:p14="http://schemas.microsoft.com/office/powerpoint/2010/main" val="250396874"/>
                </p:ext>
              </p:extLst>
            </p:nvPr>
          </p:nvGraphicFramePr>
          <p:xfrm>
            <a:off x="2123728" y="4005064"/>
            <a:ext cx="323528" cy="323528"/>
          </p:xfrm>
          <a:graphic>
            <a:graphicData uri="http://schemas.openxmlformats.org/presentationml/2006/ole">
              <mc:AlternateContent xmlns:mc="http://schemas.openxmlformats.org/markup-compatibility/2006">
                <mc:Choice xmlns:v="urn:schemas-microsoft-com:vml" Requires="v">
                  <p:oleObj spid="_x0000_s128162" name="Equation" r:id="rId7" imgW="139700" imgH="139700" progId="Equation.DSMT4">
                    <p:embed/>
                  </p:oleObj>
                </mc:Choice>
                <mc:Fallback>
                  <p:oleObj name="Equation" r:id="rId7" imgW="139700" imgH="139700" progId="Equation.DSMT4">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3728" y="4005064"/>
                          <a:ext cx="323528" cy="323528"/>
                        </a:xfrm>
                        <a:prstGeom prst="rect">
                          <a:avLst/>
                        </a:prstGeom>
                        <a:noFill/>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4195726841"/>
                </p:ext>
              </p:extLst>
            </p:nvPr>
          </p:nvGraphicFramePr>
          <p:xfrm>
            <a:off x="4532468" y="3909036"/>
            <a:ext cx="1107501" cy="404664"/>
          </p:xfrm>
          <a:graphic>
            <a:graphicData uri="http://schemas.openxmlformats.org/presentationml/2006/ole">
              <mc:AlternateContent xmlns:mc="http://schemas.openxmlformats.org/markup-compatibility/2006">
                <mc:Choice xmlns:v="urn:schemas-microsoft-com:vml" Requires="v">
                  <p:oleObj spid="_x0000_s128163" name="Equation" r:id="rId9" imgW="494870" imgH="177646" progId="Equation.DSMT4">
                    <p:embed/>
                  </p:oleObj>
                </mc:Choice>
                <mc:Fallback>
                  <p:oleObj name="Equation" r:id="rId9" imgW="494870" imgH="177646"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2468" y="3909036"/>
                          <a:ext cx="1107501" cy="404664"/>
                        </a:xfrm>
                        <a:prstGeom prst="rect">
                          <a:avLst/>
                        </a:prstGeom>
                        <a:noFill/>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1200246849"/>
                </p:ext>
              </p:extLst>
            </p:nvPr>
          </p:nvGraphicFramePr>
          <p:xfrm>
            <a:off x="6084168" y="3916279"/>
            <a:ext cx="971600" cy="592841"/>
          </p:xfrm>
          <a:graphic>
            <a:graphicData uri="http://schemas.openxmlformats.org/presentationml/2006/ole">
              <mc:AlternateContent xmlns:mc="http://schemas.openxmlformats.org/markup-compatibility/2006">
                <mc:Choice xmlns:v="urn:schemas-microsoft-com:vml" Requires="v">
                  <p:oleObj spid="_x0000_s128164" name="Equation" r:id="rId11" imgW="558558" imgH="342751" progId="Equation.DSMT4">
                    <p:embed/>
                  </p:oleObj>
                </mc:Choice>
                <mc:Fallback>
                  <p:oleObj name="Equation" r:id="rId11" imgW="558558" imgH="342751" progId="Equation.DSMT4">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84168" y="3916279"/>
                          <a:ext cx="971600" cy="592841"/>
                        </a:xfrm>
                        <a:prstGeom prst="rect">
                          <a:avLst/>
                        </a:prstGeom>
                        <a:noFill/>
                      </p:spPr>
                    </p:pic>
                  </p:oleObj>
                </mc:Fallback>
              </mc:AlternateContent>
            </a:graphicData>
          </a:graphic>
        </p:graphicFrame>
      </p:grpSp>
      <p:sp>
        <p:nvSpPr>
          <p:cNvPr id="17" name="内容占位符 3"/>
          <p:cNvSpPr txBox="1">
            <a:spLocks/>
          </p:cNvSpPr>
          <p:nvPr/>
        </p:nvSpPr>
        <p:spPr>
          <a:xfrm>
            <a:off x="467544" y="4869160"/>
            <a:ext cx="8229600" cy="1129680"/>
          </a:xfrm>
          <a:prstGeom prst="rect">
            <a:avLst/>
          </a:prstGeom>
        </p:spPr>
        <p:txBody>
          <a:bodyPr vert="horz">
            <a:normAutofit/>
          </a:bodyPr>
          <a:lstStyle>
            <a:lvl1pPr marL="274320" indent="-274320" algn="l" rtl="0" eaLnBrk="1" latinLnBrk="0" hangingPunct="1">
              <a:spcBef>
                <a:spcPts val="1200"/>
              </a:spcBef>
              <a:buClr>
                <a:schemeClr val="accent1"/>
              </a:buClr>
              <a:buSzPct val="76000"/>
              <a:buFont typeface="Wingdings 3"/>
              <a:buChar char=""/>
              <a:defRPr kumimoji="0" sz="2600" kern="1200">
                <a:solidFill>
                  <a:schemeClr val="tx1"/>
                </a:solidFill>
                <a:latin typeface="华文中宋" pitchFamily="2" charset="-122"/>
                <a:ea typeface="华文中宋" pitchFamily="2" charset="-122"/>
                <a:cs typeface="+mn-cs"/>
              </a:defRPr>
            </a:lvl1pPr>
            <a:lvl2pPr marL="548640" indent="-274320" algn="l" rtl="0" eaLnBrk="1" latinLnBrk="0" hangingPunct="1">
              <a:spcBef>
                <a:spcPts val="1200"/>
              </a:spcBef>
              <a:buClr>
                <a:schemeClr val="accent2"/>
              </a:buClr>
              <a:buSzPct val="76000"/>
              <a:buFont typeface="Wingdings 3"/>
              <a:buChar char=""/>
              <a:defRPr kumimoji="0" sz="2300" kern="1200">
                <a:solidFill>
                  <a:schemeClr val="tx1"/>
                </a:solidFill>
                <a:latin typeface="华文中宋" pitchFamily="2" charset="-122"/>
                <a:ea typeface="华文中宋" pitchFamily="2" charset="-122"/>
                <a:cs typeface="+mn-cs"/>
              </a:defRPr>
            </a:lvl2pPr>
            <a:lvl3pPr marL="822960" indent="-228600" algn="l" rtl="0" eaLnBrk="1" latinLnBrk="0" hangingPunct="1">
              <a:spcBef>
                <a:spcPts val="1200"/>
              </a:spcBef>
              <a:buClr>
                <a:schemeClr val="bg1">
                  <a:shade val="50000"/>
                </a:schemeClr>
              </a:buClr>
              <a:buSzPct val="76000"/>
              <a:buFont typeface="Wingdings 3"/>
              <a:buChar char=""/>
              <a:defRPr kumimoji="0" sz="2000" kern="1200">
                <a:solidFill>
                  <a:schemeClr val="tx1"/>
                </a:solidFill>
                <a:latin typeface="华文中宋" pitchFamily="2" charset="-122"/>
                <a:ea typeface="华文中宋" pitchFamily="2" charset="-122"/>
                <a:cs typeface="+mn-cs"/>
              </a:defRPr>
            </a:lvl3pPr>
            <a:lvl4pPr marL="1097280" indent="-228600" algn="l" rtl="0" eaLnBrk="1" latinLnBrk="0" hangingPunct="1">
              <a:spcBef>
                <a:spcPts val="1200"/>
              </a:spcBef>
              <a:buClr>
                <a:schemeClr val="accent2">
                  <a:shade val="75000"/>
                </a:schemeClr>
              </a:buClr>
              <a:buSzPct val="70000"/>
              <a:buFont typeface="Wingdings"/>
              <a:buChar char=""/>
              <a:defRPr kumimoji="0" sz="1800" kern="1200">
                <a:solidFill>
                  <a:schemeClr val="tx1"/>
                </a:solidFill>
                <a:latin typeface="华文中宋" pitchFamily="2" charset="-122"/>
                <a:ea typeface="华文中宋" pitchFamily="2" charset="-122"/>
                <a:cs typeface="+mn-cs"/>
              </a:defRPr>
            </a:lvl4pPr>
            <a:lvl5pPr marL="1371600" indent="-228600" algn="l" rtl="0" eaLnBrk="1" latinLnBrk="0" hangingPunct="1">
              <a:spcBef>
                <a:spcPts val="1200"/>
              </a:spcBef>
              <a:buClr>
                <a:schemeClr val="accent2"/>
              </a:buClr>
              <a:buSzPct val="70000"/>
              <a:buFont typeface="Wingdings"/>
              <a:buChar char=""/>
              <a:defRPr kumimoji="0" sz="1600" kern="1200">
                <a:solidFill>
                  <a:schemeClr val="tx1"/>
                </a:solidFill>
                <a:latin typeface="华文中宋" pitchFamily="2" charset="-122"/>
                <a:ea typeface="华文中宋" pitchFamily="2" charset="-122"/>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zh-CN" altLang="en-US" dirty="0" smtClean="0"/>
              <a:t>推论</a:t>
            </a:r>
            <a:r>
              <a:rPr lang="en-US" altLang="zh-CN" dirty="0" smtClean="0"/>
              <a:t>2:   </a:t>
            </a:r>
            <a:r>
              <a:rPr lang="zh-CN" altLang="en-US" dirty="0" smtClean="0"/>
              <a:t>稳态向量与初始分布无关</a:t>
            </a:r>
            <a:endParaRPr lang="en-US" altLang="zh-CN" dirty="0" smtClean="0"/>
          </a:p>
        </p:txBody>
      </p:sp>
    </p:spTree>
    <p:extLst>
      <p:ext uri="{BB962C8B-B14F-4D97-AF65-F5344CB8AC3E}">
        <p14:creationId xmlns:p14="http://schemas.microsoft.com/office/powerpoint/2010/main" val="642740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常用稳态矩阵求解方法</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26</a:t>
            </a:fld>
            <a:endParaRPr lang="zh-CN" altLang="en-US" dirty="0"/>
          </a:p>
        </p:txBody>
      </p:sp>
      <p:sp>
        <p:nvSpPr>
          <p:cNvPr id="4" name="内容占位符 3"/>
          <p:cNvSpPr>
            <a:spLocks noGrp="1"/>
          </p:cNvSpPr>
          <p:nvPr>
            <p:ph sz="quarter" idx="1"/>
          </p:nvPr>
        </p:nvSpPr>
        <p:spPr>
          <a:xfrm>
            <a:off x="457200" y="1731600"/>
            <a:ext cx="8229600" cy="4937760"/>
          </a:xfrm>
        </p:spPr>
        <p:txBody>
          <a:bodyPr/>
          <a:lstStyle/>
          <a:p>
            <a:r>
              <a:rPr lang="zh-CN" altLang="zh-CN" dirty="0"/>
              <a:t>转移</a:t>
            </a:r>
            <a:r>
              <a:rPr lang="zh-CN" altLang="zh-CN" dirty="0" smtClean="0"/>
              <a:t>矩阵重复</a:t>
            </a:r>
            <a:r>
              <a:rPr lang="zh-CN" altLang="zh-CN" dirty="0"/>
              <a:t>相乘</a:t>
            </a:r>
            <a:r>
              <a:rPr lang="zh-CN" altLang="zh-CN" dirty="0" smtClean="0"/>
              <a:t>；</a:t>
            </a:r>
            <a:endParaRPr lang="en-US" altLang="zh-CN" dirty="0" smtClean="0"/>
          </a:p>
          <a:p>
            <a:r>
              <a:rPr lang="zh-CN" altLang="zh-CN" dirty="0" smtClean="0"/>
              <a:t>求</a:t>
            </a:r>
            <a:r>
              <a:rPr lang="en-US" altLang="zh-CN" dirty="0"/>
              <a:t>P</a:t>
            </a:r>
            <a:r>
              <a:rPr lang="zh-CN" altLang="zh-CN" dirty="0" smtClean="0"/>
              <a:t>的</a:t>
            </a:r>
            <a:r>
              <a:rPr lang="zh-CN" altLang="zh-CN" dirty="0"/>
              <a:t>特征值</a:t>
            </a:r>
            <a:r>
              <a:rPr lang="en-US" altLang="zh-CN" dirty="0"/>
              <a:t> </a:t>
            </a:r>
            <a:r>
              <a:rPr lang="zh-CN" altLang="zh-CN" dirty="0"/>
              <a:t>的</a:t>
            </a:r>
            <a:r>
              <a:rPr lang="zh-CN" altLang="zh-CN" dirty="0" smtClean="0"/>
              <a:t>特征向量；</a:t>
            </a:r>
            <a:endParaRPr lang="en-US" altLang="zh-CN" dirty="0" smtClean="0"/>
          </a:p>
          <a:p>
            <a:r>
              <a:rPr lang="zh-CN" altLang="zh-CN" dirty="0" smtClean="0"/>
              <a:t>差分方程；</a:t>
            </a:r>
            <a:endParaRPr lang="en-US" altLang="zh-CN" dirty="0" smtClean="0"/>
          </a:p>
          <a:p>
            <a:r>
              <a:rPr lang="en-US" altLang="zh-CN" dirty="0" smtClean="0"/>
              <a:t>Z</a:t>
            </a:r>
            <a:r>
              <a:rPr lang="zh-CN" altLang="zh-CN" dirty="0"/>
              <a:t>变换</a:t>
            </a:r>
            <a:r>
              <a:rPr lang="zh-CN" altLang="zh-CN" dirty="0" smtClean="0"/>
              <a:t>；</a:t>
            </a:r>
            <a:endParaRPr lang="en-US" altLang="zh-CN" dirty="0" smtClean="0"/>
          </a:p>
          <a:p>
            <a:r>
              <a:rPr lang="zh-CN" altLang="zh-CN" dirty="0" smtClean="0"/>
              <a:t>直接</a:t>
            </a:r>
            <a:r>
              <a:rPr lang="zh-CN" altLang="zh-CN" dirty="0"/>
              <a:t>数值计算法解线性方程组</a:t>
            </a:r>
            <a:r>
              <a:rPr lang="zh-CN" altLang="zh-CN" dirty="0" smtClean="0"/>
              <a:t>；</a:t>
            </a:r>
            <a:endParaRPr lang="en-US" altLang="zh-CN" dirty="0" smtClean="0"/>
          </a:p>
          <a:p>
            <a:r>
              <a:rPr lang="zh-CN" altLang="zh-CN" dirty="0" smtClean="0"/>
              <a:t>迭代法</a:t>
            </a:r>
            <a:r>
              <a:rPr lang="zh-CN" altLang="zh-CN" dirty="0"/>
              <a:t>解线性方程组</a:t>
            </a:r>
            <a:endParaRPr lang="zh-CN" altLang="en-US" dirty="0"/>
          </a:p>
        </p:txBody>
      </p:sp>
    </p:spTree>
    <p:extLst>
      <p:ext uri="{BB962C8B-B14F-4D97-AF65-F5344CB8AC3E}">
        <p14:creationId xmlns:p14="http://schemas.microsoft.com/office/powerpoint/2010/main" val="20453489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可约马氏链的稳态分布求解</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27</a:t>
            </a:fld>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3653599039"/>
              </p:ext>
            </p:extLst>
          </p:nvPr>
        </p:nvGraphicFramePr>
        <p:xfrm>
          <a:off x="35496" y="1988840"/>
          <a:ext cx="3646487" cy="2627313"/>
        </p:xfrm>
        <a:graphic>
          <a:graphicData uri="http://schemas.openxmlformats.org/presentationml/2006/ole">
            <mc:AlternateContent xmlns:mc="http://schemas.openxmlformats.org/markup-compatibility/2006">
              <mc:Choice xmlns:v="urn:schemas-microsoft-com:vml" Requires="v">
                <p:oleObj spid="_x0000_s129133" name="Equation" r:id="rId3" imgW="1943100" imgH="1397000" progId="Equation.DSMT4">
                  <p:embed/>
                </p:oleObj>
              </mc:Choice>
              <mc:Fallback>
                <p:oleObj name="Equation" r:id="rId3" imgW="1943100" imgH="1397000" progId="Equation.DSMT4">
                  <p:embed/>
                  <p:pic>
                    <p:nvPicPr>
                      <p:cNvPr id="0" name="对象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96" y="1988840"/>
                        <a:ext cx="3646487" cy="262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右箭头 5"/>
          <p:cNvSpPr/>
          <p:nvPr/>
        </p:nvSpPr>
        <p:spPr>
          <a:xfrm>
            <a:off x="3851920" y="3284984"/>
            <a:ext cx="792088" cy="288032"/>
          </a:xfrm>
          <a:prstGeom prst="rightArrow">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4021614671"/>
              </p:ext>
            </p:extLst>
          </p:nvPr>
        </p:nvGraphicFramePr>
        <p:xfrm>
          <a:off x="4716016" y="2318247"/>
          <a:ext cx="4320480" cy="2262881"/>
        </p:xfrm>
        <a:graphic>
          <a:graphicData uri="http://schemas.openxmlformats.org/presentationml/2006/ole">
            <mc:AlternateContent xmlns:mc="http://schemas.openxmlformats.org/markup-compatibility/2006">
              <mc:Choice xmlns:v="urn:schemas-microsoft-com:vml" Requires="v">
                <p:oleObj spid="_x0000_s129134" name="Equation" r:id="rId5" imgW="2235200" imgH="1168400" progId="Equation.DSMT4">
                  <p:embed/>
                </p:oleObj>
              </mc:Choice>
              <mc:Fallback>
                <p:oleObj name="Equation" r:id="rId5" imgW="2235200" imgH="11684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6016" y="2318247"/>
                        <a:ext cx="4320480" cy="2262881"/>
                      </a:xfrm>
                      <a:prstGeom prst="rect">
                        <a:avLst/>
                      </a:prstGeom>
                      <a:noFill/>
                    </p:spPr>
                  </p:pic>
                </p:oleObj>
              </mc:Fallback>
            </mc:AlternateContent>
          </a:graphicData>
        </a:graphic>
      </p:graphicFrame>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1187770563"/>
              </p:ext>
            </p:extLst>
          </p:nvPr>
        </p:nvGraphicFramePr>
        <p:xfrm>
          <a:off x="2627784" y="4869160"/>
          <a:ext cx="3024336" cy="1106464"/>
        </p:xfrm>
        <a:graphic>
          <a:graphicData uri="http://schemas.openxmlformats.org/presentationml/2006/ole">
            <mc:AlternateContent xmlns:mc="http://schemas.openxmlformats.org/markup-compatibility/2006">
              <mc:Choice xmlns:v="urn:schemas-microsoft-com:vml" Requires="v">
                <p:oleObj spid="_x0000_s129135" name="Equation" r:id="rId7" imgW="1167893" imgH="431613" progId="Equation.DSMT4">
                  <p:embed/>
                </p:oleObj>
              </mc:Choice>
              <mc:Fallback>
                <p:oleObj name="Equation" r:id="rId7" imgW="1167893" imgH="431613"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27784" y="4869160"/>
                        <a:ext cx="3024336" cy="1106464"/>
                      </a:xfrm>
                      <a:prstGeom prst="rect">
                        <a:avLst/>
                      </a:prstGeom>
                      <a:noFill/>
                    </p:spPr>
                  </p:pic>
                </p:oleObj>
              </mc:Fallback>
            </mc:AlternateContent>
          </a:graphicData>
        </a:graphic>
      </p:graphicFrame>
    </p:spTree>
    <p:extLst>
      <p:ext uri="{BB962C8B-B14F-4D97-AF65-F5344CB8AC3E}">
        <p14:creationId xmlns:p14="http://schemas.microsoft.com/office/powerpoint/2010/main" val="2529808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可约马氏链的稳态分布求解</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28</a:t>
            </a:fld>
            <a:endParaRPr lang="zh-CN" altLang="en-US"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1616472666"/>
              </p:ext>
            </p:extLst>
          </p:nvPr>
        </p:nvGraphicFramePr>
        <p:xfrm>
          <a:off x="3541312" y="1340768"/>
          <a:ext cx="2093032" cy="864096"/>
        </p:xfrm>
        <a:graphic>
          <a:graphicData uri="http://schemas.openxmlformats.org/presentationml/2006/ole">
            <mc:AlternateContent xmlns:mc="http://schemas.openxmlformats.org/markup-compatibility/2006">
              <mc:Choice xmlns:v="urn:schemas-microsoft-com:vml" Requires="v">
                <p:oleObj spid="_x0000_s130158" name="Equation" r:id="rId4" imgW="1040948" imgH="431613" progId="Equation.DSMT4">
                  <p:embed/>
                </p:oleObj>
              </mc:Choice>
              <mc:Fallback>
                <p:oleObj name="Equation" r:id="rId4" imgW="1040948" imgH="431613"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41312" y="1340768"/>
                        <a:ext cx="2093032" cy="864096"/>
                      </a:xfrm>
                      <a:prstGeom prst="rect">
                        <a:avLst/>
                      </a:prstGeom>
                      <a:noFill/>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4038705474"/>
              </p:ext>
            </p:extLst>
          </p:nvPr>
        </p:nvGraphicFramePr>
        <p:xfrm>
          <a:off x="2627784" y="2348880"/>
          <a:ext cx="4272475" cy="864096"/>
        </p:xfrm>
        <a:graphic>
          <a:graphicData uri="http://schemas.openxmlformats.org/presentationml/2006/ole">
            <mc:AlternateContent xmlns:mc="http://schemas.openxmlformats.org/markup-compatibility/2006">
              <mc:Choice xmlns:v="urn:schemas-microsoft-com:vml" Requires="v">
                <p:oleObj spid="_x0000_s130159" name="Equation" r:id="rId6" imgW="2260440" imgH="457200" progId="Equation.DSMT4">
                  <p:embed/>
                </p:oleObj>
              </mc:Choice>
              <mc:Fallback>
                <p:oleObj name="Equation" r:id="rId6" imgW="2260440" imgH="457200" progId="Equation.DSMT4">
                  <p:embed/>
                  <p:pic>
                    <p:nvPicPr>
                      <p:cNvPr id="0" name=""/>
                      <p:cNvPicPr/>
                      <p:nvPr/>
                    </p:nvPicPr>
                    <p:blipFill>
                      <a:blip r:embed="rId7"/>
                      <a:stretch>
                        <a:fillRect/>
                      </a:stretch>
                    </p:blipFill>
                    <p:spPr>
                      <a:xfrm>
                        <a:off x="2627784" y="2348880"/>
                        <a:ext cx="4272475" cy="864096"/>
                      </a:xfrm>
                      <a:prstGeom prst="rect">
                        <a:avLst/>
                      </a:prstGeom>
                    </p:spPr>
                  </p:pic>
                </p:oleObj>
              </mc:Fallback>
            </mc:AlternateContent>
          </a:graphicData>
        </a:graphic>
      </p:graphicFrame>
      <p:sp>
        <p:nvSpPr>
          <p:cNvPr id="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3289583408"/>
              </p:ext>
            </p:extLst>
          </p:nvPr>
        </p:nvGraphicFramePr>
        <p:xfrm>
          <a:off x="1403648" y="3645024"/>
          <a:ext cx="6671571" cy="2016224"/>
        </p:xfrm>
        <a:graphic>
          <a:graphicData uri="http://schemas.openxmlformats.org/presentationml/2006/ole">
            <mc:AlternateContent xmlns:mc="http://schemas.openxmlformats.org/markup-compatibility/2006">
              <mc:Choice xmlns:v="urn:schemas-microsoft-com:vml" Requires="v">
                <p:oleObj spid="_x0000_s130160" name="Equation" r:id="rId8" imgW="3873500" imgH="1168400" progId="Equation.DSMT4">
                  <p:embed/>
                </p:oleObj>
              </mc:Choice>
              <mc:Fallback>
                <p:oleObj name="Equation" r:id="rId8" imgW="3873500" imgH="1168400" progId="Equation.DSMT4">
                  <p:embed/>
                  <p:pic>
                    <p:nvPicPr>
                      <p:cNvPr id="0"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03648" y="3645024"/>
                        <a:ext cx="6671571" cy="2016224"/>
                      </a:xfrm>
                      <a:prstGeom prst="rect">
                        <a:avLst/>
                      </a:prstGeom>
                      <a:noFill/>
                    </p:spPr>
                  </p:pic>
                </p:oleObj>
              </mc:Fallback>
            </mc:AlternateContent>
          </a:graphicData>
        </a:graphic>
      </p:graphicFrame>
    </p:spTree>
    <p:extLst>
      <p:ext uri="{BB962C8B-B14F-4D97-AF65-F5344CB8AC3E}">
        <p14:creationId xmlns:p14="http://schemas.microsoft.com/office/powerpoint/2010/main" val="4197782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稳态向量求解</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29</a:t>
            </a:fld>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4133064761"/>
              </p:ext>
            </p:extLst>
          </p:nvPr>
        </p:nvGraphicFramePr>
        <p:xfrm>
          <a:off x="3059832" y="1144736"/>
          <a:ext cx="4151313" cy="5308600"/>
        </p:xfrm>
        <a:graphic>
          <a:graphicData uri="http://schemas.openxmlformats.org/presentationml/2006/ole">
            <mc:AlternateContent xmlns:mc="http://schemas.openxmlformats.org/markup-compatibility/2006">
              <mc:Choice xmlns:v="urn:schemas-microsoft-com:vml" Requires="v">
                <p:oleObj spid="_x0000_s131109" name="Visio" r:id="rId3" imgW="4150710" imgH="5308480" progId="Visio.Drawing.11">
                  <p:embed/>
                </p:oleObj>
              </mc:Choice>
              <mc:Fallback>
                <p:oleObj name="Visio" r:id="rId3" imgW="4150710" imgH="5308480" progId="Visio.Drawing.11">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832" y="1144736"/>
                        <a:ext cx="4151313" cy="530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2877585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3</a:t>
            </a:fld>
            <a:endParaRPr lang="zh-CN" altLang="en-US" dirty="0"/>
          </a:p>
          <a:p>
            <a:endParaRPr lang="zh-CN" altLang="en-US" dirty="0"/>
          </a:p>
        </p:txBody>
      </p:sp>
      <p:sp>
        <p:nvSpPr>
          <p:cNvPr id="5" name="对角圆角矩形 5"/>
          <p:cNvSpPr>
            <a:spLocks noChangeArrowheads="1"/>
          </p:cNvSpPr>
          <p:nvPr/>
        </p:nvSpPr>
        <p:spPr bwMode="auto">
          <a:xfrm>
            <a:off x="1603351" y="2205038"/>
            <a:ext cx="6380188" cy="1866904"/>
          </a:xfrm>
          <a:custGeom>
            <a:avLst/>
            <a:gdLst>
              <a:gd name="T0" fmla="*/ 6954838 w 6954838"/>
              <a:gd name="T1" fmla="*/ 1939925 h 3879850"/>
              <a:gd name="T2" fmla="*/ 3477419 w 6954838"/>
              <a:gd name="T3" fmla="*/ 3879850 h 3879850"/>
              <a:gd name="T4" fmla="*/ 0 w 6954838"/>
              <a:gd name="T5" fmla="*/ 1939925 h 3879850"/>
              <a:gd name="T6" fmla="*/ 3477419 w 6954838"/>
              <a:gd name="T7" fmla="*/ 0 h 3879850"/>
              <a:gd name="T8" fmla="*/ 0 60000 65536"/>
              <a:gd name="T9" fmla="*/ 5898240 60000 65536"/>
              <a:gd name="T10" fmla="*/ 11796480 60000 65536"/>
              <a:gd name="T11" fmla="*/ 17694720 60000 65536"/>
              <a:gd name="T12" fmla="*/ 144114 w 6954838"/>
              <a:gd name="T13" fmla="*/ 144114 h 3879850"/>
              <a:gd name="T14" fmla="*/ 6810724 w 6954838"/>
              <a:gd name="T15" fmla="*/ 3735736 h 3879850"/>
            </a:gdLst>
            <a:ahLst/>
            <a:cxnLst>
              <a:cxn ang="T8">
                <a:pos x="T0" y="T1"/>
              </a:cxn>
              <a:cxn ang="T9">
                <a:pos x="T2" y="T3"/>
              </a:cxn>
              <a:cxn ang="T10">
                <a:pos x="T4" y="T5"/>
              </a:cxn>
              <a:cxn ang="T11">
                <a:pos x="T6" y="T7"/>
              </a:cxn>
            </a:cxnLst>
            <a:rect l="T12" t="T13" r="T14" b="T15"/>
            <a:pathLst>
              <a:path w="6954838" h="3879850">
                <a:moveTo>
                  <a:pt x="492043" y="0"/>
                </a:moveTo>
                <a:lnTo>
                  <a:pt x="6954838" y="0"/>
                </a:lnTo>
                <a:lnTo>
                  <a:pt x="6954838" y="3387807"/>
                </a:lnTo>
                <a:cubicBezTo>
                  <a:pt x="6954838" y="3659554"/>
                  <a:pt x="6734542" y="3879849"/>
                  <a:pt x="6462795" y="3879850"/>
                </a:cubicBezTo>
                <a:lnTo>
                  <a:pt x="0" y="3879850"/>
                </a:lnTo>
                <a:lnTo>
                  <a:pt x="0" y="492043"/>
                </a:lnTo>
                <a:cubicBezTo>
                  <a:pt x="0" y="220295"/>
                  <a:pt x="220295" y="0"/>
                  <a:pt x="492043" y="1"/>
                </a:cubicBezTo>
                <a:cubicBezTo>
                  <a:pt x="492043" y="1"/>
                  <a:pt x="492043" y="1"/>
                  <a:pt x="492043" y="1"/>
                </a:cubicBezTo>
                <a:close/>
              </a:path>
            </a:pathLst>
          </a:custGeom>
          <a:gradFill rotWithShape="1">
            <a:gsLst>
              <a:gs pos="0">
                <a:srgbClr val="00B0F0"/>
              </a:gs>
              <a:gs pos="100000">
                <a:srgbClr val="0070C0"/>
              </a:gs>
            </a:gsLst>
            <a:lin ang="2700000" scaled="1"/>
          </a:gradFill>
          <a:ln w="19050" algn="ctr">
            <a:noFill/>
            <a:miter lim="800000"/>
            <a:headEnd/>
            <a:tailEnd/>
          </a:ln>
          <a:effectLst>
            <a:outerShdw dist="107763" dir="2700000" algn="ctr" rotWithShape="0">
              <a:srgbClr val="777777">
                <a:alpha val="50000"/>
              </a:srgbClr>
            </a:outerShdw>
          </a:effectLst>
        </p:spPr>
        <p:txBody>
          <a:bodyPr anchor="ctr"/>
          <a:lstStyle/>
          <a:p>
            <a:pPr algn="ctr"/>
            <a:endParaRPr lang="zh-CN" altLang="en-US" sz="4000" u="sng">
              <a:solidFill>
                <a:schemeClr val="bg1"/>
              </a:solidFill>
              <a:latin typeface="Calibri" pitchFamily="34" charset="0"/>
              <a:ea typeface="华文中宋" pitchFamily="2" charset="-122"/>
            </a:endParaRPr>
          </a:p>
        </p:txBody>
      </p:sp>
      <p:pic>
        <p:nvPicPr>
          <p:cNvPr id="6" name="Picture 3" descr="C:\TDDOWNLOAD\pencil.png"/>
          <p:cNvPicPr>
            <a:picLocks noChangeAspect="1" noChangeArrowheads="1"/>
          </p:cNvPicPr>
          <p:nvPr/>
        </p:nvPicPr>
        <p:blipFill>
          <a:blip r:embed="rId3"/>
          <a:srcRect/>
          <a:stretch>
            <a:fillRect/>
          </a:stretch>
        </p:blipFill>
        <p:spPr bwMode="auto">
          <a:xfrm>
            <a:off x="1214414" y="1825625"/>
            <a:ext cx="1000125" cy="1000125"/>
          </a:xfrm>
          <a:prstGeom prst="rect">
            <a:avLst/>
          </a:prstGeom>
          <a:noFill/>
          <a:ln w="9525">
            <a:noFill/>
            <a:miter lim="800000"/>
            <a:headEnd/>
            <a:tailEnd/>
          </a:ln>
        </p:spPr>
      </p:pic>
      <p:sp>
        <p:nvSpPr>
          <p:cNvPr id="7" name="Text Box 8"/>
          <p:cNvSpPr txBox="1">
            <a:spLocks noChangeArrowheads="1"/>
          </p:cNvSpPr>
          <p:nvPr/>
        </p:nvSpPr>
        <p:spPr bwMode="auto">
          <a:xfrm>
            <a:off x="2500299" y="2724183"/>
            <a:ext cx="4714907" cy="633315"/>
          </a:xfrm>
          <a:prstGeom prst="rect">
            <a:avLst/>
          </a:prstGeom>
          <a:noFill/>
          <a:ln w="9525">
            <a:noFill/>
            <a:miter lim="800000"/>
            <a:headEnd/>
            <a:tailEnd/>
          </a:ln>
          <a:effectLst>
            <a:outerShdw dist="53882" dir="2700000" algn="ctr" rotWithShape="0">
              <a:srgbClr val="777777">
                <a:alpha val="50000"/>
              </a:srgbClr>
            </a:outerShdw>
          </a:effectLst>
        </p:spPr>
        <p:txBody>
          <a:bodyPr wrap="square">
            <a:spAutoFit/>
          </a:bodyPr>
          <a:lstStyle/>
          <a:p>
            <a:pPr algn="ctr">
              <a:lnSpc>
                <a:spcPct val="120000"/>
              </a:lnSpc>
              <a:buSzPct val="50000"/>
            </a:pPr>
            <a:r>
              <a:rPr lang="zh-CN" altLang="en-US" sz="3200" dirty="0" smtClean="0">
                <a:solidFill>
                  <a:schemeClr val="bg1"/>
                </a:solidFill>
                <a:ea typeface="华文中宋" pitchFamily="2" charset="-122"/>
              </a:rPr>
              <a:t>研究背景与现</a:t>
            </a:r>
            <a:r>
              <a:rPr lang="zh-CN" altLang="en-US" sz="3200" dirty="0">
                <a:solidFill>
                  <a:schemeClr val="bg1"/>
                </a:solidFill>
                <a:ea typeface="华文中宋" pitchFamily="2" charset="-122"/>
              </a:rPr>
              <a:t>状</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模型评估</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30</a:t>
            </a:fld>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1183866779"/>
              </p:ext>
            </p:extLst>
          </p:nvPr>
        </p:nvGraphicFramePr>
        <p:xfrm>
          <a:off x="179513" y="1397000"/>
          <a:ext cx="8856983" cy="914400"/>
        </p:xfrm>
        <a:graphic>
          <a:graphicData uri="http://schemas.openxmlformats.org/drawingml/2006/table">
            <a:tbl>
              <a:tblPr firstRow="1" bandRow="1">
                <a:tableStyleId>{2D5ABB26-0587-4C30-8999-92F81FD0307C}</a:tableStyleId>
              </a:tblPr>
              <a:tblGrid>
                <a:gridCol w="1320778"/>
                <a:gridCol w="1328747"/>
                <a:gridCol w="924346"/>
                <a:gridCol w="1149852"/>
                <a:gridCol w="1180931"/>
                <a:gridCol w="2952329"/>
              </a:tblGrid>
              <a:tr h="370840">
                <a:tc>
                  <a:txBody>
                    <a:bodyPr/>
                    <a:lstStyle/>
                    <a:p>
                      <a:pPr algn="ctr"/>
                      <a:r>
                        <a:rPr lang="zh-CN" altLang="en-US" sz="2400" dirty="0" smtClean="0"/>
                        <a:t>规则集</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dirty="0" smtClean="0"/>
                        <a:t>规则数</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smtClean="0"/>
                        <a:t>NFA</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dirty="0" smtClean="0"/>
                        <a:t>DFA</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dirty="0" smtClean="0"/>
                        <a:t>闭集合</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dirty="0" smtClean="0"/>
                        <a:t>测试数据集</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2400" dirty="0" smtClean="0"/>
                        <a:t>L7-filter</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0" lang="en-US" altLang="zh-CN" sz="2400" kern="1200" dirty="0" smtClean="0">
                          <a:solidFill>
                            <a:schemeClr val="tx1"/>
                          </a:solidFill>
                          <a:latin typeface="+mn-lt"/>
                          <a:ea typeface="+mn-ea"/>
                          <a:cs typeface="+mn-cs"/>
                        </a:rPr>
                        <a:t>40</a:t>
                      </a:r>
                      <a:endParaRPr kumimoji="0" lang="zh-CN" altLang="en-US" sz="24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0" lang="en-US" altLang="zh-CN" sz="2400" kern="1200" dirty="0" smtClean="0">
                          <a:solidFill>
                            <a:schemeClr val="tx1"/>
                          </a:solidFill>
                          <a:latin typeface="+mn-lt"/>
                          <a:ea typeface="+mn-ea"/>
                          <a:cs typeface="+mn-cs"/>
                        </a:rPr>
                        <a:t>1142</a:t>
                      </a:r>
                      <a:endParaRPr kumimoji="0" lang="zh-CN" altLang="en-US" sz="24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0" lang="en-US" altLang="zh-CN" sz="2400" kern="1200" dirty="0" smtClean="0">
                          <a:solidFill>
                            <a:schemeClr val="tx1"/>
                          </a:solidFill>
                          <a:latin typeface="+mn-lt"/>
                          <a:ea typeface="+mn-ea"/>
                          <a:cs typeface="+mn-cs"/>
                        </a:rPr>
                        <a:t>210962</a:t>
                      </a:r>
                      <a:endParaRPr kumimoji="0" lang="zh-CN" altLang="en-US" sz="24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0" lang="en-US" altLang="zh-CN" sz="2400" kern="1200" dirty="0" smtClean="0">
                          <a:solidFill>
                            <a:schemeClr val="tx1"/>
                          </a:solidFill>
                          <a:latin typeface="+mn-lt"/>
                          <a:ea typeface="+mn-ea"/>
                          <a:cs typeface="+mn-cs"/>
                        </a:rPr>
                        <a:t>109</a:t>
                      </a:r>
                      <a:r>
                        <a:rPr kumimoji="0" lang="zh-CN" altLang="en-US" sz="2400" kern="1200" dirty="0" smtClean="0">
                          <a:solidFill>
                            <a:schemeClr val="tx1"/>
                          </a:solidFill>
                          <a:latin typeface="+mn-lt"/>
                          <a:ea typeface="+mn-ea"/>
                          <a:cs typeface="+mn-cs"/>
                        </a:rPr>
                        <a:t>*</a:t>
                      </a:r>
                      <a:r>
                        <a:rPr kumimoji="0" lang="en-US" altLang="zh-CN" sz="2400" kern="1200" dirty="0" smtClean="0">
                          <a:solidFill>
                            <a:schemeClr val="tx1"/>
                          </a:solidFill>
                          <a:latin typeface="+mn-lt"/>
                          <a:ea typeface="+mn-ea"/>
                          <a:cs typeface="+mn-cs"/>
                        </a:rPr>
                        <a:t>71</a:t>
                      </a:r>
                      <a:endParaRPr kumimoji="0" lang="zh-CN" altLang="en-US" sz="24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0" lang="en-US" altLang="zh-CN" sz="2400" kern="1200" dirty="0" smtClean="0">
                          <a:solidFill>
                            <a:schemeClr val="tx1"/>
                          </a:solidFill>
                          <a:latin typeface="+mn-lt"/>
                          <a:ea typeface="+mn-ea"/>
                          <a:cs typeface="+mn-cs"/>
                        </a:rPr>
                        <a:t>DARPA99+CAPTURE</a:t>
                      </a:r>
                      <a:endParaRPr kumimoji="0" lang="zh-CN" altLang="en-US" sz="24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3450537513"/>
              </p:ext>
            </p:extLst>
          </p:nvPr>
        </p:nvGraphicFramePr>
        <p:xfrm>
          <a:off x="2411760" y="2543704"/>
          <a:ext cx="4824536" cy="3584586"/>
        </p:xfrm>
        <a:graphic>
          <a:graphicData uri="http://schemas.openxmlformats.org/presentationml/2006/ole">
            <mc:AlternateContent xmlns:mc="http://schemas.openxmlformats.org/markup-compatibility/2006">
              <mc:Choice xmlns:v="urn:schemas-microsoft-com:vml" Requires="v">
                <p:oleObj spid="_x0000_s132133" r:id="rId4" imgW="5441400" imgH="4034160" progId="SigmaPlotGraphicObject.10">
                  <p:embed/>
                </p:oleObj>
              </mc:Choice>
              <mc:Fallback>
                <p:oleObj r:id="rId4" imgW="5441400" imgH="4034160" progId="SigmaPlotGraphicObject.10">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1760" y="2543704"/>
                        <a:ext cx="4824536" cy="3584586"/>
                      </a:xfrm>
                      <a:prstGeom prst="rect">
                        <a:avLst/>
                      </a:prstGeom>
                      <a:noFill/>
                    </p:spPr>
                  </p:pic>
                </p:oleObj>
              </mc:Fallback>
            </mc:AlternateContent>
          </a:graphicData>
        </a:graphic>
      </p:graphicFrame>
    </p:spTree>
    <p:extLst>
      <p:ext uri="{BB962C8B-B14F-4D97-AF65-F5344CB8AC3E}">
        <p14:creationId xmlns:p14="http://schemas.microsoft.com/office/powerpoint/2010/main" val="16645663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论文主要工作</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31</a:t>
            </a:fld>
            <a:endParaRPr lang="zh-CN" altLang="en-US" dirty="0"/>
          </a:p>
        </p:txBody>
      </p:sp>
      <p:sp>
        <p:nvSpPr>
          <p:cNvPr id="4" name="内容占位符 3"/>
          <p:cNvSpPr>
            <a:spLocks noGrp="1"/>
          </p:cNvSpPr>
          <p:nvPr>
            <p:ph sz="quarter" idx="1"/>
          </p:nvPr>
        </p:nvSpPr>
        <p:spPr/>
        <p:txBody>
          <a:bodyPr/>
          <a:lstStyle/>
          <a:p>
            <a:endParaRPr lang="zh-CN" altLang="en-US" dirty="0" smtClean="0"/>
          </a:p>
          <a:p>
            <a:endParaRPr lang="zh-CN" altLang="en-US" dirty="0"/>
          </a:p>
        </p:txBody>
      </p:sp>
      <p:grpSp>
        <p:nvGrpSpPr>
          <p:cNvPr id="19" name="组合 18"/>
          <p:cNvGrpSpPr/>
          <p:nvPr/>
        </p:nvGrpSpPr>
        <p:grpSpPr>
          <a:xfrm>
            <a:off x="1977600" y="1988840"/>
            <a:ext cx="6072230" cy="1558718"/>
            <a:chOff x="1962104" y="1913212"/>
            <a:chExt cx="6072230" cy="1558718"/>
          </a:xfrm>
        </p:grpSpPr>
        <p:sp>
          <p:nvSpPr>
            <p:cNvPr id="40" name="AutoShape 8"/>
            <p:cNvSpPr>
              <a:spLocks noChangeArrowheads="1"/>
            </p:cNvSpPr>
            <p:nvPr/>
          </p:nvSpPr>
          <p:spPr bwMode="gray">
            <a:xfrm>
              <a:off x="1971634" y="3226209"/>
              <a:ext cx="463204" cy="245721"/>
            </a:xfrm>
            <a:prstGeom prst="rightArrow">
              <a:avLst>
                <a:gd name="adj1" fmla="val 50000"/>
                <a:gd name="adj2" fmla="val 58333"/>
              </a:avLst>
            </a:prstGeom>
            <a:solidFill>
              <a:schemeClr val="bg1"/>
            </a:solidFill>
            <a:ln w="9525">
              <a:noFill/>
              <a:miter lim="800000"/>
              <a:headEnd/>
              <a:tailEnd/>
            </a:ln>
            <a:effectLst/>
          </p:spPr>
          <p:txBody>
            <a:bodyPr wrap="none" anchor="ctr"/>
            <a:lstStyle/>
            <a:p>
              <a:endParaRPr lang="zh-CN" altLang="en-US"/>
            </a:p>
          </p:txBody>
        </p:sp>
        <p:grpSp>
          <p:nvGrpSpPr>
            <p:cNvPr id="24" name="Group 12"/>
            <p:cNvGrpSpPr>
              <a:grpSpLocks/>
            </p:cNvGrpSpPr>
            <p:nvPr/>
          </p:nvGrpSpPr>
          <p:grpSpPr bwMode="auto">
            <a:xfrm>
              <a:off x="1962104" y="1913212"/>
              <a:ext cx="6072230" cy="935521"/>
              <a:chOff x="2304" y="2880"/>
              <a:chExt cx="3102" cy="774"/>
            </a:xfrm>
          </p:grpSpPr>
          <p:sp>
            <p:nvSpPr>
              <p:cNvPr id="33" name="AutoShape 13"/>
              <p:cNvSpPr>
                <a:spLocks noChangeArrowheads="1"/>
              </p:cNvSpPr>
              <p:nvPr/>
            </p:nvSpPr>
            <p:spPr bwMode="gray">
              <a:xfrm>
                <a:off x="2334" y="2880"/>
                <a:ext cx="3072" cy="774"/>
              </a:xfrm>
              <a:prstGeom prst="roundRect">
                <a:avLst>
                  <a:gd name="adj" fmla="val 10889"/>
                </a:avLst>
              </a:prstGeo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0" scaled="1"/>
                <a:tileRect/>
              </a:gradFill>
              <a:ln w="38100">
                <a:noFill/>
                <a:round/>
                <a:headEnd/>
                <a:tailEnd/>
              </a:ln>
              <a:effectLst/>
            </p:spPr>
            <p:txBody>
              <a:bodyPr wrap="none" anchor="ctr"/>
              <a:lstStyle/>
              <a:p>
                <a:endParaRPr lang="zh-CN" altLang="en-US" dirty="0"/>
              </a:p>
            </p:txBody>
          </p:sp>
          <p:sp>
            <p:nvSpPr>
              <p:cNvPr id="34" name="AutoShape 14"/>
              <p:cNvSpPr>
                <a:spLocks noChangeArrowheads="1"/>
              </p:cNvSpPr>
              <p:nvPr/>
            </p:nvSpPr>
            <p:spPr bwMode="gray">
              <a:xfrm>
                <a:off x="2304" y="3168"/>
                <a:ext cx="242" cy="228"/>
              </a:xfrm>
              <a:prstGeom prst="rightArrow">
                <a:avLst>
                  <a:gd name="adj1" fmla="val 50000"/>
                  <a:gd name="adj2" fmla="val 58333"/>
                </a:avLst>
              </a:prstGeom>
              <a:solidFill>
                <a:schemeClr val="bg1"/>
              </a:solidFill>
              <a:ln w="9525">
                <a:noFill/>
                <a:miter lim="800000"/>
                <a:headEnd/>
                <a:tailEnd/>
              </a:ln>
              <a:effectLst/>
            </p:spPr>
            <p:txBody>
              <a:bodyPr wrap="none" anchor="ctr"/>
              <a:lstStyle/>
              <a:p>
                <a:endParaRPr lang="zh-CN" altLang="en-US"/>
              </a:p>
            </p:txBody>
          </p:sp>
        </p:grpSp>
        <p:sp>
          <p:nvSpPr>
            <p:cNvPr id="26" name="TextBox 25"/>
            <p:cNvSpPr txBox="1"/>
            <p:nvPr/>
          </p:nvSpPr>
          <p:spPr>
            <a:xfrm>
              <a:off x="2462170" y="2147092"/>
              <a:ext cx="5143536" cy="400110"/>
            </a:xfrm>
            <a:prstGeom prst="rect">
              <a:avLst/>
            </a:prstGeom>
            <a:noFill/>
          </p:spPr>
          <p:txBody>
            <a:bodyPr wrap="square" rtlCol="0">
              <a:spAutoFit/>
            </a:bodyPr>
            <a:lstStyle/>
            <a:p>
              <a:r>
                <a:rPr lang="zh-CN" altLang="en-US" sz="2000" dirty="0" smtClean="0">
                  <a:latin typeface="华文中宋" pitchFamily="2" charset="-122"/>
                  <a:ea typeface="华文中宋" pitchFamily="2" charset="-122"/>
                </a:rPr>
                <a:t>第三章：基于两级存储的匹配思想</a:t>
              </a:r>
              <a:endParaRPr lang="zh-CN" altLang="en-US" sz="2000" dirty="0">
                <a:latin typeface="华文中宋" pitchFamily="2" charset="-122"/>
                <a:ea typeface="华文中宋" pitchFamily="2" charset="-122"/>
              </a:endParaRPr>
            </a:p>
          </p:txBody>
        </p:sp>
      </p:grpSp>
      <p:grpSp>
        <p:nvGrpSpPr>
          <p:cNvPr id="8" name="组合 7"/>
          <p:cNvGrpSpPr/>
          <p:nvPr/>
        </p:nvGrpSpPr>
        <p:grpSpPr>
          <a:xfrm>
            <a:off x="1962104" y="3357554"/>
            <a:ext cx="6072230" cy="883546"/>
            <a:chOff x="1962104" y="3357554"/>
            <a:chExt cx="6072230" cy="883546"/>
          </a:xfrm>
        </p:grpSpPr>
        <p:grpSp>
          <p:nvGrpSpPr>
            <p:cNvPr id="21" name="Group 9"/>
            <p:cNvGrpSpPr>
              <a:grpSpLocks/>
            </p:cNvGrpSpPr>
            <p:nvPr/>
          </p:nvGrpSpPr>
          <p:grpSpPr bwMode="auto">
            <a:xfrm>
              <a:off x="1962104" y="3357554"/>
              <a:ext cx="6072230" cy="883546"/>
              <a:chOff x="2304" y="2058"/>
              <a:chExt cx="3102" cy="774"/>
            </a:xfrm>
          </p:grpSpPr>
          <p:sp>
            <p:nvSpPr>
              <p:cNvPr id="37" name="AutoShape 10"/>
              <p:cNvSpPr>
                <a:spLocks noChangeArrowheads="1"/>
              </p:cNvSpPr>
              <p:nvPr/>
            </p:nvSpPr>
            <p:spPr bwMode="gray">
              <a:xfrm>
                <a:off x="2334" y="2058"/>
                <a:ext cx="3072" cy="774"/>
              </a:xfrm>
              <a:prstGeom prst="roundRect">
                <a:avLst>
                  <a:gd name="adj" fmla="val 10889"/>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0" scaled="1"/>
                <a:tileRect/>
              </a:gradFill>
              <a:ln w="38100">
                <a:noFill/>
                <a:round/>
                <a:headEnd/>
                <a:tailEnd/>
              </a:ln>
              <a:effectLst/>
            </p:spPr>
            <p:txBody>
              <a:bodyPr wrap="none" anchor="ctr"/>
              <a:lstStyle/>
              <a:p>
                <a:endParaRPr lang="zh-CN" altLang="en-US"/>
              </a:p>
            </p:txBody>
          </p:sp>
          <p:sp>
            <p:nvSpPr>
              <p:cNvPr id="38" name="AutoShape 11"/>
              <p:cNvSpPr>
                <a:spLocks noChangeArrowheads="1"/>
              </p:cNvSpPr>
              <p:nvPr/>
            </p:nvSpPr>
            <p:spPr bwMode="gray">
              <a:xfrm>
                <a:off x="2304" y="2352"/>
                <a:ext cx="242" cy="252"/>
              </a:xfrm>
              <a:prstGeom prst="rightArrow">
                <a:avLst>
                  <a:gd name="adj1" fmla="val 50000"/>
                  <a:gd name="adj2" fmla="val 58333"/>
                </a:avLst>
              </a:prstGeom>
              <a:solidFill>
                <a:schemeClr val="bg1"/>
              </a:solidFill>
              <a:ln w="9525">
                <a:noFill/>
                <a:miter lim="800000"/>
                <a:headEnd/>
                <a:tailEnd/>
              </a:ln>
              <a:effectLst/>
            </p:spPr>
            <p:txBody>
              <a:bodyPr wrap="none" anchor="ctr"/>
              <a:lstStyle/>
              <a:p>
                <a:endParaRPr lang="zh-CN" altLang="en-US"/>
              </a:p>
            </p:txBody>
          </p:sp>
        </p:grpSp>
        <p:sp>
          <p:nvSpPr>
            <p:cNvPr id="28" name="TextBox 27"/>
            <p:cNvSpPr txBox="1"/>
            <p:nvPr/>
          </p:nvSpPr>
          <p:spPr>
            <a:xfrm>
              <a:off x="2462170" y="3605516"/>
              <a:ext cx="5357850" cy="400110"/>
            </a:xfrm>
            <a:prstGeom prst="rect">
              <a:avLst/>
            </a:prstGeom>
            <a:noFill/>
          </p:spPr>
          <p:txBody>
            <a:bodyPr wrap="square" rtlCol="0">
              <a:spAutoFit/>
            </a:bodyPr>
            <a:lstStyle/>
            <a:p>
              <a:r>
                <a:rPr lang="zh-CN" altLang="en-US" sz="2000" dirty="0" smtClean="0">
                  <a:latin typeface="华文中宋" pitchFamily="2" charset="-122"/>
                  <a:ea typeface="华文中宋" pitchFamily="2" charset="-122"/>
                </a:rPr>
                <a:t>第四章：报文匹配的马尔可夫链模型</a:t>
              </a:r>
              <a:endParaRPr lang="zh-CN" altLang="en-US" sz="2000" dirty="0">
                <a:latin typeface="华文中宋" pitchFamily="2" charset="-122"/>
                <a:ea typeface="华文中宋" pitchFamily="2" charset="-122"/>
              </a:endParaRPr>
            </a:p>
          </p:txBody>
        </p:sp>
      </p:grpSp>
      <p:grpSp>
        <p:nvGrpSpPr>
          <p:cNvPr id="6" name="组合 5"/>
          <p:cNvGrpSpPr/>
          <p:nvPr/>
        </p:nvGrpSpPr>
        <p:grpSpPr>
          <a:xfrm>
            <a:off x="1962104" y="4654281"/>
            <a:ext cx="6072230" cy="935521"/>
            <a:chOff x="1962104" y="4654281"/>
            <a:chExt cx="6072230" cy="935521"/>
          </a:xfrm>
        </p:grpSpPr>
        <p:grpSp>
          <p:nvGrpSpPr>
            <p:cNvPr id="22" name="Group 12"/>
            <p:cNvGrpSpPr>
              <a:grpSpLocks/>
            </p:cNvGrpSpPr>
            <p:nvPr/>
          </p:nvGrpSpPr>
          <p:grpSpPr bwMode="auto">
            <a:xfrm>
              <a:off x="1962104" y="4654281"/>
              <a:ext cx="6072230" cy="935521"/>
              <a:chOff x="2304" y="2880"/>
              <a:chExt cx="3102" cy="774"/>
            </a:xfrm>
          </p:grpSpPr>
          <p:sp>
            <p:nvSpPr>
              <p:cNvPr id="35" name="AutoShape 13"/>
              <p:cNvSpPr>
                <a:spLocks noChangeArrowheads="1"/>
              </p:cNvSpPr>
              <p:nvPr/>
            </p:nvSpPr>
            <p:spPr bwMode="gray">
              <a:xfrm>
                <a:off x="2334" y="2880"/>
                <a:ext cx="3072" cy="774"/>
              </a:xfrm>
              <a:prstGeom prst="roundRect">
                <a:avLst>
                  <a:gd name="adj" fmla="val 10889"/>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0" scaled="1"/>
                <a:tileRect/>
              </a:gradFill>
              <a:ln w="38100">
                <a:noFill/>
                <a:round/>
                <a:headEnd/>
                <a:tailEnd/>
              </a:ln>
              <a:effectLst/>
            </p:spPr>
            <p:txBody>
              <a:bodyPr wrap="none" anchor="ctr"/>
              <a:lstStyle/>
              <a:p>
                <a:endParaRPr lang="zh-CN" altLang="en-US"/>
              </a:p>
            </p:txBody>
          </p:sp>
          <p:sp>
            <p:nvSpPr>
              <p:cNvPr id="36" name="AutoShape 14"/>
              <p:cNvSpPr>
                <a:spLocks noChangeArrowheads="1"/>
              </p:cNvSpPr>
              <p:nvPr/>
            </p:nvSpPr>
            <p:spPr bwMode="gray">
              <a:xfrm>
                <a:off x="2304" y="3168"/>
                <a:ext cx="242" cy="228"/>
              </a:xfrm>
              <a:prstGeom prst="rightArrow">
                <a:avLst>
                  <a:gd name="adj1" fmla="val 50000"/>
                  <a:gd name="adj2" fmla="val 58333"/>
                </a:avLst>
              </a:prstGeom>
              <a:solidFill>
                <a:schemeClr val="bg1"/>
              </a:solidFill>
              <a:ln w="9525">
                <a:noFill/>
                <a:miter lim="800000"/>
                <a:headEnd/>
                <a:tailEnd/>
              </a:ln>
              <a:effectLst/>
            </p:spPr>
            <p:txBody>
              <a:bodyPr wrap="none" anchor="ctr"/>
              <a:lstStyle/>
              <a:p>
                <a:endParaRPr lang="zh-CN" altLang="en-US"/>
              </a:p>
            </p:txBody>
          </p:sp>
        </p:grpSp>
        <p:sp>
          <p:nvSpPr>
            <p:cNvPr id="29" name="TextBox 28"/>
            <p:cNvSpPr txBox="1"/>
            <p:nvPr/>
          </p:nvSpPr>
          <p:spPr>
            <a:xfrm>
              <a:off x="2483768" y="4937316"/>
              <a:ext cx="5286412" cy="400110"/>
            </a:xfrm>
            <a:prstGeom prst="rect">
              <a:avLst/>
            </a:prstGeom>
            <a:noFill/>
          </p:spPr>
          <p:txBody>
            <a:bodyPr wrap="square" rtlCol="0">
              <a:spAutoFit/>
            </a:bodyPr>
            <a:lstStyle/>
            <a:p>
              <a:r>
                <a:rPr lang="zh-CN" altLang="en-US" sz="2000" dirty="0" smtClean="0">
                  <a:latin typeface="华文中宋" pitchFamily="2" charset="-122"/>
                  <a:ea typeface="华文中宋" pitchFamily="2" charset="-122"/>
                </a:rPr>
                <a:t>第五章：基于</a:t>
              </a:r>
              <a:r>
                <a:rPr lang="en-US" altLang="zh-CN" sz="2000" dirty="0" err="1" smtClean="0">
                  <a:latin typeface="华文中宋" pitchFamily="2" charset="-122"/>
                  <a:ea typeface="华文中宋" pitchFamily="2" charset="-122"/>
                </a:rPr>
                <a:t>NetMagic</a:t>
              </a:r>
              <a:r>
                <a:rPr lang="zh-CN" altLang="en-US" sz="2000" dirty="0" smtClean="0">
                  <a:latin typeface="华文中宋" pitchFamily="2" charset="-122"/>
                  <a:ea typeface="华文中宋" pitchFamily="2" charset="-122"/>
                </a:rPr>
                <a:t>平台的系统实现</a:t>
              </a:r>
              <a:endParaRPr lang="zh-CN" altLang="en-US" sz="2000" dirty="0">
                <a:latin typeface="华文中宋" pitchFamily="2" charset="-122"/>
                <a:ea typeface="华文中宋" pitchFamily="2" charset="-122"/>
              </a:endParaRPr>
            </a:p>
          </p:txBody>
        </p:sp>
      </p:grpSp>
      <p:grpSp>
        <p:nvGrpSpPr>
          <p:cNvPr id="41" name="组合 40"/>
          <p:cNvGrpSpPr/>
          <p:nvPr/>
        </p:nvGrpSpPr>
        <p:grpSpPr>
          <a:xfrm>
            <a:off x="214282" y="1600200"/>
            <a:ext cx="1676384" cy="4493096"/>
            <a:chOff x="214282" y="1600200"/>
            <a:chExt cx="1676384" cy="4419600"/>
          </a:xfrm>
        </p:grpSpPr>
        <p:sp>
          <p:nvSpPr>
            <p:cNvPr id="42" name="AutoShape 3"/>
            <p:cNvSpPr>
              <a:spLocks noChangeArrowheads="1"/>
            </p:cNvSpPr>
            <p:nvPr/>
          </p:nvSpPr>
          <p:spPr bwMode="gray">
            <a:xfrm>
              <a:off x="214282" y="1600200"/>
              <a:ext cx="1676384" cy="4419600"/>
            </a:xfrm>
            <a:prstGeom prst="rightArrow">
              <a:avLst>
                <a:gd name="adj1" fmla="val 62787"/>
                <a:gd name="adj2" fmla="val 41259"/>
              </a:avLst>
            </a:prstGeom>
            <a:gradFill rotWithShape="1">
              <a:gsLst>
                <a:gs pos="0">
                  <a:schemeClr val="bg2">
                    <a:gamma/>
                    <a:tint val="0"/>
                    <a:invGamma/>
                    <a:alpha val="0"/>
                  </a:schemeClr>
                </a:gs>
                <a:gs pos="100000">
                  <a:schemeClr val="bg2">
                    <a:alpha val="50000"/>
                  </a:schemeClr>
                </a:gs>
              </a:gsLst>
              <a:lin ang="0" scaled="1"/>
            </a:gradFill>
            <a:ln w="19050" cap="rnd" algn="ctr">
              <a:solidFill>
                <a:schemeClr val="bg2"/>
              </a:solidFill>
              <a:prstDash val="sysDot"/>
              <a:miter lim="800000"/>
              <a:headEnd/>
              <a:tailEnd/>
            </a:ln>
            <a:effectLst/>
          </p:spPr>
          <p:txBody>
            <a:bodyPr wrap="none" anchor="ctr"/>
            <a:lstStyle/>
            <a:p>
              <a:pPr algn="ctr"/>
              <a:endParaRPr lang="zh-CN" altLang="zh-CN" b="0"/>
            </a:p>
          </p:txBody>
        </p:sp>
        <p:sp>
          <p:nvSpPr>
            <p:cNvPr id="43" name="Text Box 4"/>
            <p:cNvSpPr txBox="1">
              <a:spLocks noChangeArrowheads="1"/>
            </p:cNvSpPr>
            <p:nvPr/>
          </p:nvSpPr>
          <p:spPr bwMode="black">
            <a:xfrm>
              <a:off x="846485" y="2714620"/>
              <a:ext cx="615553" cy="2246769"/>
            </a:xfrm>
            <a:prstGeom prst="rect">
              <a:avLst/>
            </a:prstGeom>
            <a:noFill/>
            <a:ln w="9525">
              <a:noFill/>
              <a:miter lim="800000"/>
              <a:headEnd/>
              <a:tailEnd/>
            </a:ln>
            <a:effectLst/>
          </p:spPr>
          <p:txBody>
            <a:bodyPr vert="eaVert" wrap="square">
              <a:spAutoFit/>
            </a:bodyPr>
            <a:lstStyle/>
            <a:p>
              <a:pPr marL="120650" indent="-120650" eaLnBrk="0" hangingPunct="0">
                <a:buFont typeface="Wingdings" pitchFamily="2" charset="2"/>
                <a:buNone/>
              </a:pPr>
              <a:r>
                <a:rPr lang="en-US" altLang="zh-CN" sz="2800" dirty="0">
                  <a:latin typeface="华文中宋" pitchFamily="2" charset="-122"/>
                  <a:ea typeface="华文中宋" pitchFamily="2" charset="-122"/>
                </a:rPr>
                <a:t> </a:t>
              </a:r>
              <a:r>
                <a:rPr lang="zh-CN" altLang="en-US" sz="2800" dirty="0" smtClean="0">
                  <a:latin typeface="华文中宋" pitchFamily="2" charset="-122"/>
                  <a:ea typeface="华文中宋" pitchFamily="2" charset="-122"/>
                </a:rPr>
                <a:t>研究内容</a:t>
              </a:r>
              <a:endParaRPr lang="en-US" altLang="zh-CN" sz="2800" b="0" dirty="0">
                <a:solidFill>
                  <a:srgbClr val="1C1C1C"/>
                </a:solidFill>
                <a:latin typeface="华文中宋" pitchFamily="2" charset="-122"/>
                <a:ea typeface="华文中宋" pitchFamily="2" charset="-122"/>
              </a:endParaRPr>
            </a:p>
          </p:txBody>
        </p:sp>
      </p:grpSp>
      <p:grpSp>
        <p:nvGrpSpPr>
          <p:cNvPr id="25" name="组合 24"/>
          <p:cNvGrpSpPr/>
          <p:nvPr/>
        </p:nvGrpSpPr>
        <p:grpSpPr>
          <a:xfrm>
            <a:off x="9324529" y="2595280"/>
            <a:ext cx="1584176" cy="2682682"/>
            <a:chOff x="9574415" y="3122582"/>
            <a:chExt cx="1785229" cy="2682682"/>
          </a:xfrm>
        </p:grpSpPr>
        <p:sp>
          <p:nvSpPr>
            <p:cNvPr id="7" name="矩形 6"/>
            <p:cNvSpPr/>
            <p:nvPr/>
          </p:nvSpPr>
          <p:spPr>
            <a:xfrm>
              <a:off x="9574415" y="3122582"/>
              <a:ext cx="1785229" cy="2682682"/>
            </a:xfrm>
            <a:prstGeom prst="rect">
              <a:avLst/>
            </a:prstGeom>
            <a:solidFill>
              <a:schemeClr val="bg1"/>
            </a:solidFill>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600" dirty="0"/>
            </a:p>
          </p:txBody>
        </p:sp>
        <p:sp>
          <p:nvSpPr>
            <p:cNvPr id="9" name="矩形 8"/>
            <p:cNvSpPr/>
            <p:nvPr/>
          </p:nvSpPr>
          <p:spPr>
            <a:xfrm>
              <a:off x="9900998" y="3212976"/>
              <a:ext cx="1151227" cy="458230"/>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0" scaled="1"/>
              <a:tileRect/>
            </a:gradFill>
            <a:ln w="38100">
              <a:noFill/>
              <a:round/>
              <a:headEnd/>
              <a:tailEnd/>
            </a:ln>
            <a:effectLst/>
          </p:spPr>
          <p:txBody>
            <a:bodyPr wrap="none" anchor="ctr"/>
            <a:lstStyle/>
            <a:p>
              <a:r>
                <a:rPr lang="zh-CN" altLang="en-US" dirty="0" smtClean="0">
                  <a:solidFill>
                    <a:schemeClr val="tx1"/>
                  </a:solidFill>
                </a:rPr>
                <a:t>平台介绍</a:t>
              </a:r>
              <a:endParaRPr lang="zh-CN" altLang="en-US" dirty="0">
                <a:solidFill>
                  <a:schemeClr val="tx1"/>
                </a:solidFill>
              </a:endParaRPr>
            </a:p>
          </p:txBody>
        </p:sp>
        <p:sp>
          <p:nvSpPr>
            <p:cNvPr id="10" name="矩形 9"/>
            <p:cNvSpPr/>
            <p:nvPr/>
          </p:nvSpPr>
          <p:spPr>
            <a:xfrm>
              <a:off x="9900999" y="4149080"/>
              <a:ext cx="1151226" cy="597095"/>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0" scaled="1"/>
              <a:tileRect/>
            </a:gradFill>
            <a:ln w="38100">
              <a:noFill/>
              <a:round/>
              <a:headEnd/>
              <a:tailEnd/>
            </a:ln>
            <a:effectLst/>
          </p:spPr>
          <p:txBody>
            <a:bodyPr wrap="none" anchor="ctr"/>
            <a:lstStyle/>
            <a:p>
              <a:r>
                <a:rPr lang="zh-CN" altLang="en-US" dirty="0" smtClean="0">
                  <a:solidFill>
                    <a:schemeClr val="tx1"/>
                  </a:solidFill>
                </a:rPr>
                <a:t>系统实现</a:t>
              </a:r>
              <a:endParaRPr lang="zh-CN" altLang="en-US" dirty="0">
                <a:solidFill>
                  <a:schemeClr val="tx1"/>
                </a:solidFill>
              </a:endParaRPr>
            </a:p>
          </p:txBody>
        </p:sp>
        <p:sp>
          <p:nvSpPr>
            <p:cNvPr id="45" name="矩形 44"/>
            <p:cNvSpPr/>
            <p:nvPr/>
          </p:nvSpPr>
          <p:spPr>
            <a:xfrm>
              <a:off x="9901494" y="5128221"/>
              <a:ext cx="1151226" cy="484265"/>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0" scaled="1"/>
              <a:tileRect/>
            </a:gradFill>
            <a:ln w="38100">
              <a:noFill/>
              <a:round/>
              <a:headEnd/>
              <a:tailEnd/>
            </a:ln>
            <a:effectLst/>
          </p:spPr>
          <p:txBody>
            <a:bodyPr wrap="none" anchor="ctr"/>
            <a:lstStyle/>
            <a:p>
              <a:r>
                <a:rPr lang="zh-CN" altLang="en-US" dirty="0" smtClean="0">
                  <a:solidFill>
                    <a:schemeClr val="tx1"/>
                  </a:solidFill>
                </a:rPr>
                <a:t>性能分析</a:t>
              </a:r>
              <a:endParaRPr lang="zh-CN" altLang="en-US" dirty="0">
                <a:solidFill>
                  <a:schemeClr val="tx1"/>
                </a:solidFill>
              </a:endParaRPr>
            </a:p>
          </p:txBody>
        </p:sp>
        <p:sp>
          <p:nvSpPr>
            <p:cNvPr id="46" name="AutoShape 8"/>
            <p:cNvSpPr>
              <a:spLocks noChangeArrowheads="1"/>
            </p:cNvSpPr>
            <p:nvPr/>
          </p:nvSpPr>
          <p:spPr bwMode="gray">
            <a:xfrm flipV="1">
              <a:off x="10344745" y="3738063"/>
              <a:ext cx="263732" cy="362255"/>
            </a:xfrm>
            <a:prstGeom prst="upArrow">
              <a:avLst>
                <a:gd name="adj1" fmla="val 50000"/>
                <a:gd name="adj2" fmla="val 49241"/>
              </a:avLst>
            </a:prstGeom>
            <a:gradFill flip="none" rotWithShape="1">
              <a:gsLst>
                <a:gs pos="0">
                  <a:schemeClr val="bg1"/>
                </a:gs>
                <a:gs pos="100000">
                  <a:schemeClr val="hlink"/>
                </a:gs>
              </a:gsLst>
              <a:lin ang="16200000" scaled="0"/>
              <a:tileRect/>
            </a:gradFill>
            <a:ln w="12700">
              <a:noFill/>
              <a:miter lim="800000"/>
              <a:headEnd/>
              <a:tailEnd/>
            </a:ln>
            <a:effectLst/>
          </p:spPr>
          <p:txBody>
            <a:bodyPr wrap="none" anchor="ctr"/>
            <a:lstStyle/>
            <a:p>
              <a:endParaRPr lang="zh-CN" altLang="en-US" sz="1400"/>
            </a:p>
          </p:txBody>
        </p:sp>
        <p:sp>
          <p:nvSpPr>
            <p:cNvPr id="47" name="AutoShape 8"/>
            <p:cNvSpPr>
              <a:spLocks noChangeArrowheads="1"/>
            </p:cNvSpPr>
            <p:nvPr/>
          </p:nvSpPr>
          <p:spPr bwMode="gray">
            <a:xfrm flipV="1">
              <a:off x="10356941" y="4746175"/>
              <a:ext cx="263732" cy="362255"/>
            </a:xfrm>
            <a:prstGeom prst="upArrow">
              <a:avLst>
                <a:gd name="adj1" fmla="val 50000"/>
                <a:gd name="adj2" fmla="val 49241"/>
              </a:avLst>
            </a:prstGeom>
            <a:gradFill flip="none" rotWithShape="1">
              <a:gsLst>
                <a:gs pos="0">
                  <a:schemeClr val="bg1"/>
                </a:gs>
                <a:gs pos="100000">
                  <a:schemeClr val="hlink"/>
                </a:gs>
              </a:gsLst>
              <a:lin ang="16200000" scaled="0"/>
              <a:tileRect/>
            </a:gradFill>
            <a:ln w="12700">
              <a:noFill/>
              <a:miter lim="800000"/>
              <a:headEnd/>
              <a:tailEnd/>
            </a:ln>
            <a:effectLst/>
          </p:spPr>
          <p:txBody>
            <a:bodyPr wrap="none" anchor="ctr"/>
            <a:lstStyle/>
            <a:p>
              <a:endParaRPr lang="zh-CN" altLang="en-US" sz="1400"/>
            </a:p>
          </p:txBody>
        </p:sp>
      </p:grpSp>
    </p:spTree>
    <p:extLst>
      <p:ext uri="{BB962C8B-B14F-4D97-AF65-F5344CB8AC3E}">
        <p14:creationId xmlns:p14="http://schemas.microsoft.com/office/powerpoint/2010/main" val="162246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9"/>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41"/>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8"/>
                                        </p:tgtEl>
                                        <p:attrNameLst>
                                          <p:attrName>style.visibility</p:attrName>
                                        </p:attrNameLst>
                                      </p:cBhvr>
                                      <p:to>
                                        <p:strVal val="hidden"/>
                                      </p:to>
                                    </p:set>
                                  </p:childTnLst>
                                </p:cTn>
                              </p:par>
                              <p:par>
                                <p:cTn id="11" presetID="42" presetClass="path" presetSubtype="0" accel="50000" decel="50000" fill="hold" nodeType="withEffect">
                                  <p:stCondLst>
                                    <p:cond delay="0"/>
                                  </p:stCondLst>
                                  <p:childTnLst>
                                    <p:animMotion origin="layout" path="M 2.22222E-6 4.04624E-6 L -0.21979 -0.18359 " pathEditMode="relative" rAng="0" ptsTypes="AA">
                                      <p:cBhvr>
                                        <p:cTn id="12" dur="2000" fill="hold"/>
                                        <p:tgtEl>
                                          <p:spTgt spid="6"/>
                                        </p:tgtEl>
                                        <p:attrNameLst>
                                          <p:attrName>ppt_x</p:attrName>
                                          <p:attrName>ppt_y</p:attrName>
                                        </p:attrNameLst>
                                      </p:cBhvr>
                                      <p:rCtr x="-10990" y="-9179"/>
                                    </p:animMotion>
                                  </p:childTnLst>
                                </p:cTn>
                              </p:par>
                              <p:par>
                                <p:cTn id="13" presetID="42" presetClass="path" presetSubtype="0" accel="50000" decel="50000" fill="hold" nodeType="withEffect">
                                  <p:stCondLst>
                                    <p:cond delay="0"/>
                                  </p:stCondLst>
                                  <p:childTnLst>
                                    <p:animMotion origin="layout" path="M -3.61111E-6 -0.01064 L -0.37812 -0.0111 " pathEditMode="relative" rAng="0" ptsTypes="AA">
                                      <p:cBhvr>
                                        <p:cTn id="14" dur="2000" fill="hold"/>
                                        <p:tgtEl>
                                          <p:spTgt spid="25"/>
                                        </p:tgtEl>
                                        <p:attrNameLst>
                                          <p:attrName>ppt_x</p:attrName>
                                          <p:attrName>ppt_y</p:attrName>
                                        </p:attrNameLst>
                                      </p:cBhvr>
                                      <p:rCtr x="-1890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平台介绍</a:t>
            </a:r>
            <a:r>
              <a:rPr lang="en-US" altLang="zh-CN" dirty="0" smtClean="0"/>
              <a:t>---</a:t>
            </a:r>
            <a:r>
              <a:rPr lang="zh-CN" altLang="en-US" dirty="0" smtClean="0"/>
              <a:t>工作模式</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32</a:t>
            </a:fld>
            <a:endParaRPr lang="zh-CN" altLang="en-US"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2516926724"/>
              </p:ext>
            </p:extLst>
          </p:nvPr>
        </p:nvGraphicFramePr>
        <p:xfrm>
          <a:off x="539551" y="1484784"/>
          <a:ext cx="8096773" cy="4032448"/>
        </p:xfrm>
        <a:graphic>
          <a:graphicData uri="http://schemas.openxmlformats.org/presentationml/2006/ole">
            <mc:AlternateContent xmlns:mc="http://schemas.openxmlformats.org/markup-compatibility/2006">
              <mc:Choice xmlns:v="urn:schemas-microsoft-com:vml" Requires="v">
                <p:oleObj spid="_x0000_s109614" name="Visio" r:id="rId4" imgW="5297721" imgH="2626812" progId="Visio.Drawing.11">
                  <p:embed/>
                </p:oleObj>
              </mc:Choice>
              <mc:Fallback>
                <p:oleObj name="Visio" r:id="rId4" imgW="5297721" imgH="2626812"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551" y="1484784"/>
                        <a:ext cx="8096773" cy="4032448"/>
                      </a:xfrm>
                      <a:prstGeom prst="rect">
                        <a:avLst/>
                      </a:prstGeom>
                      <a:noFill/>
                    </p:spPr>
                  </p:pic>
                </p:oleObj>
              </mc:Fallback>
            </mc:AlternateContent>
          </a:graphicData>
        </a:graphic>
      </p:graphicFrame>
    </p:spTree>
    <p:extLst>
      <p:ext uri="{BB962C8B-B14F-4D97-AF65-F5344CB8AC3E}">
        <p14:creationId xmlns:p14="http://schemas.microsoft.com/office/powerpoint/2010/main" val="37797164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平台介绍</a:t>
            </a:r>
            <a:r>
              <a:rPr lang="en-US" altLang="zh-CN" dirty="0" smtClean="0"/>
              <a:t>---</a:t>
            </a:r>
            <a:r>
              <a:rPr lang="zh-CN" altLang="en-US" dirty="0" smtClean="0"/>
              <a:t>内部逻辑结构</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33</a:t>
            </a:fld>
            <a:endParaRPr lang="zh-CN" altLang="en-US"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2907239167"/>
              </p:ext>
            </p:extLst>
          </p:nvPr>
        </p:nvGraphicFramePr>
        <p:xfrm>
          <a:off x="683568" y="1412776"/>
          <a:ext cx="7915737" cy="4104456"/>
        </p:xfrm>
        <a:graphic>
          <a:graphicData uri="http://schemas.openxmlformats.org/presentationml/2006/ole">
            <mc:AlternateContent xmlns:mc="http://schemas.openxmlformats.org/markup-compatibility/2006">
              <mc:Choice xmlns:v="urn:schemas-microsoft-com:vml" Requires="v">
                <p:oleObj spid="_x0000_s111664" name="Visio" r:id="rId4" imgW="4686113" imgH="2435531" progId="Visio.Drawing.11">
                  <p:embed/>
                </p:oleObj>
              </mc:Choice>
              <mc:Fallback>
                <p:oleObj name="Visio" r:id="rId4" imgW="4686113" imgH="2435531"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568" y="1412776"/>
                        <a:ext cx="7915737" cy="4104456"/>
                      </a:xfrm>
                      <a:prstGeom prst="rect">
                        <a:avLst/>
                      </a:prstGeom>
                      <a:noFill/>
                    </p:spPr>
                  </p:pic>
                </p:oleObj>
              </mc:Fallback>
            </mc:AlternateContent>
          </a:graphicData>
        </a:graphic>
      </p:graphicFrame>
    </p:spTree>
    <p:extLst>
      <p:ext uri="{BB962C8B-B14F-4D97-AF65-F5344CB8AC3E}">
        <p14:creationId xmlns:p14="http://schemas.microsoft.com/office/powerpoint/2010/main" val="11391182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系统实现</a:t>
            </a:r>
            <a:r>
              <a:rPr lang="en-US" altLang="zh-CN" dirty="0" smtClean="0"/>
              <a:t>---</a:t>
            </a:r>
            <a:r>
              <a:rPr lang="zh-CN" altLang="en-US" dirty="0" smtClean="0"/>
              <a:t>控制端</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34</a:t>
            </a:fld>
            <a:endParaRPr lang="zh-CN" altLang="en-US" dirty="0"/>
          </a:p>
        </p:txBody>
      </p:sp>
      <p:pic>
        <p:nvPicPr>
          <p:cNvPr id="5" name="图片 4" descr="E:\work\mydesk\论文图\图5.7 控制端程序界面.PNG"/>
          <p:cNvPicPr/>
          <p:nvPr/>
        </p:nvPicPr>
        <p:blipFill>
          <a:blip r:embed="rId3">
            <a:extLst>
              <a:ext uri="{28A0092B-C50C-407E-A947-70E740481C1C}">
                <a14:useLocalDpi xmlns:a14="http://schemas.microsoft.com/office/drawing/2010/main" val="0"/>
              </a:ext>
            </a:extLst>
          </a:blip>
          <a:srcRect/>
          <a:stretch>
            <a:fillRect/>
          </a:stretch>
        </p:blipFill>
        <p:spPr bwMode="auto">
          <a:xfrm>
            <a:off x="1979712" y="1340768"/>
            <a:ext cx="4824536" cy="4968552"/>
          </a:xfrm>
          <a:prstGeom prst="rect">
            <a:avLst/>
          </a:prstGeom>
          <a:noFill/>
          <a:ln>
            <a:noFill/>
          </a:ln>
        </p:spPr>
      </p:pic>
    </p:spTree>
    <p:extLst>
      <p:ext uri="{BB962C8B-B14F-4D97-AF65-F5344CB8AC3E}">
        <p14:creationId xmlns:p14="http://schemas.microsoft.com/office/powerpoint/2010/main" val="204057647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系统实现</a:t>
            </a:r>
            <a:r>
              <a:rPr lang="en-US" altLang="zh-CN" dirty="0" smtClean="0"/>
              <a:t>---UM</a:t>
            </a:r>
            <a:r>
              <a:rPr lang="zh-CN" altLang="en-US" dirty="0" smtClean="0"/>
              <a:t>整体</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35</a:t>
            </a:fld>
            <a:endParaRPr lang="zh-CN" altLang="en-US"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1720285774"/>
              </p:ext>
            </p:extLst>
          </p:nvPr>
        </p:nvGraphicFramePr>
        <p:xfrm>
          <a:off x="683568" y="1340768"/>
          <a:ext cx="7776864" cy="4951407"/>
        </p:xfrm>
        <a:graphic>
          <a:graphicData uri="http://schemas.openxmlformats.org/presentationml/2006/ole">
            <mc:AlternateContent xmlns:mc="http://schemas.openxmlformats.org/markup-compatibility/2006">
              <mc:Choice xmlns:v="urn:schemas-microsoft-com:vml" Requires="v">
                <p:oleObj spid="_x0000_s113707" name="Visio" r:id="rId4" imgW="5849141" imgH="3725158" progId="Visio.Drawing.11">
                  <p:embed/>
                </p:oleObj>
              </mc:Choice>
              <mc:Fallback>
                <p:oleObj name="Visio" r:id="rId4" imgW="5849141" imgH="3725158"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568" y="1340768"/>
                        <a:ext cx="7776864" cy="4951407"/>
                      </a:xfrm>
                      <a:prstGeom prst="rect">
                        <a:avLst/>
                      </a:prstGeom>
                      <a:noFill/>
                    </p:spPr>
                  </p:pic>
                </p:oleObj>
              </mc:Fallback>
            </mc:AlternateContent>
          </a:graphicData>
        </a:graphic>
      </p:graphicFrame>
    </p:spTree>
    <p:extLst>
      <p:ext uri="{BB962C8B-B14F-4D97-AF65-F5344CB8AC3E}">
        <p14:creationId xmlns:p14="http://schemas.microsoft.com/office/powerpoint/2010/main" val="26373397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系统实现</a:t>
            </a:r>
            <a:r>
              <a:rPr lang="en-US" altLang="zh-CN" dirty="0" smtClean="0"/>
              <a:t>---</a:t>
            </a:r>
            <a:r>
              <a:rPr lang="zh-CN" altLang="zh-CN" dirty="0"/>
              <a:t>报文匹配处理逻辑</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36</a:t>
            </a:fld>
            <a:endParaRPr lang="zh-CN" altLang="en-US"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4104638688"/>
              </p:ext>
            </p:extLst>
          </p:nvPr>
        </p:nvGraphicFramePr>
        <p:xfrm>
          <a:off x="3779911" y="332656"/>
          <a:ext cx="4406325" cy="5976664"/>
        </p:xfrm>
        <a:graphic>
          <a:graphicData uri="http://schemas.openxmlformats.org/presentationml/2006/ole">
            <mc:AlternateContent xmlns:mc="http://schemas.openxmlformats.org/markup-compatibility/2006">
              <mc:Choice xmlns:v="urn:schemas-microsoft-com:vml" Requires="v">
                <p:oleObj spid="_x0000_s116778" name="Visio" r:id="rId4" imgW="3581004" imgH="4859014" progId="Visio.Drawing.11">
                  <p:embed/>
                </p:oleObj>
              </mc:Choice>
              <mc:Fallback>
                <p:oleObj name="Visio" r:id="rId4" imgW="3581004" imgH="4859014"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9911" y="332656"/>
                        <a:ext cx="4406325" cy="5976664"/>
                      </a:xfrm>
                      <a:prstGeom prst="rect">
                        <a:avLst/>
                      </a:prstGeom>
                      <a:noFill/>
                    </p:spPr>
                  </p:pic>
                </p:oleObj>
              </mc:Fallback>
            </mc:AlternateContent>
          </a:graphicData>
        </a:graphic>
      </p:graphicFrame>
    </p:spTree>
    <p:extLst>
      <p:ext uri="{BB962C8B-B14F-4D97-AF65-F5344CB8AC3E}">
        <p14:creationId xmlns:p14="http://schemas.microsoft.com/office/powerpoint/2010/main" val="3405310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1520" y="1484784"/>
            <a:ext cx="8784976" cy="3447098"/>
          </a:xfrm>
          <a:prstGeom prst="rect">
            <a:avLst/>
          </a:prstGeom>
          <a:noFill/>
        </p:spPr>
        <p:txBody>
          <a:bodyPr wrap="square" rtlCol="0">
            <a:spAutoFit/>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zh-CN" sz="2800" dirty="0">
                <a:latin typeface="华文中宋" pitchFamily="2" charset="-122"/>
                <a:ea typeface="华文中宋" pitchFamily="2" charset="-122"/>
                <a:cs typeface="Times New Roman" pitchFamily="18" charset="0"/>
              </a:rPr>
              <a:t>命中率按</a:t>
            </a:r>
            <a:r>
              <a:rPr lang="en-US" altLang="zh-CN" sz="2800" dirty="0">
                <a:latin typeface="Times New Roman" pitchFamily="18" charset="0"/>
                <a:ea typeface="华文中宋" pitchFamily="2" charset="-122"/>
                <a:cs typeface="Times New Roman" pitchFamily="18" charset="0"/>
              </a:rPr>
              <a:t>90%</a:t>
            </a:r>
            <a:r>
              <a:rPr lang="zh-CN" altLang="zh-CN" sz="2800" dirty="0" smtClean="0">
                <a:latin typeface="华文中宋" pitchFamily="2" charset="-122"/>
                <a:ea typeface="华文中宋" pitchFamily="2" charset="-122"/>
                <a:cs typeface="Times New Roman" pitchFamily="18" charset="0"/>
              </a:rPr>
              <a:t>计算</a:t>
            </a:r>
            <a:endParaRPr lang="en-US" altLang="zh-CN" sz="2800" dirty="0" smtClean="0">
              <a:latin typeface="华文中宋" pitchFamily="2" charset="-122"/>
              <a:ea typeface="华文中宋" pitchFamily="2" charset="-122"/>
              <a:cs typeface="Times New Roman" pitchFamily="18" charset="0"/>
            </a:endParaRPr>
          </a:p>
          <a:p>
            <a:r>
              <a:rPr lang="zh-CN" altLang="zh-CN" sz="2800" dirty="0" smtClean="0">
                <a:latin typeface="华文中宋" pitchFamily="2" charset="-122"/>
                <a:ea typeface="华文中宋" pitchFamily="2" charset="-122"/>
                <a:cs typeface="Times New Roman" pitchFamily="18" charset="0"/>
              </a:rPr>
              <a:t>系统</a:t>
            </a:r>
            <a:r>
              <a:rPr lang="zh-CN" altLang="zh-CN" sz="2800" dirty="0">
                <a:latin typeface="华文中宋" pitchFamily="2" charset="-122"/>
                <a:ea typeface="华文中宋" pitchFamily="2" charset="-122"/>
                <a:cs typeface="Times New Roman" pitchFamily="18" charset="0"/>
              </a:rPr>
              <a:t>整体匹配性能</a:t>
            </a:r>
            <a:r>
              <a:rPr lang="zh-CN" altLang="zh-CN" sz="2800" dirty="0" smtClean="0">
                <a:latin typeface="华文中宋" pitchFamily="2" charset="-122"/>
                <a:ea typeface="华文中宋" pitchFamily="2" charset="-122"/>
                <a:cs typeface="Times New Roman" pitchFamily="18" charset="0"/>
              </a:rPr>
              <a:t>为</a:t>
            </a:r>
            <a:r>
              <a:rPr lang="en-US" altLang="zh-CN" sz="2800" dirty="0" smtClean="0">
                <a:latin typeface="Times New Roman" pitchFamily="18" charset="0"/>
                <a:ea typeface="华文中宋" pitchFamily="2" charset="-122"/>
                <a:cs typeface="Times New Roman" pitchFamily="18" charset="0"/>
              </a:rPr>
              <a:t>(6.4*0.9+0.67*0.1)*9=52Gbps</a:t>
            </a:r>
            <a:endParaRPr lang="zh-CN" altLang="en-US" sz="2800" dirty="0">
              <a:latin typeface="Times New Roman" pitchFamily="18" charset="0"/>
              <a:ea typeface="华文中宋" pitchFamily="2" charset="-122"/>
              <a:cs typeface="Times New Roman" pitchFamily="18" charset="0"/>
            </a:endParaRPr>
          </a:p>
        </p:txBody>
      </p:sp>
      <p:sp>
        <p:nvSpPr>
          <p:cNvPr id="2" name="标题 1"/>
          <p:cNvSpPr>
            <a:spLocks noGrp="1"/>
          </p:cNvSpPr>
          <p:nvPr>
            <p:ph type="title"/>
          </p:nvPr>
        </p:nvSpPr>
        <p:spPr/>
        <p:txBody>
          <a:bodyPr/>
          <a:lstStyle/>
          <a:p>
            <a:r>
              <a:rPr lang="zh-CN" altLang="en-US" dirty="0" smtClean="0"/>
              <a:t>性能分析</a:t>
            </a:r>
            <a:r>
              <a:rPr lang="en-US" altLang="zh-CN" dirty="0" smtClean="0"/>
              <a:t>---</a:t>
            </a:r>
            <a:r>
              <a:rPr lang="zh-CN" altLang="en-US" dirty="0" smtClean="0"/>
              <a:t>理想配置</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37</a:t>
            </a:fld>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3698227680"/>
              </p:ext>
            </p:extLst>
          </p:nvPr>
        </p:nvGraphicFramePr>
        <p:xfrm>
          <a:off x="251521" y="1556792"/>
          <a:ext cx="8640960" cy="2011680"/>
        </p:xfrm>
        <a:graphic>
          <a:graphicData uri="http://schemas.openxmlformats.org/drawingml/2006/table">
            <a:tbl>
              <a:tblPr firstRow="1" firstCol="1" bandRow="1">
                <a:tableStyleId>{2D5ABB26-0587-4C30-8999-92F81FD0307C}</a:tableStyleId>
              </a:tblPr>
              <a:tblGrid>
                <a:gridCol w="1529373"/>
                <a:gridCol w="1988185"/>
                <a:gridCol w="1452905"/>
                <a:gridCol w="1006200"/>
                <a:gridCol w="1152128"/>
                <a:gridCol w="1512169"/>
              </a:tblGrid>
              <a:tr h="0">
                <a:tc>
                  <a:txBody>
                    <a:bodyPr/>
                    <a:lstStyle/>
                    <a:p>
                      <a:pPr indent="127000" algn="ctr" hangingPunct="0">
                        <a:spcAft>
                          <a:spcPts val="0"/>
                        </a:spcAft>
                        <a:tabLst>
                          <a:tab pos="226695" algn="l"/>
                        </a:tabLst>
                      </a:pPr>
                      <a:r>
                        <a:rPr lang="zh-CN" sz="2400" kern="100" dirty="0">
                          <a:effectLst/>
                          <a:latin typeface="华文中宋" pitchFamily="2" charset="-122"/>
                          <a:ea typeface="华文中宋" pitchFamily="2" charset="-122"/>
                          <a:cs typeface="Times New Roman" pitchFamily="18" charset="0"/>
                        </a:rPr>
                        <a:t>存储器</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kumimoji="0" lang="zh-CN" altLang="en-US" sz="2400" kern="100" dirty="0" smtClean="0">
                          <a:effectLst/>
                          <a:latin typeface="华文中宋" pitchFamily="2" charset="-122"/>
                          <a:ea typeface="华文中宋" pitchFamily="2" charset="-122"/>
                          <a:cs typeface="Times New Roman" pitchFamily="18" charset="0"/>
                        </a:rPr>
                        <a:t>器件型号</a:t>
                      </a:r>
                      <a:endParaRPr kumimoji="0" lang="zh-CN" sz="2400" b="1" kern="100" dirty="0">
                        <a:solidFill>
                          <a:schemeClr val="lt1"/>
                        </a:solidFill>
                        <a:effectLst/>
                        <a:latin typeface="华文中宋" pitchFamily="2" charset="-122"/>
                        <a:ea typeface="华文中宋" pitchFamily="2" charset="-122"/>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sz="2400" kern="100" dirty="0">
                          <a:effectLst/>
                          <a:latin typeface="华文中宋" pitchFamily="2" charset="-122"/>
                          <a:ea typeface="华文中宋" pitchFamily="2" charset="-122"/>
                          <a:cs typeface="Times New Roman" pitchFamily="18" charset="0"/>
                        </a:rPr>
                        <a:t>频率</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sz="2400" kern="100" dirty="0">
                          <a:effectLst/>
                          <a:latin typeface="华文中宋" pitchFamily="2" charset="-122"/>
                          <a:ea typeface="华文中宋" pitchFamily="2" charset="-122"/>
                          <a:cs typeface="Times New Roman" pitchFamily="18" charset="0"/>
                        </a:rPr>
                        <a:t>访存周期</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sz="2400" kern="100" dirty="0">
                          <a:effectLst/>
                          <a:latin typeface="华文中宋" pitchFamily="2" charset="-122"/>
                          <a:ea typeface="华文中宋" pitchFamily="2" charset="-122"/>
                          <a:cs typeface="Times New Roman" pitchFamily="18" charset="0"/>
                        </a:rPr>
                        <a:t>访存时间</a:t>
                      </a:r>
                      <a:r>
                        <a:rPr lang="en-US" sz="2400" kern="100" dirty="0">
                          <a:effectLst/>
                          <a:latin typeface="Times New Roman" pitchFamily="18" charset="0"/>
                          <a:ea typeface="华文中宋" pitchFamily="2" charset="-122"/>
                          <a:cs typeface="Times New Roman" pitchFamily="18" charset="0"/>
                        </a:rPr>
                        <a:t>(ns)</a:t>
                      </a:r>
                      <a:endParaRPr lang="zh-CN" sz="2400" kern="100" dirty="0">
                        <a:effectLst/>
                        <a:latin typeface="Times New Roman" pitchFamily="18" charset="0"/>
                        <a:ea typeface="华文中宋" pitchFamily="2" charset="-122"/>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sz="2400" kern="100" dirty="0" smtClean="0">
                          <a:effectLst/>
                          <a:latin typeface="华文中宋" pitchFamily="2" charset="-122"/>
                          <a:ea typeface="华文中宋" pitchFamily="2" charset="-122"/>
                          <a:cs typeface="Times New Roman" pitchFamily="18" charset="0"/>
                        </a:rPr>
                        <a:t>吞吐量</a:t>
                      </a:r>
                      <a:r>
                        <a:rPr lang="en-US" altLang="zh-CN" sz="2400" kern="100" dirty="0" smtClean="0">
                          <a:effectLst/>
                          <a:latin typeface="华文中宋" pitchFamily="2" charset="-122"/>
                          <a:ea typeface="华文中宋" pitchFamily="2" charset="-122"/>
                          <a:cs typeface="Times New Roman" pitchFamily="18" charset="0"/>
                        </a:rPr>
                        <a:t> </a:t>
                      </a:r>
                      <a:r>
                        <a:rPr lang="en-US" sz="2400" kern="100" dirty="0" smtClean="0">
                          <a:effectLst/>
                          <a:latin typeface="Times New Roman" pitchFamily="18" charset="0"/>
                          <a:ea typeface="华文中宋" pitchFamily="2" charset="-122"/>
                          <a:cs typeface="Times New Roman" pitchFamily="18" charset="0"/>
                        </a:rPr>
                        <a:t>(</a:t>
                      </a:r>
                      <a:r>
                        <a:rPr lang="en-US" sz="2400" kern="100" dirty="0" err="1">
                          <a:effectLst/>
                          <a:latin typeface="Times New Roman" pitchFamily="18" charset="0"/>
                          <a:ea typeface="华文中宋" pitchFamily="2" charset="-122"/>
                          <a:cs typeface="Times New Roman" pitchFamily="18" charset="0"/>
                        </a:rPr>
                        <a:t>Gbps</a:t>
                      </a:r>
                      <a:r>
                        <a:rPr lang="en-US" sz="2400" kern="100" dirty="0">
                          <a:effectLst/>
                          <a:latin typeface="Times New Roman" pitchFamily="18" charset="0"/>
                          <a:ea typeface="华文中宋" pitchFamily="2" charset="-122"/>
                          <a:cs typeface="Times New Roman" pitchFamily="18" charset="0"/>
                        </a:rPr>
                        <a:t>)</a:t>
                      </a:r>
                      <a:endParaRPr lang="zh-CN" sz="2400" kern="100" dirty="0">
                        <a:effectLst/>
                        <a:latin typeface="Times New Roman" pitchFamily="18" charset="0"/>
                        <a:ea typeface="华文中宋" pitchFamily="2" charset="-122"/>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indent="127000" algn="ctr" hangingPunct="0">
                        <a:spcAft>
                          <a:spcPts val="0"/>
                        </a:spcAft>
                        <a:tabLst>
                          <a:tab pos="226695" algn="l"/>
                        </a:tabLst>
                      </a:pPr>
                      <a:r>
                        <a:rPr lang="en-US" sz="2400" kern="100">
                          <a:effectLst/>
                          <a:latin typeface="Times New Roman" pitchFamily="18" charset="0"/>
                          <a:cs typeface="Times New Roman" pitchFamily="18" charset="0"/>
                        </a:rPr>
                        <a:t>FPGA</a:t>
                      </a:r>
                      <a:endParaRPr lang="zh-CN" sz="2400" kern="100">
                        <a:effectLst/>
                        <a:latin typeface="Times New Roman" pitchFamily="18" charset="0"/>
                        <a:ea typeface="宋体"/>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kumimoji="0" lang="en-US" altLang="zh-CN" sz="1800" kern="1200" dirty="0" smtClean="0">
                          <a:effectLst/>
                          <a:latin typeface="Times New Roman" pitchFamily="18" charset="0"/>
                          <a:cs typeface="Times New Roman" pitchFamily="18" charset="0"/>
                        </a:rPr>
                        <a:t>Altera </a:t>
                      </a:r>
                      <a:r>
                        <a:rPr kumimoji="0" lang="en-US" altLang="zh-CN" sz="1800" kern="1200" dirty="0" err="1" smtClean="0">
                          <a:effectLst/>
                          <a:latin typeface="Times New Roman" pitchFamily="18" charset="0"/>
                          <a:cs typeface="Times New Roman" pitchFamily="18" charset="0"/>
                        </a:rPr>
                        <a:t>Stratix</a:t>
                      </a:r>
                      <a:r>
                        <a:rPr kumimoji="0" lang="en-US" altLang="zh-CN" sz="1800" kern="1200" dirty="0" smtClean="0">
                          <a:effectLst/>
                          <a:latin typeface="Times New Roman" pitchFamily="18" charset="0"/>
                          <a:cs typeface="Times New Roman" pitchFamily="18" charset="0"/>
                        </a:rPr>
                        <a:t> II EP2S180</a:t>
                      </a:r>
                      <a:endParaRPr lang="zh-CN" sz="2400" kern="100" dirty="0">
                        <a:effectLst/>
                        <a:latin typeface="Times New Roman" pitchFamily="18" charset="0"/>
                        <a:ea typeface="宋体"/>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2400" kern="100" dirty="0">
                          <a:effectLst/>
                          <a:latin typeface="Times New Roman" pitchFamily="18" charset="0"/>
                          <a:cs typeface="Times New Roman" pitchFamily="18" charset="0"/>
                        </a:rPr>
                        <a:t>400MHz</a:t>
                      </a:r>
                      <a:endParaRPr lang="zh-CN" sz="2400" kern="100" dirty="0">
                        <a:effectLst/>
                        <a:latin typeface="Times New Roman" pitchFamily="18" charset="0"/>
                        <a:ea typeface="宋体"/>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2400" kern="100" dirty="0">
                          <a:effectLst/>
                          <a:latin typeface="Times New Roman" pitchFamily="18" charset="0"/>
                          <a:cs typeface="Times New Roman" pitchFamily="18" charset="0"/>
                        </a:rPr>
                        <a:t>1/2</a:t>
                      </a:r>
                      <a:endParaRPr lang="zh-CN" sz="2400" kern="100" dirty="0">
                        <a:effectLst/>
                        <a:latin typeface="Times New Roman" pitchFamily="18" charset="0"/>
                        <a:ea typeface="宋体"/>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2400" kern="100" dirty="0">
                          <a:effectLst/>
                          <a:latin typeface="Times New Roman" pitchFamily="18" charset="0"/>
                          <a:cs typeface="Times New Roman" pitchFamily="18" charset="0"/>
                        </a:rPr>
                        <a:t>1.25</a:t>
                      </a:r>
                      <a:endParaRPr lang="zh-CN" sz="2400" kern="100" dirty="0">
                        <a:effectLst/>
                        <a:latin typeface="Times New Roman" pitchFamily="18" charset="0"/>
                        <a:ea typeface="宋体"/>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2400" kern="100">
                          <a:effectLst/>
                          <a:latin typeface="Times New Roman" pitchFamily="18" charset="0"/>
                          <a:cs typeface="Times New Roman" pitchFamily="18" charset="0"/>
                        </a:rPr>
                        <a:t>6.4</a:t>
                      </a:r>
                      <a:endParaRPr lang="zh-CN" sz="2400" kern="100">
                        <a:effectLst/>
                        <a:latin typeface="Times New Roman" pitchFamily="18" charset="0"/>
                        <a:ea typeface="宋体"/>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indent="127000" algn="ctr" hangingPunct="0">
                        <a:spcAft>
                          <a:spcPts val="0"/>
                        </a:spcAft>
                        <a:tabLst>
                          <a:tab pos="226695" algn="l"/>
                        </a:tabLst>
                      </a:pPr>
                      <a:r>
                        <a:rPr lang="en-US" sz="2400" kern="100">
                          <a:effectLst/>
                          <a:latin typeface="Times New Roman" pitchFamily="18" charset="0"/>
                          <a:cs typeface="Times New Roman" pitchFamily="18" charset="0"/>
                        </a:rPr>
                        <a:t>SRAM</a:t>
                      </a:r>
                      <a:endParaRPr lang="zh-CN" sz="2400" kern="100">
                        <a:effectLst/>
                        <a:latin typeface="Times New Roman" pitchFamily="18" charset="0"/>
                        <a:ea typeface="宋体"/>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kumimoji="0" lang="en-US" altLang="zh-CN" sz="1800" kern="1200" dirty="0" smtClean="0">
                          <a:effectLst/>
                          <a:latin typeface="Times New Roman" pitchFamily="18" charset="0"/>
                          <a:cs typeface="Times New Roman" pitchFamily="18" charset="0"/>
                        </a:rPr>
                        <a:t>K7N641845M</a:t>
                      </a:r>
                      <a:endParaRPr lang="zh-CN" sz="2400" kern="100" dirty="0">
                        <a:effectLst/>
                        <a:latin typeface="Times New Roman" pitchFamily="18" charset="0"/>
                        <a:ea typeface="宋体"/>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2400" kern="100" dirty="0">
                          <a:effectLst/>
                          <a:latin typeface="Times New Roman" pitchFamily="18" charset="0"/>
                          <a:cs typeface="Times New Roman" pitchFamily="18" charset="0"/>
                        </a:rPr>
                        <a:t>250MHz</a:t>
                      </a:r>
                      <a:endParaRPr lang="zh-CN" sz="2400" kern="100" dirty="0">
                        <a:effectLst/>
                        <a:latin typeface="Times New Roman" pitchFamily="18" charset="0"/>
                        <a:ea typeface="宋体"/>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2400" kern="100">
                          <a:effectLst/>
                          <a:latin typeface="Times New Roman" pitchFamily="18" charset="0"/>
                          <a:cs typeface="Times New Roman" pitchFamily="18" charset="0"/>
                        </a:rPr>
                        <a:t>3</a:t>
                      </a:r>
                      <a:endParaRPr lang="zh-CN" sz="2400" kern="100">
                        <a:effectLst/>
                        <a:latin typeface="Times New Roman" pitchFamily="18" charset="0"/>
                        <a:ea typeface="宋体"/>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2400" kern="100" dirty="0">
                          <a:effectLst/>
                          <a:latin typeface="Times New Roman" pitchFamily="18" charset="0"/>
                          <a:cs typeface="Times New Roman" pitchFamily="18" charset="0"/>
                        </a:rPr>
                        <a:t>12</a:t>
                      </a:r>
                      <a:endParaRPr lang="zh-CN" sz="2400" kern="100" dirty="0">
                        <a:effectLst/>
                        <a:latin typeface="Times New Roman" pitchFamily="18" charset="0"/>
                        <a:ea typeface="宋体"/>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2400" kern="100" dirty="0">
                          <a:effectLst/>
                          <a:latin typeface="Times New Roman" pitchFamily="18" charset="0"/>
                          <a:cs typeface="Times New Roman" pitchFamily="18" charset="0"/>
                        </a:rPr>
                        <a:t>0.67</a:t>
                      </a:r>
                      <a:endParaRPr lang="zh-CN" sz="2400" kern="100" dirty="0">
                        <a:effectLst/>
                        <a:latin typeface="Times New Roman" pitchFamily="18" charset="0"/>
                        <a:ea typeface="宋体"/>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0684342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11560" y="1340768"/>
            <a:ext cx="8208912" cy="4031873"/>
          </a:xfrm>
          <a:prstGeom prst="rect">
            <a:avLst/>
          </a:prstGeom>
          <a:noFill/>
        </p:spPr>
        <p:txBody>
          <a:bodyPr wrap="square" rtlCol="0">
            <a:spAutoFit/>
          </a:bodyPr>
          <a:lstStyle/>
          <a:p>
            <a:r>
              <a:rPr lang="zh-CN" altLang="en-US" sz="3200" dirty="0" smtClean="0">
                <a:latin typeface="华文中宋" pitchFamily="2" charset="-122"/>
                <a:ea typeface="华文中宋" pitchFamily="2" charset="-122"/>
              </a:rPr>
              <a:t>性能参数 ：</a:t>
            </a:r>
            <a:endParaRPr lang="en-US" altLang="zh-CN" sz="3200" dirty="0" smtClean="0">
              <a:latin typeface="华文中宋" pitchFamily="2" charset="-122"/>
              <a:ea typeface="华文中宋" pitchFamily="2" charset="-122"/>
            </a:endParaRPr>
          </a:p>
          <a:p>
            <a:endParaRPr lang="en-US" altLang="zh-CN" sz="3200" dirty="0"/>
          </a:p>
          <a:p>
            <a:endParaRPr lang="en-US" altLang="zh-CN" sz="3200" dirty="0" smtClean="0"/>
          </a:p>
          <a:p>
            <a:endParaRPr lang="en-US" altLang="zh-CN" sz="3200" dirty="0"/>
          </a:p>
          <a:p>
            <a:endParaRPr lang="en-US" altLang="zh-CN" sz="3200" dirty="0" smtClean="0"/>
          </a:p>
          <a:p>
            <a:endParaRPr lang="en-US" altLang="zh-CN" sz="3200" dirty="0"/>
          </a:p>
          <a:p>
            <a:r>
              <a:rPr lang="zh-CN" altLang="en-US" sz="3200" dirty="0" smtClean="0">
                <a:latin typeface="华文中宋" pitchFamily="2" charset="-122"/>
                <a:ea typeface="华文中宋" pitchFamily="2" charset="-122"/>
              </a:rPr>
              <a:t>存储</a:t>
            </a:r>
            <a:r>
              <a:rPr lang="zh-CN" altLang="en-US" sz="3200" dirty="0">
                <a:latin typeface="华文中宋" pitchFamily="2" charset="-122"/>
                <a:ea typeface="华文中宋" pitchFamily="2" charset="-122"/>
              </a:rPr>
              <a:t>代价：</a:t>
            </a:r>
            <a:endParaRPr lang="en-US" altLang="zh-CN" sz="3200" dirty="0">
              <a:latin typeface="华文中宋" pitchFamily="2" charset="-122"/>
              <a:ea typeface="华文中宋" pitchFamily="2" charset="-122"/>
            </a:endParaRPr>
          </a:p>
          <a:p>
            <a:endParaRPr lang="en-US" altLang="zh-CN" sz="3200" dirty="0"/>
          </a:p>
        </p:txBody>
      </p:sp>
      <p:sp>
        <p:nvSpPr>
          <p:cNvPr id="2" name="标题 1"/>
          <p:cNvSpPr>
            <a:spLocks noGrp="1"/>
          </p:cNvSpPr>
          <p:nvPr>
            <p:ph type="title"/>
          </p:nvPr>
        </p:nvSpPr>
        <p:spPr/>
        <p:txBody>
          <a:bodyPr/>
          <a:lstStyle/>
          <a:p>
            <a:r>
              <a:rPr lang="zh-CN" altLang="en-US" dirty="0" smtClean="0"/>
              <a:t>性能分析</a:t>
            </a:r>
            <a:r>
              <a:rPr lang="en-US" altLang="zh-CN" dirty="0" smtClean="0"/>
              <a:t>---</a:t>
            </a:r>
            <a:r>
              <a:rPr lang="zh-CN" altLang="en-US" dirty="0" smtClean="0"/>
              <a:t>理想配置下性能对比</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38</a:t>
            </a:fld>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2862730977"/>
              </p:ext>
            </p:extLst>
          </p:nvPr>
        </p:nvGraphicFramePr>
        <p:xfrm>
          <a:off x="827585" y="2204865"/>
          <a:ext cx="7632848" cy="1458413"/>
        </p:xfrm>
        <a:graphic>
          <a:graphicData uri="http://schemas.openxmlformats.org/drawingml/2006/table">
            <a:tbl>
              <a:tblPr firstRow="1" firstCol="1" bandRow="1">
                <a:tableStyleId>{2D5ABB26-0587-4C30-8999-92F81FD0307C}</a:tableStyleId>
              </a:tblPr>
              <a:tblGrid>
                <a:gridCol w="2520279"/>
                <a:gridCol w="1224136"/>
                <a:gridCol w="1044823"/>
                <a:gridCol w="1496637"/>
                <a:gridCol w="1346973"/>
              </a:tblGrid>
              <a:tr h="763178">
                <a:tc>
                  <a:txBody>
                    <a:bodyPr/>
                    <a:lstStyle/>
                    <a:p>
                      <a:pPr indent="127000" algn="ctr" hangingPunct="0">
                        <a:spcAft>
                          <a:spcPts val="0"/>
                        </a:spcAft>
                        <a:tabLst>
                          <a:tab pos="226695" algn="l"/>
                        </a:tabLst>
                      </a:pPr>
                      <a:r>
                        <a:rPr lang="zh-CN" sz="2800" kern="0" dirty="0">
                          <a:effectLst/>
                          <a:latin typeface="华文中宋" pitchFamily="2" charset="-122"/>
                          <a:ea typeface="华文中宋" pitchFamily="2" charset="-122"/>
                          <a:cs typeface="Times New Roman" pitchFamily="18" charset="0"/>
                        </a:rPr>
                        <a:t>实现方法</a:t>
                      </a:r>
                      <a:endParaRPr lang="zh-CN" sz="2800" kern="100" dirty="0">
                        <a:effectLst/>
                        <a:latin typeface="华文中宋" pitchFamily="2" charset="-122"/>
                        <a:ea typeface="华文中宋" pitchFamily="2" charset="-122"/>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2800" kern="0" dirty="0" smtClean="0">
                          <a:effectLst/>
                          <a:latin typeface="Times New Roman" pitchFamily="18" charset="0"/>
                          <a:cs typeface="Times New Roman" pitchFamily="18" charset="0"/>
                        </a:rPr>
                        <a:t>FPGA</a:t>
                      </a:r>
                      <a:endParaRPr lang="zh-CN" sz="2800" kern="100" dirty="0">
                        <a:effectLst/>
                        <a:latin typeface="Times New Roman" pitchFamily="18" charset="0"/>
                        <a:ea typeface="宋体"/>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2800" kern="0" dirty="0" smtClean="0">
                          <a:effectLst/>
                          <a:latin typeface="Times New Roman" pitchFamily="18" charset="0"/>
                          <a:cs typeface="Times New Roman" pitchFamily="18" charset="0"/>
                        </a:rPr>
                        <a:t>GPU</a:t>
                      </a:r>
                      <a:endParaRPr lang="zh-CN" sz="2800" kern="100" dirty="0">
                        <a:effectLst/>
                        <a:latin typeface="Times New Roman" pitchFamily="18" charset="0"/>
                        <a:ea typeface="宋体"/>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2800" kern="0" dirty="0" smtClean="0">
                          <a:effectLst/>
                          <a:latin typeface="Times New Roman" pitchFamily="18" charset="0"/>
                          <a:cs typeface="Times New Roman" pitchFamily="18" charset="0"/>
                        </a:rPr>
                        <a:t>TCAM</a:t>
                      </a:r>
                      <a:endParaRPr lang="zh-CN" sz="2800" kern="100" dirty="0">
                        <a:effectLst/>
                        <a:latin typeface="Times New Roman" pitchFamily="18" charset="0"/>
                        <a:ea typeface="宋体"/>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sz="2800" kern="0" dirty="0">
                          <a:effectLst/>
                          <a:latin typeface="华文中宋" pitchFamily="2" charset="-122"/>
                          <a:ea typeface="华文中宋" pitchFamily="2" charset="-122"/>
                          <a:cs typeface="Times New Roman" pitchFamily="18" charset="0"/>
                        </a:rPr>
                        <a:t>两</a:t>
                      </a:r>
                      <a:r>
                        <a:rPr lang="zh-CN" sz="2800" kern="0" dirty="0" smtClean="0">
                          <a:effectLst/>
                          <a:latin typeface="华文中宋" pitchFamily="2" charset="-122"/>
                          <a:ea typeface="华文中宋" pitchFamily="2" charset="-122"/>
                          <a:cs typeface="Times New Roman" pitchFamily="18" charset="0"/>
                        </a:rPr>
                        <a:t>级存储</a:t>
                      </a:r>
                      <a:r>
                        <a:rPr lang="zh-CN" sz="2800" kern="0" dirty="0">
                          <a:effectLst/>
                          <a:latin typeface="华文中宋" pitchFamily="2" charset="-122"/>
                          <a:ea typeface="华文中宋" pitchFamily="2" charset="-122"/>
                          <a:cs typeface="Times New Roman" pitchFamily="18" charset="0"/>
                        </a:rPr>
                        <a:t>技术</a:t>
                      </a:r>
                      <a:endParaRPr lang="zh-CN" sz="2800" kern="100" dirty="0">
                        <a:effectLst/>
                        <a:latin typeface="华文中宋" pitchFamily="2" charset="-122"/>
                        <a:ea typeface="华文中宋" pitchFamily="2" charset="-122"/>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04973">
                <a:tc>
                  <a:txBody>
                    <a:bodyPr/>
                    <a:lstStyle/>
                    <a:p>
                      <a:pPr marL="0" marR="0" indent="127000" algn="ctr" defTabSz="914400" rtl="0" eaLnBrk="1" fontAlgn="auto" latinLnBrk="0" hangingPunct="0">
                        <a:lnSpc>
                          <a:spcPct val="100000"/>
                        </a:lnSpc>
                        <a:spcBef>
                          <a:spcPts val="0"/>
                        </a:spcBef>
                        <a:spcAft>
                          <a:spcPts val="0"/>
                        </a:spcAft>
                        <a:buClrTx/>
                        <a:buSzTx/>
                        <a:buFontTx/>
                        <a:buNone/>
                        <a:tabLst>
                          <a:tab pos="226695" algn="l"/>
                        </a:tabLst>
                        <a:defRPr/>
                      </a:pPr>
                      <a:r>
                        <a:rPr lang="zh-CN" sz="2800" kern="0" dirty="0" smtClean="0">
                          <a:effectLst/>
                          <a:latin typeface="华文中宋" pitchFamily="2" charset="-122"/>
                          <a:ea typeface="华文中宋" pitchFamily="2" charset="-122"/>
                          <a:cs typeface="Times New Roman" pitchFamily="18" charset="0"/>
                        </a:rPr>
                        <a:t>性</a:t>
                      </a:r>
                      <a:r>
                        <a:rPr lang="zh-CN" altLang="en-US" sz="2800" kern="0" dirty="0" smtClean="0">
                          <a:effectLst/>
                          <a:latin typeface="华文中宋" pitchFamily="2" charset="-122"/>
                          <a:ea typeface="华文中宋" pitchFamily="2" charset="-122"/>
                          <a:cs typeface="Times New Roman" pitchFamily="18" charset="0"/>
                        </a:rPr>
                        <a:t>能</a:t>
                      </a:r>
                      <a:r>
                        <a:rPr lang="zh-CN" altLang="zh-CN" sz="2800" kern="0" dirty="0" smtClean="0">
                          <a:effectLst/>
                          <a:latin typeface="Times New Roman" pitchFamily="18" charset="0"/>
                          <a:ea typeface="华文中宋" pitchFamily="2" charset="-122"/>
                          <a:cs typeface="Times New Roman" pitchFamily="18" charset="0"/>
                        </a:rPr>
                        <a:t>（</a:t>
                      </a:r>
                      <a:r>
                        <a:rPr lang="en-US" altLang="zh-CN" sz="2800" kern="0" dirty="0" err="1" smtClean="0">
                          <a:effectLst/>
                          <a:latin typeface="Times New Roman" pitchFamily="18" charset="0"/>
                          <a:ea typeface="华文中宋" pitchFamily="2" charset="-122"/>
                          <a:cs typeface="Times New Roman" pitchFamily="18" charset="0"/>
                        </a:rPr>
                        <a:t>Gbps</a:t>
                      </a:r>
                      <a:r>
                        <a:rPr lang="zh-CN" altLang="zh-CN" sz="2800" kern="0" dirty="0" smtClean="0">
                          <a:effectLst/>
                          <a:latin typeface="Times New Roman" pitchFamily="18" charset="0"/>
                          <a:ea typeface="华文中宋" pitchFamily="2" charset="-122"/>
                          <a:cs typeface="Times New Roman" pitchFamily="18" charset="0"/>
                        </a:rPr>
                        <a:t>）</a:t>
                      </a:r>
                      <a:endParaRPr lang="zh-CN" altLang="zh-CN" sz="2800" kern="100" dirty="0" smtClean="0">
                        <a:effectLst/>
                        <a:latin typeface="Times New Roman" pitchFamily="18" charset="0"/>
                        <a:ea typeface="华文中宋" pitchFamily="2" charset="-122"/>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2800" kern="0" dirty="0" smtClean="0">
                          <a:effectLst/>
                          <a:latin typeface="Times New Roman" pitchFamily="18" charset="0"/>
                          <a:cs typeface="Times New Roman" pitchFamily="18" charset="0"/>
                        </a:rPr>
                        <a:t>10</a:t>
                      </a:r>
                      <a:endParaRPr lang="zh-CN" sz="2800" kern="100" dirty="0">
                        <a:effectLst/>
                        <a:latin typeface="Times New Roman" pitchFamily="18" charset="0"/>
                        <a:ea typeface="宋体"/>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2800" kern="0" dirty="0">
                          <a:effectLst/>
                          <a:latin typeface="Times New Roman" pitchFamily="18" charset="0"/>
                          <a:cs typeface="Times New Roman" pitchFamily="18" charset="0"/>
                        </a:rPr>
                        <a:t>55</a:t>
                      </a:r>
                      <a:endParaRPr lang="zh-CN" sz="2800" kern="100" dirty="0">
                        <a:effectLst/>
                        <a:latin typeface="Times New Roman" pitchFamily="18" charset="0"/>
                        <a:ea typeface="宋体"/>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2800" kern="0" dirty="0">
                          <a:effectLst/>
                          <a:latin typeface="Times New Roman" pitchFamily="18" charset="0"/>
                          <a:cs typeface="Times New Roman" pitchFamily="18" charset="0"/>
                        </a:rPr>
                        <a:t>10</a:t>
                      </a:r>
                      <a:endParaRPr lang="zh-CN" sz="2800" kern="100" dirty="0">
                        <a:effectLst/>
                        <a:latin typeface="Times New Roman" pitchFamily="18" charset="0"/>
                        <a:ea typeface="宋体"/>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2800" kern="0" dirty="0">
                          <a:effectLst/>
                          <a:latin typeface="Times New Roman" pitchFamily="18" charset="0"/>
                          <a:cs typeface="Times New Roman" pitchFamily="18" charset="0"/>
                        </a:rPr>
                        <a:t>52</a:t>
                      </a:r>
                      <a:endParaRPr lang="zh-CN" sz="2800" kern="100" dirty="0">
                        <a:effectLst/>
                        <a:latin typeface="Times New Roman" pitchFamily="18" charset="0"/>
                        <a:ea typeface="宋体"/>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3233063801"/>
              </p:ext>
            </p:extLst>
          </p:nvPr>
        </p:nvGraphicFramePr>
        <p:xfrm>
          <a:off x="1475656" y="4984968"/>
          <a:ext cx="6096000" cy="1036320"/>
        </p:xfrm>
        <a:graphic>
          <a:graphicData uri="http://schemas.openxmlformats.org/drawingml/2006/table">
            <a:tbl>
              <a:tblPr firstRow="1" bandRow="1">
                <a:tableStyleId>{2D5ABB26-0587-4C30-8999-92F81FD0307C}</a:tableStyleId>
              </a:tblPr>
              <a:tblGrid>
                <a:gridCol w="1584176"/>
                <a:gridCol w="2880320"/>
                <a:gridCol w="1631504"/>
              </a:tblGrid>
              <a:tr h="370840">
                <a:tc>
                  <a:txBody>
                    <a:bodyPr/>
                    <a:lstStyle/>
                    <a:p>
                      <a:pPr algn="ctr"/>
                      <a:r>
                        <a:rPr lang="en-US" altLang="zh-CN" sz="2800" dirty="0" smtClean="0">
                          <a:latin typeface="Times New Roman" pitchFamily="18" charset="0"/>
                          <a:cs typeface="Times New Roman" pitchFamily="18" charset="0"/>
                        </a:rPr>
                        <a:t>RAM</a:t>
                      </a:r>
                      <a:endParaRPr lang="zh-CN" altLang="en-US" sz="28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smtClean="0">
                          <a:latin typeface="Times New Roman" pitchFamily="18" charset="0"/>
                          <a:cs typeface="Times New Roman" pitchFamily="18" charset="0"/>
                        </a:rPr>
                        <a:t>DDR2</a:t>
                      </a:r>
                      <a:r>
                        <a:rPr lang="en-US" altLang="zh-CN" sz="2800" baseline="0" dirty="0" smtClean="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SDRAM</a:t>
                      </a:r>
                      <a:endParaRPr lang="zh-CN" altLang="en-US" sz="28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800" dirty="0" smtClean="0">
                          <a:latin typeface="华文中宋" pitchFamily="2" charset="-122"/>
                          <a:ea typeface="华文中宋" pitchFamily="2" charset="-122"/>
                          <a:cs typeface="Times New Roman" pitchFamily="18" charset="0"/>
                        </a:rPr>
                        <a:t>两级存储</a:t>
                      </a:r>
                      <a:endParaRPr lang="zh-CN" altLang="en-US" sz="2800" dirty="0">
                        <a:latin typeface="华文中宋" pitchFamily="2" charset="-122"/>
                        <a:ea typeface="华文中宋" pitchFamily="2" charset="-122"/>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2800" dirty="0" smtClean="0">
                          <a:latin typeface="Times New Roman" pitchFamily="18" charset="0"/>
                          <a:cs typeface="Times New Roman" pitchFamily="18" charset="0"/>
                        </a:rPr>
                        <a:t>80</a:t>
                      </a:r>
                      <a:endParaRPr lang="zh-CN" altLang="en-US" sz="28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smtClean="0">
                          <a:latin typeface="Times New Roman" pitchFamily="18" charset="0"/>
                          <a:cs typeface="Times New Roman" pitchFamily="18" charset="0"/>
                        </a:rPr>
                        <a:t>0.1</a:t>
                      </a:r>
                      <a:endParaRPr lang="zh-CN" altLang="en-US" sz="28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smtClean="0">
                          <a:latin typeface="Times New Roman" pitchFamily="18" charset="0"/>
                          <a:cs typeface="Times New Roman" pitchFamily="18" charset="0"/>
                        </a:rPr>
                        <a:t>0.15</a:t>
                      </a:r>
                      <a:endParaRPr lang="zh-CN" altLang="en-US" sz="28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63073058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性能分析</a:t>
            </a:r>
            <a:r>
              <a:rPr lang="en-US" altLang="zh-CN" dirty="0" smtClean="0"/>
              <a:t>---</a:t>
            </a:r>
            <a:r>
              <a:rPr lang="zh-CN" altLang="en-US" dirty="0" smtClean="0"/>
              <a:t>实验配置</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39</a:t>
            </a:fld>
            <a:endParaRPr lang="zh-CN" altLang="en-US"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492903660"/>
              </p:ext>
            </p:extLst>
          </p:nvPr>
        </p:nvGraphicFramePr>
        <p:xfrm>
          <a:off x="971600" y="1340768"/>
          <a:ext cx="6467494" cy="4536504"/>
        </p:xfrm>
        <a:graphic>
          <a:graphicData uri="http://schemas.openxmlformats.org/presentationml/2006/ole">
            <mc:AlternateContent xmlns:mc="http://schemas.openxmlformats.org/markup-compatibility/2006">
              <mc:Choice xmlns:v="urn:schemas-microsoft-com:vml" Requires="v">
                <p:oleObj spid="_x0000_s119849" name="Visio" r:id="rId4" imgW="6190934" imgH="4354830" progId="Visio.Drawing.11">
                  <p:embed/>
                </p:oleObj>
              </mc:Choice>
              <mc:Fallback>
                <p:oleObj name="Visio" r:id="rId4" imgW="6190934" imgH="4354830"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600" y="1340768"/>
                        <a:ext cx="6467494" cy="4536504"/>
                      </a:xfrm>
                      <a:prstGeom prst="rect">
                        <a:avLst/>
                      </a:prstGeom>
                      <a:noFill/>
                    </p:spPr>
                  </p:pic>
                </p:oleObj>
              </mc:Fallback>
            </mc:AlternateContent>
          </a:graphicData>
        </a:graphic>
      </p:graphicFrame>
    </p:spTree>
    <p:extLst>
      <p:ext uri="{BB962C8B-B14F-4D97-AF65-F5344CB8AC3E}">
        <p14:creationId xmlns:p14="http://schemas.microsoft.com/office/powerpoint/2010/main" val="20003390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4</a:t>
            </a:fld>
            <a:endParaRPr lang="zh-CN" altLang="en-US" dirty="0"/>
          </a:p>
          <a:p>
            <a:endParaRPr lang="zh-CN" altLang="en-US" dirty="0"/>
          </a:p>
        </p:txBody>
      </p:sp>
      <p:sp>
        <p:nvSpPr>
          <p:cNvPr id="38" name="标题 4"/>
          <p:cNvSpPr>
            <a:spLocks noGrp="1"/>
          </p:cNvSpPr>
          <p:nvPr>
            <p:ph type="title"/>
          </p:nvPr>
        </p:nvSpPr>
        <p:spPr>
          <a:xfrm>
            <a:off x="457200" y="152400"/>
            <a:ext cx="8229600" cy="990600"/>
          </a:xfrm>
        </p:spPr>
        <p:txBody>
          <a:bodyPr>
            <a:normAutofit/>
          </a:bodyPr>
          <a:lstStyle/>
          <a:p>
            <a:r>
              <a:rPr lang="zh-CN" altLang="en-US" dirty="0" smtClean="0">
                <a:solidFill>
                  <a:srgbClr val="002060"/>
                </a:solidFill>
                <a:latin typeface="华文中宋" pitchFamily="2" charset="-122"/>
                <a:ea typeface="华文中宋" pitchFamily="2" charset="-122"/>
              </a:rPr>
              <a:t>模式匹配的应用背景</a:t>
            </a:r>
          </a:p>
        </p:txBody>
      </p:sp>
      <p:sp>
        <p:nvSpPr>
          <p:cNvPr id="2" name="TextBox 1"/>
          <p:cNvSpPr txBox="1"/>
          <p:nvPr/>
        </p:nvSpPr>
        <p:spPr>
          <a:xfrm>
            <a:off x="395536" y="1556792"/>
            <a:ext cx="8280920" cy="1384995"/>
          </a:xfrm>
          <a:prstGeom prst="rect">
            <a:avLst/>
          </a:prstGeom>
          <a:noFill/>
        </p:spPr>
        <p:txBody>
          <a:bodyPr wrap="square" rtlCol="0">
            <a:spAutoFit/>
          </a:bodyPr>
          <a:lstStyle/>
          <a:p>
            <a:r>
              <a:rPr lang="zh-CN" altLang="en-US" sz="2800" dirty="0" smtClean="0">
                <a:latin typeface="华文中宋" pitchFamily="2" charset="-122"/>
                <a:ea typeface="华文中宋" pitchFamily="2" charset="-122"/>
              </a:rPr>
              <a:t>应用背景：</a:t>
            </a:r>
            <a:r>
              <a:rPr lang="zh-CN" altLang="en-US" sz="2800" dirty="0"/>
              <a:t>拼写检查、语言翻译、数据压缩、搜索引擎、网络入侵检测</a:t>
            </a:r>
            <a:r>
              <a:rPr lang="zh-CN" altLang="en-US" sz="2800" dirty="0" smtClean="0"/>
              <a:t>、病毒</a:t>
            </a:r>
            <a:r>
              <a:rPr lang="zh-CN" altLang="en-US" sz="2800" dirty="0"/>
              <a:t>特征码匹配以及</a:t>
            </a:r>
            <a:r>
              <a:rPr lang="en-US" altLang="zh-CN" sz="2800" dirty="0"/>
              <a:t>DNA</a:t>
            </a:r>
            <a:r>
              <a:rPr lang="zh-CN" altLang="en-US" sz="2800" dirty="0"/>
              <a:t>序列匹配</a:t>
            </a:r>
            <a:endParaRPr lang="zh-CN" altLang="en-US" sz="2800" dirty="0">
              <a:latin typeface="华文中宋" pitchFamily="2" charset="-122"/>
              <a:ea typeface="华文中宋" pitchFamily="2" charset="-122"/>
            </a:endParaRPr>
          </a:p>
        </p:txBody>
      </p:sp>
      <p:sp>
        <p:nvSpPr>
          <p:cNvPr id="16" name="TextBox 15"/>
          <p:cNvSpPr txBox="1"/>
          <p:nvPr/>
        </p:nvSpPr>
        <p:spPr>
          <a:xfrm>
            <a:off x="395536" y="3429000"/>
            <a:ext cx="8280920" cy="2677656"/>
          </a:xfrm>
          <a:prstGeom prst="rect">
            <a:avLst/>
          </a:prstGeom>
          <a:noFill/>
        </p:spPr>
        <p:txBody>
          <a:bodyPr wrap="square" rtlCol="0">
            <a:spAutoFit/>
          </a:bodyPr>
          <a:lstStyle/>
          <a:p>
            <a:r>
              <a:rPr lang="zh-CN" altLang="en-US" sz="2800" dirty="0" smtClean="0">
                <a:latin typeface="华文中宋" pitchFamily="2" charset="-122"/>
                <a:ea typeface="华文中宋" pitchFamily="2" charset="-122"/>
              </a:rPr>
              <a:t>传统手段：</a:t>
            </a:r>
            <a:r>
              <a:rPr lang="zh-CN" altLang="en-US" sz="2800" dirty="0" smtClean="0"/>
              <a:t>精确字串匹配</a:t>
            </a:r>
            <a:endParaRPr lang="en-US" altLang="zh-CN" sz="2800" dirty="0" smtClean="0"/>
          </a:p>
          <a:p>
            <a:endParaRPr lang="en-US" altLang="zh-CN" sz="2800" dirty="0"/>
          </a:p>
          <a:p>
            <a:endParaRPr lang="en-US" altLang="zh-CN" sz="2800" dirty="0" smtClean="0"/>
          </a:p>
          <a:p>
            <a:endParaRPr lang="en-US" altLang="zh-CN" sz="2800" dirty="0"/>
          </a:p>
          <a:p>
            <a:endParaRPr lang="en-US" altLang="zh-CN" sz="2800" dirty="0" smtClean="0"/>
          </a:p>
          <a:p>
            <a:endParaRPr lang="zh-CN" altLang="en-US" sz="2800" dirty="0">
              <a:latin typeface="华文中宋" pitchFamily="2" charset="-122"/>
              <a:ea typeface="华文中宋" pitchFamily="2" charset="-122"/>
            </a:endParaRPr>
          </a:p>
        </p:txBody>
      </p:sp>
      <p:sp>
        <p:nvSpPr>
          <p:cNvPr id="4" name="TextBox 3"/>
          <p:cNvSpPr txBox="1"/>
          <p:nvPr/>
        </p:nvSpPr>
        <p:spPr>
          <a:xfrm>
            <a:off x="2267744" y="4221088"/>
            <a:ext cx="2268252" cy="523220"/>
          </a:xfrm>
          <a:prstGeom prst="rect">
            <a:avLst/>
          </a:prstGeom>
          <a:noFill/>
        </p:spPr>
        <p:txBody>
          <a:bodyPr wrap="square" rtlCol="0">
            <a:spAutoFit/>
          </a:bodyPr>
          <a:lstStyle/>
          <a:p>
            <a:r>
              <a:rPr lang="en-US" altLang="zh-CN" sz="2800" dirty="0" err="1" smtClean="0">
                <a:latin typeface="Times New Roman" pitchFamily="18" charset="0"/>
                <a:cs typeface="Times New Roman" pitchFamily="18" charset="0"/>
              </a:rPr>
              <a:t>eg</a:t>
            </a:r>
            <a:r>
              <a:rPr lang="en-US" altLang="zh-CN" sz="2800" dirty="0" smtClean="0">
                <a:latin typeface="Times New Roman" pitchFamily="18" charset="0"/>
                <a:cs typeface="Times New Roman" pitchFamily="18" charset="0"/>
              </a:rPr>
              <a:t>:         </a:t>
            </a:r>
            <a:r>
              <a:rPr lang="en-US" altLang="zh-CN" sz="2800" i="1" dirty="0" err="1" smtClean="0">
                <a:latin typeface="Times New Roman" pitchFamily="18" charset="0"/>
                <a:cs typeface="Times New Roman" pitchFamily="18" charset="0"/>
              </a:rPr>
              <a:t>abcd</a:t>
            </a:r>
            <a:endParaRPr lang="zh-CN" altLang="en-US" sz="2800" i="1" dirty="0">
              <a:latin typeface="Times New Roman" pitchFamily="18" charset="0"/>
              <a:cs typeface="Times New Roman" pitchFamily="18" charset="0"/>
            </a:endParaRPr>
          </a:p>
        </p:txBody>
      </p:sp>
      <p:sp>
        <p:nvSpPr>
          <p:cNvPr id="18" name="TextBox 17"/>
          <p:cNvSpPr txBox="1"/>
          <p:nvPr/>
        </p:nvSpPr>
        <p:spPr>
          <a:xfrm>
            <a:off x="2257480" y="5013176"/>
            <a:ext cx="4330744" cy="646331"/>
          </a:xfrm>
          <a:prstGeom prst="rect">
            <a:avLst/>
          </a:prstGeom>
          <a:noFill/>
        </p:spPr>
        <p:txBody>
          <a:bodyPr wrap="square" rtlCol="0">
            <a:spAutoFit/>
          </a:bodyPr>
          <a:lstStyle/>
          <a:p>
            <a:r>
              <a:rPr lang="en-US" altLang="zh-CN" sz="2800" i="1" dirty="0" err="1" smtClean="0">
                <a:latin typeface="Times New Roman" pitchFamily="18" charset="0"/>
                <a:cs typeface="Times New Roman" pitchFamily="18" charset="0"/>
              </a:rPr>
              <a:t>abXXcd</a:t>
            </a:r>
            <a:r>
              <a:rPr lang="en-US" altLang="zh-CN" sz="2800" i="1" dirty="0" smtClean="0">
                <a:latin typeface="Times New Roman" pitchFamily="18" charset="0"/>
                <a:cs typeface="Times New Roman" pitchFamily="18" charset="0"/>
              </a:rPr>
              <a:t>       </a:t>
            </a:r>
            <a:r>
              <a:rPr lang="zh-CN" altLang="en-US" sz="3600" i="1" dirty="0" smtClean="0">
                <a:solidFill>
                  <a:srgbClr val="FF0000"/>
                </a:solidFill>
                <a:latin typeface="+mj-ea"/>
                <a:ea typeface="+mj-ea"/>
                <a:cs typeface="Times New Roman" pitchFamily="18" charset="0"/>
              </a:rPr>
              <a:t>？</a:t>
            </a:r>
            <a:endParaRPr lang="zh-CN" altLang="en-US" sz="3600" i="1" dirty="0">
              <a:solidFill>
                <a:srgbClr val="FF0000"/>
              </a:solidFill>
              <a:latin typeface="+mj-ea"/>
              <a:ea typeface="+mj-ea"/>
              <a:cs typeface="Times New Roman" pitchFamily="18" charset="0"/>
            </a:endParaRPr>
          </a:p>
        </p:txBody>
      </p:sp>
      <p:sp useBgFill="1">
        <p:nvSpPr>
          <p:cNvPr id="19" name="TextBox 18"/>
          <p:cNvSpPr txBox="1"/>
          <p:nvPr/>
        </p:nvSpPr>
        <p:spPr>
          <a:xfrm>
            <a:off x="395536" y="4180344"/>
            <a:ext cx="8280920" cy="1815882"/>
          </a:xfrm>
          <a:prstGeom prst="rect">
            <a:avLst/>
          </a:prstGeom>
          <a:effectLst>
            <a:outerShdw blurRad="63500" sx="102000" sy="102000" algn="ctr" rotWithShape="0">
              <a:schemeClr val="bg1"/>
            </a:outerShdw>
          </a:effectLst>
        </p:spPr>
        <p:txBody>
          <a:bodyPr wrap="square" rtlCol="0">
            <a:spAutoFit/>
          </a:bodyPr>
          <a:lstStyle/>
          <a:p>
            <a:r>
              <a:rPr lang="zh-CN" altLang="en-US" sz="2800" dirty="0" smtClean="0">
                <a:latin typeface="华文中宋" pitchFamily="2" charset="-122"/>
                <a:ea typeface="华文中宋" pitchFamily="2" charset="-122"/>
              </a:rPr>
              <a:t>当前手段：</a:t>
            </a:r>
            <a:r>
              <a:rPr lang="zh-CN" altLang="en-US" sz="2800" dirty="0" smtClean="0"/>
              <a:t>正则表达式匹配</a:t>
            </a:r>
            <a:endParaRPr lang="en-US" altLang="zh-CN" sz="2800" dirty="0" smtClean="0"/>
          </a:p>
          <a:p>
            <a:endParaRPr lang="en-US" altLang="zh-CN" sz="2800" dirty="0"/>
          </a:p>
          <a:p>
            <a:r>
              <a:rPr lang="en-US" altLang="zh-CN" sz="2800" dirty="0" smtClean="0"/>
              <a:t>		</a:t>
            </a:r>
            <a:r>
              <a:rPr lang="en-US" altLang="zh-CN" sz="2800" i="1" dirty="0" err="1" smtClean="0">
                <a:latin typeface="Times New Roman" pitchFamily="18" charset="0"/>
                <a:cs typeface="Times New Roman" pitchFamily="18" charset="0"/>
              </a:rPr>
              <a:t>ab</a:t>
            </a:r>
            <a:r>
              <a:rPr lang="en-US" altLang="zh-CN" sz="2800" i="1" dirty="0" smtClean="0">
                <a:latin typeface="Times New Roman" pitchFamily="18" charset="0"/>
                <a:cs typeface="Times New Roman" pitchFamily="18" charset="0"/>
              </a:rPr>
              <a:t>..cd</a:t>
            </a:r>
          </a:p>
          <a:p>
            <a:endParaRPr lang="en-US" altLang="zh-CN" sz="28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4" grpId="0"/>
      <p:bldP spid="18" grpId="0"/>
      <p:bldP spid="1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性能分析</a:t>
            </a:r>
            <a:r>
              <a:rPr lang="en-US" altLang="zh-CN" dirty="0" smtClean="0"/>
              <a:t>---</a:t>
            </a:r>
            <a:r>
              <a:rPr lang="zh-CN" altLang="en-US" dirty="0" smtClean="0"/>
              <a:t>实验性能</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40</a:t>
            </a:fld>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742447743"/>
              </p:ext>
            </p:extLst>
          </p:nvPr>
        </p:nvGraphicFramePr>
        <p:xfrm>
          <a:off x="179513" y="2420888"/>
          <a:ext cx="8784976" cy="1872208"/>
        </p:xfrm>
        <a:graphic>
          <a:graphicData uri="http://schemas.openxmlformats.org/drawingml/2006/table">
            <a:tbl>
              <a:tblPr firstRow="1" firstCol="1" bandRow="1">
                <a:tableStyleId>{2D5ABB26-0587-4C30-8999-92F81FD0307C}</a:tableStyleId>
              </a:tblPr>
              <a:tblGrid>
                <a:gridCol w="1512167"/>
                <a:gridCol w="936104"/>
                <a:gridCol w="864096"/>
                <a:gridCol w="936104"/>
                <a:gridCol w="864096"/>
                <a:gridCol w="864096"/>
                <a:gridCol w="1008112"/>
                <a:gridCol w="1800201"/>
              </a:tblGrid>
              <a:tr h="574816">
                <a:tc>
                  <a:txBody>
                    <a:bodyPr/>
                    <a:lstStyle/>
                    <a:p>
                      <a:pPr indent="127000" algn="ctr" hangingPunct="0">
                        <a:spcAft>
                          <a:spcPts val="0"/>
                        </a:spcAft>
                        <a:tabLst>
                          <a:tab pos="226695" algn="l"/>
                        </a:tabLst>
                      </a:pPr>
                      <a:r>
                        <a:rPr lang="zh-CN" sz="2400" kern="0" dirty="0">
                          <a:effectLst/>
                          <a:latin typeface="华文中宋" pitchFamily="2" charset="-122"/>
                          <a:ea typeface="华文中宋" pitchFamily="2" charset="-122"/>
                        </a:rPr>
                        <a:t>规则数目</a:t>
                      </a:r>
                      <a:endParaRPr lang="zh-CN" sz="2400" kern="100" dirty="0">
                        <a:effectLst/>
                        <a:latin typeface="华文中宋" pitchFamily="2" charset="-122"/>
                        <a:ea typeface="华文中宋"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2400" kern="0">
                          <a:effectLst/>
                        </a:rPr>
                        <a:t>Mon</a:t>
                      </a:r>
                      <a:endParaRPr lang="zh-CN" sz="240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2400" kern="0">
                          <a:effectLst/>
                        </a:rPr>
                        <a:t>Tue</a:t>
                      </a:r>
                      <a:endParaRPr lang="zh-CN" sz="240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2400" kern="0">
                          <a:effectLst/>
                        </a:rPr>
                        <a:t>Wed</a:t>
                      </a:r>
                      <a:endParaRPr lang="zh-CN" sz="240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2400" kern="0">
                          <a:effectLst/>
                        </a:rPr>
                        <a:t>Thu</a:t>
                      </a:r>
                      <a:endParaRPr lang="zh-CN" sz="240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2400" kern="0">
                          <a:effectLst/>
                        </a:rPr>
                        <a:t>Fir</a:t>
                      </a:r>
                      <a:endParaRPr lang="zh-CN" sz="240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zh-CN" sz="2400" kern="0">
                          <a:effectLst/>
                        </a:rPr>
                        <a:t>平均</a:t>
                      </a:r>
                      <a:endParaRPr lang="zh-CN" sz="240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2400" kern="0">
                          <a:effectLst/>
                        </a:rPr>
                        <a:t>CAPTURE</a:t>
                      </a:r>
                      <a:endParaRPr lang="zh-CN" sz="240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3665">
                <a:tc>
                  <a:txBody>
                    <a:bodyPr/>
                    <a:lstStyle/>
                    <a:p>
                      <a:pPr indent="127000" algn="ctr" hangingPunct="0">
                        <a:spcAft>
                          <a:spcPts val="0"/>
                        </a:spcAft>
                        <a:tabLst>
                          <a:tab pos="226695" algn="l"/>
                        </a:tabLst>
                      </a:pPr>
                      <a:r>
                        <a:rPr lang="en-US" sz="2400" kern="0">
                          <a:effectLst/>
                        </a:rPr>
                        <a:t>10</a:t>
                      </a:r>
                      <a:endParaRPr lang="zh-CN" sz="240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2400" kern="0" dirty="0">
                          <a:effectLst/>
                        </a:rPr>
                        <a:t>2.36</a:t>
                      </a:r>
                      <a:endParaRPr lang="zh-CN" sz="24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2400" kern="0">
                          <a:effectLst/>
                        </a:rPr>
                        <a:t>2.19</a:t>
                      </a:r>
                      <a:endParaRPr lang="zh-CN" sz="240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2400" kern="0">
                          <a:effectLst/>
                        </a:rPr>
                        <a:t>2.44</a:t>
                      </a:r>
                      <a:endParaRPr lang="zh-CN" sz="240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2400" kern="0">
                          <a:effectLst/>
                        </a:rPr>
                        <a:t>2.07</a:t>
                      </a:r>
                      <a:endParaRPr lang="zh-CN" sz="240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2400" kern="0">
                          <a:effectLst/>
                        </a:rPr>
                        <a:t>2.41</a:t>
                      </a:r>
                      <a:endParaRPr lang="zh-CN" sz="240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2400" kern="0">
                          <a:effectLst/>
                        </a:rPr>
                        <a:t>2.29</a:t>
                      </a:r>
                      <a:endParaRPr lang="zh-CN" sz="240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2400" kern="0">
                          <a:effectLst/>
                        </a:rPr>
                        <a:t>2.47</a:t>
                      </a:r>
                      <a:endParaRPr lang="zh-CN" sz="240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9754">
                <a:tc>
                  <a:txBody>
                    <a:bodyPr/>
                    <a:lstStyle/>
                    <a:p>
                      <a:pPr indent="127000" algn="ctr" hangingPunct="0">
                        <a:spcAft>
                          <a:spcPts val="0"/>
                        </a:spcAft>
                        <a:tabLst>
                          <a:tab pos="226695" algn="l"/>
                        </a:tabLst>
                      </a:pPr>
                      <a:r>
                        <a:rPr lang="en-US" sz="2400" kern="0">
                          <a:effectLst/>
                        </a:rPr>
                        <a:t>20</a:t>
                      </a:r>
                      <a:endParaRPr lang="zh-CN" sz="240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2400" kern="0">
                          <a:effectLst/>
                        </a:rPr>
                        <a:t>2.38</a:t>
                      </a:r>
                      <a:endParaRPr lang="zh-CN" sz="240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2400" kern="0">
                          <a:effectLst/>
                        </a:rPr>
                        <a:t>2.05</a:t>
                      </a:r>
                      <a:endParaRPr lang="zh-CN" sz="240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2400" kern="0">
                          <a:effectLst/>
                        </a:rPr>
                        <a:t>2.29</a:t>
                      </a:r>
                      <a:endParaRPr lang="zh-CN" sz="240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2400" kern="0">
                          <a:effectLst/>
                        </a:rPr>
                        <a:t>2.32</a:t>
                      </a:r>
                      <a:endParaRPr lang="zh-CN" sz="240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2400" kern="0">
                          <a:effectLst/>
                        </a:rPr>
                        <a:t>2.11</a:t>
                      </a:r>
                      <a:endParaRPr lang="zh-CN" sz="240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2400" kern="0">
                          <a:effectLst/>
                        </a:rPr>
                        <a:t>2.23</a:t>
                      </a:r>
                      <a:endParaRPr lang="zh-CN" sz="240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2400" kern="0">
                          <a:effectLst/>
                        </a:rPr>
                        <a:t>2.64</a:t>
                      </a:r>
                      <a:endParaRPr lang="zh-CN" sz="2400" kern="10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3973">
                <a:tc>
                  <a:txBody>
                    <a:bodyPr/>
                    <a:lstStyle/>
                    <a:p>
                      <a:pPr indent="127000" algn="ctr" hangingPunct="0">
                        <a:spcAft>
                          <a:spcPts val="0"/>
                        </a:spcAft>
                        <a:tabLst>
                          <a:tab pos="226695" algn="l"/>
                        </a:tabLst>
                      </a:pPr>
                      <a:r>
                        <a:rPr lang="en-US" sz="2400" kern="0" dirty="0">
                          <a:effectLst/>
                        </a:rPr>
                        <a:t>30</a:t>
                      </a:r>
                      <a:endParaRPr lang="zh-CN" sz="24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2400" kern="0" dirty="0">
                          <a:effectLst/>
                        </a:rPr>
                        <a:t>2.43</a:t>
                      </a:r>
                      <a:endParaRPr lang="zh-CN" sz="24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2400" kern="0" dirty="0">
                          <a:effectLst/>
                        </a:rPr>
                        <a:t>2.27</a:t>
                      </a:r>
                      <a:endParaRPr lang="zh-CN" sz="24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2400" kern="0" dirty="0">
                          <a:effectLst/>
                        </a:rPr>
                        <a:t>2.19</a:t>
                      </a:r>
                      <a:endParaRPr lang="zh-CN" sz="24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2400" kern="0" dirty="0">
                          <a:effectLst/>
                        </a:rPr>
                        <a:t>2.38</a:t>
                      </a:r>
                      <a:endParaRPr lang="zh-CN" sz="24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2400" kern="0" dirty="0">
                          <a:effectLst/>
                        </a:rPr>
                        <a:t>2.30</a:t>
                      </a:r>
                      <a:endParaRPr lang="zh-CN" sz="24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2400" kern="0" dirty="0">
                          <a:effectLst/>
                        </a:rPr>
                        <a:t>2.31</a:t>
                      </a:r>
                      <a:endParaRPr lang="zh-CN" sz="24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hangingPunct="0">
                        <a:spcAft>
                          <a:spcPts val="0"/>
                        </a:spcAft>
                        <a:tabLst>
                          <a:tab pos="226695" algn="l"/>
                        </a:tabLst>
                      </a:pPr>
                      <a:r>
                        <a:rPr lang="en-US" sz="2400" kern="0" dirty="0">
                          <a:effectLst/>
                        </a:rPr>
                        <a:t>2.52</a:t>
                      </a:r>
                      <a:endParaRPr lang="zh-CN" sz="2400" kern="10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25644897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41</a:t>
            </a:fld>
            <a:r>
              <a:rPr lang="en-US" altLang="zh-CN" dirty="0"/>
              <a:t>/56</a:t>
            </a:r>
            <a:endParaRPr lang="zh-CN" altLang="en-US" dirty="0"/>
          </a:p>
          <a:p>
            <a:endParaRPr lang="zh-CN" altLang="en-US" dirty="0"/>
          </a:p>
        </p:txBody>
      </p:sp>
      <p:sp>
        <p:nvSpPr>
          <p:cNvPr id="5" name="对角圆角矩形 5"/>
          <p:cNvSpPr>
            <a:spLocks noChangeArrowheads="1"/>
          </p:cNvSpPr>
          <p:nvPr/>
        </p:nvSpPr>
        <p:spPr bwMode="auto">
          <a:xfrm>
            <a:off x="1603351" y="2205038"/>
            <a:ext cx="6380188" cy="1866904"/>
          </a:xfrm>
          <a:custGeom>
            <a:avLst/>
            <a:gdLst>
              <a:gd name="T0" fmla="*/ 6954838 w 6954838"/>
              <a:gd name="T1" fmla="*/ 1939925 h 3879850"/>
              <a:gd name="T2" fmla="*/ 3477419 w 6954838"/>
              <a:gd name="T3" fmla="*/ 3879850 h 3879850"/>
              <a:gd name="T4" fmla="*/ 0 w 6954838"/>
              <a:gd name="T5" fmla="*/ 1939925 h 3879850"/>
              <a:gd name="T6" fmla="*/ 3477419 w 6954838"/>
              <a:gd name="T7" fmla="*/ 0 h 3879850"/>
              <a:gd name="T8" fmla="*/ 0 60000 65536"/>
              <a:gd name="T9" fmla="*/ 5898240 60000 65536"/>
              <a:gd name="T10" fmla="*/ 11796480 60000 65536"/>
              <a:gd name="T11" fmla="*/ 17694720 60000 65536"/>
              <a:gd name="T12" fmla="*/ 144114 w 6954838"/>
              <a:gd name="T13" fmla="*/ 144114 h 3879850"/>
              <a:gd name="T14" fmla="*/ 6810724 w 6954838"/>
              <a:gd name="T15" fmla="*/ 3735736 h 3879850"/>
            </a:gdLst>
            <a:ahLst/>
            <a:cxnLst>
              <a:cxn ang="T8">
                <a:pos x="T0" y="T1"/>
              </a:cxn>
              <a:cxn ang="T9">
                <a:pos x="T2" y="T3"/>
              </a:cxn>
              <a:cxn ang="T10">
                <a:pos x="T4" y="T5"/>
              </a:cxn>
              <a:cxn ang="T11">
                <a:pos x="T6" y="T7"/>
              </a:cxn>
            </a:cxnLst>
            <a:rect l="T12" t="T13" r="T14" b="T15"/>
            <a:pathLst>
              <a:path w="6954838" h="3879850">
                <a:moveTo>
                  <a:pt x="492043" y="0"/>
                </a:moveTo>
                <a:lnTo>
                  <a:pt x="6954838" y="0"/>
                </a:lnTo>
                <a:lnTo>
                  <a:pt x="6954838" y="3387807"/>
                </a:lnTo>
                <a:cubicBezTo>
                  <a:pt x="6954838" y="3659554"/>
                  <a:pt x="6734542" y="3879849"/>
                  <a:pt x="6462795" y="3879850"/>
                </a:cubicBezTo>
                <a:lnTo>
                  <a:pt x="0" y="3879850"/>
                </a:lnTo>
                <a:lnTo>
                  <a:pt x="0" y="492043"/>
                </a:lnTo>
                <a:cubicBezTo>
                  <a:pt x="0" y="220295"/>
                  <a:pt x="220295" y="0"/>
                  <a:pt x="492043" y="1"/>
                </a:cubicBezTo>
                <a:cubicBezTo>
                  <a:pt x="492043" y="1"/>
                  <a:pt x="492043" y="1"/>
                  <a:pt x="492043" y="1"/>
                </a:cubicBezTo>
                <a:close/>
              </a:path>
            </a:pathLst>
          </a:custGeom>
          <a:gradFill rotWithShape="1">
            <a:gsLst>
              <a:gs pos="0">
                <a:srgbClr val="00B0F0"/>
              </a:gs>
              <a:gs pos="100000">
                <a:srgbClr val="0070C0"/>
              </a:gs>
            </a:gsLst>
            <a:lin ang="2700000" scaled="1"/>
          </a:gradFill>
          <a:ln w="19050" algn="ctr">
            <a:noFill/>
            <a:miter lim="800000"/>
            <a:headEnd/>
            <a:tailEnd/>
          </a:ln>
          <a:effectLst>
            <a:outerShdw dist="107763" dir="2700000" algn="ctr" rotWithShape="0">
              <a:srgbClr val="777777">
                <a:alpha val="50000"/>
              </a:srgbClr>
            </a:outerShdw>
          </a:effectLst>
        </p:spPr>
        <p:txBody>
          <a:bodyPr anchor="ctr"/>
          <a:lstStyle/>
          <a:p>
            <a:pPr algn="ctr"/>
            <a:endParaRPr lang="zh-CN" altLang="en-US" sz="4000" u="sng">
              <a:solidFill>
                <a:schemeClr val="bg1"/>
              </a:solidFill>
              <a:latin typeface="Calibri" pitchFamily="34" charset="0"/>
              <a:ea typeface="华文中宋" pitchFamily="2" charset="-122"/>
            </a:endParaRPr>
          </a:p>
        </p:txBody>
      </p:sp>
      <p:pic>
        <p:nvPicPr>
          <p:cNvPr id="6" name="Picture 3" descr="C:\TDDOWNLOAD\pencil.png"/>
          <p:cNvPicPr>
            <a:picLocks noChangeAspect="1" noChangeArrowheads="1"/>
          </p:cNvPicPr>
          <p:nvPr/>
        </p:nvPicPr>
        <p:blipFill>
          <a:blip r:embed="rId2"/>
          <a:srcRect/>
          <a:stretch>
            <a:fillRect/>
          </a:stretch>
        </p:blipFill>
        <p:spPr bwMode="auto">
          <a:xfrm>
            <a:off x="1214414" y="1825625"/>
            <a:ext cx="1000125" cy="1000125"/>
          </a:xfrm>
          <a:prstGeom prst="rect">
            <a:avLst/>
          </a:prstGeom>
          <a:noFill/>
          <a:ln w="9525">
            <a:noFill/>
            <a:miter lim="800000"/>
            <a:headEnd/>
            <a:tailEnd/>
          </a:ln>
        </p:spPr>
      </p:pic>
      <p:sp>
        <p:nvSpPr>
          <p:cNvPr id="7" name="Text Box 8"/>
          <p:cNvSpPr txBox="1">
            <a:spLocks noChangeArrowheads="1"/>
          </p:cNvSpPr>
          <p:nvPr/>
        </p:nvSpPr>
        <p:spPr bwMode="auto">
          <a:xfrm>
            <a:off x="2500299" y="2724183"/>
            <a:ext cx="4714907" cy="633379"/>
          </a:xfrm>
          <a:prstGeom prst="rect">
            <a:avLst/>
          </a:prstGeom>
          <a:noFill/>
          <a:ln w="9525">
            <a:noFill/>
            <a:miter lim="800000"/>
            <a:headEnd/>
            <a:tailEnd/>
          </a:ln>
          <a:effectLst>
            <a:outerShdw dist="53882" dir="2700000" algn="ctr" rotWithShape="0">
              <a:srgbClr val="777777">
                <a:alpha val="50000"/>
              </a:srgbClr>
            </a:outerShdw>
          </a:effectLst>
        </p:spPr>
        <p:txBody>
          <a:bodyPr wrap="square">
            <a:spAutoFit/>
          </a:bodyPr>
          <a:lstStyle/>
          <a:p>
            <a:pPr algn="ctr">
              <a:lnSpc>
                <a:spcPct val="120000"/>
              </a:lnSpc>
              <a:buSzPct val="50000"/>
            </a:pPr>
            <a:r>
              <a:rPr lang="zh-CN" altLang="en-US" sz="3200" dirty="0" smtClean="0">
                <a:solidFill>
                  <a:schemeClr val="bg1"/>
                </a:solidFill>
                <a:ea typeface="华文中宋" pitchFamily="2" charset="-122"/>
              </a:rPr>
              <a:t>总结与展望</a:t>
            </a:r>
            <a:endParaRPr lang="zh-CN" altLang="en-US" sz="3200" dirty="0">
              <a:solidFill>
                <a:schemeClr val="bg1"/>
              </a:solidFill>
              <a:ea typeface="华文中宋" pitchFamily="2" charset="-122"/>
            </a:endParaRPr>
          </a:p>
        </p:txBody>
      </p:sp>
    </p:spTree>
    <p:extLst>
      <p:ext uri="{BB962C8B-B14F-4D97-AF65-F5344CB8AC3E}">
        <p14:creationId xmlns:p14="http://schemas.microsoft.com/office/powerpoint/2010/main" val="270647955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工作总结</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42</a:t>
            </a:fld>
            <a:r>
              <a:rPr lang="en-US" altLang="zh-CN" dirty="0"/>
              <a:t>/56</a:t>
            </a:r>
            <a:endParaRPr lang="zh-CN" altLang="en-US" dirty="0"/>
          </a:p>
          <a:p>
            <a:endParaRPr lang="zh-CN" altLang="en-US" dirty="0"/>
          </a:p>
        </p:txBody>
      </p:sp>
      <p:grpSp>
        <p:nvGrpSpPr>
          <p:cNvPr id="5" name="Group 3"/>
          <p:cNvGrpSpPr>
            <a:grpSpLocks/>
          </p:cNvGrpSpPr>
          <p:nvPr/>
        </p:nvGrpSpPr>
        <p:grpSpPr bwMode="auto">
          <a:xfrm>
            <a:off x="2928926" y="1928802"/>
            <a:ext cx="3000396" cy="3214710"/>
            <a:chOff x="1824" y="633"/>
            <a:chExt cx="2834" cy="2849"/>
          </a:xfrm>
        </p:grpSpPr>
        <p:sp>
          <p:nvSpPr>
            <p:cNvPr id="8" name="Puzzle3"/>
            <p:cNvSpPr>
              <a:spLocks noEditPoints="1" noChangeArrowheads="1"/>
            </p:cNvSpPr>
            <p:nvPr/>
          </p:nvSpPr>
          <p:spPr bwMode="gray">
            <a:xfrm>
              <a:off x="3204" y="633"/>
              <a:ext cx="1114" cy="1514"/>
            </a:xfrm>
            <a:custGeom>
              <a:avLst/>
              <a:gdLst>
                <a:gd name="T0" fmla="*/ 10391 w 21600"/>
                <a:gd name="T1" fmla="*/ 15806 h 21600"/>
                <a:gd name="T2" fmla="*/ 20551 w 21600"/>
                <a:gd name="T3" fmla="*/ 21088 h 21600"/>
                <a:gd name="T4" fmla="*/ 13180 w 21600"/>
                <a:gd name="T5" fmla="*/ 13801 h 21600"/>
                <a:gd name="T6" fmla="*/ 20551 w 21600"/>
                <a:gd name="T7" fmla="*/ 7025 h 21600"/>
                <a:gd name="T8" fmla="*/ 10500 w 21600"/>
                <a:gd name="T9" fmla="*/ 52 h 21600"/>
                <a:gd name="T10" fmla="*/ 692 w 21600"/>
                <a:gd name="T11" fmla="*/ 6802 h 21600"/>
                <a:gd name="T12" fmla="*/ 8064 w 21600"/>
                <a:gd name="T13" fmla="*/ 13526 h 21600"/>
                <a:gd name="T14" fmla="*/ 692 w 21600"/>
                <a:gd name="T15" fmla="*/ 21088 h 21600"/>
                <a:gd name="T16" fmla="*/ 2273 w 21600"/>
                <a:gd name="T17" fmla="*/ 7719 h 21600"/>
                <a:gd name="T18" fmla="*/ 19149 w 21600"/>
                <a:gd name="T19" fmla="*/ 202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6625" y="20892"/>
                  </a:moveTo>
                  <a:lnTo>
                    <a:pt x="7105" y="21023"/>
                  </a:lnTo>
                  <a:lnTo>
                    <a:pt x="7513" y="21088"/>
                  </a:lnTo>
                  <a:lnTo>
                    <a:pt x="7922" y="21115"/>
                  </a:lnTo>
                  <a:lnTo>
                    <a:pt x="8242" y="21115"/>
                  </a:lnTo>
                  <a:lnTo>
                    <a:pt x="8544" y="21062"/>
                  </a:lnTo>
                  <a:lnTo>
                    <a:pt x="8810" y="20997"/>
                  </a:lnTo>
                  <a:lnTo>
                    <a:pt x="9023" y="20892"/>
                  </a:lnTo>
                  <a:lnTo>
                    <a:pt x="9148" y="20761"/>
                  </a:lnTo>
                  <a:lnTo>
                    <a:pt x="9290" y="20616"/>
                  </a:lnTo>
                  <a:lnTo>
                    <a:pt x="9361" y="20459"/>
                  </a:lnTo>
                  <a:lnTo>
                    <a:pt x="9396" y="20289"/>
                  </a:lnTo>
                  <a:lnTo>
                    <a:pt x="9396" y="20092"/>
                  </a:lnTo>
                  <a:lnTo>
                    <a:pt x="9325" y="19909"/>
                  </a:lnTo>
                  <a:lnTo>
                    <a:pt x="9219" y="19738"/>
                  </a:lnTo>
                  <a:lnTo>
                    <a:pt x="9094" y="19555"/>
                  </a:lnTo>
                  <a:lnTo>
                    <a:pt x="8917" y="19384"/>
                  </a:lnTo>
                  <a:lnTo>
                    <a:pt x="8650" y="19162"/>
                  </a:lnTo>
                  <a:lnTo>
                    <a:pt x="8437" y="18900"/>
                  </a:lnTo>
                  <a:lnTo>
                    <a:pt x="8277" y="18624"/>
                  </a:lnTo>
                  <a:lnTo>
                    <a:pt x="8135" y="18349"/>
                  </a:lnTo>
                  <a:lnTo>
                    <a:pt x="8028" y="18048"/>
                  </a:lnTo>
                  <a:lnTo>
                    <a:pt x="7993" y="17746"/>
                  </a:lnTo>
                  <a:lnTo>
                    <a:pt x="7993" y="17471"/>
                  </a:lnTo>
                  <a:lnTo>
                    <a:pt x="8028" y="17169"/>
                  </a:lnTo>
                  <a:lnTo>
                    <a:pt x="8135" y="16920"/>
                  </a:lnTo>
                  <a:lnTo>
                    <a:pt x="8277" y="16671"/>
                  </a:lnTo>
                  <a:lnTo>
                    <a:pt x="8366" y="16540"/>
                  </a:lnTo>
                  <a:lnTo>
                    <a:pt x="8473" y="16409"/>
                  </a:lnTo>
                  <a:lnTo>
                    <a:pt x="8615" y="16317"/>
                  </a:lnTo>
                  <a:lnTo>
                    <a:pt x="8739" y="16213"/>
                  </a:lnTo>
                  <a:lnTo>
                    <a:pt x="8881" y="16134"/>
                  </a:lnTo>
                  <a:lnTo>
                    <a:pt x="9059" y="16055"/>
                  </a:lnTo>
                  <a:lnTo>
                    <a:pt x="9254" y="15990"/>
                  </a:lnTo>
                  <a:lnTo>
                    <a:pt x="9432" y="15911"/>
                  </a:lnTo>
                  <a:lnTo>
                    <a:pt x="9663" y="15885"/>
                  </a:lnTo>
                  <a:lnTo>
                    <a:pt x="9876" y="15833"/>
                  </a:lnTo>
                  <a:lnTo>
                    <a:pt x="10142" y="15806"/>
                  </a:lnTo>
                  <a:lnTo>
                    <a:pt x="10391" y="15806"/>
                  </a:lnTo>
                  <a:lnTo>
                    <a:pt x="10728" y="15806"/>
                  </a:lnTo>
                  <a:lnTo>
                    <a:pt x="10995" y="15806"/>
                  </a:lnTo>
                  <a:lnTo>
                    <a:pt x="11279" y="15833"/>
                  </a:lnTo>
                  <a:lnTo>
                    <a:pt x="11546" y="15885"/>
                  </a:lnTo>
                  <a:lnTo>
                    <a:pt x="11776" y="15937"/>
                  </a:lnTo>
                  <a:lnTo>
                    <a:pt x="12025" y="15990"/>
                  </a:lnTo>
                  <a:lnTo>
                    <a:pt x="12221" y="16055"/>
                  </a:lnTo>
                  <a:lnTo>
                    <a:pt x="12434" y="16134"/>
                  </a:lnTo>
                  <a:lnTo>
                    <a:pt x="12611" y="16213"/>
                  </a:lnTo>
                  <a:lnTo>
                    <a:pt x="12771" y="16317"/>
                  </a:lnTo>
                  <a:lnTo>
                    <a:pt x="12913" y="16409"/>
                  </a:lnTo>
                  <a:lnTo>
                    <a:pt x="13038" y="16514"/>
                  </a:lnTo>
                  <a:lnTo>
                    <a:pt x="13251" y="16737"/>
                  </a:lnTo>
                  <a:lnTo>
                    <a:pt x="13428" y="16986"/>
                  </a:lnTo>
                  <a:lnTo>
                    <a:pt x="13517" y="17248"/>
                  </a:lnTo>
                  <a:lnTo>
                    <a:pt x="13588" y="17523"/>
                  </a:lnTo>
                  <a:lnTo>
                    <a:pt x="13588" y="17799"/>
                  </a:lnTo>
                  <a:lnTo>
                    <a:pt x="13517" y="18074"/>
                  </a:lnTo>
                  <a:lnTo>
                    <a:pt x="13428" y="18323"/>
                  </a:lnTo>
                  <a:lnTo>
                    <a:pt x="13286" y="18572"/>
                  </a:lnTo>
                  <a:lnTo>
                    <a:pt x="13109" y="18808"/>
                  </a:lnTo>
                  <a:lnTo>
                    <a:pt x="12878" y="19031"/>
                  </a:lnTo>
                  <a:lnTo>
                    <a:pt x="12434" y="19411"/>
                  </a:lnTo>
                  <a:lnTo>
                    <a:pt x="12132" y="19738"/>
                  </a:lnTo>
                  <a:lnTo>
                    <a:pt x="12025" y="19856"/>
                  </a:lnTo>
                  <a:lnTo>
                    <a:pt x="11919" y="20014"/>
                  </a:lnTo>
                  <a:lnTo>
                    <a:pt x="11883" y="20132"/>
                  </a:lnTo>
                  <a:lnTo>
                    <a:pt x="11883" y="20263"/>
                  </a:lnTo>
                  <a:lnTo>
                    <a:pt x="11883" y="20394"/>
                  </a:lnTo>
                  <a:lnTo>
                    <a:pt x="11954" y="20485"/>
                  </a:lnTo>
                  <a:lnTo>
                    <a:pt x="12061" y="20590"/>
                  </a:lnTo>
                  <a:lnTo>
                    <a:pt x="12185" y="20695"/>
                  </a:lnTo>
                  <a:lnTo>
                    <a:pt x="12327" y="20787"/>
                  </a:lnTo>
                  <a:lnTo>
                    <a:pt x="12540" y="20892"/>
                  </a:lnTo>
                  <a:lnTo>
                    <a:pt x="12771" y="20997"/>
                  </a:lnTo>
                  <a:lnTo>
                    <a:pt x="13073" y="21088"/>
                  </a:lnTo>
                  <a:lnTo>
                    <a:pt x="13428" y="21193"/>
                  </a:lnTo>
                  <a:lnTo>
                    <a:pt x="13873" y="21298"/>
                  </a:lnTo>
                  <a:lnTo>
                    <a:pt x="14317" y="21390"/>
                  </a:lnTo>
                  <a:lnTo>
                    <a:pt x="14778" y="21468"/>
                  </a:lnTo>
                  <a:lnTo>
                    <a:pt x="15294" y="21547"/>
                  </a:lnTo>
                  <a:lnTo>
                    <a:pt x="15809" y="21600"/>
                  </a:lnTo>
                  <a:lnTo>
                    <a:pt x="16359" y="21652"/>
                  </a:lnTo>
                  <a:lnTo>
                    <a:pt x="16875" y="21678"/>
                  </a:lnTo>
                  <a:lnTo>
                    <a:pt x="17407" y="21678"/>
                  </a:lnTo>
                  <a:lnTo>
                    <a:pt x="17958" y="21678"/>
                  </a:lnTo>
                  <a:lnTo>
                    <a:pt x="18473" y="21652"/>
                  </a:lnTo>
                  <a:lnTo>
                    <a:pt x="18953" y="21573"/>
                  </a:lnTo>
                  <a:lnTo>
                    <a:pt x="19397" y="21495"/>
                  </a:lnTo>
                  <a:lnTo>
                    <a:pt x="19841" y="21390"/>
                  </a:lnTo>
                  <a:lnTo>
                    <a:pt x="20214" y="21272"/>
                  </a:lnTo>
                  <a:lnTo>
                    <a:pt x="20551" y="21088"/>
                  </a:lnTo>
                  <a:lnTo>
                    <a:pt x="20480" y="20787"/>
                  </a:lnTo>
                  <a:lnTo>
                    <a:pt x="20409" y="20485"/>
                  </a:lnTo>
                  <a:lnTo>
                    <a:pt x="20356" y="20158"/>
                  </a:lnTo>
                  <a:lnTo>
                    <a:pt x="20356" y="19804"/>
                  </a:lnTo>
                  <a:lnTo>
                    <a:pt x="20321" y="19083"/>
                  </a:lnTo>
                  <a:lnTo>
                    <a:pt x="20356" y="18349"/>
                  </a:lnTo>
                  <a:lnTo>
                    <a:pt x="20409" y="17641"/>
                  </a:lnTo>
                  <a:lnTo>
                    <a:pt x="20480" y="17012"/>
                  </a:lnTo>
                  <a:lnTo>
                    <a:pt x="20551" y="16488"/>
                  </a:lnTo>
                  <a:lnTo>
                    <a:pt x="20551" y="16055"/>
                  </a:lnTo>
                  <a:lnTo>
                    <a:pt x="20551" y="15911"/>
                  </a:lnTo>
                  <a:lnTo>
                    <a:pt x="20445" y="15754"/>
                  </a:lnTo>
                  <a:lnTo>
                    <a:pt x="20356" y="15610"/>
                  </a:lnTo>
                  <a:lnTo>
                    <a:pt x="20178" y="15452"/>
                  </a:lnTo>
                  <a:lnTo>
                    <a:pt x="20001" y="15334"/>
                  </a:lnTo>
                  <a:lnTo>
                    <a:pt x="19770" y="15230"/>
                  </a:lnTo>
                  <a:lnTo>
                    <a:pt x="19521" y="15125"/>
                  </a:lnTo>
                  <a:lnTo>
                    <a:pt x="19290" y="15059"/>
                  </a:lnTo>
                  <a:lnTo>
                    <a:pt x="19024" y="15007"/>
                  </a:lnTo>
                  <a:lnTo>
                    <a:pt x="18740" y="14954"/>
                  </a:lnTo>
                  <a:lnTo>
                    <a:pt x="18509" y="14954"/>
                  </a:lnTo>
                  <a:lnTo>
                    <a:pt x="18225" y="14954"/>
                  </a:lnTo>
                  <a:lnTo>
                    <a:pt x="17994" y="15007"/>
                  </a:lnTo>
                  <a:lnTo>
                    <a:pt x="17763" y="15085"/>
                  </a:lnTo>
                  <a:lnTo>
                    <a:pt x="17550" y="15177"/>
                  </a:lnTo>
                  <a:lnTo>
                    <a:pt x="17372" y="15308"/>
                  </a:lnTo>
                  <a:lnTo>
                    <a:pt x="17176" y="15426"/>
                  </a:lnTo>
                  <a:lnTo>
                    <a:pt x="16928" y="15557"/>
                  </a:lnTo>
                  <a:lnTo>
                    <a:pt x="16661" y="15636"/>
                  </a:lnTo>
                  <a:lnTo>
                    <a:pt x="16359" y="15688"/>
                  </a:lnTo>
                  <a:lnTo>
                    <a:pt x="16022" y="15715"/>
                  </a:lnTo>
                  <a:lnTo>
                    <a:pt x="15667" y="15688"/>
                  </a:lnTo>
                  <a:lnTo>
                    <a:pt x="15294" y="15662"/>
                  </a:lnTo>
                  <a:lnTo>
                    <a:pt x="14956" y="15583"/>
                  </a:lnTo>
                  <a:lnTo>
                    <a:pt x="14619" y="15479"/>
                  </a:lnTo>
                  <a:lnTo>
                    <a:pt x="14281" y="15334"/>
                  </a:lnTo>
                  <a:lnTo>
                    <a:pt x="13961" y="15177"/>
                  </a:lnTo>
                  <a:lnTo>
                    <a:pt x="13695" y="14981"/>
                  </a:lnTo>
                  <a:lnTo>
                    <a:pt x="13588" y="14850"/>
                  </a:lnTo>
                  <a:lnTo>
                    <a:pt x="13482" y="14732"/>
                  </a:lnTo>
                  <a:lnTo>
                    <a:pt x="13393" y="14600"/>
                  </a:lnTo>
                  <a:lnTo>
                    <a:pt x="13322" y="14456"/>
                  </a:lnTo>
                  <a:lnTo>
                    <a:pt x="13251" y="14299"/>
                  </a:lnTo>
                  <a:lnTo>
                    <a:pt x="13215" y="14155"/>
                  </a:lnTo>
                  <a:lnTo>
                    <a:pt x="13180" y="13971"/>
                  </a:lnTo>
                  <a:lnTo>
                    <a:pt x="13180" y="13801"/>
                  </a:lnTo>
                  <a:lnTo>
                    <a:pt x="13180" y="13591"/>
                  </a:lnTo>
                  <a:lnTo>
                    <a:pt x="13215" y="13395"/>
                  </a:lnTo>
                  <a:lnTo>
                    <a:pt x="13251" y="13198"/>
                  </a:lnTo>
                  <a:lnTo>
                    <a:pt x="13322" y="13015"/>
                  </a:lnTo>
                  <a:lnTo>
                    <a:pt x="13393" y="12870"/>
                  </a:lnTo>
                  <a:lnTo>
                    <a:pt x="13482" y="12713"/>
                  </a:lnTo>
                  <a:lnTo>
                    <a:pt x="13588" y="12569"/>
                  </a:lnTo>
                  <a:lnTo>
                    <a:pt x="13730" y="12438"/>
                  </a:lnTo>
                  <a:lnTo>
                    <a:pt x="13997" y="12215"/>
                  </a:lnTo>
                  <a:lnTo>
                    <a:pt x="14334" y="12005"/>
                  </a:lnTo>
                  <a:lnTo>
                    <a:pt x="14690" y="11861"/>
                  </a:lnTo>
                  <a:lnTo>
                    <a:pt x="15063" y="11756"/>
                  </a:lnTo>
                  <a:lnTo>
                    <a:pt x="15436" y="11678"/>
                  </a:lnTo>
                  <a:lnTo>
                    <a:pt x="15809" y="11638"/>
                  </a:lnTo>
                  <a:lnTo>
                    <a:pt x="16182" y="11638"/>
                  </a:lnTo>
                  <a:lnTo>
                    <a:pt x="16555" y="11678"/>
                  </a:lnTo>
                  <a:lnTo>
                    <a:pt x="16910" y="11730"/>
                  </a:lnTo>
                  <a:lnTo>
                    <a:pt x="17248" y="11835"/>
                  </a:lnTo>
                  <a:lnTo>
                    <a:pt x="17514" y="11966"/>
                  </a:lnTo>
                  <a:lnTo>
                    <a:pt x="17763" y="12110"/>
                  </a:lnTo>
                  <a:lnTo>
                    <a:pt x="17887" y="12215"/>
                  </a:lnTo>
                  <a:lnTo>
                    <a:pt x="18065" y="12307"/>
                  </a:lnTo>
                  <a:lnTo>
                    <a:pt x="18260" y="12412"/>
                  </a:lnTo>
                  <a:lnTo>
                    <a:pt x="18438" y="12464"/>
                  </a:lnTo>
                  <a:lnTo>
                    <a:pt x="18669" y="12543"/>
                  </a:lnTo>
                  <a:lnTo>
                    <a:pt x="18882" y="12569"/>
                  </a:lnTo>
                  <a:lnTo>
                    <a:pt x="19113" y="12595"/>
                  </a:lnTo>
                  <a:lnTo>
                    <a:pt x="19361" y="12608"/>
                  </a:lnTo>
                  <a:lnTo>
                    <a:pt x="19592" y="12608"/>
                  </a:lnTo>
                  <a:lnTo>
                    <a:pt x="19841" y="12595"/>
                  </a:lnTo>
                  <a:lnTo>
                    <a:pt x="20072" y="12543"/>
                  </a:lnTo>
                  <a:lnTo>
                    <a:pt x="20321" y="12490"/>
                  </a:lnTo>
                  <a:lnTo>
                    <a:pt x="20551" y="12438"/>
                  </a:lnTo>
                  <a:lnTo>
                    <a:pt x="20800" y="12333"/>
                  </a:lnTo>
                  <a:lnTo>
                    <a:pt x="20996" y="12241"/>
                  </a:lnTo>
                  <a:lnTo>
                    <a:pt x="21244" y="12110"/>
                  </a:lnTo>
                  <a:lnTo>
                    <a:pt x="21298" y="12032"/>
                  </a:lnTo>
                  <a:lnTo>
                    <a:pt x="21404" y="11966"/>
                  </a:lnTo>
                  <a:lnTo>
                    <a:pt x="21475" y="11861"/>
                  </a:lnTo>
                  <a:lnTo>
                    <a:pt x="21511" y="11730"/>
                  </a:lnTo>
                  <a:lnTo>
                    <a:pt x="21617" y="11481"/>
                  </a:lnTo>
                  <a:lnTo>
                    <a:pt x="21653" y="11180"/>
                  </a:lnTo>
                  <a:lnTo>
                    <a:pt x="21653" y="10826"/>
                  </a:lnTo>
                  <a:lnTo>
                    <a:pt x="21653" y="10472"/>
                  </a:lnTo>
                  <a:lnTo>
                    <a:pt x="21582" y="10092"/>
                  </a:lnTo>
                  <a:lnTo>
                    <a:pt x="21511" y="9725"/>
                  </a:lnTo>
                  <a:lnTo>
                    <a:pt x="21298" y="8912"/>
                  </a:lnTo>
                  <a:lnTo>
                    <a:pt x="21067" y="8191"/>
                  </a:lnTo>
                  <a:lnTo>
                    <a:pt x="20800" y="7536"/>
                  </a:lnTo>
                  <a:lnTo>
                    <a:pt x="20551" y="7025"/>
                  </a:lnTo>
                  <a:lnTo>
                    <a:pt x="20001" y="7103"/>
                  </a:lnTo>
                  <a:lnTo>
                    <a:pt x="19432" y="7156"/>
                  </a:lnTo>
                  <a:lnTo>
                    <a:pt x="18846" y="7208"/>
                  </a:lnTo>
                  <a:lnTo>
                    <a:pt x="18225" y="7208"/>
                  </a:lnTo>
                  <a:lnTo>
                    <a:pt x="17656" y="7208"/>
                  </a:lnTo>
                  <a:lnTo>
                    <a:pt x="17070" y="7182"/>
                  </a:lnTo>
                  <a:lnTo>
                    <a:pt x="16484" y="7156"/>
                  </a:lnTo>
                  <a:lnTo>
                    <a:pt x="15986" y="7103"/>
                  </a:lnTo>
                  <a:lnTo>
                    <a:pt x="14992" y="6999"/>
                  </a:lnTo>
                  <a:lnTo>
                    <a:pt x="14210" y="6907"/>
                  </a:lnTo>
                  <a:lnTo>
                    <a:pt x="13695" y="6828"/>
                  </a:lnTo>
                  <a:lnTo>
                    <a:pt x="13517" y="6802"/>
                  </a:lnTo>
                  <a:lnTo>
                    <a:pt x="13073" y="6645"/>
                  </a:lnTo>
                  <a:lnTo>
                    <a:pt x="12700" y="6474"/>
                  </a:lnTo>
                  <a:lnTo>
                    <a:pt x="12363" y="6304"/>
                  </a:lnTo>
                  <a:lnTo>
                    <a:pt x="12132" y="6094"/>
                  </a:lnTo>
                  <a:lnTo>
                    <a:pt x="11919" y="5871"/>
                  </a:lnTo>
                  <a:lnTo>
                    <a:pt x="11776" y="5649"/>
                  </a:lnTo>
                  <a:lnTo>
                    <a:pt x="11688" y="5413"/>
                  </a:lnTo>
                  <a:lnTo>
                    <a:pt x="11617" y="5190"/>
                  </a:lnTo>
                  <a:lnTo>
                    <a:pt x="11617" y="4941"/>
                  </a:lnTo>
                  <a:lnTo>
                    <a:pt x="11652" y="4718"/>
                  </a:lnTo>
                  <a:lnTo>
                    <a:pt x="11723" y="4482"/>
                  </a:lnTo>
                  <a:lnTo>
                    <a:pt x="11812" y="4285"/>
                  </a:lnTo>
                  <a:lnTo>
                    <a:pt x="11919" y="4089"/>
                  </a:lnTo>
                  <a:lnTo>
                    <a:pt x="12096" y="3905"/>
                  </a:lnTo>
                  <a:lnTo>
                    <a:pt x="12292" y="3735"/>
                  </a:lnTo>
                  <a:lnTo>
                    <a:pt x="12505" y="3604"/>
                  </a:lnTo>
                  <a:lnTo>
                    <a:pt x="12700" y="3460"/>
                  </a:lnTo>
                  <a:lnTo>
                    <a:pt x="12878" y="3250"/>
                  </a:lnTo>
                  <a:lnTo>
                    <a:pt x="13038" y="3027"/>
                  </a:lnTo>
                  <a:lnTo>
                    <a:pt x="13180" y="2752"/>
                  </a:lnTo>
                  <a:lnTo>
                    <a:pt x="13286" y="2477"/>
                  </a:lnTo>
                  <a:lnTo>
                    <a:pt x="13322" y="2175"/>
                  </a:lnTo>
                  <a:lnTo>
                    <a:pt x="13357" y="1874"/>
                  </a:lnTo>
                  <a:lnTo>
                    <a:pt x="13286" y="1572"/>
                  </a:lnTo>
                  <a:lnTo>
                    <a:pt x="13180" y="1271"/>
                  </a:lnTo>
                  <a:lnTo>
                    <a:pt x="13038" y="983"/>
                  </a:lnTo>
                  <a:lnTo>
                    <a:pt x="12949" y="865"/>
                  </a:lnTo>
                  <a:lnTo>
                    <a:pt x="12807" y="733"/>
                  </a:lnTo>
                  <a:lnTo>
                    <a:pt x="12665" y="616"/>
                  </a:lnTo>
                  <a:lnTo>
                    <a:pt x="12505" y="511"/>
                  </a:lnTo>
                  <a:lnTo>
                    <a:pt x="12327" y="406"/>
                  </a:lnTo>
                  <a:lnTo>
                    <a:pt x="12132" y="314"/>
                  </a:lnTo>
                  <a:lnTo>
                    <a:pt x="11883" y="235"/>
                  </a:lnTo>
                  <a:lnTo>
                    <a:pt x="11652" y="183"/>
                  </a:lnTo>
                  <a:lnTo>
                    <a:pt x="11368" y="104"/>
                  </a:lnTo>
                  <a:lnTo>
                    <a:pt x="11101" y="78"/>
                  </a:lnTo>
                  <a:lnTo>
                    <a:pt x="10800" y="52"/>
                  </a:lnTo>
                  <a:lnTo>
                    <a:pt x="10444" y="52"/>
                  </a:lnTo>
                  <a:lnTo>
                    <a:pt x="10142" y="52"/>
                  </a:lnTo>
                  <a:lnTo>
                    <a:pt x="9840" y="78"/>
                  </a:lnTo>
                  <a:lnTo>
                    <a:pt x="9574" y="104"/>
                  </a:lnTo>
                  <a:lnTo>
                    <a:pt x="9325" y="157"/>
                  </a:lnTo>
                  <a:lnTo>
                    <a:pt x="9094" y="209"/>
                  </a:lnTo>
                  <a:lnTo>
                    <a:pt x="8846" y="262"/>
                  </a:lnTo>
                  <a:lnTo>
                    <a:pt x="8650" y="340"/>
                  </a:lnTo>
                  <a:lnTo>
                    <a:pt x="8437" y="432"/>
                  </a:lnTo>
                  <a:lnTo>
                    <a:pt x="8277" y="511"/>
                  </a:lnTo>
                  <a:lnTo>
                    <a:pt x="8100" y="616"/>
                  </a:lnTo>
                  <a:lnTo>
                    <a:pt x="7957" y="707"/>
                  </a:lnTo>
                  <a:lnTo>
                    <a:pt x="7833" y="838"/>
                  </a:lnTo>
                  <a:lnTo>
                    <a:pt x="7620" y="1061"/>
                  </a:lnTo>
                  <a:lnTo>
                    <a:pt x="7442" y="1336"/>
                  </a:lnTo>
                  <a:lnTo>
                    <a:pt x="7353" y="1599"/>
                  </a:lnTo>
                  <a:lnTo>
                    <a:pt x="7318" y="1900"/>
                  </a:lnTo>
                  <a:lnTo>
                    <a:pt x="7318" y="2175"/>
                  </a:lnTo>
                  <a:lnTo>
                    <a:pt x="7353" y="2450"/>
                  </a:lnTo>
                  <a:lnTo>
                    <a:pt x="7442" y="2726"/>
                  </a:lnTo>
                  <a:lnTo>
                    <a:pt x="7620" y="2975"/>
                  </a:lnTo>
                  <a:lnTo>
                    <a:pt x="7833" y="3198"/>
                  </a:lnTo>
                  <a:lnTo>
                    <a:pt x="8064" y="3433"/>
                  </a:lnTo>
                  <a:lnTo>
                    <a:pt x="8295" y="3630"/>
                  </a:lnTo>
                  <a:lnTo>
                    <a:pt x="8508" y="3853"/>
                  </a:lnTo>
                  <a:lnTo>
                    <a:pt x="8686" y="4089"/>
                  </a:lnTo>
                  <a:lnTo>
                    <a:pt x="8775" y="4312"/>
                  </a:lnTo>
                  <a:lnTo>
                    <a:pt x="8846" y="4561"/>
                  </a:lnTo>
                  <a:lnTo>
                    <a:pt x="8846" y="4810"/>
                  </a:lnTo>
                  <a:lnTo>
                    <a:pt x="8810" y="5059"/>
                  </a:lnTo>
                  <a:lnTo>
                    <a:pt x="8721" y="5295"/>
                  </a:lnTo>
                  <a:lnTo>
                    <a:pt x="8579" y="5544"/>
                  </a:lnTo>
                  <a:lnTo>
                    <a:pt x="8366" y="5766"/>
                  </a:lnTo>
                  <a:lnTo>
                    <a:pt x="8135" y="5976"/>
                  </a:lnTo>
                  <a:lnTo>
                    <a:pt x="7833" y="6199"/>
                  </a:lnTo>
                  <a:lnTo>
                    <a:pt x="7478" y="6369"/>
                  </a:lnTo>
                  <a:lnTo>
                    <a:pt x="7069" y="6527"/>
                  </a:lnTo>
                  <a:lnTo>
                    <a:pt x="6590" y="6671"/>
                  </a:lnTo>
                  <a:lnTo>
                    <a:pt x="6092" y="6802"/>
                  </a:lnTo>
                  <a:lnTo>
                    <a:pt x="5684" y="6802"/>
                  </a:lnTo>
                  <a:lnTo>
                    <a:pt x="5133" y="6802"/>
                  </a:lnTo>
                  <a:lnTo>
                    <a:pt x="4547" y="6802"/>
                  </a:lnTo>
                  <a:lnTo>
                    <a:pt x="3872" y="6802"/>
                  </a:lnTo>
                  <a:lnTo>
                    <a:pt x="3144" y="6802"/>
                  </a:lnTo>
                  <a:lnTo>
                    <a:pt x="2362" y="6802"/>
                  </a:lnTo>
                  <a:lnTo>
                    <a:pt x="1545" y="6802"/>
                  </a:lnTo>
                  <a:lnTo>
                    <a:pt x="692" y="6802"/>
                  </a:lnTo>
                  <a:lnTo>
                    <a:pt x="586" y="7234"/>
                  </a:lnTo>
                  <a:lnTo>
                    <a:pt x="461" y="7837"/>
                  </a:lnTo>
                  <a:lnTo>
                    <a:pt x="355" y="8493"/>
                  </a:lnTo>
                  <a:lnTo>
                    <a:pt x="248" y="9187"/>
                  </a:lnTo>
                  <a:lnTo>
                    <a:pt x="142" y="9869"/>
                  </a:lnTo>
                  <a:lnTo>
                    <a:pt x="106" y="10498"/>
                  </a:lnTo>
                  <a:lnTo>
                    <a:pt x="106" y="10983"/>
                  </a:lnTo>
                  <a:lnTo>
                    <a:pt x="106" y="11311"/>
                  </a:lnTo>
                  <a:lnTo>
                    <a:pt x="213" y="11481"/>
                  </a:lnTo>
                  <a:lnTo>
                    <a:pt x="319" y="11651"/>
                  </a:lnTo>
                  <a:lnTo>
                    <a:pt x="497" y="11783"/>
                  </a:lnTo>
                  <a:lnTo>
                    <a:pt x="692" y="11914"/>
                  </a:lnTo>
                  <a:lnTo>
                    <a:pt x="941" y="12032"/>
                  </a:lnTo>
                  <a:lnTo>
                    <a:pt x="1207" y="12110"/>
                  </a:lnTo>
                  <a:lnTo>
                    <a:pt x="1509" y="12189"/>
                  </a:lnTo>
                  <a:lnTo>
                    <a:pt x="1794" y="12241"/>
                  </a:lnTo>
                  <a:lnTo>
                    <a:pt x="2131" y="12267"/>
                  </a:lnTo>
                  <a:lnTo>
                    <a:pt x="2433" y="12281"/>
                  </a:lnTo>
                  <a:lnTo>
                    <a:pt x="2735" y="12267"/>
                  </a:lnTo>
                  <a:lnTo>
                    <a:pt x="3055" y="12241"/>
                  </a:lnTo>
                  <a:lnTo>
                    <a:pt x="3357" y="12189"/>
                  </a:lnTo>
                  <a:lnTo>
                    <a:pt x="3623" y="12084"/>
                  </a:lnTo>
                  <a:lnTo>
                    <a:pt x="3872" y="11979"/>
                  </a:lnTo>
                  <a:lnTo>
                    <a:pt x="4103" y="11861"/>
                  </a:lnTo>
                  <a:lnTo>
                    <a:pt x="4316" y="11704"/>
                  </a:lnTo>
                  <a:lnTo>
                    <a:pt x="4582" y="11612"/>
                  </a:lnTo>
                  <a:lnTo>
                    <a:pt x="4849" y="11533"/>
                  </a:lnTo>
                  <a:lnTo>
                    <a:pt x="5169" y="11507"/>
                  </a:lnTo>
                  <a:lnTo>
                    <a:pt x="5506" y="11481"/>
                  </a:lnTo>
                  <a:lnTo>
                    <a:pt x="5808" y="11507"/>
                  </a:lnTo>
                  <a:lnTo>
                    <a:pt x="6146" y="11560"/>
                  </a:lnTo>
                  <a:lnTo>
                    <a:pt x="6501" y="11651"/>
                  </a:lnTo>
                  <a:lnTo>
                    <a:pt x="6803" y="11783"/>
                  </a:lnTo>
                  <a:lnTo>
                    <a:pt x="7105" y="11940"/>
                  </a:lnTo>
                  <a:lnTo>
                    <a:pt x="7353" y="12110"/>
                  </a:lnTo>
                  <a:lnTo>
                    <a:pt x="7584" y="12333"/>
                  </a:lnTo>
                  <a:lnTo>
                    <a:pt x="7798" y="12595"/>
                  </a:lnTo>
                  <a:lnTo>
                    <a:pt x="7922" y="12870"/>
                  </a:lnTo>
                  <a:lnTo>
                    <a:pt x="8028" y="13198"/>
                  </a:lnTo>
                  <a:lnTo>
                    <a:pt x="8064" y="13526"/>
                  </a:lnTo>
                  <a:lnTo>
                    <a:pt x="8028" y="13775"/>
                  </a:lnTo>
                  <a:lnTo>
                    <a:pt x="7922" y="13998"/>
                  </a:lnTo>
                  <a:lnTo>
                    <a:pt x="7798" y="14220"/>
                  </a:lnTo>
                  <a:lnTo>
                    <a:pt x="7584" y="14404"/>
                  </a:lnTo>
                  <a:lnTo>
                    <a:pt x="7353" y="14574"/>
                  </a:lnTo>
                  <a:lnTo>
                    <a:pt x="7105" y="14732"/>
                  </a:lnTo>
                  <a:lnTo>
                    <a:pt x="6803" y="14850"/>
                  </a:lnTo>
                  <a:lnTo>
                    <a:pt x="6501" y="14954"/>
                  </a:lnTo>
                  <a:lnTo>
                    <a:pt x="6146" y="15033"/>
                  </a:lnTo>
                  <a:lnTo>
                    <a:pt x="5808" y="15085"/>
                  </a:lnTo>
                  <a:lnTo>
                    <a:pt x="5506" y="15085"/>
                  </a:lnTo>
                  <a:lnTo>
                    <a:pt x="5169" y="15059"/>
                  </a:lnTo>
                  <a:lnTo>
                    <a:pt x="4849" y="15007"/>
                  </a:lnTo>
                  <a:lnTo>
                    <a:pt x="4582" y="14902"/>
                  </a:lnTo>
                  <a:lnTo>
                    <a:pt x="4316" y="14784"/>
                  </a:lnTo>
                  <a:lnTo>
                    <a:pt x="4103" y="14600"/>
                  </a:lnTo>
                  <a:lnTo>
                    <a:pt x="3907" y="14430"/>
                  </a:lnTo>
                  <a:lnTo>
                    <a:pt x="3659" y="14299"/>
                  </a:lnTo>
                  <a:lnTo>
                    <a:pt x="3428" y="14194"/>
                  </a:lnTo>
                  <a:lnTo>
                    <a:pt x="3179" y="14129"/>
                  </a:lnTo>
                  <a:lnTo>
                    <a:pt x="2913" y="14102"/>
                  </a:lnTo>
                  <a:lnTo>
                    <a:pt x="2646" y="14102"/>
                  </a:lnTo>
                  <a:lnTo>
                    <a:pt x="2362" y="14129"/>
                  </a:lnTo>
                  <a:lnTo>
                    <a:pt x="2096" y="14168"/>
                  </a:lnTo>
                  <a:lnTo>
                    <a:pt x="1811" y="14273"/>
                  </a:lnTo>
                  <a:lnTo>
                    <a:pt x="1545" y="14378"/>
                  </a:lnTo>
                  <a:lnTo>
                    <a:pt x="1314" y="14496"/>
                  </a:lnTo>
                  <a:lnTo>
                    <a:pt x="1065" y="14653"/>
                  </a:lnTo>
                  <a:lnTo>
                    <a:pt x="870" y="14797"/>
                  </a:lnTo>
                  <a:lnTo>
                    <a:pt x="657" y="14981"/>
                  </a:lnTo>
                  <a:lnTo>
                    <a:pt x="497" y="15177"/>
                  </a:lnTo>
                  <a:lnTo>
                    <a:pt x="390" y="15413"/>
                  </a:lnTo>
                  <a:lnTo>
                    <a:pt x="284" y="15636"/>
                  </a:lnTo>
                  <a:lnTo>
                    <a:pt x="248" y="15911"/>
                  </a:lnTo>
                  <a:lnTo>
                    <a:pt x="284" y="16239"/>
                  </a:lnTo>
                  <a:lnTo>
                    <a:pt x="319" y="16566"/>
                  </a:lnTo>
                  <a:lnTo>
                    <a:pt x="497" y="17340"/>
                  </a:lnTo>
                  <a:lnTo>
                    <a:pt x="692" y="18152"/>
                  </a:lnTo>
                  <a:lnTo>
                    <a:pt x="799" y="18559"/>
                  </a:lnTo>
                  <a:lnTo>
                    <a:pt x="905" y="18978"/>
                  </a:lnTo>
                  <a:lnTo>
                    <a:pt x="959" y="19384"/>
                  </a:lnTo>
                  <a:lnTo>
                    <a:pt x="994" y="19791"/>
                  </a:lnTo>
                  <a:lnTo>
                    <a:pt x="994" y="20132"/>
                  </a:lnTo>
                  <a:lnTo>
                    <a:pt x="959" y="20485"/>
                  </a:lnTo>
                  <a:lnTo>
                    <a:pt x="941" y="20669"/>
                  </a:lnTo>
                  <a:lnTo>
                    <a:pt x="870" y="20813"/>
                  </a:lnTo>
                  <a:lnTo>
                    <a:pt x="799" y="20970"/>
                  </a:lnTo>
                  <a:lnTo>
                    <a:pt x="692" y="21088"/>
                  </a:lnTo>
                  <a:lnTo>
                    <a:pt x="1474" y="20997"/>
                  </a:lnTo>
                  <a:lnTo>
                    <a:pt x="2291" y="20866"/>
                  </a:lnTo>
                  <a:lnTo>
                    <a:pt x="3108" y="20787"/>
                  </a:lnTo>
                  <a:lnTo>
                    <a:pt x="3907" y="20721"/>
                  </a:lnTo>
                  <a:lnTo>
                    <a:pt x="4653" y="20695"/>
                  </a:lnTo>
                  <a:lnTo>
                    <a:pt x="5364" y="20695"/>
                  </a:lnTo>
                  <a:lnTo>
                    <a:pt x="5701" y="20721"/>
                  </a:lnTo>
                  <a:lnTo>
                    <a:pt x="6057" y="20761"/>
                  </a:lnTo>
                  <a:lnTo>
                    <a:pt x="6323" y="20813"/>
                  </a:lnTo>
                  <a:lnTo>
                    <a:pt x="6625" y="20892"/>
                  </a:lnTo>
                  <a:close/>
                </a:path>
              </a:pathLst>
            </a:custGeom>
            <a:gradFill rotWithShape="1">
              <a:gsLst>
                <a:gs pos="0">
                  <a:srgbClr val="FF6600"/>
                </a:gs>
                <a:gs pos="100000">
                  <a:srgbClr val="FF6600">
                    <a:gamma/>
                    <a:tint val="66667"/>
                    <a:invGamma/>
                  </a:srgbClr>
                </a:gs>
              </a:gsLst>
              <a:lin ang="5400000" scaled="1"/>
            </a:gradFill>
            <a:ln w="57150">
              <a:solidFill>
                <a:srgbClr val="FFFFFF"/>
              </a:solidFill>
              <a:miter lim="800000"/>
              <a:headEnd/>
              <a:tailEnd/>
            </a:ln>
            <a:effectLst>
              <a:outerShdw dist="135003" dir="2471156" algn="ctr" rotWithShape="0">
                <a:srgbClr val="000000">
                  <a:alpha val="50000"/>
                </a:srgbClr>
              </a:outerShdw>
            </a:effectLst>
          </p:spPr>
          <p:txBody>
            <a:bodyPr/>
            <a:lstStyle/>
            <a:p>
              <a:endParaRPr lang="zh-CN" altLang="en-US"/>
            </a:p>
          </p:txBody>
        </p:sp>
        <p:sp>
          <p:nvSpPr>
            <p:cNvPr id="9" name="Puzzle2"/>
            <p:cNvSpPr>
              <a:spLocks noEditPoints="1" noChangeArrowheads="1"/>
            </p:cNvSpPr>
            <p:nvPr/>
          </p:nvSpPr>
          <p:spPr bwMode="gray">
            <a:xfrm>
              <a:off x="2880" y="1736"/>
              <a:ext cx="1778" cy="1379"/>
            </a:xfrm>
            <a:custGeom>
              <a:avLst/>
              <a:gdLst>
                <a:gd name="T0" fmla="*/ 11 w 21600"/>
                <a:gd name="T1" fmla="*/ 13386 h 21600"/>
                <a:gd name="T2" fmla="*/ 4202 w 21600"/>
                <a:gd name="T3" fmla="*/ 21161 h 21600"/>
                <a:gd name="T4" fmla="*/ 10400 w 21600"/>
                <a:gd name="T5" fmla="*/ 13909 h 21600"/>
                <a:gd name="T6" fmla="*/ 16821 w 21600"/>
                <a:gd name="T7" fmla="*/ 21190 h 21600"/>
                <a:gd name="T8" fmla="*/ 21600 w 21600"/>
                <a:gd name="T9" fmla="*/ 15083 h 21600"/>
                <a:gd name="T10" fmla="*/ 16889 w 21600"/>
                <a:gd name="T11" fmla="*/ 5739 h 21600"/>
                <a:gd name="T12" fmla="*/ 10800 w 21600"/>
                <a:gd name="T13" fmla="*/ 28 h 21600"/>
                <a:gd name="T14" fmla="*/ 4202 w 21600"/>
                <a:gd name="T15" fmla="*/ 5894 h 21600"/>
                <a:gd name="T16" fmla="*/ 5388 w 21600"/>
                <a:gd name="T17" fmla="*/ 6742 h 21600"/>
                <a:gd name="T18" fmla="*/ 16177 w 21600"/>
                <a:gd name="T19" fmla="*/ 20441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4247" y="12354"/>
                  </a:moveTo>
                  <a:lnTo>
                    <a:pt x="4134" y="12468"/>
                  </a:lnTo>
                  <a:lnTo>
                    <a:pt x="4010" y="12581"/>
                  </a:lnTo>
                  <a:lnTo>
                    <a:pt x="3897" y="12637"/>
                  </a:lnTo>
                  <a:lnTo>
                    <a:pt x="3773" y="12694"/>
                  </a:lnTo>
                  <a:lnTo>
                    <a:pt x="3637" y="12694"/>
                  </a:lnTo>
                  <a:lnTo>
                    <a:pt x="3524" y="12694"/>
                  </a:lnTo>
                  <a:lnTo>
                    <a:pt x="3400" y="12665"/>
                  </a:lnTo>
                  <a:lnTo>
                    <a:pt x="3287" y="12609"/>
                  </a:lnTo>
                  <a:lnTo>
                    <a:pt x="3027" y="12496"/>
                  </a:lnTo>
                  <a:lnTo>
                    <a:pt x="2790" y="12340"/>
                  </a:lnTo>
                  <a:lnTo>
                    <a:pt x="2530" y="12142"/>
                  </a:lnTo>
                  <a:lnTo>
                    <a:pt x="2293" y="11987"/>
                  </a:lnTo>
                  <a:lnTo>
                    <a:pt x="2033" y="11817"/>
                  </a:lnTo>
                  <a:lnTo>
                    <a:pt x="1773" y="11676"/>
                  </a:lnTo>
                  <a:lnTo>
                    <a:pt x="1638" y="11662"/>
                  </a:lnTo>
                  <a:lnTo>
                    <a:pt x="1513" y="11634"/>
                  </a:lnTo>
                  <a:lnTo>
                    <a:pt x="1378" y="11634"/>
                  </a:lnTo>
                  <a:lnTo>
                    <a:pt x="1253" y="11634"/>
                  </a:lnTo>
                  <a:lnTo>
                    <a:pt x="1118" y="11662"/>
                  </a:lnTo>
                  <a:lnTo>
                    <a:pt x="971" y="11732"/>
                  </a:lnTo>
                  <a:lnTo>
                    <a:pt x="835" y="11817"/>
                  </a:lnTo>
                  <a:lnTo>
                    <a:pt x="711" y="11959"/>
                  </a:lnTo>
                  <a:lnTo>
                    <a:pt x="553" y="12086"/>
                  </a:lnTo>
                  <a:lnTo>
                    <a:pt x="429" y="12284"/>
                  </a:lnTo>
                  <a:lnTo>
                    <a:pt x="271" y="12524"/>
                  </a:lnTo>
                  <a:lnTo>
                    <a:pt x="146" y="12793"/>
                  </a:lnTo>
                  <a:lnTo>
                    <a:pt x="79" y="12962"/>
                  </a:lnTo>
                  <a:lnTo>
                    <a:pt x="33" y="13146"/>
                  </a:lnTo>
                  <a:lnTo>
                    <a:pt x="11" y="13386"/>
                  </a:lnTo>
                  <a:lnTo>
                    <a:pt x="11" y="13641"/>
                  </a:lnTo>
                  <a:lnTo>
                    <a:pt x="33" y="13881"/>
                  </a:lnTo>
                  <a:lnTo>
                    <a:pt x="101" y="14150"/>
                  </a:lnTo>
                  <a:lnTo>
                    <a:pt x="192" y="14404"/>
                  </a:lnTo>
                  <a:lnTo>
                    <a:pt x="293" y="14645"/>
                  </a:lnTo>
                  <a:lnTo>
                    <a:pt x="451" y="14857"/>
                  </a:lnTo>
                  <a:lnTo>
                    <a:pt x="621" y="15054"/>
                  </a:lnTo>
                  <a:lnTo>
                    <a:pt x="734" y="15125"/>
                  </a:lnTo>
                  <a:lnTo>
                    <a:pt x="835" y="15210"/>
                  </a:lnTo>
                  <a:lnTo>
                    <a:pt x="948" y="15267"/>
                  </a:lnTo>
                  <a:lnTo>
                    <a:pt x="1084" y="15323"/>
                  </a:lnTo>
                  <a:lnTo>
                    <a:pt x="1208" y="15351"/>
                  </a:lnTo>
                  <a:lnTo>
                    <a:pt x="1355" y="15380"/>
                  </a:lnTo>
                  <a:lnTo>
                    <a:pt x="1513" y="15380"/>
                  </a:lnTo>
                  <a:lnTo>
                    <a:pt x="1683" y="15380"/>
                  </a:lnTo>
                  <a:lnTo>
                    <a:pt x="1864" y="15351"/>
                  </a:lnTo>
                  <a:lnTo>
                    <a:pt x="2033" y="15323"/>
                  </a:lnTo>
                  <a:lnTo>
                    <a:pt x="2225" y="15238"/>
                  </a:lnTo>
                  <a:lnTo>
                    <a:pt x="2428" y="15153"/>
                  </a:lnTo>
                  <a:lnTo>
                    <a:pt x="2745" y="15026"/>
                  </a:lnTo>
                  <a:lnTo>
                    <a:pt x="3005" y="14913"/>
                  </a:lnTo>
                  <a:lnTo>
                    <a:pt x="3264" y="14828"/>
                  </a:lnTo>
                  <a:lnTo>
                    <a:pt x="3513" y="14800"/>
                  </a:lnTo>
                  <a:lnTo>
                    <a:pt x="3615" y="14828"/>
                  </a:lnTo>
                  <a:lnTo>
                    <a:pt x="3728" y="14857"/>
                  </a:lnTo>
                  <a:lnTo>
                    <a:pt x="3807" y="14913"/>
                  </a:lnTo>
                  <a:lnTo>
                    <a:pt x="3920" y="14998"/>
                  </a:lnTo>
                  <a:lnTo>
                    <a:pt x="4010" y="15097"/>
                  </a:lnTo>
                  <a:lnTo>
                    <a:pt x="4089" y="15238"/>
                  </a:lnTo>
                  <a:lnTo>
                    <a:pt x="4179" y="15408"/>
                  </a:lnTo>
                  <a:lnTo>
                    <a:pt x="4247" y="15620"/>
                  </a:lnTo>
                  <a:lnTo>
                    <a:pt x="4326" y="15860"/>
                  </a:lnTo>
                  <a:lnTo>
                    <a:pt x="4394" y="16129"/>
                  </a:lnTo>
                  <a:lnTo>
                    <a:pt x="4439" y="16440"/>
                  </a:lnTo>
                  <a:lnTo>
                    <a:pt x="4507" y="16737"/>
                  </a:lnTo>
                  <a:lnTo>
                    <a:pt x="4552" y="17090"/>
                  </a:lnTo>
                  <a:lnTo>
                    <a:pt x="4575" y="17443"/>
                  </a:lnTo>
                  <a:lnTo>
                    <a:pt x="4586" y="17825"/>
                  </a:lnTo>
                  <a:lnTo>
                    <a:pt x="4586" y="18193"/>
                  </a:lnTo>
                  <a:lnTo>
                    <a:pt x="4586" y="18574"/>
                  </a:lnTo>
                  <a:lnTo>
                    <a:pt x="4586" y="18984"/>
                  </a:lnTo>
                  <a:lnTo>
                    <a:pt x="4552" y="19366"/>
                  </a:lnTo>
                  <a:lnTo>
                    <a:pt x="4507" y="19748"/>
                  </a:lnTo>
                  <a:lnTo>
                    <a:pt x="4462" y="20129"/>
                  </a:lnTo>
                  <a:lnTo>
                    <a:pt x="4371" y="20483"/>
                  </a:lnTo>
                  <a:lnTo>
                    <a:pt x="4292" y="20836"/>
                  </a:lnTo>
                  <a:lnTo>
                    <a:pt x="4202" y="21161"/>
                  </a:lnTo>
                  <a:lnTo>
                    <a:pt x="4744" y="21161"/>
                  </a:lnTo>
                  <a:lnTo>
                    <a:pt x="5264" y="21161"/>
                  </a:lnTo>
                  <a:lnTo>
                    <a:pt x="5784" y="21161"/>
                  </a:lnTo>
                  <a:lnTo>
                    <a:pt x="6235" y="21161"/>
                  </a:lnTo>
                  <a:lnTo>
                    <a:pt x="6676" y="21161"/>
                  </a:lnTo>
                  <a:lnTo>
                    <a:pt x="7060" y="21161"/>
                  </a:lnTo>
                  <a:lnTo>
                    <a:pt x="7410" y="21161"/>
                  </a:lnTo>
                  <a:lnTo>
                    <a:pt x="7670" y="21161"/>
                  </a:lnTo>
                  <a:lnTo>
                    <a:pt x="8020" y="21020"/>
                  </a:lnTo>
                  <a:lnTo>
                    <a:pt x="8303" y="20893"/>
                  </a:lnTo>
                  <a:lnTo>
                    <a:pt x="8563" y="20695"/>
                  </a:lnTo>
                  <a:lnTo>
                    <a:pt x="8800" y="20511"/>
                  </a:lnTo>
                  <a:lnTo>
                    <a:pt x="8969" y="20285"/>
                  </a:lnTo>
                  <a:lnTo>
                    <a:pt x="9150" y="20045"/>
                  </a:lnTo>
                  <a:lnTo>
                    <a:pt x="9252" y="19804"/>
                  </a:lnTo>
                  <a:lnTo>
                    <a:pt x="9342" y="19550"/>
                  </a:lnTo>
                  <a:lnTo>
                    <a:pt x="9410" y="19281"/>
                  </a:lnTo>
                  <a:lnTo>
                    <a:pt x="9433" y="19013"/>
                  </a:lnTo>
                  <a:lnTo>
                    <a:pt x="9433" y="18744"/>
                  </a:lnTo>
                  <a:lnTo>
                    <a:pt x="9387" y="18504"/>
                  </a:lnTo>
                  <a:lnTo>
                    <a:pt x="9320" y="18221"/>
                  </a:lnTo>
                  <a:lnTo>
                    <a:pt x="9207" y="17981"/>
                  </a:lnTo>
                  <a:lnTo>
                    <a:pt x="9105" y="17740"/>
                  </a:lnTo>
                  <a:lnTo>
                    <a:pt x="8924" y="17514"/>
                  </a:lnTo>
                  <a:lnTo>
                    <a:pt x="8777" y="17274"/>
                  </a:lnTo>
                  <a:lnTo>
                    <a:pt x="8642" y="17034"/>
                  </a:lnTo>
                  <a:lnTo>
                    <a:pt x="8563" y="16765"/>
                  </a:lnTo>
                  <a:lnTo>
                    <a:pt x="8472" y="16468"/>
                  </a:lnTo>
                  <a:lnTo>
                    <a:pt x="8450" y="16157"/>
                  </a:lnTo>
                  <a:lnTo>
                    <a:pt x="8450" y="15860"/>
                  </a:lnTo>
                  <a:lnTo>
                    <a:pt x="8472" y="15563"/>
                  </a:lnTo>
                  <a:lnTo>
                    <a:pt x="8540" y="15267"/>
                  </a:lnTo>
                  <a:lnTo>
                    <a:pt x="8642" y="14998"/>
                  </a:lnTo>
                  <a:lnTo>
                    <a:pt x="8777" y="14729"/>
                  </a:lnTo>
                  <a:lnTo>
                    <a:pt x="8868" y="14616"/>
                  </a:lnTo>
                  <a:lnTo>
                    <a:pt x="8969" y="14475"/>
                  </a:lnTo>
                  <a:lnTo>
                    <a:pt x="9060" y="14376"/>
                  </a:lnTo>
                  <a:lnTo>
                    <a:pt x="9184" y="14291"/>
                  </a:lnTo>
                  <a:lnTo>
                    <a:pt x="9297" y="14206"/>
                  </a:lnTo>
                  <a:lnTo>
                    <a:pt x="9433" y="14121"/>
                  </a:lnTo>
                  <a:lnTo>
                    <a:pt x="9579" y="14051"/>
                  </a:lnTo>
                  <a:lnTo>
                    <a:pt x="9726" y="13994"/>
                  </a:lnTo>
                  <a:lnTo>
                    <a:pt x="9884" y="13938"/>
                  </a:lnTo>
                  <a:lnTo>
                    <a:pt x="10054" y="13909"/>
                  </a:lnTo>
                  <a:lnTo>
                    <a:pt x="10257" y="13881"/>
                  </a:lnTo>
                  <a:lnTo>
                    <a:pt x="10449" y="13881"/>
                  </a:lnTo>
                  <a:lnTo>
                    <a:pt x="10664" y="13881"/>
                  </a:lnTo>
                  <a:lnTo>
                    <a:pt x="10856" y="13909"/>
                  </a:lnTo>
                  <a:lnTo>
                    <a:pt x="11037" y="13966"/>
                  </a:lnTo>
                  <a:lnTo>
                    <a:pt x="11206" y="14023"/>
                  </a:lnTo>
                  <a:lnTo>
                    <a:pt x="11353" y="14093"/>
                  </a:lnTo>
                  <a:lnTo>
                    <a:pt x="11511" y="14178"/>
                  </a:lnTo>
                  <a:lnTo>
                    <a:pt x="11635" y="14263"/>
                  </a:lnTo>
                  <a:lnTo>
                    <a:pt x="11748" y="14376"/>
                  </a:lnTo>
                  <a:lnTo>
                    <a:pt x="11861" y="14475"/>
                  </a:lnTo>
                  <a:lnTo>
                    <a:pt x="11941" y="14616"/>
                  </a:lnTo>
                  <a:lnTo>
                    <a:pt x="12031" y="14758"/>
                  </a:lnTo>
                  <a:lnTo>
                    <a:pt x="12099" y="14885"/>
                  </a:lnTo>
                  <a:lnTo>
                    <a:pt x="12200" y="15210"/>
                  </a:lnTo>
                  <a:lnTo>
                    <a:pt x="12268" y="15507"/>
                  </a:lnTo>
                  <a:lnTo>
                    <a:pt x="12291" y="15832"/>
                  </a:lnTo>
                  <a:lnTo>
                    <a:pt x="12291" y="16157"/>
                  </a:lnTo>
                  <a:lnTo>
                    <a:pt x="12246" y="16482"/>
                  </a:lnTo>
                  <a:lnTo>
                    <a:pt x="12178" y="16807"/>
                  </a:lnTo>
                  <a:lnTo>
                    <a:pt x="12099" y="17090"/>
                  </a:lnTo>
                  <a:lnTo>
                    <a:pt x="12008" y="17330"/>
                  </a:lnTo>
                  <a:lnTo>
                    <a:pt x="11884" y="17542"/>
                  </a:lnTo>
                  <a:lnTo>
                    <a:pt x="11748" y="17712"/>
                  </a:lnTo>
                  <a:lnTo>
                    <a:pt x="11613" y="17839"/>
                  </a:lnTo>
                  <a:lnTo>
                    <a:pt x="11489" y="18037"/>
                  </a:lnTo>
                  <a:lnTo>
                    <a:pt x="11398" y="18221"/>
                  </a:lnTo>
                  <a:lnTo>
                    <a:pt x="11319" y="18447"/>
                  </a:lnTo>
                  <a:lnTo>
                    <a:pt x="11251" y="18659"/>
                  </a:lnTo>
                  <a:lnTo>
                    <a:pt x="11206" y="18900"/>
                  </a:lnTo>
                  <a:lnTo>
                    <a:pt x="11184" y="19154"/>
                  </a:lnTo>
                  <a:lnTo>
                    <a:pt x="11184" y="19423"/>
                  </a:lnTo>
                  <a:lnTo>
                    <a:pt x="11229" y="19663"/>
                  </a:lnTo>
                  <a:lnTo>
                    <a:pt x="11297" y="19903"/>
                  </a:lnTo>
                  <a:lnTo>
                    <a:pt x="11376" y="20158"/>
                  </a:lnTo>
                  <a:lnTo>
                    <a:pt x="11511" y="20398"/>
                  </a:lnTo>
                  <a:lnTo>
                    <a:pt x="11681" y="20610"/>
                  </a:lnTo>
                  <a:lnTo>
                    <a:pt x="11884" y="20808"/>
                  </a:lnTo>
                  <a:lnTo>
                    <a:pt x="12121" y="20992"/>
                  </a:lnTo>
                  <a:lnTo>
                    <a:pt x="12404" y="21161"/>
                  </a:lnTo>
                  <a:lnTo>
                    <a:pt x="12528" y="21190"/>
                  </a:lnTo>
                  <a:lnTo>
                    <a:pt x="12856" y="21274"/>
                  </a:lnTo>
                  <a:lnTo>
                    <a:pt x="13330" y="21373"/>
                  </a:lnTo>
                  <a:lnTo>
                    <a:pt x="13963" y="21486"/>
                  </a:lnTo>
                  <a:lnTo>
                    <a:pt x="14313" y="21543"/>
                  </a:lnTo>
                  <a:lnTo>
                    <a:pt x="14652" y="21571"/>
                  </a:lnTo>
                  <a:lnTo>
                    <a:pt x="15025" y="21600"/>
                  </a:lnTo>
                  <a:lnTo>
                    <a:pt x="15409" y="21600"/>
                  </a:lnTo>
                  <a:lnTo>
                    <a:pt x="15782" y="21600"/>
                  </a:lnTo>
                  <a:lnTo>
                    <a:pt x="16177" y="21571"/>
                  </a:lnTo>
                  <a:lnTo>
                    <a:pt x="16516" y="21486"/>
                  </a:lnTo>
                  <a:lnTo>
                    <a:pt x="16889" y="21402"/>
                  </a:lnTo>
                  <a:lnTo>
                    <a:pt x="16821" y="21190"/>
                  </a:lnTo>
                  <a:lnTo>
                    <a:pt x="16776" y="20935"/>
                  </a:lnTo>
                  <a:lnTo>
                    <a:pt x="16742" y="20667"/>
                  </a:lnTo>
                  <a:lnTo>
                    <a:pt x="16719" y="20370"/>
                  </a:lnTo>
                  <a:lnTo>
                    <a:pt x="16697" y="19719"/>
                  </a:lnTo>
                  <a:lnTo>
                    <a:pt x="16697" y="19013"/>
                  </a:lnTo>
                  <a:lnTo>
                    <a:pt x="16719" y="18306"/>
                  </a:lnTo>
                  <a:lnTo>
                    <a:pt x="16753" y="17599"/>
                  </a:lnTo>
                  <a:lnTo>
                    <a:pt x="16821" y="16949"/>
                  </a:lnTo>
                  <a:lnTo>
                    <a:pt x="16889" y="16383"/>
                  </a:lnTo>
                  <a:lnTo>
                    <a:pt x="16934" y="16129"/>
                  </a:lnTo>
                  <a:lnTo>
                    <a:pt x="17002" y="15945"/>
                  </a:lnTo>
                  <a:lnTo>
                    <a:pt x="17081" y="15790"/>
                  </a:lnTo>
                  <a:lnTo>
                    <a:pt x="17194" y="15648"/>
                  </a:lnTo>
                  <a:lnTo>
                    <a:pt x="17318" y="15563"/>
                  </a:lnTo>
                  <a:lnTo>
                    <a:pt x="17453" y="15507"/>
                  </a:lnTo>
                  <a:lnTo>
                    <a:pt x="17600" y="15450"/>
                  </a:lnTo>
                  <a:lnTo>
                    <a:pt x="17758" y="15450"/>
                  </a:lnTo>
                  <a:lnTo>
                    <a:pt x="17905" y="15479"/>
                  </a:lnTo>
                  <a:lnTo>
                    <a:pt x="18064" y="15535"/>
                  </a:lnTo>
                  <a:lnTo>
                    <a:pt x="18233" y="15620"/>
                  </a:lnTo>
                  <a:lnTo>
                    <a:pt x="18380" y="15733"/>
                  </a:lnTo>
                  <a:lnTo>
                    <a:pt x="18561" y="15832"/>
                  </a:lnTo>
                  <a:lnTo>
                    <a:pt x="18707" y="15973"/>
                  </a:lnTo>
                  <a:lnTo>
                    <a:pt x="18866" y="16129"/>
                  </a:lnTo>
                  <a:lnTo>
                    <a:pt x="18990" y="16327"/>
                  </a:lnTo>
                  <a:lnTo>
                    <a:pt x="19125" y="16482"/>
                  </a:lnTo>
                  <a:lnTo>
                    <a:pt x="19295" y="16624"/>
                  </a:lnTo>
                  <a:lnTo>
                    <a:pt x="19464" y="16737"/>
                  </a:lnTo>
                  <a:lnTo>
                    <a:pt x="19668" y="16807"/>
                  </a:lnTo>
                  <a:lnTo>
                    <a:pt x="19860" y="16836"/>
                  </a:lnTo>
                  <a:lnTo>
                    <a:pt x="20052" y="16864"/>
                  </a:lnTo>
                  <a:lnTo>
                    <a:pt x="20266" y="16836"/>
                  </a:lnTo>
                  <a:lnTo>
                    <a:pt x="20470" y="16793"/>
                  </a:lnTo>
                  <a:lnTo>
                    <a:pt x="20662" y="16708"/>
                  </a:lnTo>
                  <a:lnTo>
                    <a:pt x="20854" y="16567"/>
                  </a:lnTo>
                  <a:lnTo>
                    <a:pt x="21035" y="16412"/>
                  </a:lnTo>
                  <a:lnTo>
                    <a:pt x="21182" y="16214"/>
                  </a:lnTo>
                  <a:lnTo>
                    <a:pt x="21340" y="16002"/>
                  </a:lnTo>
                  <a:lnTo>
                    <a:pt x="21441" y="15733"/>
                  </a:lnTo>
                  <a:lnTo>
                    <a:pt x="21532" y="15436"/>
                  </a:lnTo>
                  <a:lnTo>
                    <a:pt x="21600" y="15083"/>
                  </a:lnTo>
                  <a:lnTo>
                    <a:pt x="21600" y="14885"/>
                  </a:lnTo>
                  <a:lnTo>
                    <a:pt x="21600" y="14729"/>
                  </a:lnTo>
                  <a:lnTo>
                    <a:pt x="21600" y="14531"/>
                  </a:lnTo>
                  <a:lnTo>
                    <a:pt x="21577" y="14376"/>
                  </a:lnTo>
                  <a:lnTo>
                    <a:pt x="21532" y="14206"/>
                  </a:lnTo>
                  <a:lnTo>
                    <a:pt x="21487" y="14051"/>
                  </a:lnTo>
                  <a:lnTo>
                    <a:pt x="21419" y="13909"/>
                  </a:lnTo>
                  <a:lnTo>
                    <a:pt x="21351" y="13768"/>
                  </a:lnTo>
                  <a:lnTo>
                    <a:pt x="21204" y="13500"/>
                  </a:lnTo>
                  <a:lnTo>
                    <a:pt x="21035" y="13287"/>
                  </a:lnTo>
                  <a:lnTo>
                    <a:pt x="20809" y="13090"/>
                  </a:lnTo>
                  <a:lnTo>
                    <a:pt x="20594" y="12962"/>
                  </a:lnTo>
                  <a:lnTo>
                    <a:pt x="20357" y="12821"/>
                  </a:lnTo>
                  <a:lnTo>
                    <a:pt x="20120" y="12764"/>
                  </a:lnTo>
                  <a:lnTo>
                    <a:pt x="19882" y="12708"/>
                  </a:lnTo>
                  <a:lnTo>
                    <a:pt x="19645" y="12736"/>
                  </a:lnTo>
                  <a:lnTo>
                    <a:pt x="19430" y="12793"/>
                  </a:lnTo>
                  <a:lnTo>
                    <a:pt x="19227" y="12906"/>
                  </a:lnTo>
                  <a:lnTo>
                    <a:pt x="19148" y="12962"/>
                  </a:lnTo>
                  <a:lnTo>
                    <a:pt x="19058" y="13047"/>
                  </a:lnTo>
                  <a:lnTo>
                    <a:pt x="18990" y="13146"/>
                  </a:lnTo>
                  <a:lnTo>
                    <a:pt x="18911" y="13259"/>
                  </a:lnTo>
                  <a:lnTo>
                    <a:pt x="18775" y="13471"/>
                  </a:lnTo>
                  <a:lnTo>
                    <a:pt x="18628" y="13641"/>
                  </a:lnTo>
                  <a:lnTo>
                    <a:pt x="18470" y="13740"/>
                  </a:lnTo>
                  <a:lnTo>
                    <a:pt x="18301" y="13825"/>
                  </a:lnTo>
                  <a:lnTo>
                    <a:pt x="18143" y="13853"/>
                  </a:lnTo>
                  <a:lnTo>
                    <a:pt x="17973" y="13881"/>
                  </a:lnTo>
                  <a:lnTo>
                    <a:pt x="17804" y="13853"/>
                  </a:lnTo>
                  <a:lnTo>
                    <a:pt x="17646" y="13796"/>
                  </a:lnTo>
                  <a:lnTo>
                    <a:pt x="17499" y="13726"/>
                  </a:lnTo>
                  <a:lnTo>
                    <a:pt x="17341" y="13641"/>
                  </a:lnTo>
                  <a:lnTo>
                    <a:pt x="17216" y="13528"/>
                  </a:lnTo>
                  <a:lnTo>
                    <a:pt x="17103" y="13386"/>
                  </a:lnTo>
                  <a:lnTo>
                    <a:pt x="17024" y="13259"/>
                  </a:lnTo>
                  <a:lnTo>
                    <a:pt x="16934" y="13118"/>
                  </a:lnTo>
                  <a:lnTo>
                    <a:pt x="16889" y="12991"/>
                  </a:lnTo>
                  <a:lnTo>
                    <a:pt x="16889" y="12849"/>
                  </a:lnTo>
                  <a:lnTo>
                    <a:pt x="16889" y="12383"/>
                  </a:lnTo>
                  <a:lnTo>
                    <a:pt x="16889" y="11662"/>
                  </a:lnTo>
                  <a:lnTo>
                    <a:pt x="16889" y="10701"/>
                  </a:lnTo>
                  <a:lnTo>
                    <a:pt x="16889" y="9640"/>
                  </a:lnTo>
                  <a:lnTo>
                    <a:pt x="16889" y="8566"/>
                  </a:lnTo>
                  <a:lnTo>
                    <a:pt x="16889" y="7478"/>
                  </a:lnTo>
                  <a:lnTo>
                    <a:pt x="16889" y="6502"/>
                  </a:lnTo>
                  <a:lnTo>
                    <a:pt x="16889" y="5739"/>
                  </a:lnTo>
                  <a:lnTo>
                    <a:pt x="16674" y="5894"/>
                  </a:lnTo>
                  <a:lnTo>
                    <a:pt x="16414" y="6036"/>
                  </a:lnTo>
                  <a:lnTo>
                    <a:pt x="16154" y="6177"/>
                  </a:lnTo>
                  <a:lnTo>
                    <a:pt x="15849" y="6248"/>
                  </a:lnTo>
                  <a:lnTo>
                    <a:pt x="15544" y="6304"/>
                  </a:lnTo>
                  <a:lnTo>
                    <a:pt x="15217" y="6332"/>
                  </a:lnTo>
                  <a:lnTo>
                    <a:pt x="14866" y="6361"/>
                  </a:lnTo>
                  <a:lnTo>
                    <a:pt x="14550" y="6361"/>
                  </a:lnTo>
                  <a:lnTo>
                    <a:pt x="14200" y="6332"/>
                  </a:lnTo>
                  <a:lnTo>
                    <a:pt x="13850" y="6276"/>
                  </a:lnTo>
                  <a:lnTo>
                    <a:pt x="13522" y="6219"/>
                  </a:lnTo>
                  <a:lnTo>
                    <a:pt x="13206" y="6149"/>
                  </a:lnTo>
                  <a:lnTo>
                    <a:pt x="12901" y="6064"/>
                  </a:lnTo>
                  <a:lnTo>
                    <a:pt x="12618" y="5951"/>
                  </a:lnTo>
                  <a:lnTo>
                    <a:pt x="12358" y="5838"/>
                  </a:lnTo>
                  <a:lnTo>
                    <a:pt x="12121" y="5739"/>
                  </a:lnTo>
                  <a:lnTo>
                    <a:pt x="11941" y="5626"/>
                  </a:lnTo>
                  <a:lnTo>
                    <a:pt x="11794" y="5513"/>
                  </a:lnTo>
                  <a:lnTo>
                    <a:pt x="11658" y="5414"/>
                  </a:lnTo>
                  <a:lnTo>
                    <a:pt x="11556" y="5301"/>
                  </a:lnTo>
                  <a:lnTo>
                    <a:pt x="11466" y="5187"/>
                  </a:lnTo>
                  <a:lnTo>
                    <a:pt x="11398" y="5089"/>
                  </a:lnTo>
                  <a:lnTo>
                    <a:pt x="11376" y="4947"/>
                  </a:lnTo>
                  <a:lnTo>
                    <a:pt x="11353" y="4834"/>
                  </a:lnTo>
                  <a:lnTo>
                    <a:pt x="11353" y="4707"/>
                  </a:lnTo>
                  <a:lnTo>
                    <a:pt x="11376" y="4565"/>
                  </a:lnTo>
                  <a:lnTo>
                    <a:pt x="11443" y="4410"/>
                  </a:lnTo>
                  <a:lnTo>
                    <a:pt x="11511" y="4240"/>
                  </a:lnTo>
                  <a:lnTo>
                    <a:pt x="11703" y="3887"/>
                  </a:lnTo>
                  <a:lnTo>
                    <a:pt x="11986" y="3505"/>
                  </a:lnTo>
                  <a:lnTo>
                    <a:pt x="12144" y="3265"/>
                  </a:lnTo>
                  <a:lnTo>
                    <a:pt x="12246" y="3025"/>
                  </a:lnTo>
                  <a:lnTo>
                    <a:pt x="12336" y="2756"/>
                  </a:lnTo>
                  <a:lnTo>
                    <a:pt x="12404" y="2445"/>
                  </a:lnTo>
                  <a:lnTo>
                    <a:pt x="12438" y="2176"/>
                  </a:lnTo>
                  <a:lnTo>
                    <a:pt x="12438" y="1880"/>
                  </a:lnTo>
                  <a:lnTo>
                    <a:pt x="12404" y="1583"/>
                  </a:lnTo>
                  <a:lnTo>
                    <a:pt x="12336" y="1314"/>
                  </a:lnTo>
                  <a:lnTo>
                    <a:pt x="12246" y="1046"/>
                  </a:lnTo>
                  <a:lnTo>
                    <a:pt x="12099" y="791"/>
                  </a:lnTo>
                  <a:lnTo>
                    <a:pt x="12008" y="692"/>
                  </a:lnTo>
                  <a:lnTo>
                    <a:pt x="11918" y="579"/>
                  </a:lnTo>
                  <a:lnTo>
                    <a:pt x="11816" y="466"/>
                  </a:lnTo>
                  <a:lnTo>
                    <a:pt x="11703" y="381"/>
                  </a:lnTo>
                  <a:lnTo>
                    <a:pt x="11579" y="310"/>
                  </a:lnTo>
                  <a:lnTo>
                    <a:pt x="11443" y="226"/>
                  </a:lnTo>
                  <a:lnTo>
                    <a:pt x="11297" y="169"/>
                  </a:lnTo>
                  <a:lnTo>
                    <a:pt x="11138" y="113"/>
                  </a:lnTo>
                  <a:lnTo>
                    <a:pt x="10969" y="56"/>
                  </a:lnTo>
                  <a:lnTo>
                    <a:pt x="10800" y="28"/>
                  </a:lnTo>
                  <a:lnTo>
                    <a:pt x="10619" y="28"/>
                  </a:lnTo>
                  <a:lnTo>
                    <a:pt x="10404" y="28"/>
                  </a:lnTo>
                  <a:lnTo>
                    <a:pt x="10257" y="28"/>
                  </a:lnTo>
                  <a:lnTo>
                    <a:pt x="10076" y="56"/>
                  </a:lnTo>
                  <a:lnTo>
                    <a:pt x="9952" y="84"/>
                  </a:lnTo>
                  <a:lnTo>
                    <a:pt x="9794" y="141"/>
                  </a:lnTo>
                  <a:lnTo>
                    <a:pt x="9692" y="226"/>
                  </a:lnTo>
                  <a:lnTo>
                    <a:pt x="9557" y="282"/>
                  </a:lnTo>
                  <a:lnTo>
                    <a:pt x="9455" y="381"/>
                  </a:lnTo>
                  <a:lnTo>
                    <a:pt x="9365" y="466"/>
                  </a:lnTo>
                  <a:lnTo>
                    <a:pt x="9274" y="579"/>
                  </a:lnTo>
                  <a:lnTo>
                    <a:pt x="9184" y="692"/>
                  </a:lnTo>
                  <a:lnTo>
                    <a:pt x="9128" y="791"/>
                  </a:lnTo>
                  <a:lnTo>
                    <a:pt x="9060" y="932"/>
                  </a:lnTo>
                  <a:lnTo>
                    <a:pt x="8969" y="1201"/>
                  </a:lnTo>
                  <a:lnTo>
                    <a:pt x="8913" y="1498"/>
                  </a:lnTo>
                  <a:lnTo>
                    <a:pt x="8890" y="1795"/>
                  </a:lnTo>
                  <a:lnTo>
                    <a:pt x="8890" y="2120"/>
                  </a:lnTo>
                  <a:lnTo>
                    <a:pt x="8913" y="2445"/>
                  </a:lnTo>
                  <a:lnTo>
                    <a:pt x="8969" y="2756"/>
                  </a:lnTo>
                  <a:lnTo>
                    <a:pt x="9060" y="3081"/>
                  </a:lnTo>
                  <a:lnTo>
                    <a:pt x="9173" y="3378"/>
                  </a:lnTo>
                  <a:lnTo>
                    <a:pt x="9297" y="3647"/>
                  </a:lnTo>
                  <a:lnTo>
                    <a:pt x="9466" y="3887"/>
                  </a:lnTo>
                  <a:lnTo>
                    <a:pt x="9579" y="4085"/>
                  </a:lnTo>
                  <a:lnTo>
                    <a:pt x="9670" y="4269"/>
                  </a:lnTo>
                  <a:lnTo>
                    <a:pt x="9726" y="4467"/>
                  </a:lnTo>
                  <a:lnTo>
                    <a:pt x="9771" y="4650"/>
                  </a:lnTo>
                  <a:lnTo>
                    <a:pt x="9771" y="4834"/>
                  </a:lnTo>
                  <a:lnTo>
                    <a:pt x="9749" y="5032"/>
                  </a:lnTo>
                  <a:lnTo>
                    <a:pt x="9715" y="5216"/>
                  </a:lnTo>
                  <a:lnTo>
                    <a:pt x="9625" y="5385"/>
                  </a:lnTo>
                  <a:lnTo>
                    <a:pt x="9534" y="5513"/>
                  </a:lnTo>
                  <a:lnTo>
                    <a:pt x="9410" y="5626"/>
                  </a:lnTo>
                  <a:lnTo>
                    <a:pt x="9229" y="5710"/>
                  </a:lnTo>
                  <a:lnTo>
                    <a:pt x="9060" y="5767"/>
                  </a:lnTo>
                  <a:lnTo>
                    <a:pt x="8845" y="5767"/>
                  </a:lnTo>
                  <a:lnTo>
                    <a:pt x="8585" y="5739"/>
                  </a:lnTo>
                  <a:lnTo>
                    <a:pt x="8325" y="5654"/>
                  </a:lnTo>
                  <a:lnTo>
                    <a:pt x="8020" y="5513"/>
                  </a:lnTo>
                  <a:lnTo>
                    <a:pt x="7840" y="5442"/>
                  </a:lnTo>
                  <a:lnTo>
                    <a:pt x="7648" y="5385"/>
                  </a:lnTo>
                  <a:lnTo>
                    <a:pt x="7433" y="5329"/>
                  </a:lnTo>
                  <a:lnTo>
                    <a:pt x="7241" y="5301"/>
                  </a:lnTo>
                  <a:lnTo>
                    <a:pt x="6755" y="5301"/>
                  </a:lnTo>
                  <a:lnTo>
                    <a:pt x="6281" y="5329"/>
                  </a:lnTo>
                  <a:lnTo>
                    <a:pt x="5784" y="5385"/>
                  </a:lnTo>
                  <a:lnTo>
                    <a:pt x="5264" y="5498"/>
                  </a:lnTo>
                  <a:lnTo>
                    <a:pt x="4744" y="5597"/>
                  </a:lnTo>
                  <a:lnTo>
                    <a:pt x="4247" y="5739"/>
                  </a:lnTo>
                  <a:lnTo>
                    <a:pt x="4202" y="5894"/>
                  </a:lnTo>
                  <a:lnTo>
                    <a:pt x="4202" y="6191"/>
                  </a:lnTo>
                  <a:lnTo>
                    <a:pt x="4202" y="6545"/>
                  </a:lnTo>
                  <a:lnTo>
                    <a:pt x="4225" y="6954"/>
                  </a:lnTo>
                  <a:lnTo>
                    <a:pt x="4315" y="7930"/>
                  </a:lnTo>
                  <a:lnTo>
                    <a:pt x="4394" y="9018"/>
                  </a:lnTo>
                  <a:lnTo>
                    <a:pt x="4439" y="9570"/>
                  </a:lnTo>
                  <a:lnTo>
                    <a:pt x="4462" y="10107"/>
                  </a:lnTo>
                  <a:lnTo>
                    <a:pt x="4484" y="10630"/>
                  </a:lnTo>
                  <a:lnTo>
                    <a:pt x="4507" y="11082"/>
                  </a:lnTo>
                  <a:lnTo>
                    <a:pt x="4484" y="11520"/>
                  </a:lnTo>
                  <a:lnTo>
                    <a:pt x="4439" y="11874"/>
                  </a:lnTo>
                  <a:lnTo>
                    <a:pt x="4394" y="12029"/>
                  </a:lnTo>
                  <a:lnTo>
                    <a:pt x="4349" y="12171"/>
                  </a:lnTo>
                  <a:lnTo>
                    <a:pt x="4315" y="12284"/>
                  </a:lnTo>
                  <a:lnTo>
                    <a:pt x="4247" y="12354"/>
                  </a:lnTo>
                  <a:close/>
                </a:path>
              </a:pathLst>
            </a:custGeom>
            <a:gradFill rotWithShape="1">
              <a:gsLst>
                <a:gs pos="0">
                  <a:srgbClr val="FFCC00"/>
                </a:gs>
                <a:gs pos="100000">
                  <a:srgbClr val="FFCC00">
                    <a:gamma/>
                    <a:tint val="54510"/>
                    <a:invGamma/>
                  </a:srgbClr>
                </a:gs>
              </a:gsLst>
              <a:lin ang="5400000" scaled="1"/>
            </a:gradFill>
            <a:ln w="57150">
              <a:solidFill>
                <a:srgbClr val="FFFFFF"/>
              </a:solidFill>
              <a:miter lim="800000"/>
              <a:headEnd/>
              <a:tailEnd/>
            </a:ln>
            <a:effectLst>
              <a:outerShdw dist="135003" dir="2471156" algn="ctr" rotWithShape="0">
                <a:srgbClr val="000000">
                  <a:alpha val="50000"/>
                </a:srgbClr>
              </a:outerShdw>
            </a:effectLst>
          </p:spPr>
          <p:txBody>
            <a:bodyPr/>
            <a:lstStyle/>
            <a:p>
              <a:endParaRPr lang="zh-CN" altLang="en-US"/>
            </a:p>
          </p:txBody>
        </p:sp>
        <p:sp>
          <p:nvSpPr>
            <p:cNvPr id="10" name="Puzzle4"/>
            <p:cNvSpPr>
              <a:spLocks noEditPoints="1" noChangeArrowheads="1"/>
            </p:cNvSpPr>
            <p:nvPr/>
          </p:nvSpPr>
          <p:spPr bwMode="gray">
            <a:xfrm>
              <a:off x="2192" y="1719"/>
              <a:ext cx="1072" cy="1763"/>
            </a:xfrm>
            <a:custGeom>
              <a:avLst/>
              <a:gdLst>
                <a:gd name="T0" fmla="*/ 8307 w 21600"/>
                <a:gd name="T1" fmla="*/ 11593 h 21600"/>
                <a:gd name="T2" fmla="*/ 453 w 21600"/>
                <a:gd name="T3" fmla="*/ 16938 h 21600"/>
                <a:gd name="T4" fmla="*/ 11500 w 21600"/>
                <a:gd name="T5" fmla="*/ 21600 h 21600"/>
                <a:gd name="T6" fmla="*/ 20920 w 21600"/>
                <a:gd name="T7" fmla="*/ 16751 h 21600"/>
                <a:gd name="T8" fmla="*/ 13972 w 21600"/>
                <a:gd name="T9" fmla="*/ 10888 h 21600"/>
                <a:gd name="T10" fmla="*/ 21033 w 21600"/>
                <a:gd name="T11" fmla="*/ 4716 h 21600"/>
                <a:gd name="T12" fmla="*/ 11102 w 21600"/>
                <a:gd name="T13" fmla="*/ 11 h 21600"/>
                <a:gd name="T14" fmla="*/ 453 w 21600"/>
                <a:gd name="T15" fmla="*/ 4716 h 21600"/>
                <a:gd name="T16" fmla="*/ 2076 w 21600"/>
                <a:gd name="T17" fmla="*/ 5664 h 21600"/>
                <a:gd name="T18" fmla="*/ 20203 w 21600"/>
                <a:gd name="T19" fmla="*/ 1598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3813" y="10590"/>
                  </a:moveTo>
                  <a:lnTo>
                    <a:pt x="3927" y="10513"/>
                  </a:lnTo>
                  <a:lnTo>
                    <a:pt x="4078" y="10425"/>
                  </a:lnTo>
                  <a:lnTo>
                    <a:pt x="4210" y="10359"/>
                  </a:lnTo>
                  <a:lnTo>
                    <a:pt x="4361" y="10315"/>
                  </a:lnTo>
                  <a:lnTo>
                    <a:pt x="4682" y="10237"/>
                  </a:lnTo>
                  <a:lnTo>
                    <a:pt x="5041" y="10193"/>
                  </a:lnTo>
                  <a:lnTo>
                    <a:pt x="5456" y="10171"/>
                  </a:lnTo>
                  <a:lnTo>
                    <a:pt x="5853" y="10193"/>
                  </a:lnTo>
                  <a:lnTo>
                    <a:pt x="6249" y="10260"/>
                  </a:lnTo>
                  <a:lnTo>
                    <a:pt x="6646" y="10337"/>
                  </a:lnTo>
                  <a:lnTo>
                    <a:pt x="7004" y="10469"/>
                  </a:lnTo>
                  <a:lnTo>
                    <a:pt x="7363" y="10612"/>
                  </a:lnTo>
                  <a:lnTo>
                    <a:pt x="7665" y="10788"/>
                  </a:lnTo>
                  <a:lnTo>
                    <a:pt x="7911" y="10998"/>
                  </a:lnTo>
                  <a:lnTo>
                    <a:pt x="8024" y="11097"/>
                  </a:lnTo>
                  <a:lnTo>
                    <a:pt x="8137" y="11207"/>
                  </a:lnTo>
                  <a:lnTo>
                    <a:pt x="8194" y="11340"/>
                  </a:lnTo>
                  <a:lnTo>
                    <a:pt x="8269" y="11461"/>
                  </a:lnTo>
                  <a:lnTo>
                    <a:pt x="8307" y="11593"/>
                  </a:lnTo>
                  <a:lnTo>
                    <a:pt x="8307" y="11714"/>
                  </a:lnTo>
                  <a:lnTo>
                    <a:pt x="8307" y="11868"/>
                  </a:lnTo>
                  <a:lnTo>
                    <a:pt x="8307" y="12012"/>
                  </a:lnTo>
                  <a:lnTo>
                    <a:pt x="8194" y="12265"/>
                  </a:lnTo>
                  <a:lnTo>
                    <a:pt x="8062" y="12519"/>
                  </a:lnTo>
                  <a:lnTo>
                    <a:pt x="7873" y="12706"/>
                  </a:lnTo>
                  <a:lnTo>
                    <a:pt x="7627" y="12904"/>
                  </a:lnTo>
                  <a:lnTo>
                    <a:pt x="7363" y="13048"/>
                  </a:lnTo>
                  <a:lnTo>
                    <a:pt x="7080" y="13180"/>
                  </a:lnTo>
                  <a:lnTo>
                    <a:pt x="6759" y="13257"/>
                  </a:lnTo>
                  <a:lnTo>
                    <a:pt x="6419" y="13345"/>
                  </a:lnTo>
                  <a:lnTo>
                    <a:pt x="6098" y="13389"/>
                  </a:lnTo>
                  <a:lnTo>
                    <a:pt x="5739" y="13389"/>
                  </a:lnTo>
                  <a:lnTo>
                    <a:pt x="5418" y="13389"/>
                  </a:lnTo>
                  <a:lnTo>
                    <a:pt x="5079" y="13345"/>
                  </a:lnTo>
                  <a:lnTo>
                    <a:pt x="4758" y="13301"/>
                  </a:lnTo>
                  <a:lnTo>
                    <a:pt x="4474" y="13213"/>
                  </a:lnTo>
                  <a:lnTo>
                    <a:pt x="4172" y="13114"/>
                  </a:lnTo>
                  <a:lnTo>
                    <a:pt x="3965" y="12982"/>
                  </a:lnTo>
                  <a:lnTo>
                    <a:pt x="3738" y="12838"/>
                  </a:lnTo>
                  <a:lnTo>
                    <a:pt x="3493" y="12706"/>
                  </a:lnTo>
                  <a:lnTo>
                    <a:pt x="3228" y="12607"/>
                  </a:lnTo>
                  <a:lnTo>
                    <a:pt x="2945" y="12519"/>
                  </a:lnTo>
                  <a:lnTo>
                    <a:pt x="2700" y="12431"/>
                  </a:lnTo>
                  <a:lnTo>
                    <a:pt x="2397" y="12375"/>
                  </a:lnTo>
                  <a:lnTo>
                    <a:pt x="2152" y="12331"/>
                  </a:lnTo>
                  <a:lnTo>
                    <a:pt x="1888" y="12309"/>
                  </a:lnTo>
                  <a:lnTo>
                    <a:pt x="1642" y="12309"/>
                  </a:lnTo>
                  <a:lnTo>
                    <a:pt x="1397" y="12331"/>
                  </a:lnTo>
                  <a:lnTo>
                    <a:pt x="1170" y="12397"/>
                  </a:lnTo>
                  <a:lnTo>
                    <a:pt x="962" y="12453"/>
                  </a:lnTo>
                  <a:lnTo>
                    <a:pt x="774" y="12563"/>
                  </a:lnTo>
                  <a:lnTo>
                    <a:pt x="623" y="12684"/>
                  </a:lnTo>
                  <a:lnTo>
                    <a:pt x="528" y="12838"/>
                  </a:lnTo>
                  <a:lnTo>
                    <a:pt x="453" y="13026"/>
                  </a:lnTo>
                  <a:lnTo>
                    <a:pt x="339" y="13477"/>
                  </a:lnTo>
                  <a:lnTo>
                    <a:pt x="226" y="13984"/>
                  </a:lnTo>
                  <a:lnTo>
                    <a:pt x="151" y="14535"/>
                  </a:lnTo>
                  <a:lnTo>
                    <a:pt x="113" y="15075"/>
                  </a:lnTo>
                  <a:lnTo>
                    <a:pt x="113" y="15626"/>
                  </a:lnTo>
                  <a:lnTo>
                    <a:pt x="151" y="16133"/>
                  </a:lnTo>
                  <a:lnTo>
                    <a:pt x="188" y="16376"/>
                  </a:lnTo>
                  <a:lnTo>
                    <a:pt x="264" y="16585"/>
                  </a:lnTo>
                  <a:lnTo>
                    <a:pt x="339" y="16773"/>
                  </a:lnTo>
                  <a:lnTo>
                    <a:pt x="453" y="16938"/>
                  </a:lnTo>
                  <a:lnTo>
                    <a:pt x="1095" y="16883"/>
                  </a:lnTo>
                  <a:lnTo>
                    <a:pt x="1963" y="16795"/>
                  </a:lnTo>
                  <a:lnTo>
                    <a:pt x="2945" y="16751"/>
                  </a:lnTo>
                  <a:lnTo>
                    <a:pt x="3965" y="16706"/>
                  </a:lnTo>
                  <a:lnTo>
                    <a:pt x="5022" y="16684"/>
                  </a:lnTo>
                  <a:lnTo>
                    <a:pt x="5947" y="16684"/>
                  </a:lnTo>
                  <a:lnTo>
                    <a:pt x="6759" y="16706"/>
                  </a:lnTo>
                  <a:lnTo>
                    <a:pt x="7363" y="16751"/>
                  </a:lnTo>
                  <a:lnTo>
                    <a:pt x="7948" y="16839"/>
                  </a:lnTo>
                  <a:lnTo>
                    <a:pt x="8458" y="16916"/>
                  </a:lnTo>
                  <a:lnTo>
                    <a:pt x="8893" y="17026"/>
                  </a:lnTo>
                  <a:lnTo>
                    <a:pt x="9289" y="17158"/>
                  </a:lnTo>
                  <a:lnTo>
                    <a:pt x="9572" y="17280"/>
                  </a:lnTo>
                  <a:lnTo>
                    <a:pt x="9799" y="17412"/>
                  </a:lnTo>
                  <a:lnTo>
                    <a:pt x="9969" y="17555"/>
                  </a:lnTo>
                  <a:lnTo>
                    <a:pt x="10120" y="17687"/>
                  </a:lnTo>
                  <a:lnTo>
                    <a:pt x="10158" y="17831"/>
                  </a:lnTo>
                  <a:lnTo>
                    <a:pt x="10195" y="17974"/>
                  </a:lnTo>
                  <a:lnTo>
                    <a:pt x="10158" y="18128"/>
                  </a:lnTo>
                  <a:lnTo>
                    <a:pt x="10082" y="18271"/>
                  </a:lnTo>
                  <a:lnTo>
                    <a:pt x="9969" y="18426"/>
                  </a:lnTo>
                  <a:lnTo>
                    <a:pt x="9837" y="18569"/>
                  </a:lnTo>
                  <a:lnTo>
                    <a:pt x="9648" y="18701"/>
                  </a:lnTo>
                  <a:lnTo>
                    <a:pt x="9440" y="18822"/>
                  </a:lnTo>
                  <a:lnTo>
                    <a:pt x="9213" y="18999"/>
                  </a:lnTo>
                  <a:lnTo>
                    <a:pt x="9044" y="19186"/>
                  </a:lnTo>
                  <a:lnTo>
                    <a:pt x="8893" y="19395"/>
                  </a:lnTo>
                  <a:lnTo>
                    <a:pt x="8817" y="19627"/>
                  </a:lnTo>
                  <a:lnTo>
                    <a:pt x="8779" y="19858"/>
                  </a:lnTo>
                  <a:lnTo>
                    <a:pt x="8779" y="20112"/>
                  </a:lnTo>
                  <a:lnTo>
                    <a:pt x="8855" y="20354"/>
                  </a:lnTo>
                  <a:lnTo>
                    <a:pt x="8968" y="20586"/>
                  </a:lnTo>
                  <a:lnTo>
                    <a:pt x="9138" y="20817"/>
                  </a:lnTo>
                  <a:lnTo>
                    <a:pt x="9365" y="21026"/>
                  </a:lnTo>
                  <a:lnTo>
                    <a:pt x="9610" y="21192"/>
                  </a:lnTo>
                  <a:lnTo>
                    <a:pt x="9950" y="21368"/>
                  </a:lnTo>
                  <a:lnTo>
                    <a:pt x="10120" y="21445"/>
                  </a:lnTo>
                  <a:lnTo>
                    <a:pt x="10346" y="21511"/>
                  </a:lnTo>
                  <a:lnTo>
                    <a:pt x="10516" y="21555"/>
                  </a:lnTo>
                  <a:lnTo>
                    <a:pt x="10743" y="21600"/>
                  </a:lnTo>
                  <a:lnTo>
                    <a:pt x="10988" y="21644"/>
                  </a:lnTo>
                  <a:lnTo>
                    <a:pt x="11215" y="21666"/>
                  </a:lnTo>
                  <a:lnTo>
                    <a:pt x="11498" y="21666"/>
                  </a:lnTo>
                  <a:lnTo>
                    <a:pt x="11762" y="21666"/>
                  </a:lnTo>
                  <a:lnTo>
                    <a:pt x="12253" y="21644"/>
                  </a:lnTo>
                  <a:lnTo>
                    <a:pt x="12763" y="21577"/>
                  </a:lnTo>
                  <a:lnTo>
                    <a:pt x="13197" y="21467"/>
                  </a:lnTo>
                  <a:lnTo>
                    <a:pt x="13556" y="21346"/>
                  </a:lnTo>
                  <a:lnTo>
                    <a:pt x="13896" y="21192"/>
                  </a:lnTo>
                  <a:lnTo>
                    <a:pt x="14179" y="21026"/>
                  </a:lnTo>
                  <a:lnTo>
                    <a:pt x="14444" y="20839"/>
                  </a:lnTo>
                  <a:lnTo>
                    <a:pt x="14576" y="20641"/>
                  </a:lnTo>
                  <a:lnTo>
                    <a:pt x="14727" y="20431"/>
                  </a:lnTo>
                  <a:lnTo>
                    <a:pt x="14765" y="20200"/>
                  </a:lnTo>
                  <a:lnTo>
                    <a:pt x="14802" y="19991"/>
                  </a:lnTo>
                  <a:lnTo>
                    <a:pt x="14727" y="19759"/>
                  </a:lnTo>
                  <a:lnTo>
                    <a:pt x="14613" y="19550"/>
                  </a:lnTo>
                  <a:lnTo>
                    <a:pt x="14444" y="19307"/>
                  </a:lnTo>
                  <a:lnTo>
                    <a:pt x="14217" y="19098"/>
                  </a:lnTo>
                  <a:lnTo>
                    <a:pt x="13934" y="18911"/>
                  </a:lnTo>
                  <a:lnTo>
                    <a:pt x="13669" y="18745"/>
                  </a:lnTo>
                  <a:lnTo>
                    <a:pt x="13462" y="18547"/>
                  </a:lnTo>
                  <a:lnTo>
                    <a:pt x="13311" y="18337"/>
                  </a:lnTo>
                  <a:lnTo>
                    <a:pt x="13197" y="18150"/>
                  </a:lnTo>
                  <a:lnTo>
                    <a:pt x="13122" y="17941"/>
                  </a:lnTo>
                  <a:lnTo>
                    <a:pt x="13122" y="17720"/>
                  </a:lnTo>
                  <a:lnTo>
                    <a:pt x="13122" y="17533"/>
                  </a:lnTo>
                  <a:lnTo>
                    <a:pt x="13197" y="17346"/>
                  </a:lnTo>
                  <a:lnTo>
                    <a:pt x="13273" y="17158"/>
                  </a:lnTo>
                  <a:lnTo>
                    <a:pt x="13386" y="16982"/>
                  </a:lnTo>
                  <a:lnTo>
                    <a:pt x="13537" y="16839"/>
                  </a:lnTo>
                  <a:lnTo>
                    <a:pt x="13707" y="16706"/>
                  </a:lnTo>
                  <a:lnTo>
                    <a:pt x="13896" y="16607"/>
                  </a:lnTo>
                  <a:lnTo>
                    <a:pt x="14104" y="16519"/>
                  </a:lnTo>
                  <a:lnTo>
                    <a:pt x="14330" y="16453"/>
                  </a:lnTo>
                  <a:lnTo>
                    <a:pt x="14538" y="16431"/>
                  </a:lnTo>
                  <a:lnTo>
                    <a:pt x="14897" y="16453"/>
                  </a:lnTo>
                  <a:lnTo>
                    <a:pt x="15406" y="16497"/>
                  </a:lnTo>
                  <a:lnTo>
                    <a:pt x="16105" y="16541"/>
                  </a:lnTo>
                  <a:lnTo>
                    <a:pt x="16898" y="16607"/>
                  </a:lnTo>
                  <a:lnTo>
                    <a:pt x="17804" y="16651"/>
                  </a:lnTo>
                  <a:lnTo>
                    <a:pt x="18786" y="16684"/>
                  </a:lnTo>
                  <a:lnTo>
                    <a:pt x="19844" y="16728"/>
                  </a:lnTo>
                  <a:lnTo>
                    <a:pt x="20920" y="16751"/>
                  </a:lnTo>
                  <a:lnTo>
                    <a:pt x="21109" y="16497"/>
                  </a:lnTo>
                  <a:lnTo>
                    <a:pt x="21241" y="16222"/>
                  </a:lnTo>
                  <a:lnTo>
                    <a:pt x="21392" y="15946"/>
                  </a:lnTo>
                  <a:lnTo>
                    <a:pt x="21467" y="15648"/>
                  </a:lnTo>
                  <a:lnTo>
                    <a:pt x="21543" y="15351"/>
                  </a:lnTo>
                  <a:lnTo>
                    <a:pt x="21618" y="15042"/>
                  </a:lnTo>
                  <a:lnTo>
                    <a:pt x="21618" y="14745"/>
                  </a:lnTo>
                  <a:lnTo>
                    <a:pt x="21618" y="14447"/>
                  </a:lnTo>
                  <a:lnTo>
                    <a:pt x="21618" y="14150"/>
                  </a:lnTo>
                  <a:lnTo>
                    <a:pt x="21581" y="13852"/>
                  </a:lnTo>
                  <a:lnTo>
                    <a:pt x="21505" y="13577"/>
                  </a:lnTo>
                  <a:lnTo>
                    <a:pt x="21430" y="13301"/>
                  </a:lnTo>
                  <a:lnTo>
                    <a:pt x="21354" y="13048"/>
                  </a:lnTo>
                  <a:lnTo>
                    <a:pt x="21241" y="12816"/>
                  </a:lnTo>
                  <a:lnTo>
                    <a:pt x="21146" y="12607"/>
                  </a:lnTo>
                  <a:lnTo>
                    <a:pt x="21033" y="12431"/>
                  </a:lnTo>
                  <a:lnTo>
                    <a:pt x="20920" y="12265"/>
                  </a:lnTo>
                  <a:lnTo>
                    <a:pt x="20769" y="12144"/>
                  </a:lnTo>
                  <a:lnTo>
                    <a:pt x="20637" y="12034"/>
                  </a:lnTo>
                  <a:lnTo>
                    <a:pt x="20486" y="11946"/>
                  </a:lnTo>
                  <a:lnTo>
                    <a:pt x="20297" y="11891"/>
                  </a:lnTo>
                  <a:lnTo>
                    <a:pt x="20165" y="11846"/>
                  </a:lnTo>
                  <a:lnTo>
                    <a:pt x="19976" y="11824"/>
                  </a:lnTo>
                  <a:lnTo>
                    <a:pt x="19806" y="11802"/>
                  </a:lnTo>
                  <a:lnTo>
                    <a:pt x="19390" y="11824"/>
                  </a:lnTo>
                  <a:lnTo>
                    <a:pt x="18956" y="11891"/>
                  </a:lnTo>
                  <a:lnTo>
                    <a:pt x="18503" y="11968"/>
                  </a:lnTo>
                  <a:lnTo>
                    <a:pt x="17993" y="12078"/>
                  </a:lnTo>
                  <a:lnTo>
                    <a:pt x="17653" y="12144"/>
                  </a:lnTo>
                  <a:lnTo>
                    <a:pt x="17332" y="12199"/>
                  </a:lnTo>
                  <a:lnTo>
                    <a:pt x="17049" y="12221"/>
                  </a:lnTo>
                  <a:lnTo>
                    <a:pt x="16747" y="12243"/>
                  </a:lnTo>
                  <a:lnTo>
                    <a:pt x="16464" y="12243"/>
                  </a:lnTo>
                  <a:lnTo>
                    <a:pt x="16218" y="12243"/>
                  </a:lnTo>
                  <a:lnTo>
                    <a:pt x="15992" y="12221"/>
                  </a:lnTo>
                  <a:lnTo>
                    <a:pt x="15746" y="12199"/>
                  </a:lnTo>
                  <a:lnTo>
                    <a:pt x="15520" y="12155"/>
                  </a:lnTo>
                  <a:lnTo>
                    <a:pt x="15350" y="12122"/>
                  </a:lnTo>
                  <a:lnTo>
                    <a:pt x="15161" y="12056"/>
                  </a:lnTo>
                  <a:lnTo>
                    <a:pt x="14972" y="11990"/>
                  </a:lnTo>
                  <a:lnTo>
                    <a:pt x="14689" y="11846"/>
                  </a:lnTo>
                  <a:lnTo>
                    <a:pt x="14444" y="11670"/>
                  </a:lnTo>
                  <a:lnTo>
                    <a:pt x="14255" y="11483"/>
                  </a:lnTo>
                  <a:lnTo>
                    <a:pt x="14104" y="11295"/>
                  </a:lnTo>
                  <a:lnTo>
                    <a:pt x="14028" y="11086"/>
                  </a:lnTo>
                  <a:lnTo>
                    <a:pt x="13972" y="10888"/>
                  </a:lnTo>
                  <a:lnTo>
                    <a:pt x="13972" y="10700"/>
                  </a:lnTo>
                  <a:lnTo>
                    <a:pt x="14009" y="10513"/>
                  </a:lnTo>
                  <a:lnTo>
                    <a:pt x="14066" y="10359"/>
                  </a:lnTo>
                  <a:lnTo>
                    <a:pt x="14179" y="10215"/>
                  </a:lnTo>
                  <a:lnTo>
                    <a:pt x="14406" y="10006"/>
                  </a:lnTo>
                  <a:lnTo>
                    <a:pt x="14651" y="9830"/>
                  </a:lnTo>
                  <a:lnTo>
                    <a:pt x="14878" y="9686"/>
                  </a:lnTo>
                  <a:lnTo>
                    <a:pt x="15123" y="9554"/>
                  </a:lnTo>
                  <a:lnTo>
                    <a:pt x="15350" y="9477"/>
                  </a:lnTo>
                  <a:lnTo>
                    <a:pt x="15558" y="9411"/>
                  </a:lnTo>
                  <a:lnTo>
                    <a:pt x="15803" y="9345"/>
                  </a:lnTo>
                  <a:lnTo>
                    <a:pt x="16030" y="9323"/>
                  </a:lnTo>
                  <a:lnTo>
                    <a:pt x="16256" y="9301"/>
                  </a:lnTo>
                  <a:lnTo>
                    <a:pt x="16464" y="9323"/>
                  </a:lnTo>
                  <a:lnTo>
                    <a:pt x="16690" y="9345"/>
                  </a:lnTo>
                  <a:lnTo>
                    <a:pt x="16898" y="9367"/>
                  </a:lnTo>
                  <a:lnTo>
                    <a:pt x="17332" y="9477"/>
                  </a:lnTo>
                  <a:lnTo>
                    <a:pt x="17767" y="9598"/>
                  </a:lnTo>
                  <a:lnTo>
                    <a:pt x="18163" y="9731"/>
                  </a:lnTo>
                  <a:lnTo>
                    <a:pt x="18597" y="9874"/>
                  </a:lnTo>
                  <a:lnTo>
                    <a:pt x="18994" y="10006"/>
                  </a:lnTo>
                  <a:lnTo>
                    <a:pt x="19428" y="10083"/>
                  </a:lnTo>
                  <a:lnTo>
                    <a:pt x="19617" y="10127"/>
                  </a:lnTo>
                  <a:lnTo>
                    <a:pt x="19844" y="10149"/>
                  </a:lnTo>
                  <a:lnTo>
                    <a:pt x="20013" y="10149"/>
                  </a:lnTo>
                  <a:lnTo>
                    <a:pt x="20240" y="10127"/>
                  </a:lnTo>
                  <a:lnTo>
                    <a:pt x="20410" y="10105"/>
                  </a:lnTo>
                  <a:lnTo>
                    <a:pt x="20637" y="10061"/>
                  </a:lnTo>
                  <a:lnTo>
                    <a:pt x="20844" y="9984"/>
                  </a:lnTo>
                  <a:lnTo>
                    <a:pt x="21033" y="9896"/>
                  </a:lnTo>
                  <a:lnTo>
                    <a:pt x="21146" y="9830"/>
                  </a:lnTo>
                  <a:lnTo>
                    <a:pt x="21203" y="9753"/>
                  </a:lnTo>
                  <a:lnTo>
                    <a:pt x="21279" y="9642"/>
                  </a:lnTo>
                  <a:lnTo>
                    <a:pt x="21354" y="9521"/>
                  </a:lnTo>
                  <a:lnTo>
                    <a:pt x="21430" y="9246"/>
                  </a:lnTo>
                  <a:lnTo>
                    <a:pt x="21430" y="8904"/>
                  </a:lnTo>
                  <a:lnTo>
                    <a:pt x="21430" y="8540"/>
                  </a:lnTo>
                  <a:lnTo>
                    <a:pt x="21392" y="8144"/>
                  </a:lnTo>
                  <a:lnTo>
                    <a:pt x="21354" y="7714"/>
                  </a:lnTo>
                  <a:lnTo>
                    <a:pt x="21279" y="7295"/>
                  </a:lnTo>
                  <a:lnTo>
                    <a:pt x="21146" y="6446"/>
                  </a:lnTo>
                  <a:lnTo>
                    <a:pt x="20995" y="5686"/>
                  </a:lnTo>
                  <a:lnTo>
                    <a:pt x="20958" y="5366"/>
                  </a:lnTo>
                  <a:lnTo>
                    <a:pt x="20958" y="5091"/>
                  </a:lnTo>
                  <a:lnTo>
                    <a:pt x="20958" y="4860"/>
                  </a:lnTo>
                  <a:lnTo>
                    <a:pt x="21033" y="4716"/>
                  </a:lnTo>
                  <a:lnTo>
                    <a:pt x="20637" y="4860"/>
                  </a:lnTo>
                  <a:lnTo>
                    <a:pt x="20127" y="4992"/>
                  </a:lnTo>
                  <a:lnTo>
                    <a:pt x="19617" y="5069"/>
                  </a:lnTo>
                  <a:lnTo>
                    <a:pt x="19032" y="5157"/>
                  </a:lnTo>
                  <a:lnTo>
                    <a:pt x="18465" y="5201"/>
                  </a:lnTo>
                  <a:lnTo>
                    <a:pt x="17842" y="5245"/>
                  </a:lnTo>
                  <a:lnTo>
                    <a:pt x="17219" y="5267"/>
                  </a:lnTo>
                  <a:lnTo>
                    <a:pt x="16615" y="5267"/>
                  </a:lnTo>
                  <a:lnTo>
                    <a:pt x="15992" y="5245"/>
                  </a:lnTo>
                  <a:lnTo>
                    <a:pt x="15369" y="5201"/>
                  </a:lnTo>
                  <a:lnTo>
                    <a:pt x="14840" y="5157"/>
                  </a:lnTo>
                  <a:lnTo>
                    <a:pt x="14293" y="5091"/>
                  </a:lnTo>
                  <a:lnTo>
                    <a:pt x="13783" y="5014"/>
                  </a:lnTo>
                  <a:lnTo>
                    <a:pt x="13386" y="4926"/>
                  </a:lnTo>
                  <a:lnTo>
                    <a:pt x="13027" y="4815"/>
                  </a:lnTo>
                  <a:lnTo>
                    <a:pt x="12725" y="4716"/>
                  </a:lnTo>
                  <a:lnTo>
                    <a:pt x="12480" y="4606"/>
                  </a:lnTo>
                  <a:lnTo>
                    <a:pt x="12291" y="4496"/>
                  </a:lnTo>
                  <a:lnTo>
                    <a:pt x="12197" y="4397"/>
                  </a:lnTo>
                  <a:lnTo>
                    <a:pt x="12083" y="4286"/>
                  </a:lnTo>
                  <a:lnTo>
                    <a:pt x="12046" y="4187"/>
                  </a:lnTo>
                  <a:lnTo>
                    <a:pt x="12008" y="4077"/>
                  </a:lnTo>
                  <a:lnTo>
                    <a:pt x="12046" y="3967"/>
                  </a:lnTo>
                  <a:lnTo>
                    <a:pt x="12121" y="3868"/>
                  </a:lnTo>
                  <a:lnTo>
                    <a:pt x="12197" y="3735"/>
                  </a:lnTo>
                  <a:lnTo>
                    <a:pt x="12291" y="3614"/>
                  </a:lnTo>
                  <a:lnTo>
                    <a:pt x="12442" y="3482"/>
                  </a:lnTo>
                  <a:lnTo>
                    <a:pt x="12631" y="3361"/>
                  </a:lnTo>
                  <a:lnTo>
                    <a:pt x="13065" y="3085"/>
                  </a:lnTo>
                  <a:lnTo>
                    <a:pt x="13537" y="2766"/>
                  </a:lnTo>
                  <a:lnTo>
                    <a:pt x="13783" y="2578"/>
                  </a:lnTo>
                  <a:lnTo>
                    <a:pt x="13934" y="2380"/>
                  </a:lnTo>
                  <a:lnTo>
                    <a:pt x="14028" y="2171"/>
                  </a:lnTo>
                  <a:lnTo>
                    <a:pt x="14104" y="1961"/>
                  </a:lnTo>
                  <a:lnTo>
                    <a:pt x="14104" y="1730"/>
                  </a:lnTo>
                  <a:lnTo>
                    <a:pt x="14066" y="1498"/>
                  </a:lnTo>
                  <a:lnTo>
                    <a:pt x="13972" y="1267"/>
                  </a:lnTo>
                  <a:lnTo>
                    <a:pt x="13820" y="1057"/>
                  </a:lnTo>
                  <a:lnTo>
                    <a:pt x="13594" y="837"/>
                  </a:lnTo>
                  <a:lnTo>
                    <a:pt x="13386" y="628"/>
                  </a:lnTo>
                  <a:lnTo>
                    <a:pt x="13103" y="462"/>
                  </a:lnTo>
                  <a:lnTo>
                    <a:pt x="12763" y="308"/>
                  </a:lnTo>
                  <a:lnTo>
                    <a:pt x="12404" y="187"/>
                  </a:lnTo>
                  <a:lnTo>
                    <a:pt x="12008" y="77"/>
                  </a:lnTo>
                  <a:lnTo>
                    <a:pt x="11574" y="33"/>
                  </a:lnTo>
                  <a:lnTo>
                    <a:pt x="11102" y="11"/>
                  </a:lnTo>
                  <a:lnTo>
                    <a:pt x="10667" y="11"/>
                  </a:lnTo>
                  <a:lnTo>
                    <a:pt x="10233" y="77"/>
                  </a:lnTo>
                  <a:lnTo>
                    <a:pt x="9837" y="187"/>
                  </a:lnTo>
                  <a:lnTo>
                    <a:pt x="9440" y="286"/>
                  </a:lnTo>
                  <a:lnTo>
                    <a:pt x="9062" y="462"/>
                  </a:lnTo>
                  <a:lnTo>
                    <a:pt x="8741" y="628"/>
                  </a:lnTo>
                  <a:lnTo>
                    <a:pt x="8458" y="815"/>
                  </a:lnTo>
                  <a:lnTo>
                    <a:pt x="8232" y="1035"/>
                  </a:lnTo>
                  <a:lnTo>
                    <a:pt x="8062" y="1245"/>
                  </a:lnTo>
                  <a:lnTo>
                    <a:pt x="7911" y="1476"/>
                  </a:lnTo>
                  <a:lnTo>
                    <a:pt x="7835" y="1708"/>
                  </a:lnTo>
                  <a:lnTo>
                    <a:pt x="7797" y="1961"/>
                  </a:lnTo>
                  <a:lnTo>
                    <a:pt x="7835" y="2193"/>
                  </a:lnTo>
                  <a:lnTo>
                    <a:pt x="7948" y="2402"/>
                  </a:lnTo>
                  <a:lnTo>
                    <a:pt x="8062" y="2534"/>
                  </a:lnTo>
                  <a:lnTo>
                    <a:pt x="8175" y="2644"/>
                  </a:lnTo>
                  <a:lnTo>
                    <a:pt x="8269" y="2744"/>
                  </a:lnTo>
                  <a:lnTo>
                    <a:pt x="8420" y="2832"/>
                  </a:lnTo>
                  <a:lnTo>
                    <a:pt x="8704" y="3019"/>
                  </a:lnTo>
                  <a:lnTo>
                    <a:pt x="8968" y="3206"/>
                  </a:lnTo>
                  <a:lnTo>
                    <a:pt x="9138" y="3405"/>
                  </a:lnTo>
                  <a:lnTo>
                    <a:pt x="9327" y="3570"/>
                  </a:lnTo>
                  <a:lnTo>
                    <a:pt x="9440" y="3735"/>
                  </a:lnTo>
                  <a:lnTo>
                    <a:pt x="9516" y="3890"/>
                  </a:lnTo>
                  <a:lnTo>
                    <a:pt x="9534" y="4033"/>
                  </a:lnTo>
                  <a:lnTo>
                    <a:pt x="9534" y="4165"/>
                  </a:lnTo>
                  <a:lnTo>
                    <a:pt x="9516" y="4286"/>
                  </a:lnTo>
                  <a:lnTo>
                    <a:pt x="9440" y="4397"/>
                  </a:lnTo>
                  <a:lnTo>
                    <a:pt x="9327" y="4496"/>
                  </a:lnTo>
                  <a:lnTo>
                    <a:pt x="9176" y="4562"/>
                  </a:lnTo>
                  <a:lnTo>
                    <a:pt x="9006" y="4628"/>
                  </a:lnTo>
                  <a:lnTo>
                    <a:pt x="8779" y="4694"/>
                  </a:lnTo>
                  <a:lnTo>
                    <a:pt x="8534" y="4716"/>
                  </a:lnTo>
                  <a:lnTo>
                    <a:pt x="8232" y="4716"/>
                  </a:lnTo>
                  <a:lnTo>
                    <a:pt x="7118" y="4738"/>
                  </a:lnTo>
                  <a:lnTo>
                    <a:pt x="5947" y="4771"/>
                  </a:lnTo>
                  <a:lnTo>
                    <a:pt x="4795" y="4815"/>
                  </a:lnTo>
                  <a:lnTo>
                    <a:pt x="3681" y="4860"/>
                  </a:lnTo>
                  <a:lnTo>
                    <a:pt x="2662" y="4882"/>
                  </a:lnTo>
                  <a:lnTo>
                    <a:pt x="1755" y="4882"/>
                  </a:lnTo>
                  <a:lnTo>
                    <a:pt x="1359" y="4860"/>
                  </a:lnTo>
                  <a:lnTo>
                    <a:pt x="981" y="4837"/>
                  </a:lnTo>
                  <a:lnTo>
                    <a:pt x="698" y="4771"/>
                  </a:lnTo>
                  <a:lnTo>
                    <a:pt x="453" y="4716"/>
                  </a:lnTo>
                  <a:lnTo>
                    <a:pt x="453" y="5322"/>
                  </a:lnTo>
                  <a:lnTo>
                    <a:pt x="453" y="6083"/>
                  </a:lnTo>
                  <a:lnTo>
                    <a:pt x="453" y="6909"/>
                  </a:lnTo>
                  <a:lnTo>
                    <a:pt x="453" y="7780"/>
                  </a:lnTo>
                  <a:lnTo>
                    <a:pt x="453" y="8606"/>
                  </a:lnTo>
                  <a:lnTo>
                    <a:pt x="453" y="9345"/>
                  </a:lnTo>
                  <a:lnTo>
                    <a:pt x="453" y="9918"/>
                  </a:lnTo>
                  <a:lnTo>
                    <a:pt x="453" y="10282"/>
                  </a:lnTo>
                  <a:lnTo>
                    <a:pt x="490" y="10381"/>
                  </a:lnTo>
                  <a:lnTo>
                    <a:pt x="547" y="10491"/>
                  </a:lnTo>
                  <a:lnTo>
                    <a:pt x="660" y="10590"/>
                  </a:lnTo>
                  <a:lnTo>
                    <a:pt x="811" y="10700"/>
                  </a:lnTo>
                  <a:lnTo>
                    <a:pt x="981" y="10811"/>
                  </a:lnTo>
                  <a:lnTo>
                    <a:pt x="1208" y="10888"/>
                  </a:lnTo>
                  <a:lnTo>
                    <a:pt x="1453" y="10954"/>
                  </a:lnTo>
                  <a:lnTo>
                    <a:pt x="1718" y="11020"/>
                  </a:lnTo>
                  <a:lnTo>
                    <a:pt x="1963" y="11064"/>
                  </a:lnTo>
                  <a:lnTo>
                    <a:pt x="2265" y="11086"/>
                  </a:lnTo>
                  <a:lnTo>
                    <a:pt x="2548" y="11064"/>
                  </a:lnTo>
                  <a:lnTo>
                    <a:pt x="2794" y="11042"/>
                  </a:lnTo>
                  <a:lnTo>
                    <a:pt x="3096" y="10976"/>
                  </a:lnTo>
                  <a:lnTo>
                    <a:pt x="3341" y="10888"/>
                  </a:lnTo>
                  <a:lnTo>
                    <a:pt x="3606" y="10766"/>
                  </a:lnTo>
                  <a:lnTo>
                    <a:pt x="3813" y="10590"/>
                  </a:lnTo>
                  <a:close/>
                </a:path>
              </a:pathLst>
            </a:custGeom>
            <a:gradFill rotWithShape="1">
              <a:gsLst>
                <a:gs pos="0">
                  <a:srgbClr val="20AE3E"/>
                </a:gs>
                <a:gs pos="100000">
                  <a:srgbClr val="20AE3E">
                    <a:gamma/>
                    <a:tint val="51373"/>
                    <a:invGamma/>
                  </a:srgbClr>
                </a:gs>
              </a:gsLst>
              <a:lin ang="18900000" scaled="1"/>
            </a:gradFill>
            <a:ln w="57150">
              <a:solidFill>
                <a:srgbClr val="FFFFFF"/>
              </a:solidFill>
              <a:miter lim="800000"/>
              <a:headEnd/>
              <a:tailEnd/>
            </a:ln>
            <a:effectLst>
              <a:outerShdw dist="135003" dir="2471156" algn="ctr" rotWithShape="0">
                <a:srgbClr val="000000">
                  <a:alpha val="50000"/>
                </a:srgbClr>
              </a:outerShdw>
            </a:effectLst>
          </p:spPr>
          <p:txBody>
            <a:bodyPr/>
            <a:lstStyle/>
            <a:p>
              <a:endParaRPr lang="zh-CN" altLang="en-US"/>
            </a:p>
          </p:txBody>
        </p:sp>
        <p:sp>
          <p:nvSpPr>
            <p:cNvPr id="11" name="Puzzle1"/>
            <p:cNvSpPr>
              <a:spLocks noEditPoints="1" noChangeArrowheads="1"/>
            </p:cNvSpPr>
            <p:nvPr/>
          </p:nvSpPr>
          <p:spPr bwMode="gray">
            <a:xfrm>
              <a:off x="1824" y="1091"/>
              <a:ext cx="1800" cy="1051"/>
            </a:xfrm>
            <a:custGeom>
              <a:avLst/>
              <a:gdLst>
                <a:gd name="T0" fmla="*/ 16740 w 21600"/>
                <a:gd name="T1" fmla="*/ 21078 h 21600"/>
                <a:gd name="T2" fmla="*/ 16976 w 21600"/>
                <a:gd name="T3" fmla="*/ 521 h 21600"/>
                <a:gd name="T4" fmla="*/ 4725 w 21600"/>
                <a:gd name="T5" fmla="*/ 856 h 21600"/>
                <a:gd name="T6" fmla="*/ 5040 w 21600"/>
                <a:gd name="T7" fmla="*/ 21004 h 21600"/>
                <a:gd name="T8" fmla="*/ 10811 w 21600"/>
                <a:gd name="T9" fmla="*/ 12885 h 21600"/>
                <a:gd name="T10" fmla="*/ 10845 w 21600"/>
                <a:gd name="T11" fmla="*/ 8714 h 21600"/>
                <a:gd name="T12" fmla="*/ 21600 w 21600"/>
                <a:gd name="T13" fmla="*/ 10000 h 21600"/>
                <a:gd name="T14" fmla="*/ 56 w 21600"/>
                <a:gd name="T15" fmla="*/ 10000 h 21600"/>
                <a:gd name="T16" fmla="*/ 6086 w 21600"/>
                <a:gd name="T17" fmla="*/ 2569 h 21600"/>
                <a:gd name="T18" fmla="*/ 16132 w 21600"/>
                <a:gd name="T19" fmla="*/ 1955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0" y="20836"/>
                  </a:moveTo>
                  <a:lnTo>
                    <a:pt x="9528" y="20836"/>
                  </a:lnTo>
                  <a:lnTo>
                    <a:pt x="9686" y="20762"/>
                  </a:lnTo>
                  <a:lnTo>
                    <a:pt x="9810" y="20687"/>
                  </a:lnTo>
                  <a:lnTo>
                    <a:pt x="9922" y="20575"/>
                  </a:lnTo>
                  <a:lnTo>
                    <a:pt x="10012" y="20426"/>
                  </a:lnTo>
                  <a:lnTo>
                    <a:pt x="10068" y="20296"/>
                  </a:lnTo>
                  <a:lnTo>
                    <a:pt x="10113" y="20110"/>
                  </a:lnTo>
                  <a:lnTo>
                    <a:pt x="10136" y="19905"/>
                  </a:lnTo>
                  <a:lnTo>
                    <a:pt x="10136" y="19682"/>
                  </a:lnTo>
                  <a:lnTo>
                    <a:pt x="10113" y="19440"/>
                  </a:lnTo>
                  <a:lnTo>
                    <a:pt x="10068" y="19142"/>
                  </a:lnTo>
                  <a:lnTo>
                    <a:pt x="10012" y="18900"/>
                  </a:lnTo>
                  <a:lnTo>
                    <a:pt x="9900" y="18620"/>
                  </a:lnTo>
                  <a:lnTo>
                    <a:pt x="9787" y="18285"/>
                  </a:lnTo>
                  <a:lnTo>
                    <a:pt x="9641" y="17968"/>
                  </a:lnTo>
                  <a:lnTo>
                    <a:pt x="9472" y="17652"/>
                  </a:lnTo>
                  <a:lnTo>
                    <a:pt x="9382" y="17466"/>
                  </a:lnTo>
                  <a:lnTo>
                    <a:pt x="9315" y="17298"/>
                  </a:lnTo>
                  <a:lnTo>
                    <a:pt x="9258" y="17112"/>
                  </a:lnTo>
                  <a:lnTo>
                    <a:pt x="9191" y="16926"/>
                  </a:lnTo>
                  <a:lnTo>
                    <a:pt x="9123" y="16535"/>
                  </a:lnTo>
                  <a:lnTo>
                    <a:pt x="9101" y="16144"/>
                  </a:lnTo>
                  <a:lnTo>
                    <a:pt x="9101" y="15753"/>
                  </a:lnTo>
                  <a:lnTo>
                    <a:pt x="9168" y="15362"/>
                  </a:lnTo>
                  <a:lnTo>
                    <a:pt x="9236" y="14971"/>
                  </a:lnTo>
                  <a:lnTo>
                    <a:pt x="9360" y="14580"/>
                  </a:lnTo>
                  <a:lnTo>
                    <a:pt x="9495" y="14244"/>
                  </a:lnTo>
                  <a:lnTo>
                    <a:pt x="9663" y="13891"/>
                  </a:lnTo>
                  <a:lnTo>
                    <a:pt x="9855" y="13611"/>
                  </a:lnTo>
                  <a:lnTo>
                    <a:pt x="10068" y="13351"/>
                  </a:lnTo>
                  <a:lnTo>
                    <a:pt x="10293" y="13146"/>
                  </a:lnTo>
                  <a:lnTo>
                    <a:pt x="10552" y="12997"/>
                  </a:lnTo>
                  <a:lnTo>
                    <a:pt x="10811" y="12885"/>
                  </a:lnTo>
                  <a:lnTo>
                    <a:pt x="11069" y="12866"/>
                  </a:lnTo>
                  <a:lnTo>
                    <a:pt x="11351" y="12885"/>
                  </a:lnTo>
                  <a:lnTo>
                    <a:pt x="11610" y="12997"/>
                  </a:lnTo>
                  <a:lnTo>
                    <a:pt x="11846" y="13183"/>
                  </a:lnTo>
                  <a:lnTo>
                    <a:pt x="12060" y="13388"/>
                  </a:lnTo>
                  <a:lnTo>
                    <a:pt x="12251" y="13648"/>
                  </a:lnTo>
                  <a:lnTo>
                    <a:pt x="12419" y="13928"/>
                  </a:lnTo>
                  <a:lnTo>
                    <a:pt x="12555" y="14244"/>
                  </a:lnTo>
                  <a:lnTo>
                    <a:pt x="12690" y="14617"/>
                  </a:lnTo>
                  <a:lnTo>
                    <a:pt x="12768" y="15008"/>
                  </a:lnTo>
                  <a:lnTo>
                    <a:pt x="12836" y="15399"/>
                  </a:lnTo>
                  <a:lnTo>
                    <a:pt x="12858" y="15753"/>
                  </a:lnTo>
                  <a:lnTo>
                    <a:pt x="12858" y="16144"/>
                  </a:lnTo>
                  <a:lnTo>
                    <a:pt x="12813" y="16535"/>
                  </a:lnTo>
                  <a:lnTo>
                    <a:pt x="12746" y="16888"/>
                  </a:lnTo>
                  <a:lnTo>
                    <a:pt x="12667" y="17224"/>
                  </a:lnTo>
                  <a:lnTo>
                    <a:pt x="12510" y="17503"/>
                  </a:lnTo>
                  <a:lnTo>
                    <a:pt x="12228" y="18043"/>
                  </a:lnTo>
                  <a:lnTo>
                    <a:pt x="11970" y="18546"/>
                  </a:lnTo>
                  <a:lnTo>
                    <a:pt x="11868" y="18751"/>
                  </a:lnTo>
                  <a:lnTo>
                    <a:pt x="11778" y="18974"/>
                  </a:lnTo>
                  <a:lnTo>
                    <a:pt x="11711" y="19179"/>
                  </a:lnTo>
                  <a:lnTo>
                    <a:pt x="11666" y="19365"/>
                  </a:lnTo>
                  <a:lnTo>
                    <a:pt x="11632" y="19570"/>
                  </a:lnTo>
                  <a:lnTo>
                    <a:pt x="11632" y="19756"/>
                  </a:lnTo>
                  <a:lnTo>
                    <a:pt x="11632" y="19942"/>
                  </a:lnTo>
                  <a:lnTo>
                    <a:pt x="11643" y="20110"/>
                  </a:lnTo>
                  <a:lnTo>
                    <a:pt x="11711" y="20296"/>
                  </a:lnTo>
                  <a:lnTo>
                    <a:pt x="11801" y="20464"/>
                  </a:lnTo>
                  <a:lnTo>
                    <a:pt x="11891" y="20650"/>
                  </a:lnTo>
                  <a:lnTo>
                    <a:pt x="12037" y="20836"/>
                  </a:lnTo>
                  <a:lnTo>
                    <a:pt x="12206" y="21004"/>
                  </a:lnTo>
                  <a:lnTo>
                    <a:pt x="12419" y="21190"/>
                  </a:lnTo>
                  <a:lnTo>
                    <a:pt x="12667" y="21320"/>
                  </a:lnTo>
                  <a:lnTo>
                    <a:pt x="12960" y="21432"/>
                  </a:lnTo>
                  <a:lnTo>
                    <a:pt x="13286" y="21544"/>
                  </a:lnTo>
                  <a:lnTo>
                    <a:pt x="13612" y="21655"/>
                  </a:lnTo>
                  <a:lnTo>
                    <a:pt x="13983" y="21693"/>
                  </a:lnTo>
                  <a:lnTo>
                    <a:pt x="14343" y="21730"/>
                  </a:lnTo>
                  <a:lnTo>
                    <a:pt x="14715" y="21730"/>
                  </a:lnTo>
                  <a:lnTo>
                    <a:pt x="15075" y="21730"/>
                  </a:lnTo>
                  <a:lnTo>
                    <a:pt x="15446" y="21655"/>
                  </a:lnTo>
                  <a:lnTo>
                    <a:pt x="15794" y="21581"/>
                  </a:lnTo>
                  <a:lnTo>
                    <a:pt x="16132" y="21432"/>
                  </a:lnTo>
                  <a:lnTo>
                    <a:pt x="16458" y="21302"/>
                  </a:lnTo>
                  <a:lnTo>
                    <a:pt x="16740" y="21078"/>
                  </a:lnTo>
                  <a:lnTo>
                    <a:pt x="16976" y="20836"/>
                  </a:lnTo>
                  <a:lnTo>
                    <a:pt x="17043" y="20650"/>
                  </a:lnTo>
                  <a:lnTo>
                    <a:pt x="17088" y="20426"/>
                  </a:lnTo>
                  <a:lnTo>
                    <a:pt x="17133" y="20222"/>
                  </a:lnTo>
                  <a:lnTo>
                    <a:pt x="17156" y="19980"/>
                  </a:lnTo>
                  <a:lnTo>
                    <a:pt x="17167" y="19477"/>
                  </a:lnTo>
                  <a:lnTo>
                    <a:pt x="17167" y="18974"/>
                  </a:lnTo>
                  <a:lnTo>
                    <a:pt x="17156" y="18397"/>
                  </a:lnTo>
                  <a:lnTo>
                    <a:pt x="17111" y="17820"/>
                  </a:lnTo>
                  <a:lnTo>
                    <a:pt x="17066" y="17261"/>
                  </a:lnTo>
                  <a:lnTo>
                    <a:pt x="16998" y="16646"/>
                  </a:lnTo>
                  <a:lnTo>
                    <a:pt x="16852" y="15511"/>
                  </a:lnTo>
                  <a:lnTo>
                    <a:pt x="16740" y="14393"/>
                  </a:lnTo>
                  <a:lnTo>
                    <a:pt x="16717" y="13928"/>
                  </a:lnTo>
                  <a:lnTo>
                    <a:pt x="16695" y="13462"/>
                  </a:lnTo>
                  <a:lnTo>
                    <a:pt x="16717" y="13071"/>
                  </a:lnTo>
                  <a:lnTo>
                    <a:pt x="16785" y="12755"/>
                  </a:lnTo>
                  <a:lnTo>
                    <a:pt x="16852" y="12419"/>
                  </a:lnTo>
                  <a:lnTo>
                    <a:pt x="16953" y="12140"/>
                  </a:lnTo>
                  <a:lnTo>
                    <a:pt x="17088" y="11898"/>
                  </a:lnTo>
                  <a:lnTo>
                    <a:pt x="17212" y="11675"/>
                  </a:lnTo>
                  <a:lnTo>
                    <a:pt x="17370" y="11470"/>
                  </a:lnTo>
                  <a:lnTo>
                    <a:pt x="17516" y="11284"/>
                  </a:lnTo>
                  <a:lnTo>
                    <a:pt x="17696" y="11135"/>
                  </a:lnTo>
                  <a:lnTo>
                    <a:pt x="17865" y="11042"/>
                  </a:lnTo>
                  <a:lnTo>
                    <a:pt x="18033" y="10930"/>
                  </a:lnTo>
                  <a:lnTo>
                    <a:pt x="18213" y="10893"/>
                  </a:lnTo>
                  <a:lnTo>
                    <a:pt x="18382" y="10893"/>
                  </a:lnTo>
                  <a:lnTo>
                    <a:pt x="18551" y="10967"/>
                  </a:lnTo>
                  <a:lnTo>
                    <a:pt x="18708" y="11042"/>
                  </a:lnTo>
                  <a:lnTo>
                    <a:pt x="18855" y="11172"/>
                  </a:lnTo>
                  <a:lnTo>
                    <a:pt x="19012" y="11358"/>
                  </a:lnTo>
                  <a:lnTo>
                    <a:pt x="19136" y="11600"/>
                  </a:lnTo>
                  <a:lnTo>
                    <a:pt x="19271" y="11861"/>
                  </a:lnTo>
                  <a:lnTo>
                    <a:pt x="19440" y="12028"/>
                  </a:lnTo>
                  <a:lnTo>
                    <a:pt x="19608" y="12177"/>
                  </a:lnTo>
                  <a:lnTo>
                    <a:pt x="19822" y="12289"/>
                  </a:lnTo>
                  <a:lnTo>
                    <a:pt x="20025" y="12289"/>
                  </a:lnTo>
                  <a:lnTo>
                    <a:pt x="20238" y="12289"/>
                  </a:lnTo>
                  <a:lnTo>
                    <a:pt x="20452" y="12215"/>
                  </a:lnTo>
                  <a:lnTo>
                    <a:pt x="20643" y="12103"/>
                  </a:lnTo>
                  <a:lnTo>
                    <a:pt x="20846" y="11973"/>
                  </a:lnTo>
                  <a:lnTo>
                    <a:pt x="21037" y="11786"/>
                  </a:lnTo>
                  <a:lnTo>
                    <a:pt x="21206" y="11563"/>
                  </a:lnTo>
                  <a:lnTo>
                    <a:pt x="21363" y="11321"/>
                  </a:lnTo>
                  <a:lnTo>
                    <a:pt x="21465" y="11079"/>
                  </a:lnTo>
                  <a:lnTo>
                    <a:pt x="21577" y="10744"/>
                  </a:lnTo>
                  <a:lnTo>
                    <a:pt x="21622" y="10427"/>
                  </a:lnTo>
                  <a:lnTo>
                    <a:pt x="21645" y="10111"/>
                  </a:lnTo>
                  <a:lnTo>
                    <a:pt x="21622" y="9608"/>
                  </a:lnTo>
                  <a:lnTo>
                    <a:pt x="21577" y="9142"/>
                  </a:lnTo>
                  <a:lnTo>
                    <a:pt x="21465" y="8751"/>
                  </a:lnTo>
                  <a:lnTo>
                    <a:pt x="21363" y="8397"/>
                  </a:lnTo>
                  <a:lnTo>
                    <a:pt x="21206" y="8062"/>
                  </a:lnTo>
                  <a:lnTo>
                    <a:pt x="21037" y="7820"/>
                  </a:lnTo>
                  <a:lnTo>
                    <a:pt x="20846" y="7597"/>
                  </a:lnTo>
                  <a:lnTo>
                    <a:pt x="20643" y="7429"/>
                  </a:lnTo>
                  <a:lnTo>
                    <a:pt x="20452" y="7317"/>
                  </a:lnTo>
                  <a:lnTo>
                    <a:pt x="20238" y="7206"/>
                  </a:lnTo>
                  <a:lnTo>
                    <a:pt x="20025" y="7168"/>
                  </a:lnTo>
                  <a:lnTo>
                    <a:pt x="19822" y="7206"/>
                  </a:lnTo>
                  <a:lnTo>
                    <a:pt x="19608" y="7243"/>
                  </a:lnTo>
                  <a:lnTo>
                    <a:pt x="19440" y="7355"/>
                  </a:lnTo>
                  <a:lnTo>
                    <a:pt x="19271" y="7504"/>
                  </a:lnTo>
                  <a:lnTo>
                    <a:pt x="19136" y="7708"/>
                  </a:lnTo>
                  <a:lnTo>
                    <a:pt x="19012" y="7895"/>
                  </a:lnTo>
                  <a:lnTo>
                    <a:pt x="18832" y="8025"/>
                  </a:lnTo>
                  <a:lnTo>
                    <a:pt x="18663" y="8174"/>
                  </a:lnTo>
                  <a:lnTo>
                    <a:pt x="18472" y="8248"/>
                  </a:lnTo>
                  <a:lnTo>
                    <a:pt x="18270" y="8286"/>
                  </a:lnTo>
                  <a:lnTo>
                    <a:pt x="18078" y="8323"/>
                  </a:lnTo>
                  <a:lnTo>
                    <a:pt x="17887" y="8323"/>
                  </a:lnTo>
                  <a:lnTo>
                    <a:pt x="17696" y="8248"/>
                  </a:lnTo>
                  <a:lnTo>
                    <a:pt x="17493" y="8174"/>
                  </a:lnTo>
                  <a:lnTo>
                    <a:pt x="17302" y="8062"/>
                  </a:lnTo>
                  <a:lnTo>
                    <a:pt x="17133" y="7969"/>
                  </a:lnTo>
                  <a:lnTo>
                    <a:pt x="16976" y="7783"/>
                  </a:lnTo>
                  <a:lnTo>
                    <a:pt x="16852" y="7597"/>
                  </a:lnTo>
                  <a:lnTo>
                    <a:pt x="16740" y="7429"/>
                  </a:lnTo>
                  <a:lnTo>
                    <a:pt x="16672" y="7168"/>
                  </a:lnTo>
                  <a:lnTo>
                    <a:pt x="16638" y="6926"/>
                  </a:lnTo>
                  <a:lnTo>
                    <a:pt x="16616" y="6498"/>
                  </a:lnTo>
                  <a:lnTo>
                    <a:pt x="16616" y="5772"/>
                  </a:lnTo>
                  <a:lnTo>
                    <a:pt x="16650" y="4915"/>
                  </a:lnTo>
                  <a:lnTo>
                    <a:pt x="16695" y="3928"/>
                  </a:lnTo>
                  <a:lnTo>
                    <a:pt x="16762" y="2960"/>
                  </a:lnTo>
                  <a:lnTo>
                    <a:pt x="16830" y="1992"/>
                  </a:lnTo>
                  <a:lnTo>
                    <a:pt x="16908" y="1173"/>
                  </a:lnTo>
                  <a:lnTo>
                    <a:pt x="16976" y="521"/>
                  </a:lnTo>
                  <a:lnTo>
                    <a:pt x="16953" y="521"/>
                  </a:lnTo>
                  <a:lnTo>
                    <a:pt x="16931" y="521"/>
                  </a:lnTo>
                  <a:lnTo>
                    <a:pt x="16267" y="484"/>
                  </a:lnTo>
                  <a:lnTo>
                    <a:pt x="15637" y="428"/>
                  </a:lnTo>
                  <a:lnTo>
                    <a:pt x="15063" y="353"/>
                  </a:lnTo>
                  <a:lnTo>
                    <a:pt x="14523" y="279"/>
                  </a:lnTo>
                  <a:lnTo>
                    <a:pt x="14040" y="167"/>
                  </a:lnTo>
                  <a:lnTo>
                    <a:pt x="13635" y="93"/>
                  </a:lnTo>
                  <a:lnTo>
                    <a:pt x="13331" y="18"/>
                  </a:lnTo>
                  <a:lnTo>
                    <a:pt x="13117" y="18"/>
                  </a:lnTo>
                  <a:lnTo>
                    <a:pt x="12982" y="18"/>
                  </a:lnTo>
                  <a:lnTo>
                    <a:pt x="12858" y="130"/>
                  </a:lnTo>
                  <a:lnTo>
                    <a:pt x="12723" y="279"/>
                  </a:lnTo>
                  <a:lnTo>
                    <a:pt x="12622" y="446"/>
                  </a:lnTo>
                  <a:lnTo>
                    <a:pt x="12510" y="670"/>
                  </a:lnTo>
                  <a:lnTo>
                    <a:pt x="12419" y="912"/>
                  </a:lnTo>
                  <a:lnTo>
                    <a:pt x="12363" y="1210"/>
                  </a:lnTo>
                  <a:lnTo>
                    <a:pt x="12318" y="1526"/>
                  </a:lnTo>
                  <a:lnTo>
                    <a:pt x="12273" y="1843"/>
                  </a:lnTo>
                  <a:lnTo>
                    <a:pt x="12251" y="2215"/>
                  </a:lnTo>
                  <a:lnTo>
                    <a:pt x="12273" y="2532"/>
                  </a:lnTo>
                  <a:lnTo>
                    <a:pt x="12318" y="2886"/>
                  </a:lnTo>
                  <a:lnTo>
                    <a:pt x="12386" y="3240"/>
                  </a:lnTo>
                  <a:lnTo>
                    <a:pt x="12464" y="3556"/>
                  </a:lnTo>
                  <a:lnTo>
                    <a:pt x="12577" y="3891"/>
                  </a:lnTo>
                  <a:lnTo>
                    <a:pt x="12746" y="4171"/>
                  </a:lnTo>
                  <a:lnTo>
                    <a:pt x="12926" y="4487"/>
                  </a:lnTo>
                  <a:lnTo>
                    <a:pt x="13050" y="4860"/>
                  </a:lnTo>
                  <a:lnTo>
                    <a:pt x="13162" y="5251"/>
                  </a:lnTo>
                  <a:lnTo>
                    <a:pt x="13218" y="5604"/>
                  </a:lnTo>
                  <a:lnTo>
                    <a:pt x="13263" y="5995"/>
                  </a:lnTo>
                  <a:lnTo>
                    <a:pt x="13241" y="6386"/>
                  </a:lnTo>
                  <a:lnTo>
                    <a:pt x="13218" y="6740"/>
                  </a:lnTo>
                  <a:lnTo>
                    <a:pt x="13139" y="7094"/>
                  </a:lnTo>
                  <a:lnTo>
                    <a:pt x="13050" y="7429"/>
                  </a:lnTo>
                  <a:lnTo>
                    <a:pt x="12903" y="7746"/>
                  </a:lnTo>
                  <a:lnTo>
                    <a:pt x="12723" y="8025"/>
                  </a:lnTo>
                  <a:lnTo>
                    <a:pt x="12532" y="8286"/>
                  </a:lnTo>
                  <a:lnTo>
                    <a:pt x="12318" y="8491"/>
                  </a:lnTo>
                  <a:lnTo>
                    <a:pt x="12060" y="8677"/>
                  </a:lnTo>
                  <a:lnTo>
                    <a:pt x="11756" y="8788"/>
                  </a:lnTo>
                  <a:lnTo>
                    <a:pt x="11452" y="8826"/>
                  </a:lnTo>
                  <a:lnTo>
                    <a:pt x="11283" y="8826"/>
                  </a:lnTo>
                  <a:lnTo>
                    <a:pt x="11126" y="8826"/>
                  </a:lnTo>
                  <a:lnTo>
                    <a:pt x="11002" y="8788"/>
                  </a:lnTo>
                  <a:lnTo>
                    <a:pt x="10845" y="8714"/>
                  </a:lnTo>
                  <a:lnTo>
                    <a:pt x="10721" y="8640"/>
                  </a:lnTo>
                  <a:lnTo>
                    <a:pt x="10608" y="8565"/>
                  </a:lnTo>
                  <a:lnTo>
                    <a:pt x="10485" y="8453"/>
                  </a:lnTo>
                  <a:lnTo>
                    <a:pt x="10372" y="8323"/>
                  </a:lnTo>
                  <a:lnTo>
                    <a:pt x="10181" y="8062"/>
                  </a:lnTo>
                  <a:lnTo>
                    <a:pt x="10035" y="7746"/>
                  </a:lnTo>
                  <a:lnTo>
                    <a:pt x="9900" y="7392"/>
                  </a:lnTo>
                  <a:lnTo>
                    <a:pt x="9787" y="7001"/>
                  </a:lnTo>
                  <a:lnTo>
                    <a:pt x="9731" y="6610"/>
                  </a:lnTo>
                  <a:lnTo>
                    <a:pt x="9686" y="6219"/>
                  </a:lnTo>
                  <a:lnTo>
                    <a:pt x="9663" y="5772"/>
                  </a:lnTo>
                  <a:lnTo>
                    <a:pt x="9686" y="5381"/>
                  </a:lnTo>
                  <a:lnTo>
                    <a:pt x="9753" y="4990"/>
                  </a:lnTo>
                  <a:lnTo>
                    <a:pt x="9832" y="4636"/>
                  </a:lnTo>
                  <a:lnTo>
                    <a:pt x="9945" y="4320"/>
                  </a:lnTo>
                  <a:lnTo>
                    <a:pt x="10068" y="4022"/>
                  </a:lnTo>
                  <a:lnTo>
                    <a:pt x="10203" y="3817"/>
                  </a:lnTo>
                  <a:lnTo>
                    <a:pt x="10316" y="3593"/>
                  </a:lnTo>
                  <a:lnTo>
                    <a:pt x="10395" y="3351"/>
                  </a:lnTo>
                  <a:lnTo>
                    <a:pt x="10462" y="3109"/>
                  </a:lnTo>
                  <a:lnTo>
                    <a:pt x="10507" y="2848"/>
                  </a:lnTo>
                  <a:lnTo>
                    <a:pt x="10530" y="2606"/>
                  </a:lnTo>
                  <a:lnTo>
                    <a:pt x="10507" y="2346"/>
                  </a:lnTo>
                  <a:lnTo>
                    <a:pt x="10462" y="2141"/>
                  </a:lnTo>
                  <a:lnTo>
                    <a:pt x="10395" y="1880"/>
                  </a:lnTo>
                  <a:lnTo>
                    <a:pt x="10293" y="1638"/>
                  </a:lnTo>
                  <a:lnTo>
                    <a:pt x="10158" y="1415"/>
                  </a:lnTo>
                  <a:lnTo>
                    <a:pt x="9967" y="1210"/>
                  </a:lnTo>
                  <a:lnTo>
                    <a:pt x="9753" y="986"/>
                  </a:lnTo>
                  <a:lnTo>
                    <a:pt x="9495" y="819"/>
                  </a:lnTo>
                  <a:lnTo>
                    <a:pt x="9191" y="670"/>
                  </a:lnTo>
                  <a:lnTo>
                    <a:pt x="8842" y="521"/>
                  </a:lnTo>
                  <a:lnTo>
                    <a:pt x="8471" y="446"/>
                  </a:lnTo>
                  <a:lnTo>
                    <a:pt x="7998" y="428"/>
                  </a:lnTo>
                  <a:lnTo>
                    <a:pt x="7413" y="428"/>
                  </a:lnTo>
                  <a:lnTo>
                    <a:pt x="6817" y="446"/>
                  </a:lnTo>
                  <a:lnTo>
                    <a:pt x="6187" y="521"/>
                  </a:lnTo>
                  <a:lnTo>
                    <a:pt x="5602" y="633"/>
                  </a:lnTo>
                  <a:lnTo>
                    <a:pt x="5107" y="744"/>
                  </a:lnTo>
                  <a:lnTo>
                    <a:pt x="4725" y="856"/>
                  </a:lnTo>
                  <a:lnTo>
                    <a:pt x="4848" y="1564"/>
                  </a:lnTo>
                  <a:lnTo>
                    <a:pt x="5028" y="2495"/>
                  </a:lnTo>
                  <a:lnTo>
                    <a:pt x="5175" y="3556"/>
                  </a:lnTo>
                  <a:lnTo>
                    <a:pt x="5298" y="4673"/>
                  </a:lnTo>
                  <a:lnTo>
                    <a:pt x="5343" y="5213"/>
                  </a:lnTo>
                  <a:lnTo>
                    <a:pt x="5388" y="5753"/>
                  </a:lnTo>
                  <a:lnTo>
                    <a:pt x="5411" y="6275"/>
                  </a:lnTo>
                  <a:lnTo>
                    <a:pt x="5411" y="6740"/>
                  </a:lnTo>
                  <a:lnTo>
                    <a:pt x="5366" y="7168"/>
                  </a:lnTo>
                  <a:lnTo>
                    <a:pt x="5321" y="7541"/>
                  </a:lnTo>
                  <a:lnTo>
                    <a:pt x="5287" y="7708"/>
                  </a:lnTo>
                  <a:lnTo>
                    <a:pt x="5242" y="7857"/>
                  </a:lnTo>
                  <a:lnTo>
                    <a:pt x="5197" y="7969"/>
                  </a:lnTo>
                  <a:lnTo>
                    <a:pt x="5130" y="8062"/>
                  </a:lnTo>
                  <a:lnTo>
                    <a:pt x="5006" y="8248"/>
                  </a:lnTo>
                  <a:lnTo>
                    <a:pt x="4848" y="8397"/>
                  </a:lnTo>
                  <a:lnTo>
                    <a:pt x="4725" y="8528"/>
                  </a:lnTo>
                  <a:lnTo>
                    <a:pt x="4567" y="8640"/>
                  </a:lnTo>
                  <a:lnTo>
                    <a:pt x="4421" y="8714"/>
                  </a:lnTo>
                  <a:lnTo>
                    <a:pt x="4263" y="8751"/>
                  </a:lnTo>
                  <a:lnTo>
                    <a:pt x="4095" y="8788"/>
                  </a:lnTo>
                  <a:lnTo>
                    <a:pt x="3948" y="8788"/>
                  </a:lnTo>
                  <a:lnTo>
                    <a:pt x="3791" y="8751"/>
                  </a:lnTo>
                  <a:lnTo>
                    <a:pt x="3667" y="8714"/>
                  </a:lnTo>
                  <a:lnTo>
                    <a:pt x="3510" y="8677"/>
                  </a:lnTo>
                  <a:lnTo>
                    <a:pt x="3386" y="8602"/>
                  </a:lnTo>
                  <a:lnTo>
                    <a:pt x="3251" y="8491"/>
                  </a:lnTo>
                  <a:lnTo>
                    <a:pt x="3127" y="8360"/>
                  </a:lnTo>
                  <a:lnTo>
                    <a:pt x="3015" y="8248"/>
                  </a:lnTo>
                  <a:lnTo>
                    <a:pt x="2925" y="8062"/>
                  </a:lnTo>
                  <a:lnTo>
                    <a:pt x="2778" y="7857"/>
                  </a:lnTo>
                  <a:lnTo>
                    <a:pt x="2610" y="7671"/>
                  </a:lnTo>
                  <a:lnTo>
                    <a:pt x="2407" y="7541"/>
                  </a:lnTo>
                  <a:lnTo>
                    <a:pt x="2171" y="7466"/>
                  </a:lnTo>
                  <a:lnTo>
                    <a:pt x="1957" y="7429"/>
                  </a:lnTo>
                  <a:lnTo>
                    <a:pt x="1698" y="7429"/>
                  </a:lnTo>
                  <a:lnTo>
                    <a:pt x="1462" y="7466"/>
                  </a:lnTo>
                  <a:lnTo>
                    <a:pt x="1226" y="7559"/>
                  </a:lnTo>
                  <a:lnTo>
                    <a:pt x="989" y="7708"/>
                  </a:lnTo>
                  <a:lnTo>
                    <a:pt x="776" y="7932"/>
                  </a:lnTo>
                  <a:lnTo>
                    <a:pt x="551" y="8211"/>
                  </a:lnTo>
                  <a:lnTo>
                    <a:pt x="382" y="8528"/>
                  </a:lnTo>
                  <a:lnTo>
                    <a:pt x="315" y="8714"/>
                  </a:lnTo>
                  <a:lnTo>
                    <a:pt x="236" y="8919"/>
                  </a:lnTo>
                  <a:lnTo>
                    <a:pt x="191" y="9142"/>
                  </a:lnTo>
                  <a:lnTo>
                    <a:pt x="123" y="9347"/>
                  </a:lnTo>
                  <a:lnTo>
                    <a:pt x="78" y="9608"/>
                  </a:lnTo>
                  <a:lnTo>
                    <a:pt x="56" y="9887"/>
                  </a:lnTo>
                  <a:lnTo>
                    <a:pt x="33" y="10185"/>
                  </a:lnTo>
                  <a:lnTo>
                    <a:pt x="33" y="10464"/>
                  </a:lnTo>
                  <a:lnTo>
                    <a:pt x="33" y="10706"/>
                  </a:lnTo>
                  <a:lnTo>
                    <a:pt x="56" y="10967"/>
                  </a:lnTo>
                  <a:lnTo>
                    <a:pt x="78" y="11172"/>
                  </a:lnTo>
                  <a:lnTo>
                    <a:pt x="123" y="11395"/>
                  </a:lnTo>
                  <a:lnTo>
                    <a:pt x="168" y="11600"/>
                  </a:lnTo>
                  <a:lnTo>
                    <a:pt x="236" y="11786"/>
                  </a:lnTo>
                  <a:lnTo>
                    <a:pt x="292" y="11973"/>
                  </a:lnTo>
                  <a:lnTo>
                    <a:pt x="382" y="12140"/>
                  </a:lnTo>
                  <a:lnTo>
                    <a:pt x="540" y="12419"/>
                  </a:lnTo>
                  <a:lnTo>
                    <a:pt x="731" y="12680"/>
                  </a:lnTo>
                  <a:lnTo>
                    <a:pt x="944" y="12866"/>
                  </a:lnTo>
                  <a:lnTo>
                    <a:pt x="1158" y="12997"/>
                  </a:lnTo>
                  <a:lnTo>
                    <a:pt x="1395" y="13108"/>
                  </a:lnTo>
                  <a:lnTo>
                    <a:pt x="1608" y="13183"/>
                  </a:lnTo>
                  <a:lnTo>
                    <a:pt x="1856" y="13183"/>
                  </a:lnTo>
                  <a:lnTo>
                    <a:pt x="2070" y="13146"/>
                  </a:lnTo>
                  <a:lnTo>
                    <a:pt x="2261" y="13071"/>
                  </a:lnTo>
                  <a:lnTo>
                    <a:pt x="2430" y="12960"/>
                  </a:lnTo>
                  <a:lnTo>
                    <a:pt x="2587" y="12792"/>
                  </a:lnTo>
                  <a:lnTo>
                    <a:pt x="2688" y="12606"/>
                  </a:lnTo>
                  <a:lnTo>
                    <a:pt x="2801" y="12419"/>
                  </a:lnTo>
                  <a:lnTo>
                    <a:pt x="2925" y="12289"/>
                  </a:lnTo>
                  <a:lnTo>
                    <a:pt x="3082" y="12177"/>
                  </a:lnTo>
                  <a:lnTo>
                    <a:pt x="3228" y="12103"/>
                  </a:lnTo>
                  <a:lnTo>
                    <a:pt x="3408" y="12103"/>
                  </a:lnTo>
                  <a:lnTo>
                    <a:pt x="3577" y="12103"/>
                  </a:lnTo>
                  <a:lnTo>
                    <a:pt x="3723" y="12177"/>
                  </a:lnTo>
                  <a:lnTo>
                    <a:pt x="3903" y="12252"/>
                  </a:lnTo>
                  <a:lnTo>
                    <a:pt x="4072" y="12364"/>
                  </a:lnTo>
                  <a:lnTo>
                    <a:pt x="4230" y="12494"/>
                  </a:lnTo>
                  <a:lnTo>
                    <a:pt x="4353" y="12643"/>
                  </a:lnTo>
                  <a:lnTo>
                    <a:pt x="4488" y="12829"/>
                  </a:lnTo>
                  <a:lnTo>
                    <a:pt x="4567" y="13034"/>
                  </a:lnTo>
                  <a:lnTo>
                    <a:pt x="4657" y="13257"/>
                  </a:lnTo>
                  <a:lnTo>
                    <a:pt x="4702" y="13462"/>
                  </a:lnTo>
                  <a:lnTo>
                    <a:pt x="4725" y="13686"/>
                  </a:lnTo>
                  <a:lnTo>
                    <a:pt x="4702" y="14282"/>
                  </a:lnTo>
                  <a:lnTo>
                    <a:pt x="4657" y="15045"/>
                  </a:lnTo>
                  <a:lnTo>
                    <a:pt x="4612" y="15976"/>
                  </a:lnTo>
                  <a:lnTo>
                    <a:pt x="4590" y="16926"/>
                  </a:lnTo>
                  <a:lnTo>
                    <a:pt x="4567" y="17968"/>
                  </a:lnTo>
                  <a:lnTo>
                    <a:pt x="4567" y="19011"/>
                  </a:lnTo>
                  <a:lnTo>
                    <a:pt x="4590" y="19514"/>
                  </a:lnTo>
                  <a:lnTo>
                    <a:pt x="4612" y="19980"/>
                  </a:lnTo>
                  <a:lnTo>
                    <a:pt x="4657" y="20426"/>
                  </a:lnTo>
                  <a:lnTo>
                    <a:pt x="4725" y="20836"/>
                  </a:lnTo>
                  <a:lnTo>
                    <a:pt x="4848" y="20929"/>
                  </a:lnTo>
                  <a:lnTo>
                    <a:pt x="5040" y="21004"/>
                  </a:lnTo>
                  <a:lnTo>
                    <a:pt x="5265" y="21078"/>
                  </a:lnTo>
                  <a:lnTo>
                    <a:pt x="5478" y="21115"/>
                  </a:lnTo>
                  <a:lnTo>
                    <a:pt x="6041" y="21115"/>
                  </a:lnTo>
                  <a:lnTo>
                    <a:pt x="6637" y="21078"/>
                  </a:lnTo>
                  <a:lnTo>
                    <a:pt x="7312" y="21004"/>
                  </a:lnTo>
                  <a:lnTo>
                    <a:pt x="7998" y="20929"/>
                  </a:lnTo>
                  <a:lnTo>
                    <a:pt x="8696" y="20855"/>
                  </a:lnTo>
                  <a:lnTo>
                    <a:pt x="9360" y="20836"/>
                  </a:lnTo>
                  <a:close/>
                </a:path>
              </a:pathLst>
            </a:custGeom>
            <a:gradFill rotWithShape="1">
              <a:gsLst>
                <a:gs pos="0">
                  <a:schemeClr val="tx2"/>
                </a:gs>
                <a:gs pos="100000">
                  <a:schemeClr val="tx2">
                    <a:gamma/>
                    <a:tint val="72549"/>
                    <a:invGamma/>
                  </a:schemeClr>
                </a:gs>
              </a:gsLst>
              <a:lin ang="5400000" scaled="1"/>
            </a:gradFill>
            <a:ln w="57150">
              <a:solidFill>
                <a:srgbClr val="FFFFFF"/>
              </a:solidFill>
              <a:miter lim="800000"/>
              <a:headEnd/>
              <a:tailEnd/>
            </a:ln>
            <a:effectLst>
              <a:outerShdw dist="135003" dir="2471156" algn="ctr" rotWithShape="0">
                <a:srgbClr val="000000">
                  <a:alpha val="50000"/>
                </a:srgbClr>
              </a:outerShdw>
            </a:effectLst>
          </p:spPr>
          <p:txBody>
            <a:bodyPr/>
            <a:lstStyle/>
            <a:p>
              <a:endParaRPr lang="zh-CN" altLang="en-US"/>
            </a:p>
          </p:txBody>
        </p:sp>
      </p:grpSp>
      <p:sp>
        <p:nvSpPr>
          <p:cNvPr id="12" name="Text Box 8"/>
          <p:cNvSpPr txBox="1">
            <a:spLocks noChangeArrowheads="1"/>
          </p:cNvSpPr>
          <p:nvPr/>
        </p:nvSpPr>
        <p:spPr bwMode="auto">
          <a:xfrm>
            <a:off x="5572132" y="1955061"/>
            <a:ext cx="2571768" cy="799578"/>
          </a:xfrm>
          <a:prstGeom prst="rect">
            <a:avLst/>
          </a:prstGeom>
          <a:noFill/>
          <a:ln w="9525">
            <a:noFill/>
            <a:miter lim="800000"/>
            <a:headEnd/>
            <a:tailEnd/>
          </a:ln>
          <a:effectLst/>
        </p:spPr>
        <p:txBody>
          <a:bodyPr wrap="square">
            <a:spAutoFit/>
          </a:bodyPr>
          <a:lstStyle/>
          <a:p>
            <a:pPr algn="ctr">
              <a:lnSpc>
                <a:spcPct val="120000"/>
              </a:lnSpc>
            </a:pPr>
            <a:r>
              <a:rPr lang="zh-CN" altLang="en-US" sz="2000" dirty="0" smtClean="0">
                <a:latin typeface="华文中宋" pitchFamily="2" charset="-122"/>
                <a:ea typeface="华文中宋" pitchFamily="2" charset="-122"/>
              </a:rPr>
              <a:t>状态访问概率统计分析</a:t>
            </a:r>
            <a:endParaRPr lang="zh-CN" altLang="en-US" sz="2000" dirty="0">
              <a:latin typeface="华文中宋" pitchFamily="2" charset="-122"/>
              <a:ea typeface="华文中宋" pitchFamily="2" charset="-122"/>
            </a:endParaRPr>
          </a:p>
        </p:txBody>
      </p:sp>
      <p:sp>
        <p:nvSpPr>
          <p:cNvPr id="13" name="Text Box 9"/>
          <p:cNvSpPr txBox="1">
            <a:spLocks noChangeArrowheads="1"/>
          </p:cNvSpPr>
          <p:nvPr/>
        </p:nvSpPr>
        <p:spPr bwMode="auto">
          <a:xfrm>
            <a:off x="5429256" y="4857760"/>
            <a:ext cx="3071834" cy="799578"/>
          </a:xfrm>
          <a:prstGeom prst="rect">
            <a:avLst/>
          </a:prstGeom>
          <a:noFill/>
          <a:ln w="9525">
            <a:noFill/>
            <a:miter lim="800000"/>
            <a:headEnd/>
            <a:tailEnd/>
          </a:ln>
          <a:effectLst/>
        </p:spPr>
        <p:txBody>
          <a:bodyPr wrap="square">
            <a:spAutoFit/>
          </a:bodyPr>
          <a:lstStyle/>
          <a:p>
            <a:pPr algn="ctr">
              <a:lnSpc>
                <a:spcPct val="120000"/>
              </a:lnSpc>
            </a:pPr>
            <a:r>
              <a:rPr lang="zh-CN" altLang="en-US" sz="2000" dirty="0" smtClean="0">
                <a:latin typeface="华文中宋" pitchFamily="2" charset="-122"/>
                <a:ea typeface="华文中宋" pitchFamily="2" charset="-122"/>
              </a:rPr>
              <a:t>基于</a:t>
            </a:r>
            <a:r>
              <a:rPr lang="en-US" altLang="zh-CN" sz="2000" dirty="0" err="1" smtClean="0">
                <a:latin typeface="华文中宋" pitchFamily="2" charset="-122"/>
                <a:ea typeface="华文中宋" pitchFamily="2" charset="-122"/>
              </a:rPr>
              <a:t>NetMagic</a:t>
            </a:r>
            <a:r>
              <a:rPr lang="zh-CN" altLang="en-US" sz="2000" dirty="0" smtClean="0">
                <a:latin typeface="华文中宋" pitchFamily="2" charset="-122"/>
                <a:ea typeface="华文中宋" pitchFamily="2" charset="-122"/>
              </a:rPr>
              <a:t>系统原型实现</a:t>
            </a:r>
            <a:endParaRPr lang="zh-CN" altLang="en-US" sz="2000" dirty="0">
              <a:latin typeface="华文中宋" pitchFamily="2" charset="-122"/>
              <a:ea typeface="华文中宋" pitchFamily="2" charset="-122"/>
            </a:endParaRPr>
          </a:p>
        </p:txBody>
      </p:sp>
      <p:sp>
        <p:nvSpPr>
          <p:cNvPr id="14" name="Text Box 10"/>
          <p:cNvSpPr txBox="1">
            <a:spLocks noChangeArrowheads="1"/>
          </p:cNvSpPr>
          <p:nvPr/>
        </p:nvSpPr>
        <p:spPr bwMode="auto">
          <a:xfrm>
            <a:off x="1187624" y="1928802"/>
            <a:ext cx="2312806" cy="830997"/>
          </a:xfrm>
          <a:prstGeom prst="rect">
            <a:avLst/>
          </a:prstGeom>
          <a:noFill/>
          <a:ln w="9525">
            <a:noFill/>
            <a:miter lim="800000"/>
            <a:headEnd/>
            <a:tailEnd/>
          </a:ln>
          <a:effectLst/>
        </p:spPr>
        <p:txBody>
          <a:bodyPr wrap="square">
            <a:spAutoFit/>
          </a:bodyPr>
          <a:lstStyle/>
          <a:p>
            <a:pPr algn="ctr">
              <a:lnSpc>
                <a:spcPct val="120000"/>
              </a:lnSpc>
            </a:pPr>
            <a:r>
              <a:rPr lang="zh-CN" altLang="en-US" sz="2000" dirty="0" smtClean="0">
                <a:latin typeface="华文中宋" pitchFamily="2" charset="-122"/>
                <a:ea typeface="华文中宋" pitchFamily="2" charset="-122"/>
              </a:rPr>
              <a:t>基于两级存储的匹配方案</a:t>
            </a:r>
            <a:endParaRPr lang="zh-CN" altLang="en-US" sz="2000" dirty="0">
              <a:latin typeface="华文中宋" pitchFamily="2" charset="-122"/>
              <a:ea typeface="华文中宋" pitchFamily="2" charset="-122"/>
            </a:endParaRPr>
          </a:p>
        </p:txBody>
      </p:sp>
      <p:sp>
        <p:nvSpPr>
          <p:cNvPr id="15" name="Text Box 11"/>
          <p:cNvSpPr txBox="1">
            <a:spLocks noChangeArrowheads="1"/>
          </p:cNvSpPr>
          <p:nvPr/>
        </p:nvSpPr>
        <p:spPr bwMode="auto">
          <a:xfrm>
            <a:off x="1071538" y="4884019"/>
            <a:ext cx="2571768" cy="799578"/>
          </a:xfrm>
          <a:prstGeom prst="rect">
            <a:avLst/>
          </a:prstGeom>
          <a:noFill/>
          <a:ln w="9525">
            <a:noFill/>
            <a:miter lim="800000"/>
            <a:headEnd/>
            <a:tailEnd/>
          </a:ln>
          <a:effectLst/>
        </p:spPr>
        <p:txBody>
          <a:bodyPr wrap="square">
            <a:spAutoFit/>
          </a:bodyPr>
          <a:lstStyle/>
          <a:p>
            <a:pPr algn="ctr">
              <a:lnSpc>
                <a:spcPct val="120000"/>
              </a:lnSpc>
            </a:pPr>
            <a:r>
              <a:rPr lang="zh-CN" altLang="en-US" sz="2000" dirty="0" smtClean="0">
                <a:latin typeface="华文中宋" pitchFamily="2" charset="-122"/>
                <a:ea typeface="华文中宋" pitchFamily="2" charset="-122"/>
              </a:rPr>
              <a:t>匹配中状态迁移的马氏模型</a:t>
            </a:r>
            <a:endParaRPr lang="zh-CN" altLang="en-US" sz="2000" dirty="0">
              <a:latin typeface="华文中宋" pitchFamily="2" charset="-122"/>
              <a:ea typeface="华文中宋" pitchFamily="2" charset="-122"/>
            </a:endParaRPr>
          </a:p>
        </p:txBody>
      </p:sp>
    </p:spTree>
    <p:extLst>
      <p:ext uri="{BB962C8B-B14F-4D97-AF65-F5344CB8AC3E}">
        <p14:creationId xmlns:p14="http://schemas.microsoft.com/office/powerpoint/2010/main" val="203920920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工作展望</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43</a:t>
            </a:fld>
            <a:r>
              <a:rPr lang="en-US" altLang="zh-CN" dirty="0"/>
              <a:t>/56</a:t>
            </a:r>
            <a:endParaRPr lang="zh-CN" altLang="en-US" dirty="0"/>
          </a:p>
          <a:p>
            <a:endParaRPr lang="zh-CN" altLang="en-US" dirty="0"/>
          </a:p>
        </p:txBody>
      </p:sp>
      <p:grpSp>
        <p:nvGrpSpPr>
          <p:cNvPr id="5" name="Group 3"/>
          <p:cNvGrpSpPr>
            <a:grpSpLocks/>
          </p:cNvGrpSpPr>
          <p:nvPr/>
        </p:nvGrpSpPr>
        <p:grpSpPr bwMode="auto">
          <a:xfrm>
            <a:off x="2928926" y="1928802"/>
            <a:ext cx="3000396" cy="3214710"/>
            <a:chOff x="1824" y="633"/>
            <a:chExt cx="2834" cy="2849"/>
          </a:xfrm>
        </p:grpSpPr>
        <p:sp>
          <p:nvSpPr>
            <p:cNvPr id="8" name="Puzzle3"/>
            <p:cNvSpPr>
              <a:spLocks noEditPoints="1" noChangeArrowheads="1"/>
            </p:cNvSpPr>
            <p:nvPr/>
          </p:nvSpPr>
          <p:spPr bwMode="gray">
            <a:xfrm>
              <a:off x="3204" y="633"/>
              <a:ext cx="1114" cy="1514"/>
            </a:xfrm>
            <a:custGeom>
              <a:avLst/>
              <a:gdLst>
                <a:gd name="T0" fmla="*/ 10391 w 21600"/>
                <a:gd name="T1" fmla="*/ 15806 h 21600"/>
                <a:gd name="T2" fmla="*/ 20551 w 21600"/>
                <a:gd name="T3" fmla="*/ 21088 h 21600"/>
                <a:gd name="T4" fmla="*/ 13180 w 21600"/>
                <a:gd name="T5" fmla="*/ 13801 h 21600"/>
                <a:gd name="T6" fmla="*/ 20551 w 21600"/>
                <a:gd name="T7" fmla="*/ 7025 h 21600"/>
                <a:gd name="T8" fmla="*/ 10500 w 21600"/>
                <a:gd name="T9" fmla="*/ 52 h 21600"/>
                <a:gd name="T10" fmla="*/ 692 w 21600"/>
                <a:gd name="T11" fmla="*/ 6802 h 21600"/>
                <a:gd name="T12" fmla="*/ 8064 w 21600"/>
                <a:gd name="T13" fmla="*/ 13526 h 21600"/>
                <a:gd name="T14" fmla="*/ 692 w 21600"/>
                <a:gd name="T15" fmla="*/ 21088 h 21600"/>
                <a:gd name="T16" fmla="*/ 2273 w 21600"/>
                <a:gd name="T17" fmla="*/ 7719 h 21600"/>
                <a:gd name="T18" fmla="*/ 19149 w 21600"/>
                <a:gd name="T19" fmla="*/ 202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6625" y="20892"/>
                  </a:moveTo>
                  <a:lnTo>
                    <a:pt x="7105" y="21023"/>
                  </a:lnTo>
                  <a:lnTo>
                    <a:pt x="7513" y="21088"/>
                  </a:lnTo>
                  <a:lnTo>
                    <a:pt x="7922" y="21115"/>
                  </a:lnTo>
                  <a:lnTo>
                    <a:pt x="8242" y="21115"/>
                  </a:lnTo>
                  <a:lnTo>
                    <a:pt x="8544" y="21062"/>
                  </a:lnTo>
                  <a:lnTo>
                    <a:pt x="8810" y="20997"/>
                  </a:lnTo>
                  <a:lnTo>
                    <a:pt x="9023" y="20892"/>
                  </a:lnTo>
                  <a:lnTo>
                    <a:pt x="9148" y="20761"/>
                  </a:lnTo>
                  <a:lnTo>
                    <a:pt x="9290" y="20616"/>
                  </a:lnTo>
                  <a:lnTo>
                    <a:pt x="9361" y="20459"/>
                  </a:lnTo>
                  <a:lnTo>
                    <a:pt x="9396" y="20289"/>
                  </a:lnTo>
                  <a:lnTo>
                    <a:pt x="9396" y="20092"/>
                  </a:lnTo>
                  <a:lnTo>
                    <a:pt x="9325" y="19909"/>
                  </a:lnTo>
                  <a:lnTo>
                    <a:pt x="9219" y="19738"/>
                  </a:lnTo>
                  <a:lnTo>
                    <a:pt x="9094" y="19555"/>
                  </a:lnTo>
                  <a:lnTo>
                    <a:pt x="8917" y="19384"/>
                  </a:lnTo>
                  <a:lnTo>
                    <a:pt x="8650" y="19162"/>
                  </a:lnTo>
                  <a:lnTo>
                    <a:pt x="8437" y="18900"/>
                  </a:lnTo>
                  <a:lnTo>
                    <a:pt x="8277" y="18624"/>
                  </a:lnTo>
                  <a:lnTo>
                    <a:pt x="8135" y="18349"/>
                  </a:lnTo>
                  <a:lnTo>
                    <a:pt x="8028" y="18048"/>
                  </a:lnTo>
                  <a:lnTo>
                    <a:pt x="7993" y="17746"/>
                  </a:lnTo>
                  <a:lnTo>
                    <a:pt x="7993" y="17471"/>
                  </a:lnTo>
                  <a:lnTo>
                    <a:pt x="8028" y="17169"/>
                  </a:lnTo>
                  <a:lnTo>
                    <a:pt x="8135" y="16920"/>
                  </a:lnTo>
                  <a:lnTo>
                    <a:pt x="8277" y="16671"/>
                  </a:lnTo>
                  <a:lnTo>
                    <a:pt x="8366" y="16540"/>
                  </a:lnTo>
                  <a:lnTo>
                    <a:pt x="8473" y="16409"/>
                  </a:lnTo>
                  <a:lnTo>
                    <a:pt x="8615" y="16317"/>
                  </a:lnTo>
                  <a:lnTo>
                    <a:pt x="8739" y="16213"/>
                  </a:lnTo>
                  <a:lnTo>
                    <a:pt x="8881" y="16134"/>
                  </a:lnTo>
                  <a:lnTo>
                    <a:pt x="9059" y="16055"/>
                  </a:lnTo>
                  <a:lnTo>
                    <a:pt x="9254" y="15990"/>
                  </a:lnTo>
                  <a:lnTo>
                    <a:pt x="9432" y="15911"/>
                  </a:lnTo>
                  <a:lnTo>
                    <a:pt x="9663" y="15885"/>
                  </a:lnTo>
                  <a:lnTo>
                    <a:pt x="9876" y="15833"/>
                  </a:lnTo>
                  <a:lnTo>
                    <a:pt x="10142" y="15806"/>
                  </a:lnTo>
                  <a:lnTo>
                    <a:pt x="10391" y="15806"/>
                  </a:lnTo>
                  <a:lnTo>
                    <a:pt x="10728" y="15806"/>
                  </a:lnTo>
                  <a:lnTo>
                    <a:pt x="10995" y="15806"/>
                  </a:lnTo>
                  <a:lnTo>
                    <a:pt x="11279" y="15833"/>
                  </a:lnTo>
                  <a:lnTo>
                    <a:pt x="11546" y="15885"/>
                  </a:lnTo>
                  <a:lnTo>
                    <a:pt x="11776" y="15937"/>
                  </a:lnTo>
                  <a:lnTo>
                    <a:pt x="12025" y="15990"/>
                  </a:lnTo>
                  <a:lnTo>
                    <a:pt x="12221" y="16055"/>
                  </a:lnTo>
                  <a:lnTo>
                    <a:pt x="12434" y="16134"/>
                  </a:lnTo>
                  <a:lnTo>
                    <a:pt x="12611" y="16213"/>
                  </a:lnTo>
                  <a:lnTo>
                    <a:pt x="12771" y="16317"/>
                  </a:lnTo>
                  <a:lnTo>
                    <a:pt x="12913" y="16409"/>
                  </a:lnTo>
                  <a:lnTo>
                    <a:pt x="13038" y="16514"/>
                  </a:lnTo>
                  <a:lnTo>
                    <a:pt x="13251" y="16737"/>
                  </a:lnTo>
                  <a:lnTo>
                    <a:pt x="13428" y="16986"/>
                  </a:lnTo>
                  <a:lnTo>
                    <a:pt x="13517" y="17248"/>
                  </a:lnTo>
                  <a:lnTo>
                    <a:pt x="13588" y="17523"/>
                  </a:lnTo>
                  <a:lnTo>
                    <a:pt x="13588" y="17799"/>
                  </a:lnTo>
                  <a:lnTo>
                    <a:pt x="13517" y="18074"/>
                  </a:lnTo>
                  <a:lnTo>
                    <a:pt x="13428" y="18323"/>
                  </a:lnTo>
                  <a:lnTo>
                    <a:pt x="13286" y="18572"/>
                  </a:lnTo>
                  <a:lnTo>
                    <a:pt x="13109" y="18808"/>
                  </a:lnTo>
                  <a:lnTo>
                    <a:pt x="12878" y="19031"/>
                  </a:lnTo>
                  <a:lnTo>
                    <a:pt x="12434" y="19411"/>
                  </a:lnTo>
                  <a:lnTo>
                    <a:pt x="12132" y="19738"/>
                  </a:lnTo>
                  <a:lnTo>
                    <a:pt x="12025" y="19856"/>
                  </a:lnTo>
                  <a:lnTo>
                    <a:pt x="11919" y="20014"/>
                  </a:lnTo>
                  <a:lnTo>
                    <a:pt x="11883" y="20132"/>
                  </a:lnTo>
                  <a:lnTo>
                    <a:pt x="11883" y="20263"/>
                  </a:lnTo>
                  <a:lnTo>
                    <a:pt x="11883" y="20394"/>
                  </a:lnTo>
                  <a:lnTo>
                    <a:pt x="11954" y="20485"/>
                  </a:lnTo>
                  <a:lnTo>
                    <a:pt x="12061" y="20590"/>
                  </a:lnTo>
                  <a:lnTo>
                    <a:pt x="12185" y="20695"/>
                  </a:lnTo>
                  <a:lnTo>
                    <a:pt x="12327" y="20787"/>
                  </a:lnTo>
                  <a:lnTo>
                    <a:pt x="12540" y="20892"/>
                  </a:lnTo>
                  <a:lnTo>
                    <a:pt x="12771" y="20997"/>
                  </a:lnTo>
                  <a:lnTo>
                    <a:pt x="13073" y="21088"/>
                  </a:lnTo>
                  <a:lnTo>
                    <a:pt x="13428" y="21193"/>
                  </a:lnTo>
                  <a:lnTo>
                    <a:pt x="13873" y="21298"/>
                  </a:lnTo>
                  <a:lnTo>
                    <a:pt x="14317" y="21390"/>
                  </a:lnTo>
                  <a:lnTo>
                    <a:pt x="14778" y="21468"/>
                  </a:lnTo>
                  <a:lnTo>
                    <a:pt x="15294" y="21547"/>
                  </a:lnTo>
                  <a:lnTo>
                    <a:pt x="15809" y="21600"/>
                  </a:lnTo>
                  <a:lnTo>
                    <a:pt x="16359" y="21652"/>
                  </a:lnTo>
                  <a:lnTo>
                    <a:pt x="16875" y="21678"/>
                  </a:lnTo>
                  <a:lnTo>
                    <a:pt x="17407" y="21678"/>
                  </a:lnTo>
                  <a:lnTo>
                    <a:pt x="17958" y="21678"/>
                  </a:lnTo>
                  <a:lnTo>
                    <a:pt x="18473" y="21652"/>
                  </a:lnTo>
                  <a:lnTo>
                    <a:pt x="18953" y="21573"/>
                  </a:lnTo>
                  <a:lnTo>
                    <a:pt x="19397" y="21495"/>
                  </a:lnTo>
                  <a:lnTo>
                    <a:pt x="19841" y="21390"/>
                  </a:lnTo>
                  <a:lnTo>
                    <a:pt x="20214" y="21272"/>
                  </a:lnTo>
                  <a:lnTo>
                    <a:pt x="20551" y="21088"/>
                  </a:lnTo>
                  <a:lnTo>
                    <a:pt x="20480" y="20787"/>
                  </a:lnTo>
                  <a:lnTo>
                    <a:pt x="20409" y="20485"/>
                  </a:lnTo>
                  <a:lnTo>
                    <a:pt x="20356" y="20158"/>
                  </a:lnTo>
                  <a:lnTo>
                    <a:pt x="20356" y="19804"/>
                  </a:lnTo>
                  <a:lnTo>
                    <a:pt x="20321" y="19083"/>
                  </a:lnTo>
                  <a:lnTo>
                    <a:pt x="20356" y="18349"/>
                  </a:lnTo>
                  <a:lnTo>
                    <a:pt x="20409" y="17641"/>
                  </a:lnTo>
                  <a:lnTo>
                    <a:pt x="20480" y="17012"/>
                  </a:lnTo>
                  <a:lnTo>
                    <a:pt x="20551" y="16488"/>
                  </a:lnTo>
                  <a:lnTo>
                    <a:pt x="20551" y="16055"/>
                  </a:lnTo>
                  <a:lnTo>
                    <a:pt x="20551" y="15911"/>
                  </a:lnTo>
                  <a:lnTo>
                    <a:pt x="20445" y="15754"/>
                  </a:lnTo>
                  <a:lnTo>
                    <a:pt x="20356" y="15610"/>
                  </a:lnTo>
                  <a:lnTo>
                    <a:pt x="20178" y="15452"/>
                  </a:lnTo>
                  <a:lnTo>
                    <a:pt x="20001" y="15334"/>
                  </a:lnTo>
                  <a:lnTo>
                    <a:pt x="19770" y="15230"/>
                  </a:lnTo>
                  <a:lnTo>
                    <a:pt x="19521" y="15125"/>
                  </a:lnTo>
                  <a:lnTo>
                    <a:pt x="19290" y="15059"/>
                  </a:lnTo>
                  <a:lnTo>
                    <a:pt x="19024" y="15007"/>
                  </a:lnTo>
                  <a:lnTo>
                    <a:pt x="18740" y="14954"/>
                  </a:lnTo>
                  <a:lnTo>
                    <a:pt x="18509" y="14954"/>
                  </a:lnTo>
                  <a:lnTo>
                    <a:pt x="18225" y="14954"/>
                  </a:lnTo>
                  <a:lnTo>
                    <a:pt x="17994" y="15007"/>
                  </a:lnTo>
                  <a:lnTo>
                    <a:pt x="17763" y="15085"/>
                  </a:lnTo>
                  <a:lnTo>
                    <a:pt x="17550" y="15177"/>
                  </a:lnTo>
                  <a:lnTo>
                    <a:pt x="17372" y="15308"/>
                  </a:lnTo>
                  <a:lnTo>
                    <a:pt x="17176" y="15426"/>
                  </a:lnTo>
                  <a:lnTo>
                    <a:pt x="16928" y="15557"/>
                  </a:lnTo>
                  <a:lnTo>
                    <a:pt x="16661" y="15636"/>
                  </a:lnTo>
                  <a:lnTo>
                    <a:pt x="16359" y="15688"/>
                  </a:lnTo>
                  <a:lnTo>
                    <a:pt x="16022" y="15715"/>
                  </a:lnTo>
                  <a:lnTo>
                    <a:pt x="15667" y="15688"/>
                  </a:lnTo>
                  <a:lnTo>
                    <a:pt x="15294" y="15662"/>
                  </a:lnTo>
                  <a:lnTo>
                    <a:pt x="14956" y="15583"/>
                  </a:lnTo>
                  <a:lnTo>
                    <a:pt x="14619" y="15479"/>
                  </a:lnTo>
                  <a:lnTo>
                    <a:pt x="14281" y="15334"/>
                  </a:lnTo>
                  <a:lnTo>
                    <a:pt x="13961" y="15177"/>
                  </a:lnTo>
                  <a:lnTo>
                    <a:pt x="13695" y="14981"/>
                  </a:lnTo>
                  <a:lnTo>
                    <a:pt x="13588" y="14850"/>
                  </a:lnTo>
                  <a:lnTo>
                    <a:pt x="13482" y="14732"/>
                  </a:lnTo>
                  <a:lnTo>
                    <a:pt x="13393" y="14600"/>
                  </a:lnTo>
                  <a:lnTo>
                    <a:pt x="13322" y="14456"/>
                  </a:lnTo>
                  <a:lnTo>
                    <a:pt x="13251" y="14299"/>
                  </a:lnTo>
                  <a:lnTo>
                    <a:pt x="13215" y="14155"/>
                  </a:lnTo>
                  <a:lnTo>
                    <a:pt x="13180" y="13971"/>
                  </a:lnTo>
                  <a:lnTo>
                    <a:pt x="13180" y="13801"/>
                  </a:lnTo>
                  <a:lnTo>
                    <a:pt x="13180" y="13591"/>
                  </a:lnTo>
                  <a:lnTo>
                    <a:pt x="13215" y="13395"/>
                  </a:lnTo>
                  <a:lnTo>
                    <a:pt x="13251" y="13198"/>
                  </a:lnTo>
                  <a:lnTo>
                    <a:pt x="13322" y="13015"/>
                  </a:lnTo>
                  <a:lnTo>
                    <a:pt x="13393" y="12870"/>
                  </a:lnTo>
                  <a:lnTo>
                    <a:pt x="13482" y="12713"/>
                  </a:lnTo>
                  <a:lnTo>
                    <a:pt x="13588" y="12569"/>
                  </a:lnTo>
                  <a:lnTo>
                    <a:pt x="13730" y="12438"/>
                  </a:lnTo>
                  <a:lnTo>
                    <a:pt x="13997" y="12215"/>
                  </a:lnTo>
                  <a:lnTo>
                    <a:pt x="14334" y="12005"/>
                  </a:lnTo>
                  <a:lnTo>
                    <a:pt x="14690" y="11861"/>
                  </a:lnTo>
                  <a:lnTo>
                    <a:pt x="15063" y="11756"/>
                  </a:lnTo>
                  <a:lnTo>
                    <a:pt x="15436" y="11678"/>
                  </a:lnTo>
                  <a:lnTo>
                    <a:pt x="15809" y="11638"/>
                  </a:lnTo>
                  <a:lnTo>
                    <a:pt x="16182" y="11638"/>
                  </a:lnTo>
                  <a:lnTo>
                    <a:pt x="16555" y="11678"/>
                  </a:lnTo>
                  <a:lnTo>
                    <a:pt x="16910" y="11730"/>
                  </a:lnTo>
                  <a:lnTo>
                    <a:pt x="17248" y="11835"/>
                  </a:lnTo>
                  <a:lnTo>
                    <a:pt x="17514" y="11966"/>
                  </a:lnTo>
                  <a:lnTo>
                    <a:pt x="17763" y="12110"/>
                  </a:lnTo>
                  <a:lnTo>
                    <a:pt x="17887" y="12215"/>
                  </a:lnTo>
                  <a:lnTo>
                    <a:pt x="18065" y="12307"/>
                  </a:lnTo>
                  <a:lnTo>
                    <a:pt x="18260" y="12412"/>
                  </a:lnTo>
                  <a:lnTo>
                    <a:pt x="18438" y="12464"/>
                  </a:lnTo>
                  <a:lnTo>
                    <a:pt x="18669" y="12543"/>
                  </a:lnTo>
                  <a:lnTo>
                    <a:pt x="18882" y="12569"/>
                  </a:lnTo>
                  <a:lnTo>
                    <a:pt x="19113" y="12595"/>
                  </a:lnTo>
                  <a:lnTo>
                    <a:pt x="19361" y="12608"/>
                  </a:lnTo>
                  <a:lnTo>
                    <a:pt x="19592" y="12608"/>
                  </a:lnTo>
                  <a:lnTo>
                    <a:pt x="19841" y="12595"/>
                  </a:lnTo>
                  <a:lnTo>
                    <a:pt x="20072" y="12543"/>
                  </a:lnTo>
                  <a:lnTo>
                    <a:pt x="20321" y="12490"/>
                  </a:lnTo>
                  <a:lnTo>
                    <a:pt x="20551" y="12438"/>
                  </a:lnTo>
                  <a:lnTo>
                    <a:pt x="20800" y="12333"/>
                  </a:lnTo>
                  <a:lnTo>
                    <a:pt x="20996" y="12241"/>
                  </a:lnTo>
                  <a:lnTo>
                    <a:pt x="21244" y="12110"/>
                  </a:lnTo>
                  <a:lnTo>
                    <a:pt x="21298" y="12032"/>
                  </a:lnTo>
                  <a:lnTo>
                    <a:pt x="21404" y="11966"/>
                  </a:lnTo>
                  <a:lnTo>
                    <a:pt x="21475" y="11861"/>
                  </a:lnTo>
                  <a:lnTo>
                    <a:pt x="21511" y="11730"/>
                  </a:lnTo>
                  <a:lnTo>
                    <a:pt x="21617" y="11481"/>
                  </a:lnTo>
                  <a:lnTo>
                    <a:pt x="21653" y="11180"/>
                  </a:lnTo>
                  <a:lnTo>
                    <a:pt x="21653" y="10826"/>
                  </a:lnTo>
                  <a:lnTo>
                    <a:pt x="21653" y="10472"/>
                  </a:lnTo>
                  <a:lnTo>
                    <a:pt x="21582" y="10092"/>
                  </a:lnTo>
                  <a:lnTo>
                    <a:pt x="21511" y="9725"/>
                  </a:lnTo>
                  <a:lnTo>
                    <a:pt x="21298" y="8912"/>
                  </a:lnTo>
                  <a:lnTo>
                    <a:pt x="21067" y="8191"/>
                  </a:lnTo>
                  <a:lnTo>
                    <a:pt x="20800" y="7536"/>
                  </a:lnTo>
                  <a:lnTo>
                    <a:pt x="20551" y="7025"/>
                  </a:lnTo>
                  <a:lnTo>
                    <a:pt x="20001" y="7103"/>
                  </a:lnTo>
                  <a:lnTo>
                    <a:pt x="19432" y="7156"/>
                  </a:lnTo>
                  <a:lnTo>
                    <a:pt x="18846" y="7208"/>
                  </a:lnTo>
                  <a:lnTo>
                    <a:pt x="18225" y="7208"/>
                  </a:lnTo>
                  <a:lnTo>
                    <a:pt x="17656" y="7208"/>
                  </a:lnTo>
                  <a:lnTo>
                    <a:pt x="17070" y="7182"/>
                  </a:lnTo>
                  <a:lnTo>
                    <a:pt x="16484" y="7156"/>
                  </a:lnTo>
                  <a:lnTo>
                    <a:pt x="15986" y="7103"/>
                  </a:lnTo>
                  <a:lnTo>
                    <a:pt x="14992" y="6999"/>
                  </a:lnTo>
                  <a:lnTo>
                    <a:pt x="14210" y="6907"/>
                  </a:lnTo>
                  <a:lnTo>
                    <a:pt x="13695" y="6828"/>
                  </a:lnTo>
                  <a:lnTo>
                    <a:pt x="13517" y="6802"/>
                  </a:lnTo>
                  <a:lnTo>
                    <a:pt x="13073" y="6645"/>
                  </a:lnTo>
                  <a:lnTo>
                    <a:pt x="12700" y="6474"/>
                  </a:lnTo>
                  <a:lnTo>
                    <a:pt x="12363" y="6304"/>
                  </a:lnTo>
                  <a:lnTo>
                    <a:pt x="12132" y="6094"/>
                  </a:lnTo>
                  <a:lnTo>
                    <a:pt x="11919" y="5871"/>
                  </a:lnTo>
                  <a:lnTo>
                    <a:pt x="11776" y="5649"/>
                  </a:lnTo>
                  <a:lnTo>
                    <a:pt x="11688" y="5413"/>
                  </a:lnTo>
                  <a:lnTo>
                    <a:pt x="11617" y="5190"/>
                  </a:lnTo>
                  <a:lnTo>
                    <a:pt x="11617" y="4941"/>
                  </a:lnTo>
                  <a:lnTo>
                    <a:pt x="11652" y="4718"/>
                  </a:lnTo>
                  <a:lnTo>
                    <a:pt x="11723" y="4482"/>
                  </a:lnTo>
                  <a:lnTo>
                    <a:pt x="11812" y="4285"/>
                  </a:lnTo>
                  <a:lnTo>
                    <a:pt x="11919" y="4089"/>
                  </a:lnTo>
                  <a:lnTo>
                    <a:pt x="12096" y="3905"/>
                  </a:lnTo>
                  <a:lnTo>
                    <a:pt x="12292" y="3735"/>
                  </a:lnTo>
                  <a:lnTo>
                    <a:pt x="12505" y="3604"/>
                  </a:lnTo>
                  <a:lnTo>
                    <a:pt x="12700" y="3460"/>
                  </a:lnTo>
                  <a:lnTo>
                    <a:pt x="12878" y="3250"/>
                  </a:lnTo>
                  <a:lnTo>
                    <a:pt x="13038" y="3027"/>
                  </a:lnTo>
                  <a:lnTo>
                    <a:pt x="13180" y="2752"/>
                  </a:lnTo>
                  <a:lnTo>
                    <a:pt x="13286" y="2477"/>
                  </a:lnTo>
                  <a:lnTo>
                    <a:pt x="13322" y="2175"/>
                  </a:lnTo>
                  <a:lnTo>
                    <a:pt x="13357" y="1874"/>
                  </a:lnTo>
                  <a:lnTo>
                    <a:pt x="13286" y="1572"/>
                  </a:lnTo>
                  <a:lnTo>
                    <a:pt x="13180" y="1271"/>
                  </a:lnTo>
                  <a:lnTo>
                    <a:pt x="13038" y="983"/>
                  </a:lnTo>
                  <a:lnTo>
                    <a:pt x="12949" y="865"/>
                  </a:lnTo>
                  <a:lnTo>
                    <a:pt x="12807" y="733"/>
                  </a:lnTo>
                  <a:lnTo>
                    <a:pt x="12665" y="616"/>
                  </a:lnTo>
                  <a:lnTo>
                    <a:pt x="12505" y="511"/>
                  </a:lnTo>
                  <a:lnTo>
                    <a:pt x="12327" y="406"/>
                  </a:lnTo>
                  <a:lnTo>
                    <a:pt x="12132" y="314"/>
                  </a:lnTo>
                  <a:lnTo>
                    <a:pt x="11883" y="235"/>
                  </a:lnTo>
                  <a:lnTo>
                    <a:pt x="11652" y="183"/>
                  </a:lnTo>
                  <a:lnTo>
                    <a:pt x="11368" y="104"/>
                  </a:lnTo>
                  <a:lnTo>
                    <a:pt x="11101" y="78"/>
                  </a:lnTo>
                  <a:lnTo>
                    <a:pt x="10800" y="52"/>
                  </a:lnTo>
                  <a:lnTo>
                    <a:pt x="10444" y="52"/>
                  </a:lnTo>
                  <a:lnTo>
                    <a:pt x="10142" y="52"/>
                  </a:lnTo>
                  <a:lnTo>
                    <a:pt x="9840" y="78"/>
                  </a:lnTo>
                  <a:lnTo>
                    <a:pt x="9574" y="104"/>
                  </a:lnTo>
                  <a:lnTo>
                    <a:pt x="9325" y="157"/>
                  </a:lnTo>
                  <a:lnTo>
                    <a:pt x="9094" y="209"/>
                  </a:lnTo>
                  <a:lnTo>
                    <a:pt x="8846" y="262"/>
                  </a:lnTo>
                  <a:lnTo>
                    <a:pt x="8650" y="340"/>
                  </a:lnTo>
                  <a:lnTo>
                    <a:pt x="8437" y="432"/>
                  </a:lnTo>
                  <a:lnTo>
                    <a:pt x="8277" y="511"/>
                  </a:lnTo>
                  <a:lnTo>
                    <a:pt x="8100" y="616"/>
                  </a:lnTo>
                  <a:lnTo>
                    <a:pt x="7957" y="707"/>
                  </a:lnTo>
                  <a:lnTo>
                    <a:pt x="7833" y="838"/>
                  </a:lnTo>
                  <a:lnTo>
                    <a:pt x="7620" y="1061"/>
                  </a:lnTo>
                  <a:lnTo>
                    <a:pt x="7442" y="1336"/>
                  </a:lnTo>
                  <a:lnTo>
                    <a:pt x="7353" y="1599"/>
                  </a:lnTo>
                  <a:lnTo>
                    <a:pt x="7318" y="1900"/>
                  </a:lnTo>
                  <a:lnTo>
                    <a:pt x="7318" y="2175"/>
                  </a:lnTo>
                  <a:lnTo>
                    <a:pt x="7353" y="2450"/>
                  </a:lnTo>
                  <a:lnTo>
                    <a:pt x="7442" y="2726"/>
                  </a:lnTo>
                  <a:lnTo>
                    <a:pt x="7620" y="2975"/>
                  </a:lnTo>
                  <a:lnTo>
                    <a:pt x="7833" y="3198"/>
                  </a:lnTo>
                  <a:lnTo>
                    <a:pt x="8064" y="3433"/>
                  </a:lnTo>
                  <a:lnTo>
                    <a:pt x="8295" y="3630"/>
                  </a:lnTo>
                  <a:lnTo>
                    <a:pt x="8508" y="3853"/>
                  </a:lnTo>
                  <a:lnTo>
                    <a:pt x="8686" y="4089"/>
                  </a:lnTo>
                  <a:lnTo>
                    <a:pt x="8775" y="4312"/>
                  </a:lnTo>
                  <a:lnTo>
                    <a:pt x="8846" y="4561"/>
                  </a:lnTo>
                  <a:lnTo>
                    <a:pt x="8846" y="4810"/>
                  </a:lnTo>
                  <a:lnTo>
                    <a:pt x="8810" y="5059"/>
                  </a:lnTo>
                  <a:lnTo>
                    <a:pt x="8721" y="5295"/>
                  </a:lnTo>
                  <a:lnTo>
                    <a:pt x="8579" y="5544"/>
                  </a:lnTo>
                  <a:lnTo>
                    <a:pt x="8366" y="5766"/>
                  </a:lnTo>
                  <a:lnTo>
                    <a:pt x="8135" y="5976"/>
                  </a:lnTo>
                  <a:lnTo>
                    <a:pt x="7833" y="6199"/>
                  </a:lnTo>
                  <a:lnTo>
                    <a:pt x="7478" y="6369"/>
                  </a:lnTo>
                  <a:lnTo>
                    <a:pt x="7069" y="6527"/>
                  </a:lnTo>
                  <a:lnTo>
                    <a:pt x="6590" y="6671"/>
                  </a:lnTo>
                  <a:lnTo>
                    <a:pt x="6092" y="6802"/>
                  </a:lnTo>
                  <a:lnTo>
                    <a:pt x="5684" y="6802"/>
                  </a:lnTo>
                  <a:lnTo>
                    <a:pt x="5133" y="6802"/>
                  </a:lnTo>
                  <a:lnTo>
                    <a:pt x="4547" y="6802"/>
                  </a:lnTo>
                  <a:lnTo>
                    <a:pt x="3872" y="6802"/>
                  </a:lnTo>
                  <a:lnTo>
                    <a:pt x="3144" y="6802"/>
                  </a:lnTo>
                  <a:lnTo>
                    <a:pt x="2362" y="6802"/>
                  </a:lnTo>
                  <a:lnTo>
                    <a:pt x="1545" y="6802"/>
                  </a:lnTo>
                  <a:lnTo>
                    <a:pt x="692" y="6802"/>
                  </a:lnTo>
                  <a:lnTo>
                    <a:pt x="586" y="7234"/>
                  </a:lnTo>
                  <a:lnTo>
                    <a:pt x="461" y="7837"/>
                  </a:lnTo>
                  <a:lnTo>
                    <a:pt x="355" y="8493"/>
                  </a:lnTo>
                  <a:lnTo>
                    <a:pt x="248" y="9187"/>
                  </a:lnTo>
                  <a:lnTo>
                    <a:pt x="142" y="9869"/>
                  </a:lnTo>
                  <a:lnTo>
                    <a:pt x="106" y="10498"/>
                  </a:lnTo>
                  <a:lnTo>
                    <a:pt x="106" y="10983"/>
                  </a:lnTo>
                  <a:lnTo>
                    <a:pt x="106" y="11311"/>
                  </a:lnTo>
                  <a:lnTo>
                    <a:pt x="213" y="11481"/>
                  </a:lnTo>
                  <a:lnTo>
                    <a:pt x="319" y="11651"/>
                  </a:lnTo>
                  <a:lnTo>
                    <a:pt x="497" y="11783"/>
                  </a:lnTo>
                  <a:lnTo>
                    <a:pt x="692" y="11914"/>
                  </a:lnTo>
                  <a:lnTo>
                    <a:pt x="941" y="12032"/>
                  </a:lnTo>
                  <a:lnTo>
                    <a:pt x="1207" y="12110"/>
                  </a:lnTo>
                  <a:lnTo>
                    <a:pt x="1509" y="12189"/>
                  </a:lnTo>
                  <a:lnTo>
                    <a:pt x="1794" y="12241"/>
                  </a:lnTo>
                  <a:lnTo>
                    <a:pt x="2131" y="12267"/>
                  </a:lnTo>
                  <a:lnTo>
                    <a:pt x="2433" y="12281"/>
                  </a:lnTo>
                  <a:lnTo>
                    <a:pt x="2735" y="12267"/>
                  </a:lnTo>
                  <a:lnTo>
                    <a:pt x="3055" y="12241"/>
                  </a:lnTo>
                  <a:lnTo>
                    <a:pt x="3357" y="12189"/>
                  </a:lnTo>
                  <a:lnTo>
                    <a:pt x="3623" y="12084"/>
                  </a:lnTo>
                  <a:lnTo>
                    <a:pt x="3872" y="11979"/>
                  </a:lnTo>
                  <a:lnTo>
                    <a:pt x="4103" y="11861"/>
                  </a:lnTo>
                  <a:lnTo>
                    <a:pt x="4316" y="11704"/>
                  </a:lnTo>
                  <a:lnTo>
                    <a:pt x="4582" y="11612"/>
                  </a:lnTo>
                  <a:lnTo>
                    <a:pt x="4849" y="11533"/>
                  </a:lnTo>
                  <a:lnTo>
                    <a:pt x="5169" y="11507"/>
                  </a:lnTo>
                  <a:lnTo>
                    <a:pt x="5506" y="11481"/>
                  </a:lnTo>
                  <a:lnTo>
                    <a:pt x="5808" y="11507"/>
                  </a:lnTo>
                  <a:lnTo>
                    <a:pt x="6146" y="11560"/>
                  </a:lnTo>
                  <a:lnTo>
                    <a:pt x="6501" y="11651"/>
                  </a:lnTo>
                  <a:lnTo>
                    <a:pt x="6803" y="11783"/>
                  </a:lnTo>
                  <a:lnTo>
                    <a:pt x="7105" y="11940"/>
                  </a:lnTo>
                  <a:lnTo>
                    <a:pt x="7353" y="12110"/>
                  </a:lnTo>
                  <a:lnTo>
                    <a:pt x="7584" y="12333"/>
                  </a:lnTo>
                  <a:lnTo>
                    <a:pt x="7798" y="12595"/>
                  </a:lnTo>
                  <a:lnTo>
                    <a:pt x="7922" y="12870"/>
                  </a:lnTo>
                  <a:lnTo>
                    <a:pt x="8028" y="13198"/>
                  </a:lnTo>
                  <a:lnTo>
                    <a:pt x="8064" y="13526"/>
                  </a:lnTo>
                  <a:lnTo>
                    <a:pt x="8028" y="13775"/>
                  </a:lnTo>
                  <a:lnTo>
                    <a:pt x="7922" y="13998"/>
                  </a:lnTo>
                  <a:lnTo>
                    <a:pt x="7798" y="14220"/>
                  </a:lnTo>
                  <a:lnTo>
                    <a:pt x="7584" y="14404"/>
                  </a:lnTo>
                  <a:lnTo>
                    <a:pt x="7353" y="14574"/>
                  </a:lnTo>
                  <a:lnTo>
                    <a:pt x="7105" y="14732"/>
                  </a:lnTo>
                  <a:lnTo>
                    <a:pt x="6803" y="14850"/>
                  </a:lnTo>
                  <a:lnTo>
                    <a:pt x="6501" y="14954"/>
                  </a:lnTo>
                  <a:lnTo>
                    <a:pt x="6146" y="15033"/>
                  </a:lnTo>
                  <a:lnTo>
                    <a:pt x="5808" y="15085"/>
                  </a:lnTo>
                  <a:lnTo>
                    <a:pt x="5506" y="15085"/>
                  </a:lnTo>
                  <a:lnTo>
                    <a:pt x="5169" y="15059"/>
                  </a:lnTo>
                  <a:lnTo>
                    <a:pt x="4849" y="15007"/>
                  </a:lnTo>
                  <a:lnTo>
                    <a:pt x="4582" y="14902"/>
                  </a:lnTo>
                  <a:lnTo>
                    <a:pt x="4316" y="14784"/>
                  </a:lnTo>
                  <a:lnTo>
                    <a:pt x="4103" y="14600"/>
                  </a:lnTo>
                  <a:lnTo>
                    <a:pt x="3907" y="14430"/>
                  </a:lnTo>
                  <a:lnTo>
                    <a:pt x="3659" y="14299"/>
                  </a:lnTo>
                  <a:lnTo>
                    <a:pt x="3428" y="14194"/>
                  </a:lnTo>
                  <a:lnTo>
                    <a:pt x="3179" y="14129"/>
                  </a:lnTo>
                  <a:lnTo>
                    <a:pt x="2913" y="14102"/>
                  </a:lnTo>
                  <a:lnTo>
                    <a:pt x="2646" y="14102"/>
                  </a:lnTo>
                  <a:lnTo>
                    <a:pt x="2362" y="14129"/>
                  </a:lnTo>
                  <a:lnTo>
                    <a:pt x="2096" y="14168"/>
                  </a:lnTo>
                  <a:lnTo>
                    <a:pt x="1811" y="14273"/>
                  </a:lnTo>
                  <a:lnTo>
                    <a:pt x="1545" y="14378"/>
                  </a:lnTo>
                  <a:lnTo>
                    <a:pt x="1314" y="14496"/>
                  </a:lnTo>
                  <a:lnTo>
                    <a:pt x="1065" y="14653"/>
                  </a:lnTo>
                  <a:lnTo>
                    <a:pt x="870" y="14797"/>
                  </a:lnTo>
                  <a:lnTo>
                    <a:pt x="657" y="14981"/>
                  </a:lnTo>
                  <a:lnTo>
                    <a:pt x="497" y="15177"/>
                  </a:lnTo>
                  <a:lnTo>
                    <a:pt x="390" y="15413"/>
                  </a:lnTo>
                  <a:lnTo>
                    <a:pt x="284" y="15636"/>
                  </a:lnTo>
                  <a:lnTo>
                    <a:pt x="248" y="15911"/>
                  </a:lnTo>
                  <a:lnTo>
                    <a:pt x="284" y="16239"/>
                  </a:lnTo>
                  <a:lnTo>
                    <a:pt x="319" y="16566"/>
                  </a:lnTo>
                  <a:lnTo>
                    <a:pt x="497" y="17340"/>
                  </a:lnTo>
                  <a:lnTo>
                    <a:pt x="692" y="18152"/>
                  </a:lnTo>
                  <a:lnTo>
                    <a:pt x="799" y="18559"/>
                  </a:lnTo>
                  <a:lnTo>
                    <a:pt x="905" y="18978"/>
                  </a:lnTo>
                  <a:lnTo>
                    <a:pt x="959" y="19384"/>
                  </a:lnTo>
                  <a:lnTo>
                    <a:pt x="994" y="19791"/>
                  </a:lnTo>
                  <a:lnTo>
                    <a:pt x="994" y="20132"/>
                  </a:lnTo>
                  <a:lnTo>
                    <a:pt x="959" y="20485"/>
                  </a:lnTo>
                  <a:lnTo>
                    <a:pt x="941" y="20669"/>
                  </a:lnTo>
                  <a:lnTo>
                    <a:pt x="870" y="20813"/>
                  </a:lnTo>
                  <a:lnTo>
                    <a:pt x="799" y="20970"/>
                  </a:lnTo>
                  <a:lnTo>
                    <a:pt x="692" y="21088"/>
                  </a:lnTo>
                  <a:lnTo>
                    <a:pt x="1474" y="20997"/>
                  </a:lnTo>
                  <a:lnTo>
                    <a:pt x="2291" y="20866"/>
                  </a:lnTo>
                  <a:lnTo>
                    <a:pt x="3108" y="20787"/>
                  </a:lnTo>
                  <a:lnTo>
                    <a:pt x="3907" y="20721"/>
                  </a:lnTo>
                  <a:lnTo>
                    <a:pt x="4653" y="20695"/>
                  </a:lnTo>
                  <a:lnTo>
                    <a:pt x="5364" y="20695"/>
                  </a:lnTo>
                  <a:lnTo>
                    <a:pt x="5701" y="20721"/>
                  </a:lnTo>
                  <a:lnTo>
                    <a:pt x="6057" y="20761"/>
                  </a:lnTo>
                  <a:lnTo>
                    <a:pt x="6323" y="20813"/>
                  </a:lnTo>
                  <a:lnTo>
                    <a:pt x="6625" y="20892"/>
                  </a:lnTo>
                  <a:close/>
                </a:path>
              </a:pathLst>
            </a:custGeom>
            <a:gradFill rotWithShape="1">
              <a:gsLst>
                <a:gs pos="0">
                  <a:srgbClr val="FF6600"/>
                </a:gs>
                <a:gs pos="100000">
                  <a:srgbClr val="FF6600">
                    <a:gamma/>
                    <a:tint val="66667"/>
                    <a:invGamma/>
                  </a:srgbClr>
                </a:gs>
              </a:gsLst>
              <a:lin ang="5400000" scaled="1"/>
            </a:gradFill>
            <a:ln w="57150">
              <a:solidFill>
                <a:srgbClr val="FFFFFF"/>
              </a:solidFill>
              <a:miter lim="800000"/>
              <a:headEnd/>
              <a:tailEnd/>
            </a:ln>
            <a:effectLst>
              <a:outerShdw dist="135003" dir="2471156" algn="ctr" rotWithShape="0">
                <a:srgbClr val="000000">
                  <a:alpha val="50000"/>
                </a:srgbClr>
              </a:outerShdw>
            </a:effectLst>
          </p:spPr>
          <p:txBody>
            <a:bodyPr/>
            <a:lstStyle/>
            <a:p>
              <a:endParaRPr lang="zh-CN" altLang="en-US"/>
            </a:p>
          </p:txBody>
        </p:sp>
        <p:sp>
          <p:nvSpPr>
            <p:cNvPr id="9" name="Puzzle2"/>
            <p:cNvSpPr>
              <a:spLocks noEditPoints="1" noChangeArrowheads="1"/>
            </p:cNvSpPr>
            <p:nvPr/>
          </p:nvSpPr>
          <p:spPr bwMode="gray">
            <a:xfrm>
              <a:off x="2880" y="1736"/>
              <a:ext cx="1778" cy="1379"/>
            </a:xfrm>
            <a:custGeom>
              <a:avLst/>
              <a:gdLst>
                <a:gd name="T0" fmla="*/ 11 w 21600"/>
                <a:gd name="T1" fmla="*/ 13386 h 21600"/>
                <a:gd name="T2" fmla="*/ 4202 w 21600"/>
                <a:gd name="T3" fmla="*/ 21161 h 21600"/>
                <a:gd name="T4" fmla="*/ 10400 w 21600"/>
                <a:gd name="T5" fmla="*/ 13909 h 21600"/>
                <a:gd name="T6" fmla="*/ 16821 w 21600"/>
                <a:gd name="T7" fmla="*/ 21190 h 21600"/>
                <a:gd name="T8" fmla="*/ 21600 w 21600"/>
                <a:gd name="T9" fmla="*/ 15083 h 21600"/>
                <a:gd name="T10" fmla="*/ 16889 w 21600"/>
                <a:gd name="T11" fmla="*/ 5739 h 21600"/>
                <a:gd name="T12" fmla="*/ 10800 w 21600"/>
                <a:gd name="T13" fmla="*/ 28 h 21600"/>
                <a:gd name="T14" fmla="*/ 4202 w 21600"/>
                <a:gd name="T15" fmla="*/ 5894 h 21600"/>
                <a:gd name="T16" fmla="*/ 5388 w 21600"/>
                <a:gd name="T17" fmla="*/ 6742 h 21600"/>
                <a:gd name="T18" fmla="*/ 16177 w 21600"/>
                <a:gd name="T19" fmla="*/ 20441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4247" y="12354"/>
                  </a:moveTo>
                  <a:lnTo>
                    <a:pt x="4134" y="12468"/>
                  </a:lnTo>
                  <a:lnTo>
                    <a:pt x="4010" y="12581"/>
                  </a:lnTo>
                  <a:lnTo>
                    <a:pt x="3897" y="12637"/>
                  </a:lnTo>
                  <a:lnTo>
                    <a:pt x="3773" y="12694"/>
                  </a:lnTo>
                  <a:lnTo>
                    <a:pt x="3637" y="12694"/>
                  </a:lnTo>
                  <a:lnTo>
                    <a:pt x="3524" y="12694"/>
                  </a:lnTo>
                  <a:lnTo>
                    <a:pt x="3400" y="12665"/>
                  </a:lnTo>
                  <a:lnTo>
                    <a:pt x="3287" y="12609"/>
                  </a:lnTo>
                  <a:lnTo>
                    <a:pt x="3027" y="12496"/>
                  </a:lnTo>
                  <a:lnTo>
                    <a:pt x="2790" y="12340"/>
                  </a:lnTo>
                  <a:lnTo>
                    <a:pt x="2530" y="12142"/>
                  </a:lnTo>
                  <a:lnTo>
                    <a:pt x="2293" y="11987"/>
                  </a:lnTo>
                  <a:lnTo>
                    <a:pt x="2033" y="11817"/>
                  </a:lnTo>
                  <a:lnTo>
                    <a:pt x="1773" y="11676"/>
                  </a:lnTo>
                  <a:lnTo>
                    <a:pt x="1638" y="11662"/>
                  </a:lnTo>
                  <a:lnTo>
                    <a:pt x="1513" y="11634"/>
                  </a:lnTo>
                  <a:lnTo>
                    <a:pt x="1378" y="11634"/>
                  </a:lnTo>
                  <a:lnTo>
                    <a:pt x="1253" y="11634"/>
                  </a:lnTo>
                  <a:lnTo>
                    <a:pt x="1118" y="11662"/>
                  </a:lnTo>
                  <a:lnTo>
                    <a:pt x="971" y="11732"/>
                  </a:lnTo>
                  <a:lnTo>
                    <a:pt x="835" y="11817"/>
                  </a:lnTo>
                  <a:lnTo>
                    <a:pt x="711" y="11959"/>
                  </a:lnTo>
                  <a:lnTo>
                    <a:pt x="553" y="12086"/>
                  </a:lnTo>
                  <a:lnTo>
                    <a:pt x="429" y="12284"/>
                  </a:lnTo>
                  <a:lnTo>
                    <a:pt x="271" y="12524"/>
                  </a:lnTo>
                  <a:lnTo>
                    <a:pt x="146" y="12793"/>
                  </a:lnTo>
                  <a:lnTo>
                    <a:pt x="79" y="12962"/>
                  </a:lnTo>
                  <a:lnTo>
                    <a:pt x="33" y="13146"/>
                  </a:lnTo>
                  <a:lnTo>
                    <a:pt x="11" y="13386"/>
                  </a:lnTo>
                  <a:lnTo>
                    <a:pt x="11" y="13641"/>
                  </a:lnTo>
                  <a:lnTo>
                    <a:pt x="33" y="13881"/>
                  </a:lnTo>
                  <a:lnTo>
                    <a:pt x="101" y="14150"/>
                  </a:lnTo>
                  <a:lnTo>
                    <a:pt x="192" y="14404"/>
                  </a:lnTo>
                  <a:lnTo>
                    <a:pt x="293" y="14645"/>
                  </a:lnTo>
                  <a:lnTo>
                    <a:pt x="451" y="14857"/>
                  </a:lnTo>
                  <a:lnTo>
                    <a:pt x="621" y="15054"/>
                  </a:lnTo>
                  <a:lnTo>
                    <a:pt x="734" y="15125"/>
                  </a:lnTo>
                  <a:lnTo>
                    <a:pt x="835" y="15210"/>
                  </a:lnTo>
                  <a:lnTo>
                    <a:pt x="948" y="15267"/>
                  </a:lnTo>
                  <a:lnTo>
                    <a:pt x="1084" y="15323"/>
                  </a:lnTo>
                  <a:lnTo>
                    <a:pt x="1208" y="15351"/>
                  </a:lnTo>
                  <a:lnTo>
                    <a:pt x="1355" y="15380"/>
                  </a:lnTo>
                  <a:lnTo>
                    <a:pt x="1513" y="15380"/>
                  </a:lnTo>
                  <a:lnTo>
                    <a:pt x="1683" y="15380"/>
                  </a:lnTo>
                  <a:lnTo>
                    <a:pt x="1864" y="15351"/>
                  </a:lnTo>
                  <a:lnTo>
                    <a:pt x="2033" y="15323"/>
                  </a:lnTo>
                  <a:lnTo>
                    <a:pt x="2225" y="15238"/>
                  </a:lnTo>
                  <a:lnTo>
                    <a:pt x="2428" y="15153"/>
                  </a:lnTo>
                  <a:lnTo>
                    <a:pt x="2745" y="15026"/>
                  </a:lnTo>
                  <a:lnTo>
                    <a:pt x="3005" y="14913"/>
                  </a:lnTo>
                  <a:lnTo>
                    <a:pt x="3264" y="14828"/>
                  </a:lnTo>
                  <a:lnTo>
                    <a:pt x="3513" y="14800"/>
                  </a:lnTo>
                  <a:lnTo>
                    <a:pt x="3615" y="14828"/>
                  </a:lnTo>
                  <a:lnTo>
                    <a:pt x="3728" y="14857"/>
                  </a:lnTo>
                  <a:lnTo>
                    <a:pt x="3807" y="14913"/>
                  </a:lnTo>
                  <a:lnTo>
                    <a:pt x="3920" y="14998"/>
                  </a:lnTo>
                  <a:lnTo>
                    <a:pt x="4010" y="15097"/>
                  </a:lnTo>
                  <a:lnTo>
                    <a:pt x="4089" y="15238"/>
                  </a:lnTo>
                  <a:lnTo>
                    <a:pt x="4179" y="15408"/>
                  </a:lnTo>
                  <a:lnTo>
                    <a:pt x="4247" y="15620"/>
                  </a:lnTo>
                  <a:lnTo>
                    <a:pt x="4326" y="15860"/>
                  </a:lnTo>
                  <a:lnTo>
                    <a:pt x="4394" y="16129"/>
                  </a:lnTo>
                  <a:lnTo>
                    <a:pt x="4439" y="16440"/>
                  </a:lnTo>
                  <a:lnTo>
                    <a:pt x="4507" y="16737"/>
                  </a:lnTo>
                  <a:lnTo>
                    <a:pt x="4552" y="17090"/>
                  </a:lnTo>
                  <a:lnTo>
                    <a:pt x="4575" y="17443"/>
                  </a:lnTo>
                  <a:lnTo>
                    <a:pt x="4586" y="17825"/>
                  </a:lnTo>
                  <a:lnTo>
                    <a:pt x="4586" y="18193"/>
                  </a:lnTo>
                  <a:lnTo>
                    <a:pt x="4586" y="18574"/>
                  </a:lnTo>
                  <a:lnTo>
                    <a:pt x="4586" y="18984"/>
                  </a:lnTo>
                  <a:lnTo>
                    <a:pt x="4552" y="19366"/>
                  </a:lnTo>
                  <a:lnTo>
                    <a:pt x="4507" y="19748"/>
                  </a:lnTo>
                  <a:lnTo>
                    <a:pt x="4462" y="20129"/>
                  </a:lnTo>
                  <a:lnTo>
                    <a:pt x="4371" y="20483"/>
                  </a:lnTo>
                  <a:lnTo>
                    <a:pt x="4292" y="20836"/>
                  </a:lnTo>
                  <a:lnTo>
                    <a:pt x="4202" y="21161"/>
                  </a:lnTo>
                  <a:lnTo>
                    <a:pt x="4744" y="21161"/>
                  </a:lnTo>
                  <a:lnTo>
                    <a:pt x="5264" y="21161"/>
                  </a:lnTo>
                  <a:lnTo>
                    <a:pt x="5784" y="21161"/>
                  </a:lnTo>
                  <a:lnTo>
                    <a:pt x="6235" y="21161"/>
                  </a:lnTo>
                  <a:lnTo>
                    <a:pt x="6676" y="21161"/>
                  </a:lnTo>
                  <a:lnTo>
                    <a:pt x="7060" y="21161"/>
                  </a:lnTo>
                  <a:lnTo>
                    <a:pt x="7410" y="21161"/>
                  </a:lnTo>
                  <a:lnTo>
                    <a:pt x="7670" y="21161"/>
                  </a:lnTo>
                  <a:lnTo>
                    <a:pt x="8020" y="21020"/>
                  </a:lnTo>
                  <a:lnTo>
                    <a:pt x="8303" y="20893"/>
                  </a:lnTo>
                  <a:lnTo>
                    <a:pt x="8563" y="20695"/>
                  </a:lnTo>
                  <a:lnTo>
                    <a:pt x="8800" y="20511"/>
                  </a:lnTo>
                  <a:lnTo>
                    <a:pt x="8969" y="20285"/>
                  </a:lnTo>
                  <a:lnTo>
                    <a:pt x="9150" y="20045"/>
                  </a:lnTo>
                  <a:lnTo>
                    <a:pt x="9252" y="19804"/>
                  </a:lnTo>
                  <a:lnTo>
                    <a:pt x="9342" y="19550"/>
                  </a:lnTo>
                  <a:lnTo>
                    <a:pt x="9410" y="19281"/>
                  </a:lnTo>
                  <a:lnTo>
                    <a:pt x="9433" y="19013"/>
                  </a:lnTo>
                  <a:lnTo>
                    <a:pt x="9433" y="18744"/>
                  </a:lnTo>
                  <a:lnTo>
                    <a:pt x="9387" y="18504"/>
                  </a:lnTo>
                  <a:lnTo>
                    <a:pt x="9320" y="18221"/>
                  </a:lnTo>
                  <a:lnTo>
                    <a:pt x="9207" y="17981"/>
                  </a:lnTo>
                  <a:lnTo>
                    <a:pt x="9105" y="17740"/>
                  </a:lnTo>
                  <a:lnTo>
                    <a:pt x="8924" y="17514"/>
                  </a:lnTo>
                  <a:lnTo>
                    <a:pt x="8777" y="17274"/>
                  </a:lnTo>
                  <a:lnTo>
                    <a:pt x="8642" y="17034"/>
                  </a:lnTo>
                  <a:lnTo>
                    <a:pt x="8563" y="16765"/>
                  </a:lnTo>
                  <a:lnTo>
                    <a:pt x="8472" y="16468"/>
                  </a:lnTo>
                  <a:lnTo>
                    <a:pt x="8450" y="16157"/>
                  </a:lnTo>
                  <a:lnTo>
                    <a:pt x="8450" y="15860"/>
                  </a:lnTo>
                  <a:lnTo>
                    <a:pt x="8472" y="15563"/>
                  </a:lnTo>
                  <a:lnTo>
                    <a:pt x="8540" y="15267"/>
                  </a:lnTo>
                  <a:lnTo>
                    <a:pt x="8642" y="14998"/>
                  </a:lnTo>
                  <a:lnTo>
                    <a:pt x="8777" y="14729"/>
                  </a:lnTo>
                  <a:lnTo>
                    <a:pt x="8868" y="14616"/>
                  </a:lnTo>
                  <a:lnTo>
                    <a:pt x="8969" y="14475"/>
                  </a:lnTo>
                  <a:lnTo>
                    <a:pt x="9060" y="14376"/>
                  </a:lnTo>
                  <a:lnTo>
                    <a:pt x="9184" y="14291"/>
                  </a:lnTo>
                  <a:lnTo>
                    <a:pt x="9297" y="14206"/>
                  </a:lnTo>
                  <a:lnTo>
                    <a:pt x="9433" y="14121"/>
                  </a:lnTo>
                  <a:lnTo>
                    <a:pt x="9579" y="14051"/>
                  </a:lnTo>
                  <a:lnTo>
                    <a:pt x="9726" y="13994"/>
                  </a:lnTo>
                  <a:lnTo>
                    <a:pt x="9884" y="13938"/>
                  </a:lnTo>
                  <a:lnTo>
                    <a:pt x="10054" y="13909"/>
                  </a:lnTo>
                  <a:lnTo>
                    <a:pt x="10257" y="13881"/>
                  </a:lnTo>
                  <a:lnTo>
                    <a:pt x="10449" y="13881"/>
                  </a:lnTo>
                  <a:lnTo>
                    <a:pt x="10664" y="13881"/>
                  </a:lnTo>
                  <a:lnTo>
                    <a:pt x="10856" y="13909"/>
                  </a:lnTo>
                  <a:lnTo>
                    <a:pt x="11037" y="13966"/>
                  </a:lnTo>
                  <a:lnTo>
                    <a:pt x="11206" y="14023"/>
                  </a:lnTo>
                  <a:lnTo>
                    <a:pt x="11353" y="14093"/>
                  </a:lnTo>
                  <a:lnTo>
                    <a:pt x="11511" y="14178"/>
                  </a:lnTo>
                  <a:lnTo>
                    <a:pt x="11635" y="14263"/>
                  </a:lnTo>
                  <a:lnTo>
                    <a:pt x="11748" y="14376"/>
                  </a:lnTo>
                  <a:lnTo>
                    <a:pt x="11861" y="14475"/>
                  </a:lnTo>
                  <a:lnTo>
                    <a:pt x="11941" y="14616"/>
                  </a:lnTo>
                  <a:lnTo>
                    <a:pt x="12031" y="14758"/>
                  </a:lnTo>
                  <a:lnTo>
                    <a:pt x="12099" y="14885"/>
                  </a:lnTo>
                  <a:lnTo>
                    <a:pt x="12200" y="15210"/>
                  </a:lnTo>
                  <a:lnTo>
                    <a:pt x="12268" y="15507"/>
                  </a:lnTo>
                  <a:lnTo>
                    <a:pt x="12291" y="15832"/>
                  </a:lnTo>
                  <a:lnTo>
                    <a:pt x="12291" y="16157"/>
                  </a:lnTo>
                  <a:lnTo>
                    <a:pt x="12246" y="16482"/>
                  </a:lnTo>
                  <a:lnTo>
                    <a:pt x="12178" y="16807"/>
                  </a:lnTo>
                  <a:lnTo>
                    <a:pt x="12099" y="17090"/>
                  </a:lnTo>
                  <a:lnTo>
                    <a:pt x="12008" y="17330"/>
                  </a:lnTo>
                  <a:lnTo>
                    <a:pt x="11884" y="17542"/>
                  </a:lnTo>
                  <a:lnTo>
                    <a:pt x="11748" y="17712"/>
                  </a:lnTo>
                  <a:lnTo>
                    <a:pt x="11613" y="17839"/>
                  </a:lnTo>
                  <a:lnTo>
                    <a:pt x="11489" y="18037"/>
                  </a:lnTo>
                  <a:lnTo>
                    <a:pt x="11398" y="18221"/>
                  </a:lnTo>
                  <a:lnTo>
                    <a:pt x="11319" y="18447"/>
                  </a:lnTo>
                  <a:lnTo>
                    <a:pt x="11251" y="18659"/>
                  </a:lnTo>
                  <a:lnTo>
                    <a:pt x="11206" y="18900"/>
                  </a:lnTo>
                  <a:lnTo>
                    <a:pt x="11184" y="19154"/>
                  </a:lnTo>
                  <a:lnTo>
                    <a:pt x="11184" y="19423"/>
                  </a:lnTo>
                  <a:lnTo>
                    <a:pt x="11229" y="19663"/>
                  </a:lnTo>
                  <a:lnTo>
                    <a:pt x="11297" y="19903"/>
                  </a:lnTo>
                  <a:lnTo>
                    <a:pt x="11376" y="20158"/>
                  </a:lnTo>
                  <a:lnTo>
                    <a:pt x="11511" y="20398"/>
                  </a:lnTo>
                  <a:lnTo>
                    <a:pt x="11681" y="20610"/>
                  </a:lnTo>
                  <a:lnTo>
                    <a:pt x="11884" y="20808"/>
                  </a:lnTo>
                  <a:lnTo>
                    <a:pt x="12121" y="20992"/>
                  </a:lnTo>
                  <a:lnTo>
                    <a:pt x="12404" y="21161"/>
                  </a:lnTo>
                  <a:lnTo>
                    <a:pt x="12528" y="21190"/>
                  </a:lnTo>
                  <a:lnTo>
                    <a:pt x="12856" y="21274"/>
                  </a:lnTo>
                  <a:lnTo>
                    <a:pt x="13330" y="21373"/>
                  </a:lnTo>
                  <a:lnTo>
                    <a:pt x="13963" y="21486"/>
                  </a:lnTo>
                  <a:lnTo>
                    <a:pt x="14313" y="21543"/>
                  </a:lnTo>
                  <a:lnTo>
                    <a:pt x="14652" y="21571"/>
                  </a:lnTo>
                  <a:lnTo>
                    <a:pt x="15025" y="21600"/>
                  </a:lnTo>
                  <a:lnTo>
                    <a:pt x="15409" y="21600"/>
                  </a:lnTo>
                  <a:lnTo>
                    <a:pt x="15782" y="21600"/>
                  </a:lnTo>
                  <a:lnTo>
                    <a:pt x="16177" y="21571"/>
                  </a:lnTo>
                  <a:lnTo>
                    <a:pt x="16516" y="21486"/>
                  </a:lnTo>
                  <a:lnTo>
                    <a:pt x="16889" y="21402"/>
                  </a:lnTo>
                  <a:lnTo>
                    <a:pt x="16821" y="21190"/>
                  </a:lnTo>
                  <a:lnTo>
                    <a:pt x="16776" y="20935"/>
                  </a:lnTo>
                  <a:lnTo>
                    <a:pt x="16742" y="20667"/>
                  </a:lnTo>
                  <a:lnTo>
                    <a:pt x="16719" y="20370"/>
                  </a:lnTo>
                  <a:lnTo>
                    <a:pt x="16697" y="19719"/>
                  </a:lnTo>
                  <a:lnTo>
                    <a:pt x="16697" y="19013"/>
                  </a:lnTo>
                  <a:lnTo>
                    <a:pt x="16719" y="18306"/>
                  </a:lnTo>
                  <a:lnTo>
                    <a:pt x="16753" y="17599"/>
                  </a:lnTo>
                  <a:lnTo>
                    <a:pt x="16821" y="16949"/>
                  </a:lnTo>
                  <a:lnTo>
                    <a:pt x="16889" y="16383"/>
                  </a:lnTo>
                  <a:lnTo>
                    <a:pt x="16934" y="16129"/>
                  </a:lnTo>
                  <a:lnTo>
                    <a:pt x="17002" y="15945"/>
                  </a:lnTo>
                  <a:lnTo>
                    <a:pt x="17081" y="15790"/>
                  </a:lnTo>
                  <a:lnTo>
                    <a:pt x="17194" y="15648"/>
                  </a:lnTo>
                  <a:lnTo>
                    <a:pt x="17318" y="15563"/>
                  </a:lnTo>
                  <a:lnTo>
                    <a:pt x="17453" y="15507"/>
                  </a:lnTo>
                  <a:lnTo>
                    <a:pt x="17600" y="15450"/>
                  </a:lnTo>
                  <a:lnTo>
                    <a:pt x="17758" y="15450"/>
                  </a:lnTo>
                  <a:lnTo>
                    <a:pt x="17905" y="15479"/>
                  </a:lnTo>
                  <a:lnTo>
                    <a:pt x="18064" y="15535"/>
                  </a:lnTo>
                  <a:lnTo>
                    <a:pt x="18233" y="15620"/>
                  </a:lnTo>
                  <a:lnTo>
                    <a:pt x="18380" y="15733"/>
                  </a:lnTo>
                  <a:lnTo>
                    <a:pt x="18561" y="15832"/>
                  </a:lnTo>
                  <a:lnTo>
                    <a:pt x="18707" y="15973"/>
                  </a:lnTo>
                  <a:lnTo>
                    <a:pt x="18866" y="16129"/>
                  </a:lnTo>
                  <a:lnTo>
                    <a:pt x="18990" y="16327"/>
                  </a:lnTo>
                  <a:lnTo>
                    <a:pt x="19125" y="16482"/>
                  </a:lnTo>
                  <a:lnTo>
                    <a:pt x="19295" y="16624"/>
                  </a:lnTo>
                  <a:lnTo>
                    <a:pt x="19464" y="16737"/>
                  </a:lnTo>
                  <a:lnTo>
                    <a:pt x="19668" y="16807"/>
                  </a:lnTo>
                  <a:lnTo>
                    <a:pt x="19860" y="16836"/>
                  </a:lnTo>
                  <a:lnTo>
                    <a:pt x="20052" y="16864"/>
                  </a:lnTo>
                  <a:lnTo>
                    <a:pt x="20266" y="16836"/>
                  </a:lnTo>
                  <a:lnTo>
                    <a:pt x="20470" y="16793"/>
                  </a:lnTo>
                  <a:lnTo>
                    <a:pt x="20662" y="16708"/>
                  </a:lnTo>
                  <a:lnTo>
                    <a:pt x="20854" y="16567"/>
                  </a:lnTo>
                  <a:lnTo>
                    <a:pt x="21035" y="16412"/>
                  </a:lnTo>
                  <a:lnTo>
                    <a:pt x="21182" y="16214"/>
                  </a:lnTo>
                  <a:lnTo>
                    <a:pt x="21340" y="16002"/>
                  </a:lnTo>
                  <a:lnTo>
                    <a:pt x="21441" y="15733"/>
                  </a:lnTo>
                  <a:lnTo>
                    <a:pt x="21532" y="15436"/>
                  </a:lnTo>
                  <a:lnTo>
                    <a:pt x="21600" y="15083"/>
                  </a:lnTo>
                  <a:lnTo>
                    <a:pt x="21600" y="14885"/>
                  </a:lnTo>
                  <a:lnTo>
                    <a:pt x="21600" y="14729"/>
                  </a:lnTo>
                  <a:lnTo>
                    <a:pt x="21600" y="14531"/>
                  </a:lnTo>
                  <a:lnTo>
                    <a:pt x="21577" y="14376"/>
                  </a:lnTo>
                  <a:lnTo>
                    <a:pt x="21532" y="14206"/>
                  </a:lnTo>
                  <a:lnTo>
                    <a:pt x="21487" y="14051"/>
                  </a:lnTo>
                  <a:lnTo>
                    <a:pt x="21419" y="13909"/>
                  </a:lnTo>
                  <a:lnTo>
                    <a:pt x="21351" y="13768"/>
                  </a:lnTo>
                  <a:lnTo>
                    <a:pt x="21204" y="13500"/>
                  </a:lnTo>
                  <a:lnTo>
                    <a:pt x="21035" y="13287"/>
                  </a:lnTo>
                  <a:lnTo>
                    <a:pt x="20809" y="13090"/>
                  </a:lnTo>
                  <a:lnTo>
                    <a:pt x="20594" y="12962"/>
                  </a:lnTo>
                  <a:lnTo>
                    <a:pt x="20357" y="12821"/>
                  </a:lnTo>
                  <a:lnTo>
                    <a:pt x="20120" y="12764"/>
                  </a:lnTo>
                  <a:lnTo>
                    <a:pt x="19882" y="12708"/>
                  </a:lnTo>
                  <a:lnTo>
                    <a:pt x="19645" y="12736"/>
                  </a:lnTo>
                  <a:lnTo>
                    <a:pt x="19430" y="12793"/>
                  </a:lnTo>
                  <a:lnTo>
                    <a:pt x="19227" y="12906"/>
                  </a:lnTo>
                  <a:lnTo>
                    <a:pt x="19148" y="12962"/>
                  </a:lnTo>
                  <a:lnTo>
                    <a:pt x="19058" y="13047"/>
                  </a:lnTo>
                  <a:lnTo>
                    <a:pt x="18990" y="13146"/>
                  </a:lnTo>
                  <a:lnTo>
                    <a:pt x="18911" y="13259"/>
                  </a:lnTo>
                  <a:lnTo>
                    <a:pt x="18775" y="13471"/>
                  </a:lnTo>
                  <a:lnTo>
                    <a:pt x="18628" y="13641"/>
                  </a:lnTo>
                  <a:lnTo>
                    <a:pt x="18470" y="13740"/>
                  </a:lnTo>
                  <a:lnTo>
                    <a:pt x="18301" y="13825"/>
                  </a:lnTo>
                  <a:lnTo>
                    <a:pt x="18143" y="13853"/>
                  </a:lnTo>
                  <a:lnTo>
                    <a:pt x="17973" y="13881"/>
                  </a:lnTo>
                  <a:lnTo>
                    <a:pt x="17804" y="13853"/>
                  </a:lnTo>
                  <a:lnTo>
                    <a:pt x="17646" y="13796"/>
                  </a:lnTo>
                  <a:lnTo>
                    <a:pt x="17499" y="13726"/>
                  </a:lnTo>
                  <a:lnTo>
                    <a:pt x="17341" y="13641"/>
                  </a:lnTo>
                  <a:lnTo>
                    <a:pt x="17216" y="13528"/>
                  </a:lnTo>
                  <a:lnTo>
                    <a:pt x="17103" y="13386"/>
                  </a:lnTo>
                  <a:lnTo>
                    <a:pt x="17024" y="13259"/>
                  </a:lnTo>
                  <a:lnTo>
                    <a:pt x="16934" y="13118"/>
                  </a:lnTo>
                  <a:lnTo>
                    <a:pt x="16889" y="12991"/>
                  </a:lnTo>
                  <a:lnTo>
                    <a:pt x="16889" y="12849"/>
                  </a:lnTo>
                  <a:lnTo>
                    <a:pt x="16889" y="12383"/>
                  </a:lnTo>
                  <a:lnTo>
                    <a:pt x="16889" y="11662"/>
                  </a:lnTo>
                  <a:lnTo>
                    <a:pt x="16889" y="10701"/>
                  </a:lnTo>
                  <a:lnTo>
                    <a:pt x="16889" y="9640"/>
                  </a:lnTo>
                  <a:lnTo>
                    <a:pt x="16889" y="8566"/>
                  </a:lnTo>
                  <a:lnTo>
                    <a:pt x="16889" y="7478"/>
                  </a:lnTo>
                  <a:lnTo>
                    <a:pt x="16889" y="6502"/>
                  </a:lnTo>
                  <a:lnTo>
                    <a:pt x="16889" y="5739"/>
                  </a:lnTo>
                  <a:lnTo>
                    <a:pt x="16674" y="5894"/>
                  </a:lnTo>
                  <a:lnTo>
                    <a:pt x="16414" y="6036"/>
                  </a:lnTo>
                  <a:lnTo>
                    <a:pt x="16154" y="6177"/>
                  </a:lnTo>
                  <a:lnTo>
                    <a:pt x="15849" y="6248"/>
                  </a:lnTo>
                  <a:lnTo>
                    <a:pt x="15544" y="6304"/>
                  </a:lnTo>
                  <a:lnTo>
                    <a:pt x="15217" y="6332"/>
                  </a:lnTo>
                  <a:lnTo>
                    <a:pt x="14866" y="6361"/>
                  </a:lnTo>
                  <a:lnTo>
                    <a:pt x="14550" y="6361"/>
                  </a:lnTo>
                  <a:lnTo>
                    <a:pt x="14200" y="6332"/>
                  </a:lnTo>
                  <a:lnTo>
                    <a:pt x="13850" y="6276"/>
                  </a:lnTo>
                  <a:lnTo>
                    <a:pt x="13522" y="6219"/>
                  </a:lnTo>
                  <a:lnTo>
                    <a:pt x="13206" y="6149"/>
                  </a:lnTo>
                  <a:lnTo>
                    <a:pt x="12901" y="6064"/>
                  </a:lnTo>
                  <a:lnTo>
                    <a:pt x="12618" y="5951"/>
                  </a:lnTo>
                  <a:lnTo>
                    <a:pt x="12358" y="5838"/>
                  </a:lnTo>
                  <a:lnTo>
                    <a:pt x="12121" y="5739"/>
                  </a:lnTo>
                  <a:lnTo>
                    <a:pt x="11941" y="5626"/>
                  </a:lnTo>
                  <a:lnTo>
                    <a:pt x="11794" y="5513"/>
                  </a:lnTo>
                  <a:lnTo>
                    <a:pt x="11658" y="5414"/>
                  </a:lnTo>
                  <a:lnTo>
                    <a:pt x="11556" y="5301"/>
                  </a:lnTo>
                  <a:lnTo>
                    <a:pt x="11466" y="5187"/>
                  </a:lnTo>
                  <a:lnTo>
                    <a:pt x="11398" y="5089"/>
                  </a:lnTo>
                  <a:lnTo>
                    <a:pt x="11376" y="4947"/>
                  </a:lnTo>
                  <a:lnTo>
                    <a:pt x="11353" y="4834"/>
                  </a:lnTo>
                  <a:lnTo>
                    <a:pt x="11353" y="4707"/>
                  </a:lnTo>
                  <a:lnTo>
                    <a:pt x="11376" y="4565"/>
                  </a:lnTo>
                  <a:lnTo>
                    <a:pt x="11443" y="4410"/>
                  </a:lnTo>
                  <a:lnTo>
                    <a:pt x="11511" y="4240"/>
                  </a:lnTo>
                  <a:lnTo>
                    <a:pt x="11703" y="3887"/>
                  </a:lnTo>
                  <a:lnTo>
                    <a:pt x="11986" y="3505"/>
                  </a:lnTo>
                  <a:lnTo>
                    <a:pt x="12144" y="3265"/>
                  </a:lnTo>
                  <a:lnTo>
                    <a:pt x="12246" y="3025"/>
                  </a:lnTo>
                  <a:lnTo>
                    <a:pt x="12336" y="2756"/>
                  </a:lnTo>
                  <a:lnTo>
                    <a:pt x="12404" y="2445"/>
                  </a:lnTo>
                  <a:lnTo>
                    <a:pt x="12438" y="2176"/>
                  </a:lnTo>
                  <a:lnTo>
                    <a:pt x="12438" y="1880"/>
                  </a:lnTo>
                  <a:lnTo>
                    <a:pt x="12404" y="1583"/>
                  </a:lnTo>
                  <a:lnTo>
                    <a:pt x="12336" y="1314"/>
                  </a:lnTo>
                  <a:lnTo>
                    <a:pt x="12246" y="1046"/>
                  </a:lnTo>
                  <a:lnTo>
                    <a:pt x="12099" y="791"/>
                  </a:lnTo>
                  <a:lnTo>
                    <a:pt x="12008" y="692"/>
                  </a:lnTo>
                  <a:lnTo>
                    <a:pt x="11918" y="579"/>
                  </a:lnTo>
                  <a:lnTo>
                    <a:pt x="11816" y="466"/>
                  </a:lnTo>
                  <a:lnTo>
                    <a:pt x="11703" y="381"/>
                  </a:lnTo>
                  <a:lnTo>
                    <a:pt x="11579" y="310"/>
                  </a:lnTo>
                  <a:lnTo>
                    <a:pt x="11443" y="226"/>
                  </a:lnTo>
                  <a:lnTo>
                    <a:pt x="11297" y="169"/>
                  </a:lnTo>
                  <a:lnTo>
                    <a:pt x="11138" y="113"/>
                  </a:lnTo>
                  <a:lnTo>
                    <a:pt x="10969" y="56"/>
                  </a:lnTo>
                  <a:lnTo>
                    <a:pt x="10800" y="28"/>
                  </a:lnTo>
                  <a:lnTo>
                    <a:pt x="10619" y="28"/>
                  </a:lnTo>
                  <a:lnTo>
                    <a:pt x="10404" y="28"/>
                  </a:lnTo>
                  <a:lnTo>
                    <a:pt x="10257" y="28"/>
                  </a:lnTo>
                  <a:lnTo>
                    <a:pt x="10076" y="56"/>
                  </a:lnTo>
                  <a:lnTo>
                    <a:pt x="9952" y="84"/>
                  </a:lnTo>
                  <a:lnTo>
                    <a:pt x="9794" y="141"/>
                  </a:lnTo>
                  <a:lnTo>
                    <a:pt x="9692" y="226"/>
                  </a:lnTo>
                  <a:lnTo>
                    <a:pt x="9557" y="282"/>
                  </a:lnTo>
                  <a:lnTo>
                    <a:pt x="9455" y="381"/>
                  </a:lnTo>
                  <a:lnTo>
                    <a:pt x="9365" y="466"/>
                  </a:lnTo>
                  <a:lnTo>
                    <a:pt x="9274" y="579"/>
                  </a:lnTo>
                  <a:lnTo>
                    <a:pt x="9184" y="692"/>
                  </a:lnTo>
                  <a:lnTo>
                    <a:pt x="9128" y="791"/>
                  </a:lnTo>
                  <a:lnTo>
                    <a:pt x="9060" y="932"/>
                  </a:lnTo>
                  <a:lnTo>
                    <a:pt x="8969" y="1201"/>
                  </a:lnTo>
                  <a:lnTo>
                    <a:pt x="8913" y="1498"/>
                  </a:lnTo>
                  <a:lnTo>
                    <a:pt x="8890" y="1795"/>
                  </a:lnTo>
                  <a:lnTo>
                    <a:pt x="8890" y="2120"/>
                  </a:lnTo>
                  <a:lnTo>
                    <a:pt x="8913" y="2445"/>
                  </a:lnTo>
                  <a:lnTo>
                    <a:pt x="8969" y="2756"/>
                  </a:lnTo>
                  <a:lnTo>
                    <a:pt x="9060" y="3081"/>
                  </a:lnTo>
                  <a:lnTo>
                    <a:pt x="9173" y="3378"/>
                  </a:lnTo>
                  <a:lnTo>
                    <a:pt x="9297" y="3647"/>
                  </a:lnTo>
                  <a:lnTo>
                    <a:pt x="9466" y="3887"/>
                  </a:lnTo>
                  <a:lnTo>
                    <a:pt x="9579" y="4085"/>
                  </a:lnTo>
                  <a:lnTo>
                    <a:pt x="9670" y="4269"/>
                  </a:lnTo>
                  <a:lnTo>
                    <a:pt x="9726" y="4467"/>
                  </a:lnTo>
                  <a:lnTo>
                    <a:pt x="9771" y="4650"/>
                  </a:lnTo>
                  <a:lnTo>
                    <a:pt x="9771" y="4834"/>
                  </a:lnTo>
                  <a:lnTo>
                    <a:pt x="9749" y="5032"/>
                  </a:lnTo>
                  <a:lnTo>
                    <a:pt x="9715" y="5216"/>
                  </a:lnTo>
                  <a:lnTo>
                    <a:pt x="9625" y="5385"/>
                  </a:lnTo>
                  <a:lnTo>
                    <a:pt x="9534" y="5513"/>
                  </a:lnTo>
                  <a:lnTo>
                    <a:pt x="9410" y="5626"/>
                  </a:lnTo>
                  <a:lnTo>
                    <a:pt x="9229" y="5710"/>
                  </a:lnTo>
                  <a:lnTo>
                    <a:pt x="9060" y="5767"/>
                  </a:lnTo>
                  <a:lnTo>
                    <a:pt x="8845" y="5767"/>
                  </a:lnTo>
                  <a:lnTo>
                    <a:pt x="8585" y="5739"/>
                  </a:lnTo>
                  <a:lnTo>
                    <a:pt x="8325" y="5654"/>
                  </a:lnTo>
                  <a:lnTo>
                    <a:pt x="8020" y="5513"/>
                  </a:lnTo>
                  <a:lnTo>
                    <a:pt x="7840" y="5442"/>
                  </a:lnTo>
                  <a:lnTo>
                    <a:pt x="7648" y="5385"/>
                  </a:lnTo>
                  <a:lnTo>
                    <a:pt x="7433" y="5329"/>
                  </a:lnTo>
                  <a:lnTo>
                    <a:pt x="7241" y="5301"/>
                  </a:lnTo>
                  <a:lnTo>
                    <a:pt x="6755" y="5301"/>
                  </a:lnTo>
                  <a:lnTo>
                    <a:pt x="6281" y="5329"/>
                  </a:lnTo>
                  <a:lnTo>
                    <a:pt x="5784" y="5385"/>
                  </a:lnTo>
                  <a:lnTo>
                    <a:pt x="5264" y="5498"/>
                  </a:lnTo>
                  <a:lnTo>
                    <a:pt x="4744" y="5597"/>
                  </a:lnTo>
                  <a:lnTo>
                    <a:pt x="4247" y="5739"/>
                  </a:lnTo>
                  <a:lnTo>
                    <a:pt x="4202" y="5894"/>
                  </a:lnTo>
                  <a:lnTo>
                    <a:pt x="4202" y="6191"/>
                  </a:lnTo>
                  <a:lnTo>
                    <a:pt x="4202" y="6545"/>
                  </a:lnTo>
                  <a:lnTo>
                    <a:pt x="4225" y="6954"/>
                  </a:lnTo>
                  <a:lnTo>
                    <a:pt x="4315" y="7930"/>
                  </a:lnTo>
                  <a:lnTo>
                    <a:pt x="4394" y="9018"/>
                  </a:lnTo>
                  <a:lnTo>
                    <a:pt x="4439" y="9570"/>
                  </a:lnTo>
                  <a:lnTo>
                    <a:pt x="4462" y="10107"/>
                  </a:lnTo>
                  <a:lnTo>
                    <a:pt x="4484" y="10630"/>
                  </a:lnTo>
                  <a:lnTo>
                    <a:pt x="4507" y="11082"/>
                  </a:lnTo>
                  <a:lnTo>
                    <a:pt x="4484" y="11520"/>
                  </a:lnTo>
                  <a:lnTo>
                    <a:pt x="4439" y="11874"/>
                  </a:lnTo>
                  <a:lnTo>
                    <a:pt x="4394" y="12029"/>
                  </a:lnTo>
                  <a:lnTo>
                    <a:pt x="4349" y="12171"/>
                  </a:lnTo>
                  <a:lnTo>
                    <a:pt x="4315" y="12284"/>
                  </a:lnTo>
                  <a:lnTo>
                    <a:pt x="4247" y="12354"/>
                  </a:lnTo>
                  <a:close/>
                </a:path>
              </a:pathLst>
            </a:custGeom>
            <a:gradFill rotWithShape="1">
              <a:gsLst>
                <a:gs pos="0">
                  <a:srgbClr val="FFCC00"/>
                </a:gs>
                <a:gs pos="100000">
                  <a:srgbClr val="FFCC00">
                    <a:gamma/>
                    <a:tint val="54510"/>
                    <a:invGamma/>
                  </a:srgbClr>
                </a:gs>
              </a:gsLst>
              <a:lin ang="5400000" scaled="1"/>
            </a:gradFill>
            <a:ln w="57150">
              <a:solidFill>
                <a:srgbClr val="FFFFFF"/>
              </a:solidFill>
              <a:miter lim="800000"/>
              <a:headEnd/>
              <a:tailEnd/>
            </a:ln>
            <a:effectLst>
              <a:outerShdw dist="135003" dir="2471156" algn="ctr" rotWithShape="0">
                <a:srgbClr val="000000">
                  <a:alpha val="50000"/>
                </a:srgbClr>
              </a:outerShdw>
            </a:effectLst>
          </p:spPr>
          <p:txBody>
            <a:bodyPr/>
            <a:lstStyle/>
            <a:p>
              <a:endParaRPr lang="zh-CN" altLang="en-US"/>
            </a:p>
          </p:txBody>
        </p:sp>
        <p:sp>
          <p:nvSpPr>
            <p:cNvPr id="10" name="Puzzle4"/>
            <p:cNvSpPr>
              <a:spLocks noEditPoints="1" noChangeArrowheads="1"/>
            </p:cNvSpPr>
            <p:nvPr/>
          </p:nvSpPr>
          <p:spPr bwMode="gray">
            <a:xfrm>
              <a:off x="2192" y="1719"/>
              <a:ext cx="1072" cy="1763"/>
            </a:xfrm>
            <a:custGeom>
              <a:avLst/>
              <a:gdLst>
                <a:gd name="T0" fmla="*/ 8307 w 21600"/>
                <a:gd name="T1" fmla="*/ 11593 h 21600"/>
                <a:gd name="T2" fmla="*/ 453 w 21600"/>
                <a:gd name="T3" fmla="*/ 16938 h 21600"/>
                <a:gd name="T4" fmla="*/ 11500 w 21600"/>
                <a:gd name="T5" fmla="*/ 21600 h 21600"/>
                <a:gd name="T6" fmla="*/ 20920 w 21600"/>
                <a:gd name="T7" fmla="*/ 16751 h 21600"/>
                <a:gd name="T8" fmla="*/ 13972 w 21600"/>
                <a:gd name="T9" fmla="*/ 10888 h 21600"/>
                <a:gd name="T10" fmla="*/ 21033 w 21600"/>
                <a:gd name="T11" fmla="*/ 4716 h 21600"/>
                <a:gd name="T12" fmla="*/ 11102 w 21600"/>
                <a:gd name="T13" fmla="*/ 11 h 21600"/>
                <a:gd name="T14" fmla="*/ 453 w 21600"/>
                <a:gd name="T15" fmla="*/ 4716 h 21600"/>
                <a:gd name="T16" fmla="*/ 2076 w 21600"/>
                <a:gd name="T17" fmla="*/ 5664 h 21600"/>
                <a:gd name="T18" fmla="*/ 20203 w 21600"/>
                <a:gd name="T19" fmla="*/ 1598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3813" y="10590"/>
                  </a:moveTo>
                  <a:lnTo>
                    <a:pt x="3927" y="10513"/>
                  </a:lnTo>
                  <a:lnTo>
                    <a:pt x="4078" y="10425"/>
                  </a:lnTo>
                  <a:lnTo>
                    <a:pt x="4210" y="10359"/>
                  </a:lnTo>
                  <a:lnTo>
                    <a:pt x="4361" y="10315"/>
                  </a:lnTo>
                  <a:lnTo>
                    <a:pt x="4682" y="10237"/>
                  </a:lnTo>
                  <a:lnTo>
                    <a:pt x="5041" y="10193"/>
                  </a:lnTo>
                  <a:lnTo>
                    <a:pt x="5456" y="10171"/>
                  </a:lnTo>
                  <a:lnTo>
                    <a:pt x="5853" y="10193"/>
                  </a:lnTo>
                  <a:lnTo>
                    <a:pt x="6249" y="10260"/>
                  </a:lnTo>
                  <a:lnTo>
                    <a:pt x="6646" y="10337"/>
                  </a:lnTo>
                  <a:lnTo>
                    <a:pt x="7004" y="10469"/>
                  </a:lnTo>
                  <a:lnTo>
                    <a:pt x="7363" y="10612"/>
                  </a:lnTo>
                  <a:lnTo>
                    <a:pt x="7665" y="10788"/>
                  </a:lnTo>
                  <a:lnTo>
                    <a:pt x="7911" y="10998"/>
                  </a:lnTo>
                  <a:lnTo>
                    <a:pt x="8024" y="11097"/>
                  </a:lnTo>
                  <a:lnTo>
                    <a:pt x="8137" y="11207"/>
                  </a:lnTo>
                  <a:lnTo>
                    <a:pt x="8194" y="11340"/>
                  </a:lnTo>
                  <a:lnTo>
                    <a:pt x="8269" y="11461"/>
                  </a:lnTo>
                  <a:lnTo>
                    <a:pt x="8307" y="11593"/>
                  </a:lnTo>
                  <a:lnTo>
                    <a:pt x="8307" y="11714"/>
                  </a:lnTo>
                  <a:lnTo>
                    <a:pt x="8307" y="11868"/>
                  </a:lnTo>
                  <a:lnTo>
                    <a:pt x="8307" y="12012"/>
                  </a:lnTo>
                  <a:lnTo>
                    <a:pt x="8194" y="12265"/>
                  </a:lnTo>
                  <a:lnTo>
                    <a:pt x="8062" y="12519"/>
                  </a:lnTo>
                  <a:lnTo>
                    <a:pt x="7873" y="12706"/>
                  </a:lnTo>
                  <a:lnTo>
                    <a:pt x="7627" y="12904"/>
                  </a:lnTo>
                  <a:lnTo>
                    <a:pt x="7363" y="13048"/>
                  </a:lnTo>
                  <a:lnTo>
                    <a:pt x="7080" y="13180"/>
                  </a:lnTo>
                  <a:lnTo>
                    <a:pt x="6759" y="13257"/>
                  </a:lnTo>
                  <a:lnTo>
                    <a:pt x="6419" y="13345"/>
                  </a:lnTo>
                  <a:lnTo>
                    <a:pt x="6098" y="13389"/>
                  </a:lnTo>
                  <a:lnTo>
                    <a:pt x="5739" y="13389"/>
                  </a:lnTo>
                  <a:lnTo>
                    <a:pt x="5418" y="13389"/>
                  </a:lnTo>
                  <a:lnTo>
                    <a:pt x="5079" y="13345"/>
                  </a:lnTo>
                  <a:lnTo>
                    <a:pt x="4758" y="13301"/>
                  </a:lnTo>
                  <a:lnTo>
                    <a:pt x="4474" y="13213"/>
                  </a:lnTo>
                  <a:lnTo>
                    <a:pt x="4172" y="13114"/>
                  </a:lnTo>
                  <a:lnTo>
                    <a:pt x="3965" y="12982"/>
                  </a:lnTo>
                  <a:lnTo>
                    <a:pt x="3738" y="12838"/>
                  </a:lnTo>
                  <a:lnTo>
                    <a:pt x="3493" y="12706"/>
                  </a:lnTo>
                  <a:lnTo>
                    <a:pt x="3228" y="12607"/>
                  </a:lnTo>
                  <a:lnTo>
                    <a:pt x="2945" y="12519"/>
                  </a:lnTo>
                  <a:lnTo>
                    <a:pt x="2700" y="12431"/>
                  </a:lnTo>
                  <a:lnTo>
                    <a:pt x="2397" y="12375"/>
                  </a:lnTo>
                  <a:lnTo>
                    <a:pt x="2152" y="12331"/>
                  </a:lnTo>
                  <a:lnTo>
                    <a:pt x="1888" y="12309"/>
                  </a:lnTo>
                  <a:lnTo>
                    <a:pt x="1642" y="12309"/>
                  </a:lnTo>
                  <a:lnTo>
                    <a:pt x="1397" y="12331"/>
                  </a:lnTo>
                  <a:lnTo>
                    <a:pt x="1170" y="12397"/>
                  </a:lnTo>
                  <a:lnTo>
                    <a:pt x="962" y="12453"/>
                  </a:lnTo>
                  <a:lnTo>
                    <a:pt x="774" y="12563"/>
                  </a:lnTo>
                  <a:lnTo>
                    <a:pt x="623" y="12684"/>
                  </a:lnTo>
                  <a:lnTo>
                    <a:pt x="528" y="12838"/>
                  </a:lnTo>
                  <a:lnTo>
                    <a:pt x="453" y="13026"/>
                  </a:lnTo>
                  <a:lnTo>
                    <a:pt x="339" y="13477"/>
                  </a:lnTo>
                  <a:lnTo>
                    <a:pt x="226" y="13984"/>
                  </a:lnTo>
                  <a:lnTo>
                    <a:pt x="151" y="14535"/>
                  </a:lnTo>
                  <a:lnTo>
                    <a:pt x="113" y="15075"/>
                  </a:lnTo>
                  <a:lnTo>
                    <a:pt x="113" y="15626"/>
                  </a:lnTo>
                  <a:lnTo>
                    <a:pt x="151" y="16133"/>
                  </a:lnTo>
                  <a:lnTo>
                    <a:pt x="188" y="16376"/>
                  </a:lnTo>
                  <a:lnTo>
                    <a:pt x="264" y="16585"/>
                  </a:lnTo>
                  <a:lnTo>
                    <a:pt x="339" y="16773"/>
                  </a:lnTo>
                  <a:lnTo>
                    <a:pt x="453" y="16938"/>
                  </a:lnTo>
                  <a:lnTo>
                    <a:pt x="1095" y="16883"/>
                  </a:lnTo>
                  <a:lnTo>
                    <a:pt x="1963" y="16795"/>
                  </a:lnTo>
                  <a:lnTo>
                    <a:pt x="2945" y="16751"/>
                  </a:lnTo>
                  <a:lnTo>
                    <a:pt x="3965" y="16706"/>
                  </a:lnTo>
                  <a:lnTo>
                    <a:pt x="5022" y="16684"/>
                  </a:lnTo>
                  <a:lnTo>
                    <a:pt x="5947" y="16684"/>
                  </a:lnTo>
                  <a:lnTo>
                    <a:pt x="6759" y="16706"/>
                  </a:lnTo>
                  <a:lnTo>
                    <a:pt x="7363" y="16751"/>
                  </a:lnTo>
                  <a:lnTo>
                    <a:pt x="7948" y="16839"/>
                  </a:lnTo>
                  <a:lnTo>
                    <a:pt x="8458" y="16916"/>
                  </a:lnTo>
                  <a:lnTo>
                    <a:pt x="8893" y="17026"/>
                  </a:lnTo>
                  <a:lnTo>
                    <a:pt x="9289" y="17158"/>
                  </a:lnTo>
                  <a:lnTo>
                    <a:pt x="9572" y="17280"/>
                  </a:lnTo>
                  <a:lnTo>
                    <a:pt x="9799" y="17412"/>
                  </a:lnTo>
                  <a:lnTo>
                    <a:pt x="9969" y="17555"/>
                  </a:lnTo>
                  <a:lnTo>
                    <a:pt x="10120" y="17687"/>
                  </a:lnTo>
                  <a:lnTo>
                    <a:pt x="10158" y="17831"/>
                  </a:lnTo>
                  <a:lnTo>
                    <a:pt x="10195" y="17974"/>
                  </a:lnTo>
                  <a:lnTo>
                    <a:pt x="10158" y="18128"/>
                  </a:lnTo>
                  <a:lnTo>
                    <a:pt x="10082" y="18271"/>
                  </a:lnTo>
                  <a:lnTo>
                    <a:pt x="9969" y="18426"/>
                  </a:lnTo>
                  <a:lnTo>
                    <a:pt x="9837" y="18569"/>
                  </a:lnTo>
                  <a:lnTo>
                    <a:pt x="9648" y="18701"/>
                  </a:lnTo>
                  <a:lnTo>
                    <a:pt x="9440" y="18822"/>
                  </a:lnTo>
                  <a:lnTo>
                    <a:pt x="9213" y="18999"/>
                  </a:lnTo>
                  <a:lnTo>
                    <a:pt x="9044" y="19186"/>
                  </a:lnTo>
                  <a:lnTo>
                    <a:pt x="8893" y="19395"/>
                  </a:lnTo>
                  <a:lnTo>
                    <a:pt x="8817" y="19627"/>
                  </a:lnTo>
                  <a:lnTo>
                    <a:pt x="8779" y="19858"/>
                  </a:lnTo>
                  <a:lnTo>
                    <a:pt x="8779" y="20112"/>
                  </a:lnTo>
                  <a:lnTo>
                    <a:pt x="8855" y="20354"/>
                  </a:lnTo>
                  <a:lnTo>
                    <a:pt x="8968" y="20586"/>
                  </a:lnTo>
                  <a:lnTo>
                    <a:pt x="9138" y="20817"/>
                  </a:lnTo>
                  <a:lnTo>
                    <a:pt x="9365" y="21026"/>
                  </a:lnTo>
                  <a:lnTo>
                    <a:pt x="9610" y="21192"/>
                  </a:lnTo>
                  <a:lnTo>
                    <a:pt x="9950" y="21368"/>
                  </a:lnTo>
                  <a:lnTo>
                    <a:pt x="10120" y="21445"/>
                  </a:lnTo>
                  <a:lnTo>
                    <a:pt x="10346" y="21511"/>
                  </a:lnTo>
                  <a:lnTo>
                    <a:pt x="10516" y="21555"/>
                  </a:lnTo>
                  <a:lnTo>
                    <a:pt x="10743" y="21600"/>
                  </a:lnTo>
                  <a:lnTo>
                    <a:pt x="10988" y="21644"/>
                  </a:lnTo>
                  <a:lnTo>
                    <a:pt x="11215" y="21666"/>
                  </a:lnTo>
                  <a:lnTo>
                    <a:pt x="11498" y="21666"/>
                  </a:lnTo>
                  <a:lnTo>
                    <a:pt x="11762" y="21666"/>
                  </a:lnTo>
                  <a:lnTo>
                    <a:pt x="12253" y="21644"/>
                  </a:lnTo>
                  <a:lnTo>
                    <a:pt x="12763" y="21577"/>
                  </a:lnTo>
                  <a:lnTo>
                    <a:pt x="13197" y="21467"/>
                  </a:lnTo>
                  <a:lnTo>
                    <a:pt x="13556" y="21346"/>
                  </a:lnTo>
                  <a:lnTo>
                    <a:pt x="13896" y="21192"/>
                  </a:lnTo>
                  <a:lnTo>
                    <a:pt x="14179" y="21026"/>
                  </a:lnTo>
                  <a:lnTo>
                    <a:pt x="14444" y="20839"/>
                  </a:lnTo>
                  <a:lnTo>
                    <a:pt x="14576" y="20641"/>
                  </a:lnTo>
                  <a:lnTo>
                    <a:pt x="14727" y="20431"/>
                  </a:lnTo>
                  <a:lnTo>
                    <a:pt x="14765" y="20200"/>
                  </a:lnTo>
                  <a:lnTo>
                    <a:pt x="14802" y="19991"/>
                  </a:lnTo>
                  <a:lnTo>
                    <a:pt x="14727" y="19759"/>
                  </a:lnTo>
                  <a:lnTo>
                    <a:pt x="14613" y="19550"/>
                  </a:lnTo>
                  <a:lnTo>
                    <a:pt x="14444" y="19307"/>
                  </a:lnTo>
                  <a:lnTo>
                    <a:pt x="14217" y="19098"/>
                  </a:lnTo>
                  <a:lnTo>
                    <a:pt x="13934" y="18911"/>
                  </a:lnTo>
                  <a:lnTo>
                    <a:pt x="13669" y="18745"/>
                  </a:lnTo>
                  <a:lnTo>
                    <a:pt x="13462" y="18547"/>
                  </a:lnTo>
                  <a:lnTo>
                    <a:pt x="13311" y="18337"/>
                  </a:lnTo>
                  <a:lnTo>
                    <a:pt x="13197" y="18150"/>
                  </a:lnTo>
                  <a:lnTo>
                    <a:pt x="13122" y="17941"/>
                  </a:lnTo>
                  <a:lnTo>
                    <a:pt x="13122" y="17720"/>
                  </a:lnTo>
                  <a:lnTo>
                    <a:pt x="13122" y="17533"/>
                  </a:lnTo>
                  <a:lnTo>
                    <a:pt x="13197" y="17346"/>
                  </a:lnTo>
                  <a:lnTo>
                    <a:pt x="13273" y="17158"/>
                  </a:lnTo>
                  <a:lnTo>
                    <a:pt x="13386" y="16982"/>
                  </a:lnTo>
                  <a:lnTo>
                    <a:pt x="13537" y="16839"/>
                  </a:lnTo>
                  <a:lnTo>
                    <a:pt x="13707" y="16706"/>
                  </a:lnTo>
                  <a:lnTo>
                    <a:pt x="13896" y="16607"/>
                  </a:lnTo>
                  <a:lnTo>
                    <a:pt x="14104" y="16519"/>
                  </a:lnTo>
                  <a:lnTo>
                    <a:pt x="14330" y="16453"/>
                  </a:lnTo>
                  <a:lnTo>
                    <a:pt x="14538" y="16431"/>
                  </a:lnTo>
                  <a:lnTo>
                    <a:pt x="14897" y="16453"/>
                  </a:lnTo>
                  <a:lnTo>
                    <a:pt x="15406" y="16497"/>
                  </a:lnTo>
                  <a:lnTo>
                    <a:pt x="16105" y="16541"/>
                  </a:lnTo>
                  <a:lnTo>
                    <a:pt x="16898" y="16607"/>
                  </a:lnTo>
                  <a:lnTo>
                    <a:pt x="17804" y="16651"/>
                  </a:lnTo>
                  <a:lnTo>
                    <a:pt x="18786" y="16684"/>
                  </a:lnTo>
                  <a:lnTo>
                    <a:pt x="19844" y="16728"/>
                  </a:lnTo>
                  <a:lnTo>
                    <a:pt x="20920" y="16751"/>
                  </a:lnTo>
                  <a:lnTo>
                    <a:pt x="21109" y="16497"/>
                  </a:lnTo>
                  <a:lnTo>
                    <a:pt x="21241" y="16222"/>
                  </a:lnTo>
                  <a:lnTo>
                    <a:pt x="21392" y="15946"/>
                  </a:lnTo>
                  <a:lnTo>
                    <a:pt x="21467" y="15648"/>
                  </a:lnTo>
                  <a:lnTo>
                    <a:pt x="21543" y="15351"/>
                  </a:lnTo>
                  <a:lnTo>
                    <a:pt x="21618" y="15042"/>
                  </a:lnTo>
                  <a:lnTo>
                    <a:pt x="21618" y="14745"/>
                  </a:lnTo>
                  <a:lnTo>
                    <a:pt x="21618" y="14447"/>
                  </a:lnTo>
                  <a:lnTo>
                    <a:pt x="21618" y="14150"/>
                  </a:lnTo>
                  <a:lnTo>
                    <a:pt x="21581" y="13852"/>
                  </a:lnTo>
                  <a:lnTo>
                    <a:pt x="21505" y="13577"/>
                  </a:lnTo>
                  <a:lnTo>
                    <a:pt x="21430" y="13301"/>
                  </a:lnTo>
                  <a:lnTo>
                    <a:pt x="21354" y="13048"/>
                  </a:lnTo>
                  <a:lnTo>
                    <a:pt x="21241" y="12816"/>
                  </a:lnTo>
                  <a:lnTo>
                    <a:pt x="21146" y="12607"/>
                  </a:lnTo>
                  <a:lnTo>
                    <a:pt x="21033" y="12431"/>
                  </a:lnTo>
                  <a:lnTo>
                    <a:pt x="20920" y="12265"/>
                  </a:lnTo>
                  <a:lnTo>
                    <a:pt x="20769" y="12144"/>
                  </a:lnTo>
                  <a:lnTo>
                    <a:pt x="20637" y="12034"/>
                  </a:lnTo>
                  <a:lnTo>
                    <a:pt x="20486" y="11946"/>
                  </a:lnTo>
                  <a:lnTo>
                    <a:pt x="20297" y="11891"/>
                  </a:lnTo>
                  <a:lnTo>
                    <a:pt x="20165" y="11846"/>
                  </a:lnTo>
                  <a:lnTo>
                    <a:pt x="19976" y="11824"/>
                  </a:lnTo>
                  <a:lnTo>
                    <a:pt x="19806" y="11802"/>
                  </a:lnTo>
                  <a:lnTo>
                    <a:pt x="19390" y="11824"/>
                  </a:lnTo>
                  <a:lnTo>
                    <a:pt x="18956" y="11891"/>
                  </a:lnTo>
                  <a:lnTo>
                    <a:pt x="18503" y="11968"/>
                  </a:lnTo>
                  <a:lnTo>
                    <a:pt x="17993" y="12078"/>
                  </a:lnTo>
                  <a:lnTo>
                    <a:pt x="17653" y="12144"/>
                  </a:lnTo>
                  <a:lnTo>
                    <a:pt x="17332" y="12199"/>
                  </a:lnTo>
                  <a:lnTo>
                    <a:pt x="17049" y="12221"/>
                  </a:lnTo>
                  <a:lnTo>
                    <a:pt x="16747" y="12243"/>
                  </a:lnTo>
                  <a:lnTo>
                    <a:pt x="16464" y="12243"/>
                  </a:lnTo>
                  <a:lnTo>
                    <a:pt x="16218" y="12243"/>
                  </a:lnTo>
                  <a:lnTo>
                    <a:pt x="15992" y="12221"/>
                  </a:lnTo>
                  <a:lnTo>
                    <a:pt x="15746" y="12199"/>
                  </a:lnTo>
                  <a:lnTo>
                    <a:pt x="15520" y="12155"/>
                  </a:lnTo>
                  <a:lnTo>
                    <a:pt x="15350" y="12122"/>
                  </a:lnTo>
                  <a:lnTo>
                    <a:pt x="15161" y="12056"/>
                  </a:lnTo>
                  <a:lnTo>
                    <a:pt x="14972" y="11990"/>
                  </a:lnTo>
                  <a:lnTo>
                    <a:pt x="14689" y="11846"/>
                  </a:lnTo>
                  <a:lnTo>
                    <a:pt x="14444" y="11670"/>
                  </a:lnTo>
                  <a:lnTo>
                    <a:pt x="14255" y="11483"/>
                  </a:lnTo>
                  <a:lnTo>
                    <a:pt x="14104" y="11295"/>
                  </a:lnTo>
                  <a:lnTo>
                    <a:pt x="14028" y="11086"/>
                  </a:lnTo>
                  <a:lnTo>
                    <a:pt x="13972" y="10888"/>
                  </a:lnTo>
                  <a:lnTo>
                    <a:pt x="13972" y="10700"/>
                  </a:lnTo>
                  <a:lnTo>
                    <a:pt x="14009" y="10513"/>
                  </a:lnTo>
                  <a:lnTo>
                    <a:pt x="14066" y="10359"/>
                  </a:lnTo>
                  <a:lnTo>
                    <a:pt x="14179" y="10215"/>
                  </a:lnTo>
                  <a:lnTo>
                    <a:pt x="14406" y="10006"/>
                  </a:lnTo>
                  <a:lnTo>
                    <a:pt x="14651" y="9830"/>
                  </a:lnTo>
                  <a:lnTo>
                    <a:pt x="14878" y="9686"/>
                  </a:lnTo>
                  <a:lnTo>
                    <a:pt x="15123" y="9554"/>
                  </a:lnTo>
                  <a:lnTo>
                    <a:pt x="15350" y="9477"/>
                  </a:lnTo>
                  <a:lnTo>
                    <a:pt x="15558" y="9411"/>
                  </a:lnTo>
                  <a:lnTo>
                    <a:pt x="15803" y="9345"/>
                  </a:lnTo>
                  <a:lnTo>
                    <a:pt x="16030" y="9323"/>
                  </a:lnTo>
                  <a:lnTo>
                    <a:pt x="16256" y="9301"/>
                  </a:lnTo>
                  <a:lnTo>
                    <a:pt x="16464" y="9323"/>
                  </a:lnTo>
                  <a:lnTo>
                    <a:pt x="16690" y="9345"/>
                  </a:lnTo>
                  <a:lnTo>
                    <a:pt x="16898" y="9367"/>
                  </a:lnTo>
                  <a:lnTo>
                    <a:pt x="17332" y="9477"/>
                  </a:lnTo>
                  <a:lnTo>
                    <a:pt x="17767" y="9598"/>
                  </a:lnTo>
                  <a:lnTo>
                    <a:pt x="18163" y="9731"/>
                  </a:lnTo>
                  <a:lnTo>
                    <a:pt x="18597" y="9874"/>
                  </a:lnTo>
                  <a:lnTo>
                    <a:pt x="18994" y="10006"/>
                  </a:lnTo>
                  <a:lnTo>
                    <a:pt x="19428" y="10083"/>
                  </a:lnTo>
                  <a:lnTo>
                    <a:pt x="19617" y="10127"/>
                  </a:lnTo>
                  <a:lnTo>
                    <a:pt x="19844" y="10149"/>
                  </a:lnTo>
                  <a:lnTo>
                    <a:pt x="20013" y="10149"/>
                  </a:lnTo>
                  <a:lnTo>
                    <a:pt x="20240" y="10127"/>
                  </a:lnTo>
                  <a:lnTo>
                    <a:pt x="20410" y="10105"/>
                  </a:lnTo>
                  <a:lnTo>
                    <a:pt x="20637" y="10061"/>
                  </a:lnTo>
                  <a:lnTo>
                    <a:pt x="20844" y="9984"/>
                  </a:lnTo>
                  <a:lnTo>
                    <a:pt x="21033" y="9896"/>
                  </a:lnTo>
                  <a:lnTo>
                    <a:pt x="21146" y="9830"/>
                  </a:lnTo>
                  <a:lnTo>
                    <a:pt x="21203" y="9753"/>
                  </a:lnTo>
                  <a:lnTo>
                    <a:pt x="21279" y="9642"/>
                  </a:lnTo>
                  <a:lnTo>
                    <a:pt x="21354" y="9521"/>
                  </a:lnTo>
                  <a:lnTo>
                    <a:pt x="21430" y="9246"/>
                  </a:lnTo>
                  <a:lnTo>
                    <a:pt x="21430" y="8904"/>
                  </a:lnTo>
                  <a:lnTo>
                    <a:pt x="21430" y="8540"/>
                  </a:lnTo>
                  <a:lnTo>
                    <a:pt x="21392" y="8144"/>
                  </a:lnTo>
                  <a:lnTo>
                    <a:pt x="21354" y="7714"/>
                  </a:lnTo>
                  <a:lnTo>
                    <a:pt x="21279" y="7295"/>
                  </a:lnTo>
                  <a:lnTo>
                    <a:pt x="21146" y="6446"/>
                  </a:lnTo>
                  <a:lnTo>
                    <a:pt x="20995" y="5686"/>
                  </a:lnTo>
                  <a:lnTo>
                    <a:pt x="20958" y="5366"/>
                  </a:lnTo>
                  <a:lnTo>
                    <a:pt x="20958" y="5091"/>
                  </a:lnTo>
                  <a:lnTo>
                    <a:pt x="20958" y="4860"/>
                  </a:lnTo>
                  <a:lnTo>
                    <a:pt x="21033" y="4716"/>
                  </a:lnTo>
                  <a:lnTo>
                    <a:pt x="20637" y="4860"/>
                  </a:lnTo>
                  <a:lnTo>
                    <a:pt x="20127" y="4992"/>
                  </a:lnTo>
                  <a:lnTo>
                    <a:pt x="19617" y="5069"/>
                  </a:lnTo>
                  <a:lnTo>
                    <a:pt x="19032" y="5157"/>
                  </a:lnTo>
                  <a:lnTo>
                    <a:pt x="18465" y="5201"/>
                  </a:lnTo>
                  <a:lnTo>
                    <a:pt x="17842" y="5245"/>
                  </a:lnTo>
                  <a:lnTo>
                    <a:pt x="17219" y="5267"/>
                  </a:lnTo>
                  <a:lnTo>
                    <a:pt x="16615" y="5267"/>
                  </a:lnTo>
                  <a:lnTo>
                    <a:pt x="15992" y="5245"/>
                  </a:lnTo>
                  <a:lnTo>
                    <a:pt x="15369" y="5201"/>
                  </a:lnTo>
                  <a:lnTo>
                    <a:pt x="14840" y="5157"/>
                  </a:lnTo>
                  <a:lnTo>
                    <a:pt x="14293" y="5091"/>
                  </a:lnTo>
                  <a:lnTo>
                    <a:pt x="13783" y="5014"/>
                  </a:lnTo>
                  <a:lnTo>
                    <a:pt x="13386" y="4926"/>
                  </a:lnTo>
                  <a:lnTo>
                    <a:pt x="13027" y="4815"/>
                  </a:lnTo>
                  <a:lnTo>
                    <a:pt x="12725" y="4716"/>
                  </a:lnTo>
                  <a:lnTo>
                    <a:pt x="12480" y="4606"/>
                  </a:lnTo>
                  <a:lnTo>
                    <a:pt x="12291" y="4496"/>
                  </a:lnTo>
                  <a:lnTo>
                    <a:pt x="12197" y="4397"/>
                  </a:lnTo>
                  <a:lnTo>
                    <a:pt x="12083" y="4286"/>
                  </a:lnTo>
                  <a:lnTo>
                    <a:pt x="12046" y="4187"/>
                  </a:lnTo>
                  <a:lnTo>
                    <a:pt x="12008" y="4077"/>
                  </a:lnTo>
                  <a:lnTo>
                    <a:pt x="12046" y="3967"/>
                  </a:lnTo>
                  <a:lnTo>
                    <a:pt x="12121" y="3868"/>
                  </a:lnTo>
                  <a:lnTo>
                    <a:pt x="12197" y="3735"/>
                  </a:lnTo>
                  <a:lnTo>
                    <a:pt x="12291" y="3614"/>
                  </a:lnTo>
                  <a:lnTo>
                    <a:pt x="12442" y="3482"/>
                  </a:lnTo>
                  <a:lnTo>
                    <a:pt x="12631" y="3361"/>
                  </a:lnTo>
                  <a:lnTo>
                    <a:pt x="13065" y="3085"/>
                  </a:lnTo>
                  <a:lnTo>
                    <a:pt x="13537" y="2766"/>
                  </a:lnTo>
                  <a:lnTo>
                    <a:pt x="13783" y="2578"/>
                  </a:lnTo>
                  <a:lnTo>
                    <a:pt x="13934" y="2380"/>
                  </a:lnTo>
                  <a:lnTo>
                    <a:pt x="14028" y="2171"/>
                  </a:lnTo>
                  <a:lnTo>
                    <a:pt x="14104" y="1961"/>
                  </a:lnTo>
                  <a:lnTo>
                    <a:pt x="14104" y="1730"/>
                  </a:lnTo>
                  <a:lnTo>
                    <a:pt x="14066" y="1498"/>
                  </a:lnTo>
                  <a:lnTo>
                    <a:pt x="13972" y="1267"/>
                  </a:lnTo>
                  <a:lnTo>
                    <a:pt x="13820" y="1057"/>
                  </a:lnTo>
                  <a:lnTo>
                    <a:pt x="13594" y="837"/>
                  </a:lnTo>
                  <a:lnTo>
                    <a:pt x="13386" y="628"/>
                  </a:lnTo>
                  <a:lnTo>
                    <a:pt x="13103" y="462"/>
                  </a:lnTo>
                  <a:lnTo>
                    <a:pt x="12763" y="308"/>
                  </a:lnTo>
                  <a:lnTo>
                    <a:pt x="12404" y="187"/>
                  </a:lnTo>
                  <a:lnTo>
                    <a:pt x="12008" y="77"/>
                  </a:lnTo>
                  <a:lnTo>
                    <a:pt x="11574" y="33"/>
                  </a:lnTo>
                  <a:lnTo>
                    <a:pt x="11102" y="11"/>
                  </a:lnTo>
                  <a:lnTo>
                    <a:pt x="10667" y="11"/>
                  </a:lnTo>
                  <a:lnTo>
                    <a:pt x="10233" y="77"/>
                  </a:lnTo>
                  <a:lnTo>
                    <a:pt x="9837" y="187"/>
                  </a:lnTo>
                  <a:lnTo>
                    <a:pt x="9440" y="286"/>
                  </a:lnTo>
                  <a:lnTo>
                    <a:pt x="9062" y="462"/>
                  </a:lnTo>
                  <a:lnTo>
                    <a:pt x="8741" y="628"/>
                  </a:lnTo>
                  <a:lnTo>
                    <a:pt x="8458" y="815"/>
                  </a:lnTo>
                  <a:lnTo>
                    <a:pt x="8232" y="1035"/>
                  </a:lnTo>
                  <a:lnTo>
                    <a:pt x="8062" y="1245"/>
                  </a:lnTo>
                  <a:lnTo>
                    <a:pt x="7911" y="1476"/>
                  </a:lnTo>
                  <a:lnTo>
                    <a:pt x="7835" y="1708"/>
                  </a:lnTo>
                  <a:lnTo>
                    <a:pt x="7797" y="1961"/>
                  </a:lnTo>
                  <a:lnTo>
                    <a:pt x="7835" y="2193"/>
                  </a:lnTo>
                  <a:lnTo>
                    <a:pt x="7948" y="2402"/>
                  </a:lnTo>
                  <a:lnTo>
                    <a:pt x="8062" y="2534"/>
                  </a:lnTo>
                  <a:lnTo>
                    <a:pt x="8175" y="2644"/>
                  </a:lnTo>
                  <a:lnTo>
                    <a:pt x="8269" y="2744"/>
                  </a:lnTo>
                  <a:lnTo>
                    <a:pt x="8420" y="2832"/>
                  </a:lnTo>
                  <a:lnTo>
                    <a:pt x="8704" y="3019"/>
                  </a:lnTo>
                  <a:lnTo>
                    <a:pt x="8968" y="3206"/>
                  </a:lnTo>
                  <a:lnTo>
                    <a:pt x="9138" y="3405"/>
                  </a:lnTo>
                  <a:lnTo>
                    <a:pt x="9327" y="3570"/>
                  </a:lnTo>
                  <a:lnTo>
                    <a:pt x="9440" y="3735"/>
                  </a:lnTo>
                  <a:lnTo>
                    <a:pt x="9516" y="3890"/>
                  </a:lnTo>
                  <a:lnTo>
                    <a:pt x="9534" y="4033"/>
                  </a:lnTo>
                  <a:lnTo>
                    <a:pt x="9534" y="4165"/>
                  </a:lnTo>
                  <a:lnTo>
                    <a:pt x="9516" y="4286"/>
                  </a:lnTo>
                  <a:lnTo>
                    <a:pt x="9440" y="4397"/>
                  </a:lnTo>
                  <a:lnTo>
                    <a:pt x="9327" y="4496"/>
                  </a:lnTo>
                  <a:lnTo>
                    <a:pt x="9176" y="4562"/>
                  </a:lnTo>
                  <a:lnTo>
                    <a:pt x="9006" y="4628"/>
                  </a:lnTo>
                  <a:lnTo>
                    <a:pt x="8779" y="4694"/>
                  </a:lnTo>
                  <a:lnTo>
                    <a:pt x="8534" y="4716"/>
                  </a:lnTo>
                  <a:lnTo>
                    <a:pt x="8232" y="4716"/>
                  </a:lnTo>
                  <a:lnTo>
                    <a:pt x="7118" y="4738"/>
                  </a:lnTo>
                  <a:lnTo>
                    <a:pt x="5947" y="4771"/>
                  </a:lnTo>
                  <a:lnTo>
                    <a:pt x="4795" y="4815"/>
                  </a:lnTo>
                  <a:lnTo>
                    <a:pt x="3681" y="4860"/>
                  </a:lnTo>
                  <a:lnTo>
                    <a:pt x="2662" y="4882"/>
                  </a:lnTo>
                  <a:lnTo>
                    <a:pt x="1755" y="4882"/>
                  </a:lnTo>
                  <a:lnTo>
                    <a:pt x="1359" y="4860"/>
                  </a:lnTo>
                  <a:lnTo>
                    <a:pt x="981" y="4837"/>
                  </a:lnTo>
                  <a:lnTo>
                    <a:pt x="698" y="4771"/>
                  </a:lnTo>
                  <a:lnTo>
                    <a:pt x="453" y="4716"/>
                  </a:lnTo>
                  <a:lnTo>
                    <a:pt x="453" y="5322"/>
                  </a:lnTo>
                  <a:lnTo>
                    <a:pt x="453" y="6083"/>
                  </a:lnTo>
                  <a:lnTo>
                    <a:pt x="453" y="6909"/>
                  </a:lnTo>
                  <a:lnTo>
                    <a:pt x="453" y="7780"/>
                  </a:lnTo>
                  <a:lnTo>
                    <a:pt x="453" y="8606"/>
                  </a:lnTo>
                  <a:lnTo>
                    <a:pt x="453" y="9345"/>
                  </a:lnTo>
                  <a:lnTo>
                    <a:pt x="453" y="9918"/>
                  </a:lnTo>
                  <a:lnTo>
                    <a:pt x="453" y="10282"/>
                  </a:lnTo>
                  <a:lnTo>
                    <a:pt x="490" y="10381"/>
                  </a:lnTo>
                  <a:lnTo>
                    <a:pt x="547" y="10491"/>
                  </a:lnTo>
                  <a:lnTo>
                    <a:pt x="660" y="10590"/>
                  </a:lnTo>
                  <a:lnTo>
                    <a:pt x="811" y="10700"/>
                  </a:lnTo>
                  <a:lnTo>
                    <a:pt x="981" y="10811"/>
                  </a:lnTo>
                  <a:lnTo>
                    <a:pt x="1208" y="10888"/>
                  </a:lnTo>
                  <a:lnTo>
                    <a:pt x="1453" y="10954"/>
                  </a:lnTo>
                  <a:lnTo>
                    <a:pt x="1718" y="11020"/>
                  </a:lnTo>
                  <a:lnTo>
                    <a:pt x="1963" y="11064"/>
                  </a:lnTo>
                  <a:lnTo>
                    <a:pt x="2265" y="11086"/>
                  </a:lnTo>
                  <a:lnTo>
                    <a:pt x="2548" y="11064"/>
                  </a:lnTo>
                  <a:lnTo>
                    <a:pt x="2794" y="11042"/>
                  </a:lnTo>
                  <a:lnTo>
                    <a:pt x="3096" y="10976"/>
                  </a:lnTo>
                  <a:lnTo>
                    <a:pt x="3341" y="10888"/>
                  </a:lnTo>
                  <a:lnTo>
                    <a:pt x="3606" y="10766"/>
                  </a:lnTo>
                  <a:lnTo>
                    <a:pt x="3813" y="10590"/>
                  </a:lnTo>
                  <a:close/>
                </a:path>
              </a:pathLst>
            </a:custGeom>
            <a:gradFill rotWithShape="1">
              <a:gsLst>
                <a:gs pos="0">
                  <a:srgbClr val="20AE3E"/>
                </a:gs>
                <a:gs pos="100000">
                  <a:srgbClr val="20AE3E">
                    <a:gamma/>
                    <a:tint val="51373"/>
                    <a:invGamma/>
                  </a:srgbClr>
                </a:gs>
              </a:gsLst>
              <a:lin ang="18900000" scaled="1"/>
            </a:gradFill>
            <a:ln w="57150">
              <a:solidFill>
                <a:srgbClr val="FFFFFF"/>
              </a:solidFill>
              <a:miter lim="800000"/>
              <a:headEnd/>
              <a:tailEnd/>
            </a:ln>
            <a:effectLst>
              <a:outerShdw dist="135003" dir="2471156" algn="ctr" rotWithShape="0">
                <a:srgbClr val="000000">
                  <a:alpha val="50000"/>
                </a:srgbClr>
              </a:outerShdw>
            </a:effectLst>
          </p:spPr>
          <p:txBody>
            <a:bodyPr/>
            <a:lstStyle/>
            <a:p>
              <a:endParaRPr lang="zh-CN" altLang="en-US"/>
            </a:p>
          </p:txBody>
        </p:sp>
        <p:sp>
          <p:nvSpPr>
            <p:cNvPr id="11" name="Puzzle1"/>
            <p:cNvSpPr>
              <a:spLocks noEditPoints="1" noChangeArrowheads="1"/>
            </p:cNvSpPr>
            <p:nvPr/>
          </p:nvSpPr>
          <p:spPr bwMode="gray">
            <a:xfrm>
              <a:off x="1824" y="1091"/>
              <a:ext cx="1800" cy="1051"/>
            </a:xfrm>
            <a:custGeom>
              <a:avLst/>
              <a:gdLst>
                <a:gd name="T0" fmla="*/ 16740 w 21600"/>
                <a:gd name="T1" fmla="*/ 21078 h 21600"/>
                <a:gd name="T2" fmla="*/ 16976 w 21600"/>
                <a:gd name="T3" fmla="*/ 521 h 21600"/>
                <a:gd name="T4" fmla="*/ 4725 w 21600"/>
                <a:gd name="T5" fmla="*/ 856 h 21600"/>
                <a:gd name="T6" fmla="*/ 5040 w 21600"/>
                <a:gd name="T7" fmla="*/ 21004 h 21600"/>
                <a:gd name="T8" fmla="*/ 10811 w 21600"/>
                <a:gd name="T9" fmla="*/ 12885 h 21600"/>
                <a:gd name="T10" fmla="*/ 10845 w 21600"/>
                <a:gd name="T11" fmla="*/ 8714 h 21600"/>
                <a:gd name="T12" fmla="*/ 21600 w 21600"/>
                <a:gd name="T13" fmla="*/ 10000 h 21600"/>
                <a:gd name="T14" fmla="*/ 56 w 21600"/>
                <a:gd name="T15" fmla="*/ 10000 h 21600"/>
                <a:gd name="T16" fmla="*/ 6086 w 21600"/>
                <a:gd name="T17" fmla="*/ 2569 h 21600"/>
                <a:gd name="T18" fmla="*/ 16132 w 21600"/>
                <a:gd name="T19" fmla="*/ 1955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0" y="20836"/>
                  </a:moveTo>
                  <a:lnTo>
                    <a:pt x="9528" y="20836"/>
                  </a:lnTo>
                  <a:lnTo>
                    <a:pt x="9686" y="20762"/>
                  </a:lnTo>
                  <a:lnTo>
                    <a:pt x="9810" y="20687"/>
                  </a:lnTo>
                  <a:lnTo>
                    <a:pt x="9922" y="20575"/>
                  </a:lnTo>
                  <a:lnTo>
                    <a:pt x="10012" y="20426"/>
                  </a:lnTo>
                  <a:lnTo>
                    <a:pt x="10068" y="20296"/>
                  </a:lnTo>
                  <a:lnTo>
                    <a:pt x="10113" y="20110"/>
                  </a:lnTo>
                  <a:lnTo>
                    <a:pt x="10136" y="19905"/>
                  </a:lnTo>
                  <a:lnTo>
                    <a:pt x="10136" y="19682"/>
                  </a:lnTo>
                  <a:lnTo>
                    <a:pt x="10113" y="19440"/>
                  </a:lnTo>
                  <a:lnTo>
                    <a:pt x="10068" y="19142"/>
                  </a:lnTo>
                  <a:lnTo>
                    <a:pt x="10012" y="18900"/>
                  </a:lnTo>
                  <a:lnTo>
                    <a:pt x="9900" y="18620"/>
                  </a:lnTo>
                  <a:lnTo>
                    <a:pt x="9787" y="18285"/>
                  </a:lnTo>
                  <a:lnTo>
                    <a:pt x="9641" y="17968"/>
                  </a:lnTo>
                  <a:lnTo>
                    <a:pt x="9472" y="17652"/>
                  </a:lnTo>
                  <a:lnTo>
                    <a:pt x="9382" y="17466"/>
                  </a:lnTo>
                  <a:lnTo>
                    <a:pt x="9315" y="17298"/>
                  </a:lnTo>
                  <a:lnTo>
                    <a:pt x="9258" y="17112"/>
                  </a:lnTo>
                  <a:lnTo>
                    <a:pt x="9191" y="16926"/>
                  </a:lnTo>
                  <a:lnTo>
                    <a:pt x="9123" y="16535"/>
                  </a:lnTo>
                  <a:lnTo>
                    <a:pt x="9101" y="16144"/>
                  </a:lnTo>
                  <a:lnTo>
                    <a:pt x="9101" y="15753"/>
                  </a:lnTo>
                  <a:lnTo>
                    <a:pt x="9168" y="15362"/>
                  </a:lnTo>
                  <a:lnTo>
                    <a:pt x="9236" y="14971"/>
                  </a:lnTo>
                  <a:lnTo>
                    <a:pt x="9360" y="14580"/>
                  </a:lnTo>
                  <a:lnTo>
                    <a:pt x="9495" y="14244"/>
                  </a:lnTo>
                  <a:lnTo>
                    <a:pt x="9663" y="13891"/>
                  </a:lnTo>
                  <a:lnTo>
                    <a:pt x="9855" y="13611"/>
                  </a:lnTo>
                  <a:lnTo>
                    <a:pt x="10068" y="13351"/>
                  </a:lnTo>
                  <a:lnTo>
                    <a:pt x="10293" y="13146"/>
                  </a:lnTo>
                  <a:lnTo>
                    <a:pt x="10552" y="12997"/>
                  </a:lnTo>
                  <a:lnTo>
                    <a:pt x="10811" y="12885"/>
                  </a:lnTo>
                  <a:lnTo>
                    <a:pt x="11069" y="12866"/>
                  </a:lnTo>
                  <a:lnTo>
                    <a:pt x="11351" y="12885"/>
                  </a:lnTo>
                  <a:lnTo>
                    <a:pt x="11610" y="12997"/>
                  </a:lnTo>
                  <a:lnTo>
                    <a:pt x="11846" y="13183"/>
                  </a:lnTo>
                  <a:lnTo>
                    <a:pt x="12060" y="13388"/>
                  </a:lnTo>
                  <a:lnTo>
                    <a:pt x="12251" y="13648"/>
                  </a:lnTo>
                  <a:lnTo>
                    <a:pt x="12419" y="13928"/>
                  </a:lnTo>
                  <a:lnTo>
                    <a:pt x="12555" y="14244"/>
                  </a:lnTo>
                  <a:lnTo>
                    <a:pt x="12690" y="14617"/>
                  </a:lnTo>
                  <a:lnTo>
                    <a:pt x="12768" y="15008"/>
                  </a:lnTo>
                  <a:lnTo>
                    <a:pt x="12836" y="15399"/>
                  </a:lnTo>
                  <a:lnTo>
                    <a:pt x="12858" y="15753"/>
                  </a:lnTo>
                  <a:lnTo>
                    <a:pt x="12858" y="16144"/>
                  </a:lnTo>
                  <a:lnTo>
                    <a:pt x="12813" y="16535"/>
                  </a:lnTo>
                  <a:lnTo>
                    <a:pt x="12746" y="16888"/>
                  </a:lnTo>
                  <a:lnTo>
                    <a:pt x="12667" y="17224"/>
                  </a:lnTo>
                  <a:lnTo>
                    <a:pt x="12510" y="17503"/>
                  </a:lnTo>
                  <a:lnTo>
                    <a:pt x="12228" y="18043"/>
                  </a:lnTo>
                  <a:lnTo>
                    <a:pt x="11970" y="18546"/>
                  </a:lnTo>
                  <a:lnTo>
                    <a:pt x="11868" y="18751"/>
                  </a:lnTo>
                  <a:lnTo>
                    <a:pt x="11778" y="18974"/>
                  </a:lnTo>
                  <a:lnTo>
                    <a:pt x="11711" y="19179"/>
                  </a:lnTo>
                  <a:lnTo>
                    <a:pt x="11666" y="19365"/>
                  </a:lnTo>
                  <a:lnTo>
                    <a:pt x="11632" y="19570"/>
                  </a:lnTo>
                  <a:lnTo>
                    <a:pt x="11632" y="19756"/>
                  </a:lnTo>
                  <a:lnTo>
                    <a:pt x="11632" y="19942"/>
                  </a:lnTo>
                  <a:lnTo>
                    <a:pt x="11643" y="20110"/>
                  </a:lnTo>
                  <a:lnTo>
                    <a:pt x="11711" y="20296"/>
                  </a:lnTo>
                  <a:lnTo>
                    <a:pt x="11801" y="20464"/>
                  </a:lnTo>
                  <a:lnTo>
                    <a:pt x="11891" y="20650"/>
                  </a:lnTo>
                  <a:lnTo>
                    <a:pt x="12037" y="20836"/>
                  </a:lnTo>
                  <a:lnTo>
                    <a:pt x="12206" y="21004"/>
                  </a:lnTo>
                  <a:lnTo>
                    <a:pt x="12419" y="21190"/>
                  </a:lnTo>
                  <a:lnTo>
                    <a:pt x="12667" y="21320"/>
                  </a:lnTo>
                  <a:lnTo>
                    <a:pt x="12960" y="21432"/>
                  </a:lnTo>
                  <a:lnTo>
                    <a:pt x="13286" y="21544"/>
                  </a:lnTo>
                  <a:lnTo>
                    <a:pt x="13612" y="21655"/>
                  </a:lnTo>
                  <a:lnTo>
                    <a:pt x="13983" y="21693"/>
                  </a:lnTo>
                  <a:lnTo>
                    <a:pt x="14343" y="21730"/>
                  </a:lnTo>
                  <a:lnTo>
                    <a:pt x="14715" y="21730"/>
                  </a:lnTo>
                  <a:lnTo>
                    <a:pt x="15075" y="21730"/>
                  </a:lnTo>
                  <a:lnTo>
                    <a:pt x="15446" y="21655"/>
                  </a:lnTo>
                  <a:lnTo>
                    <a:pt x="15794" y="21581"/>
                  </a:lnTo>
                  <a:lnTo>
                    <a:pt x="16132" y="21432"/>
                  </a:lnTo>
                  <a:lnTo>
                    <a:pt x="16458" y="21302"/>
                  </a:lnTo>
                  <a:lnTo>
                    <a:pt x="16740" y="21078"/>
                  </a:lnTo>
                  <a:lnTo>
                    <a:pt x="16976" y="20836"/>
                  </a:lnTo>
                  <a:lnTo>
                    <a:pt x="17043" y="20650"/>
                  </a:lnTo>
                  <a:lnTo>
                    <a:pt x="17088" y="20426"/>
                  </a:lnTo>
                  <a:lnTo>
                    <a:pt x="17133" y="20222"/>
                  </a:lnTo>
                  <a:lnTo>
                    <a:pt x="17156" y="19980"/>
                  </a:lnTo>
                  <a:lnTo>
                    <a:pt x="17167" y="19477"/>
                  </a:lnTo>
                  <a:lnTo>
                    <a:pt x="17167" y="18974"/>
                  </a:lnTo>
                  <a:lnTo>
                    <a:pt x="17156" y="18397"/>
                  </a:lnTo>
                  <a:lnTo>
                    <a:pt x="17111" y="17820"/>
                  </a:lnTo>
                  <a:lnTo>
                    <a:pt x="17066" y="17261"/>
                  </a:lnTo>
                  <a:lnTo>
                    <a:pt x="16998" y="16646"/>
                  </a:lnTo>
                  <a:lnTo>
                    <a:pt x="16852" y="15511"/>
                  </a:lnTo>
                  <a:lnTo>
                    <a:pt x="16740" y="14393"/>
                  </a:lnTo>
                  <a:lnTo>
                    <a:pt x="16717" y="13928"/>
                  </a:lnTo>
                  <a:lnTo>
                    <a:pt x="16695" y="13462"/>
                  </a:lnTo>
                  <a:lnTo>
                    <a:pt x="16717" y="13071"/>
                  </a:lnTo>
                  <a:lnTo>
                    <a:pt x="16785" y="12755"/>
                  </a:lnTo>
                  <a:lnTo>
                    <a:pt x="16852" y="12419"/>
                  </a:lnTo>
                  <a:lnTo>
                    <a:pt x="16953" y="12140"/>
                  </a:lnTo>
                  <a:lnTo>
                    <a:pt x="17088" y="11898"/>
                  </a:lnTo>
                  <a:lnTo>
                    <a:pt x="17212" y="11675"/>
                  </a:lnTo>
                  <a:lnTo>
                    <a:pt x="17370" y="11470"/>
                  </a:lnTo>
                  <a:lnTo>
                    <a:pt x="17516" y="11284"/>
                  </a:lnTo>
                  <a:lnTo>
                    <a:pt x="17696" y="11135"/>
                  </a:lnTo>
                  <a:lnTo>
                    <a:pt x="17865" y="11042"/>
                  </a:lnTo>
                  <a:lnTo>
                    <a:pt x="18033" y="10930"/>
                  </a:lnTo>
                  <a:lnTo>
                    <a:pt x="18213" y="10893"/>
                  </a:lnTo>
                  <a:lnTo>
                    <a:pt x="18382" y="10893"/>
                  </a:lnTo>
                  <a:lnTo>
                    <a:pt x="18551" y="10967"/>
                  </a:lnTo>
                  <a:lnTo>
                    <a:pt x="18708" y="11042"/>
                  </a:lnTo>
                  <a:lnTo>
                    <a:pt x="18855" y="11172"/>
                  </a:lnTo>
                  <a:lnTo>
                    <a:pt x="19012" y="11358"/>
                  </a:lnTo>
                  <a:lnTo>
                    <a:pt x="19136" y="11600"/>
                  </a:lnTo>
                  <a:lnTo>
                    <a:pt x="19271" y="11861"/>
                  </a:lnTo>
                  <a:lnTo>
                    <a:pt x="19440" y="12028"/>
                  </a:lnTo>
                  <a:lnTo>
                    <a:pt x="19608" y="12177"/>
                  </a:lnTo>
                  <a:lnTo>
                    <a:pt x="19822" y="12289"/>
                  </a:lnTo>
                  <a:lnTo>
                    <a:pt x="20025" y="12289"/>
                  </a:lnTo>
                  <a:lnTo>
                    <a:pt x="20238" y="12289"/>
                  </a:lnTo>
                  <a:lnTo>
                    <a:pt x="20452" y="12215"/>
                  </a:lnTo>
                  <a:lnTo>
                    <a:pt x="20643" y="12103"/>
                  </a:lnTo>
                  <a:lnTo>
                    <a:pt x="20846" y="11973"/>
                  </a:lnTo>
                  <a:lnTo>
                    <a:pt x="21037" y="11786"/>
                  </a:lnTo>
                  <a:lnTo>
                    <a:pt x="21206" y="11563"/>
                  </a:lnTo>
                  <a:lnTo>
                    <a:pt x="21363" y="11321"/>
                  </a:lnTo>
                  <a:lnTo>
                    <a:pt x="21465" y="11079"/>
                  </a:lnTo>
                  <a:lnTo>
                    <a:pt x="21577" y="10744"/>
                  </a:lnTo>
                  <a:lnTo>
                    <a:pt x="21622" y="10427"/>
                  </a:lnTo>
                  <a:lnTo>
                    <a:pt x="21645" y="10111"/>
                  </a:lnTo>
                  <a:lnTo>
                    <a:pt x="21622" y="9608"/>
                  </a:lnTo>
                  <a:lnTo>
                    <a:pt x="21577" y="9142"/>
                  </a:lnTo>
                  <a:lnTo>
                    <a:pt x="21465" y="8751"/>
                  </a:lnTo>
                  <a:lnTo>
                    <a:pt x="21363" y="8397"/>
                  </a:lnTo>
                  <a:lnTo>
                    <a:pt x="21206" y="8062"/>
                  </a:lnTo>
                  <a:lnTo>
                    <a:pt x="21037" y="7820"/>
                  </a:lnTo>
                  <a:lnTo>
                    <a:pt x="20846" y="7597"/>
                  </a:lnTo>
                  <a:lnTo>
                    <a:pt x="20643" y="7429"/>
                  </a:lnTo>
                  <a:lnTo>
                    <a:pt x="20452" y="7317"/>
                  </a:lnTo>
                  <a:lnTo>
                    <a:pt x="20238" y="7206"/>
                  </a:lnTo>
                  <a:lnTo>
                    <a:pt x="20025" y="7168"/>
                  </a:lnTo>
                  <a:lnTo>
                    <a:pt x="19822" y="7206"/>
                  </a:lnTo>
                  <a:lnTo>
                    <a:pt x="19608" y="7243"/>
                  </a:lnTo>
                  <a:lnTo>
                    <a:pt x="19440" y="7355"/>
                  </a:lnTo>
                  <a:lnTo>
                    <a:pt x="19271" y="7504"/>
                  </a:lnTo>
                  <a:lnTo>
                    <a:pt x="19136" y="7708"/>
                  </a:lnTo>
                  <a:lnTo>
                    <a:pt x="19012" y="7895"/>
                  </a:lnTo>
                  <a:lnTo>
                    <a:pt x="18832" y="8025"/>
                  </a:lnTo>
                  <a:lnTo>
                    <a:pt x="18663" y="8174"/>
                  </a:lnTo>
                  <a:lnTo>
                    <a:pt x="18472" y="8248"/>
                  </a:lnTo>
                  <a:lnTo>
                    <a:pt x="18270" y="8286"/>
                  </a:lnTo>
                  <a:lnTo>
                    <a:pt x="18078" y="8323"/>
                  </a:lnTo>
                  <a:lnTo>
                    <a:pt x="17887" y="8323"/>
                  </a:lnTo>
                  <a:lnTo>
                    <a:pt x="17696" y="8248"/>
                  </a:lnTo>
                  <a:lnTo>
                    <a:pt x="17493" y="8174"/>
                  </a:lnTo>
                  <a:lnTo>
                    <a:pt x="17302" y="8062"/>
                  </a:lnTo>
                  <a:lnTo>
                    <a:pt x="17133" y="7969"/>
                  </a:lnTo>
                  <a:lnTo>
                    <a:pt x="16976" y="7783"/>
                  </a:lnTo>
                  <a:lnTo>
                    <a:pt x="16852" y="7597"/>
                  </a:lnTo>
                  <a:lnTo>
                    <a:pt x="16740" y="7429"/>
                  </a:lnTo>
                  <a:lnTo>
                    <a:pt x="16672" y="7168"/>
                  </a:lnTo>
                  <a:lnTo>
                    <a:pt x="16638" y="6926"/>
                  </a:lnTo>
                  <a:lnTo>
                    <a:pt x="16616" y="6498"/>
                  </a:lnTo>
                  <a:lnTo>
                    <a:pt x="16616" y="5772"/>
                  </a:lnTo>
                  <a:lnTo>
                    <a:pt x="16650" y="4915"/>
                  </a:lnTo>
                  <a:lnTo>
                    <a:pt x="16695" y="3928"/>
                  </a:lnTo>
                  <a:lnTo>
                    <a:pt x="16762" y="2960"/>
                  </a:lnTo>
                  <a:lnTo>
                    <a:pt x="16830" y="1992"/>
                  </a:lnTo>
                  <a:lnTo>
                    <a:pt x="16908" y="1173"/>
                  </a:lnTo>
                  <a:lnTo>
                    <a:pt x="16976" y="521"/>
                  </a:lnTo>
                  <a:lnTo>
                    <a:pt x="16953" y="521"/>
                  </a:lnTo>
                  <a:lnTo>
                    <a:pt x="16931" y="521"/>
                  </a:lnTo>
                  <a:lnTo>
                    <a:pt x="16267" y="484"/>
                  </a:lnTo>
                  <a:lnTo>
                    <a:pt x="15637" y="428"/>
                  </a:lnTo>
                  <a:lnTo>
                    <a:pt x="15063" y="353"/>
                  </a:lnTo>
                  <a:lnTo>
                    <a:pt x="14523" y="279"/>
                  </a:lnTo>
                  <a:lnTo>
                    <a:pt x="14040" y="167"/>
                  </a:lnTo>
                  <a:lnTo>
                    <a:pt x="13635" y="93"/>
                  </a:lnTo>
                  <a:lnTo>
                    <a:pt x="13331" y="18"/>
                  </a:lnTo>
                  <a:lnTo>
                    <a:pt x="13117" y="18"/>
                  </a:lnTo>
                  <a:lnTo>
                    <a:pt x="12982" y="18"/>
                  </a:lnTo>
                  <a:lnTo>
                    <a:pt x="12858" y="130"/>
                  </a:lnTo>
                  <a:lnTo>
                    <a:pt x="12723" y="279"/>
                  </a:lnTo>
                  <a:lnTo>
                    <a:pt x="12622" y="446"/>
                  </a:lnTo>
                  <a:lnTo>
                    <a:pt x="12510" y="670"/>
                  </a:lnTo>
                  <a:lnTo>
                    <a:pt x="12419" y="912"/>
                  </a:lnTo>
                  <a:lnTo>
                    <a:pt x="12363" y="1210"/>
                  </a:lnTo>
                  <a:lnTo>
                    <a:pt x="12318" y="1526"/>
                  </a:lnTo>
                  <a:lnTo>
                    <a:pt x="12273" y="1843"/>
                  </a:lnTo>
                  <a:lnTo>
                    <a:pt x="12251" y="2215"/>
                  </a:lnTo>
                  <a:lnTo>
                    <a:pt x="12273" y="2532"/>
                  </a:lnTo>
                  <a:lnTo>
                    <a:pt x="12318" y="2886"/>
                  </a:lnTo>
                  <a:lnTo>
                    <a:pt x="12386" y="3240"/>
                  </a:lnTo>
                  <a:lnTo>
                    <a:pt x="12464" y="3556"/>
                  </a:lnTo>
                  <a:lnTo>
                    <a:pt x="12577" y="3891"/>
                  </a:lnTo>
                  <a:lnTo>
                    <a:pt x="12746" y="4171"/>
                  </a:lnTo>
                  <a:lnTo>
                    <a:pt x="12926" y="4487"/>
                  </a:lnTo>
                  <a:lnTo>
                    <a:pt x="13050" y="4860"/>
                  </a:lnTo>
                  <a:lnTo>
                    <a:pt x="13162" y="5251"/>
                  </a:lnTo>
                  <a:lnTo>
                    <a:pt x="13218" y="5604"/>
                  </a:lnTo>
                  <a:lnTo>
                    <a:pt x="13263" y="5995"/>
                  </a:lnTo>
                  <a:lnTo>
                    <a:pt x="13241" y="6386"/>
                  </a:lnTo>
                  <a:lnTo>
                    <a:pt x="13218" y="6740"/>
                  </a:lnTo>
                  <a:lnTo>
                    <a:pt x="13139" y="7094"/>
                  </a:lnTo>
                  <a:lnTo>
                    <a:pt x="13050" y="7429"/>
                  </a:lnTo>
                  <a:lnTo>
                    <a:pt x="12903" y="7746"/>
                  </a:lnTo>
                  <a:lnTo>
                    <a:pt x="12723" y="8025"/>
                  </a:lnTo>
                  <a:lnTo>
                    <a:pt x="12532" y="8286"/>
                  </a:lnTo>
                  <a:lnTo>
                    <a:pt x="12318" y="8491"/>
                  </a:lnTo>
                  <a:lnTo>
                    <a:pt x="12060" y="8677"/>
                  </a:lnTo>
                  <a:lnTo>
                    <a:pt x="11756" y="8788"/>
                  </a:lnTo>
                  <a:lnTo>
                    <a:pt x="11452" y="8826"/>
                  </a:lnTo>
                  <a:lnTo>
                    <a:pt x="11283" y="8826"/>
                  </a:lnTo>
                  <a:lnTo>
                    <a:pt x="11126" y="8826"/>
                  </a:lnTo>
                  <a:lnTo>
                    <a:pt x="11002" y="8788"/>
                  </a:lnTo>
                  <a:lnTo>
                    <a:pt x="10845" y="8714"/>
                  </a:lnTo>
                  <a:lnTo>
                    <a:pt x="10721" y="8640"/>
                  </a:lnTo>
                  <a:lnTo>
                    <a:pt x="10608" y="8565"/>
                  </a:lnTo>
                  <a:lnTo>
                    <a:pt x="10485" y="8453"/>
                  </a:lnTo>
                  <a:lnTo>
                    <a:pt x="10372" y="8323"/>
                  </a:lnTo>
                  <a:lnTo>
                    <a:pt x="10181" y="8062"/>
                  </a:lnTo>
                  <a:lnTo>
                    <a:pt x="10035" y="7746"/>
                  </a:lnTo>
                  <a:lnTo>
                    <a:pt x="9900" y="7392"/>
                  </a:lnTo>
                  <a:lnTo>
                    <a:pt x="9787" y="7001"/>
                  </a:lnTo>
                  <a:lnTo>
                    <a:pt x="9731" y="6610"/>
                  </a:lnTo>
                  <a:lnTo>
                    <a:pt x="9686" y="6219"/>
                  </a:lnTo>
                  <a:lnTo>
                    <a:pt x="9663" y="5772"/>
                  </a:lnTo>
                  <a:lnTo>
                    <a:pt x="9686" y="5381"/>
                  </a:lnTo>
                  <a:lnTo>
                    <a:pt x="9753" y="4990"/>
                  </a:lnTo>
                  <a:lnTo>
                    <a:pt x="9832" y="4636"/>
                  </a:lnTo>
                  <a:lnTo>
                    <a:pt x="9945" y="4320"/>
                  </a:lnTo>
                  <a:lnTo>
                    <a:pt x="10068" y="4022"/>
                  </a:lnTo>
                  <a:lnTo>
                    <a:pt x="10203" y="3817"/>
                  </a:lnTo>
                  <a:lnTo>
                    <a:pt x="10316" y="3593"/>
                  </a:lnTo>
                  <a:lnTo>
                    <a:pt x="10395" y="3351"/>
                  </a:lnTo>
                  <a:lnTo>
                    <a:pt x="10462" y="3109"/>
                  </a:lnTo>
                  <a:lnTo>
                    <a:pt x="10507" y="2848"/>
                  </a:lnTo>
                  <a:lnTo>
                    <a:pt x="10530" y="2606"/>
                  </a:lnTo>
                  <a:lnTo>
                    <a:pt x="10507" y="2346"/>
                  </a:lnTo>
                  <a:lnTo>
                    <a:pt x="10462" y="2141"/>
                  </a:lnTo>
                  <a:lnTo>
                    <a:pt x="10395" y="1880"/>
                  </a:lnTo>
                  <a:lnTo>
                    <a:pt x="10293" y="1638"/>
                  </a:lnTo>
                  <a:lnTo>
                    <a:pt x="10158" y="1415"/>
                  </a:lnTo>
                  <a:lnTo>
                    <a:pt x="9967" y="1210"/>
                  </a:lnTo>
                  <a:lnTo>
                    <a:pt x="9753" y="986"/>
                  </a:lnTo>
                  <a:lnTo>
                    <a:pt x="9495" y="819"/>
                  </a:lnTo>
                  <a:lnTo>
                    <a:pt x="9191" y="670"/>
                  </a:lnTo>
                  <a:lnTo>
                    <a:pt x="8842" y="521"/>
                  </a:lnTo>
                  <a:lnTo>
                    <a:pt x="8471" y="446"/>
                  </a:lnTo>
                  <a:lnTo>
                    <a:pt x="7998" y="428"/>
                  </a:lnTo>
                  <a:lnTo>
                    <a:pt x="7413" y="428"/>
                  </a:lnTo>
                  <a:lnTo>
                    <a:pt x="6817" y="446"/>
                  </a:lnTo>
                  <a:lnTo>
                    <a:pt x="6187" y="521"/>
                  </a:lnTo>
                  <a:lnTo>
                    <a:pt x="5602" y="633"/>
                  </a:lnTo>
                  <a:lnTo>
                    <a:pt x="5107" y="744"/>
                  </a:lnTo>
                  <a:lnTo>
                    <a:pt x="4725" y="856"/>
                  </a:lnTo>
                  <a:lnTo>
                    <a:pt x="4848" y="1564"/>
                  </a:lnTo>
                  <a:lnTo>
                    <a:pt x="5028" y="2495"/>
                  </a:lnTo>
                  <a:lnTo>
                    <a:pt x="5175" y="3556"/>
                  </a:lnTo>
                  <a:lnTo>
                    <a:pt x="5298" y="4673"/>
                  </a:lnTo>
                  <a:lnTo>
                    <a:pt x="5343" y="5213"/>
                  </a:lnTo>
                  <a:lnTo>
                    <a:pt x="5388" y="5753"/>
                  </a:lnTo>
                  <a:lnTo>
                    <a:pt x="5411" y="6275"/>
                  </a:lnTo>
                  <a:lnTo>
                    <a:pt x="5411" y="6740"/>
                  </a:lnTo>
                  <a:lnTo>
                    <a:pt x="5366" y="7168"/>
                  </a:lnTo>
                  <a:lnTo>
                    <a:pt x="5321" y="7541"/>
                  </a:lnTo>
                  <a:lnTo>
                    <a:pt x="5287" y="7708"/>
                  </a:lnTo>
                  <a:lnTo>
                    <a:pt x="5242" y="7857"/>
                  </a:lnTo>
                  <a:lnTo>
                    <a:pt x="5197" y="7969"/>
                  </a:lnTo>
                  <a:lnTo>
                    <a:pt x="5130" y="8062"/>
                  </a:lnTo>
                  <a:lnTo>
                    <a:pt x="5006" y="8248"/>
                  </a:lnTo>
                  <a:lnTo>
                    <a:pt x="4848" y="8397"/>
                  </a:lnTo>
                  <a:lnTo>
                    <a:pt x="4725" y="8528"/>
                  </a:lnTo>
                  <a:lnTo>
                    <a:pt x="4567" y="8640"/>
                  </a:lnTo>
                  <a:lnTo>
                    <a:pt x="4421" y="8714"/>
                  </a:lnTo>
                  <a:lnTo>
                    <a:pt x="4263" y="8751"/>
                  </a:lnTo>
                  <a:lnTo>
                    <a:pt x="4095" y="8788"/>
                  </a:lnTo>
                  <a:lnTo>
                    <a:pt x="3948" y="8788"/>
                  </a:lnTo>
                  <a:lnTo>
                    <a:pt x="3791" y="8751"/>
                  </a:lnTo>
                  <a:lnTo>
                    <a:pt x="3667" y="8714"/>
                  </a:lnTo>
                  <a:lnTo>
                    <a:pt x="3510" y="8677"/>
                  </a:lnTo>
                  <a:lnTo>
                    <a:pt x="3386" y="8602"/>
                  </a:lnTo>
                  <a:lnTo>
                    <a:pt x="3251" y="8491"/>
                  </a:lnTo>
                  <a:lnTo>
                    <a:pt x="3127" y="8360"/>
                  </a:lnTo>
                  <a:lnTo>
                    <a:pt x="3015" y="8248"/>
                  </a:lnTo>
                  <a:lnTo>
                    <a:pt x="2925" y="8062"/>
                  </a:lnTo>
                  <a:lnTo>
                    <a:pt x="2778" y="7857"/>
                  </a:lnTo>
                  <a:lnTo>
                    <a:pt x="2610" y="7671"/>
                  </a:lnTo>
                  <a:lnTo>
                    <a:pt x="2407" y="7541"/>
                  </a:lnTo>
                  <a:lnTo>
                    <a:pt x="2171" y="7466"/>
                  </a:lnTo>
                  <a:lnTo>
                    <a:pt x="1957" y="7429"/>
                  </a:lnTo>
                  <a:lnTo>
                    <a:pt x="1698" y="7429"/>
                  </a:lnTo>
                  <a:lnTo>
                    <a:pt x="1462" y="7466"/>
                  </a:lnTo>
                  <a:lnTo>
                    <a:pt x="1226" y="7559"/>
                  </a:lnTo>
                  <a:lnTo>
                    <a:pt x="989" y="7708"/>
                  </a:lnTo>
                  <a:lnTo>
                    <a:pt x="776" y="7932"/>
                  </a:lnTo>
                  <a:lnTo>
                    <a:pt x="551" y="8211"/>
                  </a:lnTo>
                  <a:lnTo>
                    <a:pt x="382" y="8528"/>
                  </a:lnTo>
                  <a:lnTo>
                    <a:pt x="315" y="8714"/>
                  </a:lnTo>
                  <a:lnTo>
                    <a:pt x="236" y="8919"/>
                  </a:lnTo>
                  <a:lnTo>
                    <a:pt x="191" y="9142"/>
                  </a:lnTo>
                  <a:lnTo>
                    <a:pt x="123" y="9347"/>
                  </a:lnTo>
                  <a:lnTo>
                    <a:pt x="78" y="9608"/>
                  </a:lnTo>
                  <a:lnTo>
                    <a:pt x="56" y="9887"/>
                  </a:lnTo>
                  <a:lnTo>
                    <a:pt x="33" y="10185"/>
                  </a:lnTo>
                  <a:lnTo>
                    <a:pt x="33" y="10464"/>
                  </a:lnTo>
                  <a:lnTo>
                    <a:pt x="33" y="10706"/>
                  </a:lnTo>
                  <a:lnTo>
                    <a:pt x="56" y="10967"/>
                  </a:lnTo>
                  <a:lnTo>
                    <a:pt x="78" y="11172"/>
                  </a:lnTo>
                  <a:lnTo>
                    <a:pt x="123" y="11395"/>
                  </a:lnTo>
                  <a:lnTo>
                    <a:pt x="168" y="11600"/>
                  </a:lnTo>
                  <a:lnTo>
                    <a:pt x="236" y="11786"/>
                  </a:lnTo>
                  <a:lnTo>
                    <a:pt x="292" y="11973"/>
                  </a:lnTo>
                  <a:lnTo>
                    <a:pt x="382" y="12140"/>
                  </a:lnTo>
                  <a:lnTo>
                    <a:pt x="540" y="12419"/>
                  </a:lnTo>
                  <a:lnTo>
                    <a:pt x="731" y="12680"/>
                  </a:lnTo>
                  <a:lnTo>
                    <a:pt x="944" y="12866"/>
                  </a:lnTo>
                  <a:lnTo>
                    <a:pt x="1158" y="12997"/>
                  </a:lnTo>
                  <a:lnTo>
                    <a:pt x="1395" y="13108"/>
                  </a:lnTo>
                  <a:lnTo>
                    <a:pt x="1608" y="13183"/>
                  </a:lnTo>
                  <a:lnTo>
                    <a:pt x="1856" y="13183"/>
                  </a:lnTo>
                  <a:lnTo>
                    <a:pt x="2070" y="13146"/>
                  </a:lnTo>
                  <a:lnTo>
                    <a:pt x="2261" y="13071"/>
                  </a:lnTo>
                  <a:lnTo>
                    <a:pt x="2430" y="12960"/>
                  </a:lnTo>
                  <a:lnTo>
                    <a:pt x="2587" y="12792"/>
                  </a:lnTo>
                  <a:lnTo>
                    <a:pt x="2688" y="12606"/>
                  </a:lnTo>
                  <a:lnTo>
                    <a:pt x="2801" y="12419"/>
                  </a:lnTo>
                  <a:lnTo>
                    <a:pt x="2925" y="12289"/>
                  </a:lnTo>
                  <a:lnTo>
                    <a:pt x="3082" y="12177"/>
                  </a:lnTo>
                  <a:lnTo>
                    <a:pt x="3228" y="12103"/>
                  </a:lnTo>
                  <a:lnTo>
                    <a:pt x="3408" y="12103"/>
                  </a:lnTo>
                  <a:lnTo>
                    <a:pt x="3577" y="12103"/>
                  </a:lnTo>
                  <a:lnTo>
                    <a:pt x="3723" y="12177"/>
                  </a:lnTo>
                  <a:lnTo>
                    <a:pt x="3903" y="12252"/>
                  </a:lnTo>
                  <a:lnTo>
                    <a:pt x="4072" y="12364"/>
                  </a:lnTo>
                  <a:lnTo>
                    <a:pt x="4230" y="12494"/>
                  </a:lnTo>
                  <a:lnTo>
                    <a:pt x="4353" y="12643"/>
                  </a:lnTo>
                  <a:lnTo>
                    <a:pt x="4488" y="12829"/>
                  </a:lnTo>
                  <a:lnTo>
                    <a:pt x="4567" y="13034"/>
                  </a:lnTo>
                  <a:lnTo>
                    <a:pt x="4657" y="13257"/>
                  </a:lnTo>
                  <a:lnTo>
                    <a:pt x="4702" y="13462"/>
                  </a:lnTo>
                  <a:lnTo>
                    <a:pt x="4725" y="13686"/>
                  </a:lnTo>
                  <a:lnTo>
                    <a:pt x="4702" y="14282"/>
                  </a:lnTo>
                  <a:lnTo>
                    <a:pt x="4657" y="15045"/>
                  </a:lnTo>
                  <a:lnTo>
                    <a:pt x="4612" y="15976"/>
                  </a:lnTo>
                  <a:lnTo>
                    <a:pt x="4590" y="16926"/>
                  </a:lnTo>
                  <a:lnTo>
                    <a:pt x="4567" y="17968"/>
                  </a:lnTo>
                  <a:lnTo>
                    <a:pt x="4567" y="19011"/>
                  </a:lnTo>
                  <a:lnTo>
                    <a:pt x="4590" y="19514"/>
                  </a:lnTo>
                  <a:lnTo>
                    <a:pt x="4612" y="19980"/>
                  </a:lnTo>
                  <a:lnTo>
                    <a:pt x="4657" y="20426"/>
                  </a:lnTo>
                  <a:lnTo>
                    <a:pt x="4725" y="20836"/>
                  </a:lnTo>
                  <a:lnTo>
                    <a:pt x="4848" y="20929"/>
                  </a:lnTo>
                  <a:lnTo>
                    <a:pt x="5040" y="21004"/>
                  </a:lnTo>
                  <a:lnTo>
                    <a:pt x="5265" y="21078"/>
                  </a:lnTo>
                  <a:lnTo>
                    <a:pt x="5478" y="21115"/>
                  </a:lnTo>
                  <a:lnTo>
                    <a:pt x="6041" y="21115"/>
                  </a:lnTo>
                  <a:lnTo>
                    <a:pt x="6637" y="21078"/>
                  </a:lnTo>
                  <a:lnTo>
                    <a:pt x="7312" y="21004"/>
                  </a:lnTo>
                  <a:lnTo>
                    <a:pt x="7998" y="20929"/>
                  </a:lnTo>
                  <a:lnTo>
                    <a:pt x="8696" y="20855"/>
                  </a:lnTo>
                  <a:lnTo>
                    <a:pt x="9360" y="20836"/>
                  </a:lnTo>
                  <a:close/>
                </a:path>
              </a:pathLst>
            </a:custGeom>
            <a:gradFill rotWithShape="1">
              <a:gsLst>
                <a:gs pos="0">
                  <a:schemeClr val="tx2"/>
                </a:gs>
                <a:gs pos="100000">
                  <a:schemeClr val="tx2">
                    <a:gamma/>
                    <a:tint val="72549"/>
                    <a:invGamma/>
                  </a:schemeClr>
                </a:gs>
              </a:gsLst>
              <a:lin ang="5400000" scaled="1"/>
            </a:gradFill>
            <a:ln w="57150">
              <a:solidFill>
                <a:srgbClr val="FFFFFF"/>
              </a:solidFill>
              <a:miter lim="800000"/>
              <a:headEnd/>
              <a:tailEnd/>
            </a:ln>
            <a:effectLst>
              <a:outerShdw dist="135003" dir="2471156" algn="ctr" rotWithShape="0">
                <a:srgbClr val="000000">
                  <a:alpha val="50000"/>
                </a:srgbClr>
              </a:outerShdw>
            </a:effectLst>
          </p:spPr>
          <p:txBody>
            <a:bodyPr/>
            <a:lstStyle/>
            <a:p>
              <a:endParaRPr lang="zh-CN" altLang="en-US"/>
            </a:p>
          </p:txBody>
        </p:sp>
      </p:grpSp>
      <p:sp>
        <p:nvSpPr>
          <p:cNvPr id="12" name="Text Box 8"/>
          <p:cNvSpPr txBox="1">
            <a:spLocks noChangeArrowheads="1"/>
          </p:cNvSpPr>
          <p:nvPr/>
        </p:nvSpPr>
        <p:spPr bwMode="auto">
          <a:xfrm>
            <a:off x="5572132" y="1955061"/>
            <a:ext cx="2571768" cy="430246"/>
          </a:xfrm>
          <a:prstGeom prst="rect">
            <a:avLst/>
          </a:prstGeom>
          <a:noFill/>
          <a:ln w="9525">
            <a:noFill/>
            <a:miter lim="800000"/>
            <a:headEnd/>
            <a:tailEnd/>
          </a:ln>
          <a:effectLst/>
        </p:spPr>
        <p:txBody>
          <a:bodyPr wrap="square">
            <a:spAutoFit/>
          </a:bodyPr>
          <a:lstStyle/>
          <a:p>
            <a:pPr algn="ctr">
              <a:lnSpc>
                <a:spcPct val="120000"/>
              </a:lnSpc>
            </a:pPr>
            <a:r>
              <a:rPr lang="zh-CN" altLang="en-US" sz="2000" dirty="0" smtClean="0">
                <a:latin typeface="华文中宋" pitchFamily="2" charset="-122"/>
                <a:ea typeface="华文中宋" pitchFamily="2" charset="-122"/>
              </a:rPr>
              <a:t>探索适宜的压缩</a:t>
            </a:r>
            <a:r>
              <a:rPr lang="zh-CN" altLang="en-US" sz="2000" dirty="0">
                <a:latin typeface="华文中宋" pitchFamily="2" charset="-122"/>
                <a:ea typeface="华文中宋" pitchFamily="2" charset="-122"/>
              </a:rPr>
              <a:t>机制</a:t>
            </a:r>
          </a:p>
        </p:txBody>
      </p:sp>
      <p:sp>
        <p:nvSpPr>
          <p:cNvPr id="13" name="Text Box 9"/>
          <p:cNvSpPr txBox="1">
            <a:spLocks noChangeArrowheads="1"/>
          </p:cNvSpPr>
          <p:nvPr/>
        </p:nvSpPr>
        <p:spPr bwMode="auto">
          <a:xfrm>
            <a:off x="5429256" y="4857760"/>
            <a:ext cx="3071834" cy="830997"/>
          </a:xfrm>
          <a:prstGeom prst="rect">
            <a:avLst/>
          </a:prstGeom>
          <a:noFill/>
          <a:ln w="9525">
            <a:noFill/>
            <a:miter lim="800000"/>
            <a:headEnd/>
            <a:tailEnd/>
          </a:ln>
          <a:effectLst/>
        </p:spPr>
        <p:txBody>
          <a:bodyPr wrap="square">
            <a:spAutoFit/>
          </a:bodyPr>
          <a:lstStyle/>
          <a:p>
            <a:pPr algn="ctr">
              <a:lnSpc>
                <a:spcPct val="120000"/>
              </a:lnSpc>
            </a:pPr>
            <a:r>
              <a:rPr lang="en-US" altLang="zh-CN" sz="4000" dirty="0" smtClean="0">
                <a:latin typeface="华文中宋" pitchFamily="2" charset="-122"/>
                <a:ea typeface="华文中宋" pitchFamily="2" charset="-122"/>
              </a:rPr>
              <a:t>……</a:t>
            </a:r>
            <a:endParaRPr lang="zh-CN" altLang="en-US" sz="4000" dirty="0">
              <a:latin typeface="华文中宋" pitchFamily="2" charset="-122"/>
              <a:ea typeface="华文中宋" pitchFamily="2" charset="-122"/>
            </a:endParaRPr>
          </a:p>
        </p:txBody>
      </p:sp>
      <p:sp>
        <p:nvSpPr>
          <p:cNvPr id="14" name="Text Box 10"/>
          <p:cNvSpPr txBox="1">
            <a:spLocks noChangeArrowheads="1"/>
          </p:cNvSpPr>
          <p:nvPr/>
        </p:nvSpPr>
        <p:spPr bwMode="auto">
          <a:xfrm>
            <a:off x="1187624" y="1928802"/>
            <a:ext cx="2312806" cy="830997"/>
          </a:xfrm>
          <a:prstGeom prst="rect">
            <a:avLst/>
          </a:prstGeom>
          <a:noFill/>
          <a:ln w="9525">
            <a:noFill/>
            <a:miter lim="800000"/>
            <a:headEnd/>
            <a:tailEnd/>
          </a:ln>
          <a:effectLst/>
        </p:spPr>
        <p:txBody>
          <a:bodyPr wrap="square">
            <a:spAutoFit/>
          </a:bodyPr>
          <a:lstStyle/>
          <a:p>
            <a:pPr algn="ctr">
              <a:lnSpc>
                <a:spcPct val="120000"/>
              </a:lnSpc>
            </a:pPr>
            <a:r>
              <a:rPr lang="zh-CN" altLang="en-US" sz="2000" dirty="0" smtClean="0">
                <a:latin typeface="华文中宋" pitchFamily="2" charset="-122"/>
                <a:ea typeface="华文中宋" pitchFamily="2" charset="-122"/>
              </a:rPr>
              <a:t>采用更高性能的实验平台</a:t>
            </a:r>
            <a:endParaRPr lang="zh-CN" altLang="en-US" sz="2000" dirty="0">
              <a:latin typeface="华文中宋" pitchFamily="2" charset="-122"/>
              <a:ea typeface="华文中宋" pitchFamily="2" charset="-122"/>
            </a:endParaRPr>
          </a:p>
        </p:txBody>
      </p:sp>
      <p:sp>
        <p:nvSpPr>
          <p:cNvPr id="15" name="Text Box 11"/>
          <p:cNvSpPr txBox="1">
            <a:spLocks noChangeArrowheads="1"/>
          </p:cNvSpPr>
          <p:nvPr/>
        </p:nvSpPr>
        <p:spPr bwMode="auto">
          <a:xfrm>
            <a:off x="1071538" y="4884019"/>
            <a:ext cx="2571768" cy="830997"/>
          </a:xfrm>
          <a:prstGeom prst="rect">
            <a:avLst/>
          </a:prstGeom>
          <a:noFill/>
          <a:ln w="9525">
            <a:noFill/>
            <a:miter lim="800000"/>
            <a:headEnd/>
            <a:tailEnd/>
          </a:ln>
          <a:effectLst/>
        </p:spPr>
        <p:txBody>
          <a:bodyPr wrap="square">
            <a:spAutoFit/>
          </a:bodyPr>
          <a:lstStyle/>
          <a:p>
            <a:pPr algn="ctr">
              <a:lnSpc>
                <a:spcPct val="120000"/>
              </a:lnSpc>
            </a:pPr>
            <a:r>
              <a:rPr lang="zh-CN" altLang="en-US" sz="2000" dirty="0" smtClean="0">
                <a:latin typeface="华文中宋" pitchFamily="2" charset="-122"/>
                <a:ea typeface="华文中宋" pitchFamily="2" charset="-122"/>
              </a:rPr>
              <a:t>综合当前提高匹配性能的手段</a:t>
            </a:r>
            <a:endParaRPr lang="zh-CN" altLang="en-US" sz="2000" dirty="0">
              <a:latin typeface="华文中宋" pitchFamily="2" charset="-122"/>
              <a:ea typeface="华文中宋" pitchFamily="2" charset="-122"/>
            </a:endParaRPr>
          </a:p>
        </p:txBody>
      </p:sp>
    </p:spTree>
    <p:extLst>
      <p:ext uri="{BB962C8B-B14F-4D97-AF65-F5344CB8AC3E}">
        <p14:creationId xmlns:p14="http://schemas.microsoft.com/office/powerpoint/2010/main" val="370956117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44</a:t>
            </a:fld>
            <a:endParaRPr lang="zh-CN" altLang="en-US" dirty="0"/>
          </a:p>
          <a:p>
            <a:endParaRPr lang="zh-CN" altLang="en-US" dirty="0"/>
          </a:p>
        </p:txBody>
      </p:sp>
      <p:pic>
        <p:nvPicPr>
          <p:cNvPr id="5" name="Picture 5" descr="C:\Documents and Settings\鱼不愚\桌面\biz_icon_01.png"/>
          <p:cNvPicPr>
            <a:picLocks noChangeAspect="1" noChangeArrowheads="1"/>
          </p:cNvPicPr>
          <p:nvPr/>
        </p:nvPicPr>
        <p:blipFill>
          <a:blip r:embed="rId3"/>
          <a:srcRect/>
          <a:stretch>
            <a:fillRect/>
          </a:stretch>
        </p:blipFill>
        <p:spPr bwMode="auto">
          <a:xfrm>
            <a:off x="1112838" y="1643050"/>
            <a:ext cx="6918325" cy="4254500"/>
          </a:xfrm>
          <a:prstGeom prst="rect">
            <a:avLst/>
          </a:prstGeom>
          <a:noFill/>
          <a:ln w="9525">
            <a:noFill/>
            <a:miter lim="800000"/>
            <a:headEnd/>
            <a:tailEnd/>
          </a:ln>
        </p:spPr>
      </p:pic>
      <p:sp>
        <p:nvSpPr>
          <p:cNvPr id="6" name="矩形 5"/>
          <p:cNvSpPr/>
          <p:nvPr/>
        </p:nvSpPr>
        <p:spPr>
          <a:xfrm>
            <a:off x="2286000" y="2714620"/>
            <a:ext cx="4572000" cy="904863"/>
          </a:xfrm>
          <a:prstGeom prst="rect">
            <a:avLst/>
          </a:prstGeom>
        </p:spPr>
        <p:txBody>
          <a:bodyPr>
            <a:spAutoFit/>
          </a:bodyPr>
          <a:lstStyle/>
          <a:p>
            <a:pPr algn="ctr">
              <a:spcBef>
                <a:spcPct val="20000"/>
              </a:spcBef>
              <a:buFont typeface="Arial" pitchFamily="34" charset="0"/>
              <a:buNone/>
            </a:pPr>
            <a:r>
              <a:rPr lang="zh-CN" altLang="en-US" sz="2400" b="1" dirty="0" smtClean="0">
                <a:latin typeface="华文中宋" pitchFamily="2" charset="-122"/>
                <a:ea typeface="华文中宋" pitchFamily="2" charset="-122"/>
              </a:rPr>
              <a:t>谢谢！</a:t>
            </a:r>
          </a:p>
          <a:p>
            <a:pPr algn="ctr">
              <a:spcBef>
                <a:spcPct val="20000"/>
              </a:spcBef>
              <a:buFont typeface="Arial" pitchFamily="34" charset="0"/>
              <a:buNone/>
            </a:pPr>
            <a:r>
              <a:rPr lang="zh-CN" altLang="en-US" sz="2400" b="1" dirty="0" smtClean="0">
                <a:latin typeface="华文中宋" pitchFamily="2" charset="-122"/>
                <a:ea typeface="华文中宋" pitchFamily="2" charset="-122"/>
              </a:rPr>
              <a:t>敬请各位老师与同学批评指正！</a:t>
            </a:r>
            <a:endParaRPr lang="zh-CN" altLang="en-US" sz="2400" b="1" dirty="0">
              <a:latin typeface="华文中宋" pitchFamily="2" charset="-122"/>
              <a:ea typeface="华文中宋"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正则表达式简介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5</a:t>
            </a:fld>
            <a:endParaRPr lang="zh-CN" altLang="en-US" dirty="0"/>
          </a:p>
          <a:p>
            <a:endParaRPr lang="zh-CN" altLang="en-US" dirty="0"/>
          </a:p>
        </p:txBody>
      </p:sp>
      <p:sp>
        <p:nvSpPr>
          <p:cNvPr id="16" name="TextBox 15"/>
          <p:cNvSpPr txBox="1"/>
          <p:nvPr/>
        </p:nvSpPr>
        <p:spPr>
          <a:xfrm>
            <a:off x="395536" y="1556792"/>
            <a:ext cx="8280920" cy="523220"/>
          </a:xfrm>
          <a:prstGeom prst="rect">
            <a:avLst/>
          </a:prstGeom>
          <a:noFill/>
        </p:spPr>
        <p:txBody>
          <a:bodyPr wrap="square" rtlCol="0">
            <a:spAutoFit/>
          </a:bodyPr>
          <a:lstStyle/>
          <a:p>
            <a:r>
              <a:rPr lang="zh-CN" altLang="en-US" sz="2800" dirty="0" smtClean="0">
                <a:latin typeface="华文中宋" pitchFamily="2" charset="-122"/>
                <a:ea typeface="华文中宋" pitchFamily="2" charset="-122"/>
              </a:rPr>
              <a:t>元字符：</a:t>
            </a:r>
            <a:endParaRPr lang="zh-CN" altLang="en-US" sz="2800" dirty="0">
              <a:latin typeface="华文中宋" pitchFamily="2" charset="-122"/>
              <a:ea typeface="华文中宋"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1222706139"/>
              </p:ext>
            </p:extLst>
          </p:nvPr>
        </p:nvGraphicFramePr>
        <p:xfrm>
          <a:off x="2145030" y="1412776"/>
          <a:ext cx="6027370" cy="4062222"/>
        </p:xfrm>
        <a:graphic>
          <a:graphicData uri="http://schemas.openxmlformats.org/drawingml/2006/table">
            <a:tbl>
              <a:tblPr firstRow="1" firstCol="1" bandRow="1">
                <a:tableStyleId>{2D5ABB26-0587-4C30-8999-92F81FD0307C}</a:tableStyleId>
              </a:tblPr>
              <a:tblGrid>
                <a:gridCol w="1203266"/>
                <a:gridCol w="4824104"/>
              </a:tblGrid>
              <a:tr h="482346">
                <a:tc>
                  <a:txBody>
                    <a:bodyPr/>
                    <a:lstStyle/>
                    <a:p>
                      <a:pPr indent="127000" algn="ctr">
                        <a:lnSpc>
                          <a:spcPct val="125000"/>
                        </a:lnSpc>
                        <a:spcAft>
                          <a:spcPts val="0"/>
                        </a:spcAft>
                      </a:pPr>
                      <a:r>
                        <a:rPr lang="zh-CN" sz="1800" dirty="0">
                          <a:effectLst/>
                        </a:rPr>
                        <a:t>元字符</a:t>
                      </a:r>
                      <a:endParaRPr lang="zh-CN" sz="1800" dirty="0">
                        <a:effectLst/>
                        <a:latin typeface="Times New Roman"/>
                        <a:ea typeface="宋体"/>
                        <a:cs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l">
                        <a:lnSpc>
                          <a:spcPct val="125000"/>
                        </a:lnSpc>
                        <a:spcAft>
                          <a:spcPts val="0"/>
                        </a:spcAft>
                      </a:pPr>
                      <a:r>
                        <a:rPr lang="zh-CN" sz="1800">
                          <a:effectLst/>
                        </a:rPr>
                        <a:t>含义</a:t>
                      </a:r>
                      <a:endParaRPr lang="zh-CN" sz="1800">
                        <a:effectLst/>
                        <a:latin typeface="Times New Roman"/>
                        <a:ea typeface="宋体"/>
                        <a:cs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2346">
                <a:tc>
                  <a:txBody>
                    <a:bodyPr/>
                    <a:lstStyle/>
                    <a:p>
                      <a:pPr indent="127000" algn="ctr">
                        <a:lnSpc>
                          <a:spcPct val="125000"/>
                        </a:lnSpc>
                        <a:spcAft>
                          <a:spcPts val="0"/>
                        </a:spcAft>
                      </a:pPr>
                      <a:r>
                        <a:rPr lang="en-US" sz="1800">
                          <a:effectLst/>
                        </a:rPr>
                        <a:t>.</a:t>
                      </a:r>
                      <a:endParaRPr lang="zh-CN" sz="1800">
                        <a:effectLst/>
                        <a:latin typeface="Times New Roman"/>
                        <a:ea typeface="宋体"/>
                        <a:cs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l">
                        <a:lnSpc>
                          <a:spcPct val="125000"/>
                        </a:lnSpc>
                        <a:spcAft>
                          <a:spcPts val="0"/>
                        </a:spcAft>
                      </a:pPr>
                      <a:r>
                        <a:rPr lang="zh-CN" sz="1800" dirty="0">
                          <a:effectLst/>
                        </a:rPr>
                        <a:t>匹配任意的非换行符</a:t>
                      </a:r>
                      <a:endParaRPr lang="zh-CN" sz="1800" dirty="0">
                        <a:effectLst/>
                        <a:latin typeface="Times New Roman"/>
                        <a:ea typeface="宋体"/>
                        <a:cs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2346">
                <a:tc>
                  <a:txBody>
                    <a:bodyPr/>
                    <a:lstStyle/>
                    <a:p>
                      <a:pPr indent="127000" algn="ctr">
                        <a:lnSpc>
                          <a:spcPct val="125000"/>
                        </a:lnSpc>
                        <a:spcAft>
                          <a:spcPts val="0"/>
                        </a:spcAft>
                      </a:pPr>
                      <a:r>
                        <a:rPr lang="en-US" sz="1800">
                          <a:effectLst/>
                        </a:rPr>
                        <a:t>*</a:t>
                      </a:r>
                      <a:endParaRPr lang="zh-CN" sz="1800">
                        <a:effectLst/>
                        <a:latin typeface="Times New Roman"/>
                        <a:ea typeface="宋体"/>
                        <a:cs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l">
                        <a:lnSpc>
                          <a:spcPct val="125000"/>
                        </a:lnSpc>
                        <a:spcAft>
                          <a:spcPts val="0"/>
                        </a:spcAft>
                      </a:pPr>
                      <a:r>
                        <a:rPr lang="zh-CN" sz="1800">
                          <a:effectLst/>
                        </a:rPr>
                        <a:t>匹配该元字符之前的子表达式至少零次</a:t>
                      </a:r>
                      <a:endParaRPr lang="zh-CN" sz="1800">
                        <a:effectLst/>
                        <a:latin typeface="Times New Roman"/>
                        <a:ea typeface="宋体"/>
                        <a:cs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2346">
                <a:tc>
                  <a:txBody>
                    <a:bodyPr/>
                    <a:lstStyle/>
                    <a:p>
                      <a:pPr indent="127000" algn="ctr">
                        <a:lnSpc>
                          <a:spcPct val="125000"/>
                        </a:lnSpc>
                        <a:spcAft>
                          <a:spcPts val="0"/>
                        </a:spcAft>
                      </a:pPr>
                      <a:r>
                        <a:rPr lang="en-US" sz="1800">
                          <a:effectLst/>
                        </a:rPr>
                        <a:t>?</a:t>
                      </a:r>
                      <a:endParaRPr lang="zh-CN" sz="1800">
                        <a:effectLst/>
                        <a:latin typeface="Times New Roman"/>
                        <a:ea typeface="宋体"/>
                        <a:cs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l">
                        <a:lnSpc>
                          <a:spcPct val="125000"/>
                        </a:lnSpc>
                        <a:spcAft>
                          <a:spcPts val="0"/>
                        </a:spcAft>
                      </a:pPr>
                      <a:r>
                        <a:rPr lang="zh-CN" sz="1800">
                          <a:effectLst/>
                        </a:rPr>
                        <a:t>匹配前面的子表达式至少零次至多一次</a:t>
                      </a:r>
                      <a:endParaRPr lang="zh-CN" sz="1800">
                        <a:effectLst/>
                        <a:latin typeface="Times New Roman"/>
                        <a:ea typeface="宋体"/>
                        <a:cs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2346">
                <a:tc>
                  <a:txBody>
                    <a:bodyPr/>
                    <a:lstStyle/>
                    <a:p>
                      <a:pPr indent="127000" algn="ctr">
                        <a:lnSpc>
                          <a:spcPct val="125000"/>
                        </a:lnSpc>
                        <a:spcAft>
                          <a:spcPts val="0"/>
                        </a:spcAft>
                      </a:pPr>
                      <a:r>
                        <a:rPr lang="en-US" sz="1800">
                          <a:effectLst/>
                        </a:rPr>
                        <a:t>+</a:t>
                      </a:r>
                      <a:endParaRPr lang="zh-CN" sz="1800">
                        <a:effectLst/>
                        <a:latin typeface="Times New Roman"/>
                        <a:ea typeface="宋体"/>
                        <a:cs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l">
                        <a:lnSpc>
                          <a:spcPct val="125000"/>
                        </a:lnSpc>
                        <a:spcAft>
                          <a:spcPts val="0"/>
                        </a:spcAft>
                      </a:pPr>
                      <a:r>
                        <a:rPr lang="zh-CN" sz="1800">
                          <a:effectLst/>
                        </a:rPr>
                        <a:t>匹配前面的子表达式至少一次</a:t>
                      </a:r>
                      <a:endParaRPr lang="zh-CN" sz="1800">
                        <a:effectLst/>
                        <a:latin typeface="Times New Roman"/>
                        <a:ea typeface="宋体"/>
                        <a:cs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2346">
                <a:tc>
                  <a:txBody>
                    <a:bodyPr/>
                    <a:lstStyle/>
                    <a:p>
                      <a:pPr indent="127000" algn="ctr">
                        <a:lnSpc>
                          <a:spcPct val="125000"/>
                        </a:lnSpc>
                        <a:spcAft>
                          <a:spcPts val="0"/>
                        </a:spcAft>
                      </a:pPr>
                      <a:r>
                        <a:rPr lang="en-US" sz="1800">
                          <a:effectLst/>
                        </a:rPr>
                        <a:t>^</a:t>
                      </a:r>
                      <a:endParaRPr lang="zh-CN" sz="1800">
                        <a:effectLst/>
                        <a:latin typeface="Times New Roman"/>
                        <a:ea typeface="宋体"/>
                        <a:cs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l">
                        <a:lnSpc>
                          <a:spcPct val="125000"/>
                        </a:lnSpc>
                        <a:spcAft>
                          <a:spcPts val="0"/>
                        </a:spcAft>
                      </a:pPr>
                      <a:r>
                        <a:rPr lang="zh-CN" sz="1800" dirty="0">
                          <a:effectLst/>
                        </a:rPr>
                        <a:t>从字符串首个字符开始匹配</a:t>
                      </a:r>
                      <a:endParaRPr lang="zh-CN" sz="1800" dirty="0">
                        <a:effectLst/>
                        <a:latin typeface="Times New Roman"/>
                        <a:ea typeface="宋体"/>
                        <a:cs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2346">
                <a:tc>
                  <a:txBody>
                    <a:bodyPr/>
                    <a:lstStyle/>
                    <a:p>
                      <a:pPr indent="127000" algn="ctr">
                        <a:lnSpc>
                          <a:spcPct val="125000"/>
                        </a:lnSpc>
                        <a:spcAft>
                          <a:spcPts val="0"/>
                        </a:spcAft>
                      </a:pPr>
                      <a:r>
                        <a:rPr lang="en-US" sz="1800">
                          <a:effectLst/>
                        </a:rPr>
                        <a:t>$</a:t>
                      </a:r>
                      <a:endParaRPr lang="zh-CN" sz="1800">
                        <a:effectLst/>
                        <a:latin typeface="Times New Roman"/>
                        <a:ea typeface="宋体"/>
                        <a:cs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l">
                        <a:lnSpc>
                          <a:spcPct val="125000"/>
                        </a:lnSpc>
                        <a:spcAft>
                          <a:spcPts val="0"/>
                        </a:spcAft>
                      </a:pPr>
                      <a:r>
                        <a:rPr lang="zh-CN" sz="1800" dirty="0">
                          <a:effectLst/>
                        </a:rPr>
                        <a:t>匹配字符串的尾部字符</a:t>
                      </a:r>
                      <a:endParaRPr lang="zh-CN" sz="1800" dirty="0">
                        <a:effectLst/>
                        <a:latin typeface="Times New Roman"/>
                        <a:ea typeface="宋体"/>
                        <a:cs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2346">
                <a:tc>
                  <a:txBody>
                    <a:bodyPr/>
                    <a:lstStyle/>
                    <a:p>
                      <a:pPr indent="127000" algn="ctr">
                        <a:lnSpc>
                          <a:spcPct val="125000"/>
                        </a:lnSpc>
                        <a:spcAft>
                          <a:spcPts val="0"/>
                        </a:spcAft>
                      </a:pPr>
                      <a:r>
                        <a:rPr lang="en-US" sz="1800" dirty="0">
                          <a:effectLst/>
                        </a:rPr>
                        <a:t>{</a:t>
                      </a:r>
                      <a:r>
                        <a:rPr lang="en-US" sz="1800" dirty="0" err="1">
                          <a:effectLst/>
                        </a:rPr>
                        <a:t>n,m</a:t>
                      </a:r>
                      <a:r>
                        <a:rPr lang="en-US" sz="1800" dirty="0">
                          <a:effectLst/>
                        </a:rPr>
                        <a:t>}</a:t>
                      </a:r>
                      <a:endParaRPr lang="zh-CN" sz="1800" dirty="0">
                        <a:effectLst/>
                        <a:latin typeface="Times New Roman"/>
                        <a:ea typeface="宋体"/>
                        <a:cs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l">
                        <a:lnSpc>
                          <a:spcPct val="125000"/>
                        </a:lnSpc>
                        <a:spcAft>
                          <a:spcPts val="0"/>
                        </a:spcAft>
                      </a:pPr>
                      <a:r>
                        <a:rPr lang="zh-CN" sz="1800" dirty="0">
                          <a:effectLst/>
                        </a:rPr>
                        <a:t>匹配该元字符之前的子表达式至少</a:t>
                      </a:r>
                      <a:r>
                        <a:rPr lang="en-US" sz="1800" dirty="0">
                          <a:effectLst/>
                        </a:rPr>
                        <a:t>n</a:t>
                      </a:r>
                      <a:r>
                        <a:rPr lang="zh-CN" sz="1800" dirty="0">
                          <a:effectLst/>
                        </a:rPr>
                        <a:t>次，至多</a:t>
                      </a:r>
                      <a:r>
                        <a:rPr lang="en-US" sz="1800" dirty="0">
                          <a:effectLst/>
                        </a:rPr>
                        <a:t>m</a:t>
                      </a:r>
                      <a:r>
                        <a:rPr lang="zh-CN" sz="1800" dirty="0">
                          <a:effectLst/>
                        </a:rPr>
                        <a:t>次</a:t>
                      </a:r>
                      <a:endParaRPr lang="zh-CN" sz="1800" dirty="0">
                        <a:effectLst/>
                        <a:latin typeface="Times New Roman"/>
                        <a:ea typeface="宋体"/>
                        <a:cs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467544" y="5733256"/>
            <a:ext cx="8280920" cy="523220"/>
          </a:xfrm>
          <a:prstGeom prst="rect">
            <a:avLst/>
          </a:prstGeom>
          <a:noFill/>
        </p:spPr>
        <p:txBody>
          <a:bodyPr wrap="square" rtlCol="0">
            <a:spAutoFit/>
          </a:bodyPr>
          <a:lstStyle/>
          <a:p>
            <a:r>
              <a:rPr lang="en-US" altLang="zh-CN" sz="2800" dirty="0" err="1" smtClean="0">
                <a:latin typeface="华文中宋" pitchFamily="2" charset="-122"/>
                <a:ea typeface="华文中宋" pitchFamily="2" charset="-122"/>
              </a:rPr>
              <a:t>eg</a:t>
            </a:r>
            <a:r>
              <a:rPr lang="zh-CN" altLang="en-US" sz="2800" dirty="0" smtClean="0">
                <a:latin typeface="华文中宋" pitchFamily="2" charset="-122"/>
                <a:ea typeface="华文中宋" pitchFamily="2" charset="-122"/>
              </a:rPr>
              <a:t>：    </a:t>
            </a:r>
            <a:r>
              <a:rPr lang="en-US" altLang="zh-CN" sz="2800" i="1" dirty="0">
                <a:latin typeface="Times New Roman" pitchFamily="18" charset="0"/>
                <a:cs typeface="Times New Roman" pitchFamily="18" charset="0"/>
              </a:rPr>
              <a:t>^[</a:t>
            </a:r>
            <a:r>
              <a:rPr lang="en-US" altLang="zh-CN" sz="2800" i="1" dirty="0" err="1">
                <a:latin typeface="Times New Roman" pitchFamily="18" charset="0"/>
                <a:cs typeface="Times New Roman" pitchFamily="18" charset="0"/>
              </a:rPr>
              <a:t>ab</a:t>
            </a:r>
            <a:r>
              <a:rPr lang="en-US" altLang="zh-CN" sz="2800" i="1" dirty="0">
                <a:latin typeface="Times New Roman" pitchFamily="18" charset="0"/>
                <a:cs typeface="Times New Roman" pitchFamily="18" charset="0"/>
              </a:rPr>
              <a:t>](cd)*(</a:t>
            </a:r>
            <a:r>
              <a:rPr lang="en-US" altLang="zh-CN" sz="2800" i="1" dirty="0" err="1">
                <a:latin typeface="Times New Roman" pitchFamily="18" charset="0"/>
                <a:cs typeface="Times New Roman" pitchFamily="18" charset="0"/>
              </a:rPr>
              <a:t>e|f</a:t>
            </a:r>
            <a:r>
              <a:rPr lang="en-US" altLang="zh-CN" sz="2800" i="1" dirty="0">
                <a:latin typeface="Times New Roman" pitchFamily="18" charset="0"/>
                <a:cs typeface="Times New Roman" pitchFamily="18" charset="0"/>
              </a:rPr>
              <a:t>)$</a:t>
            </a:r>
            <a:r>
              <a:rPr lang="en-US" altLang="zh-CN" sz="2800" i="1" dirty="0" smtClean="0">
                <a:latin typeface="Times New Roman" pitchFamily="18" charset="0"/>
                <a:ea typeface="华文中宋" pitchFamily="2" charset="-122"/>
                <a:cs typeface="Times New Roman" pitchFamily="18" charset="0"/>
              </a:rPr>
              <a:t>	</a:t>
            </a:r>
            <a:r>
              <a:rPr lang="en-US" altLang="zh-CN" sz="2800" dirty="0" smtClean="0">
                <a:latin typeface="华文中宋" pitchFamily="2" charset="-122"/>
                <a:ea typeface="华文中宋" pitchFamily="2" charset="-122"/>
              </a:rPr>
              <a:t>       </a:t>
            </a:r>
            <a:endParaRPr lang="zh-CN" altLang="en-US" sz="2800" dirty="0">
              <a:latin typeface="华文中宋" pitchFamily="2" charset="-122"/>
              <a:ea typeface="华文中宋" pitchFamily="2" charset="-122"/>
            </a:endParaRPr>
          </a:p>
        </p:txBody>
      </p:sp>
    </p:spTree>
    <p:extLst>
      <p:ext uri="{BB962C8B-B14F-4D97-AF65-F5344CB8AC3E}">
        <p14:creationId xmlns:p14="http://schemas.microsoft.com/office/powerpoint/2010/main" val="2310834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正则表达式与自动机</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6</a:t>
            </a:fld>
            <a:endParaRPr lang="zh-CN" altLang="en-US" dirty="0"/>
          </a:p>
        </p:txBody>
      </p:sp>
      <p:sp>
        <p:nvSpPr>
          <p:cNvPr id="4" name="内容占位符 3"/>
          <p:cNvSpPr>
            <a:spLocks noGrp="1"/>
          </p:cNvSpPr>
          <p:nvPr>
            <p:ph sz="quarter" idx="1"/>
          </p:nvPr>
        </p:nvSpPr>
        <p:spPr/>
        <p:txBody>
          <a:bodyPr/>
          <a:lstStyle/>
          <a:p>
            <a:r>
              <a:rPr lang="en-US" altLang="zh-CN" dirty="0" smtClean="0"/>
              <a:t>NFA</a:t>
            </a:r>
            <a:r>
              <a:rPr lang="zh-CN" altLang="en-US" dirty="0" smtClean="0"/>
              <a:t>与</a:t>
            </a:r>
            <a:r>
              <a:rPr lang="en-US" altLang="zh-CN" dirty="0" smtClean="0"/>
              <a:t>DFA:     </a:t>
            </a:r>
            <a:r>
              <a:rPr lang="en-US" altLang="zh-CN" sz="1800" i="1" dirty="0" err="1" smtClean="0">
                <a:latin typeface="Times New Roman" panose="02020603050405020304" pitchFamily="18" charset="0"/>
                <a:cs typeface="Times New Roman" panose="02020603050405020304" pitchFamily="18" charset="0"/>
              </a:rPr>
              <a:t>eg</a:t>
            </a:r>
            <a:r>
              <a:rPr lang="en-US" altLang="zh-CN" sz="1800" i="1" dirty="0" smtClean="0">
                <a:latin typeface="Times New Roman" panose="02020603050405020304" pitchFamily="18" charset="0"/>
                <a:cs typeface="Times New Roman" panose="02020603050405020304" pitchFamily="18" charset="0"/>
              </a:rPr>
              <a:t>:   (</a:t>
            </a:r>
            <a:r>
              <a:rPr lang="en-US" altLang="zh-CN" sz="1800" i="1" dirty="0" err="1" smtClean="0">
                <a:latin typeface="Times New Roman" panose="02020603050405020304" pitchFamily="18" charset="0"/>
                <a:cs typeface="Times New Roman" panose="02020603050405020304" pitchFamily="18" charset="0"/>
              </a:rPr>
              <a:t>a|b</a:t>
            </a:r>
            <a:r>
              <a:rPr lang="en-US" altLang="zh-CN" sz="1800" i="1" dirty="0" smtClean="0">
                <a:latin typeface="Times New Roman" panose="02020603050405020304" pitchFamily="18" charset="0"/>
                <a:cs typeface="Times New Roman" panose="02020603050405020304" pitchFamily="18" charset="0"/>
              </a:rPr>
              <a:t>)*</a:t>
            </a:r>
            <a:r>
              <a:rPr lang="en-US" altLang="zh-CN" sz="1800" i="1" dirty="0" err="1" smtClean="0">
                <a:latin typeface="Times New Roman" panose="02020603050405020304" pitchFamily="18" charset="0"/>
                <a:cs typeface="Times New Roman" panose="02020603050405020304" pitchFamily="18" charset="0"/>
              </a:rPr>
              <a:t>abb</a:t>
            </a:r>
            <a:endParaRPr lang="zh-CN" altLang="en-US" sz="1800" i="1"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3"/>
          <a:stretch>
            <a:fillRect/>
          </a:stretch>
        </p:blipFill>
        <p:spPr>
          <a:xfrm>
            <a:off x="469552" y="1746956"/>
            <a:ext cx="5760501" cy="1965600"/>
          </a:xfrm>
          <a:prstGeom prst="rect">
            <a:avLst/>
          </a:prstGeom>
        </p:spPr>
      </p:pic>
      <p:pic>
        <p:nvPicPr>
          <p:cNvPr id="7" name="图片 6"/>
          <p:cNvPicPr>
            <a:picLocks noChangeAspect="1"/>
          </p:cNvPicPr>
          <p:nvPr/>
        </p:nvPicPr>
        <p:blipFill>
          <a:blip r:embed="rId4"/>
          <a:stretch>
            <a:fillRect/>
          </a:stretch>
        </p:blipFill>
        <p:spPr>
          <a:xfrm>
            <a:off x="6804248" y="1393218"/>
            <a:ext cx="1619250" cy="4638675"/>
          </a:xfrm>
          <a:prstGeom prst="rect">
            <a:avLst/>
          </a:prstGeom>
        </p:spPr>
      </p:pic>
      <p:sp>
        <p:nvSpPr>
          <p:cNvPr id="9" name="文本框 8"/>
          <p:cNvSpPr txBox="1"/>
          <p:nvPr/>
        </p:nvSpPr>
        <p:spPr>
          <a:xfrm>
            <a:off x="684656" y="3712556"/>
            <a:ext cx="5831560" cy="892552"/>
          </a:xfrm>
          <a:prstGeom prst="rect">
            <a:avLst/>
          </a:prstGeom>
          <a:noFill/>
        </p:spPr>
        <p:txBody>
          <a:bodyPr wrap="square" rtlCol="0">
            <a:spAutoFit/>
          </a:bodyPr>
          <a:lstStyle/>
          <a:p>
            <a:r>
              <a:rPr lang="zh-CN" altLang="en-US" sz="2600" dirty="0">
                <a:latin typeface="华文中宋" pitchFamily="2" charset="-122"/>
                <a:ea typeface="华文中宋" pitchFamily="2" charset="-122"/>
              </a:rPr>
              <a:t>时空复杂</a:t>
            </a:r>
            <a:r>
              <a:rPr lang="zh-CN" altLang="en-US" sz="2600" dirty="0" smtClean="0">
                <a:latin typeface="华文中宋" pitchFamily="2" charset="-122"/>
                <a:ea typeface="华文中宋" pitchFamily="2" charset="-122"/>
              </a:rPr>
              <a:t>度</a:t>
            </a:r>
            <a:endParaRPr lang="en-US" altLang="zh-CN" sz="2600" dirty="0" smtClean="0">
              <a:latin typeface="华文中宋" pitchFamily="2" charset="-122"/>
              <a:ea typeface="华文中宋" pitchFamily="2" charset="-122"/>
            </a:endParaRPr>
          </a:p>
          <a:p>
            <a:endParaRPr lang="zh-CN" altLang="en-US" sz="2600" dirty="0">
              <a:latin typeface="华文中宋" pitchFamily="2" charset="-122"/>
              <a:ea typeface="华文中宋" pitchFamily="2" charset="-122"/>
            </a:endParaRPr>
          </a:p>
        </p:txBody>
      </p:sp>
      <p:graphicFrame>
        <p:nvGraphicFramePr>
          <p:cNvPr id="10" name="表格 9"/>
          <p:cNvGraphicFramePr>
            <a:graphicFrameLocks noGrp="1"/>
          </p:cNvGraphicFramePr>
          <p:nvPr>
            <p:extLst>
              <p:ext uri="{D42A27DB-BD31-4B8C-83A1-F6EECF244321}">
                <p14:modId xmlns:p14="http://schemas.microsoft.com/office/powerpoint/2010/main" val="3441690690"/>
              </p:ext>
            </p:extLst>
          </p:nvPr>
        </p:nvGraphicFramePr>
        <p:xfrm>
          <a:off x="899592" y="4543052"/>
          <a:ext cx="6096000" cy="1488840"/>
        </p:xfrm>
        <a:graphic>
          <a:graphicData uri="http://schemas.openxmlformats.org/drawingml/2006/table">
            <a:tbl>
              <a:tblPr firstRow="1" bandRow="1">
                <a:tableStyleId>{2D5ABB26-0587-4C30-8999-92F81FD0307C}</a:tableStyleId>
              </a:tblPr>
              <a:tblGrid>
                <a:gridCol w="2032000"/>
                <a:gridCol w="2032000"/>
                <a:gridCol w="2032000"/>
              </a:tblGrid>
              <a:tr h="49628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u="none" strike="noStrike" dirty="0" smtClean="0">
                          <a:effectLst/>
                        </a:rPr>
                        <a:t>时间复杂度</a:t>
                      </a:r>
                      <a:endParaRPr lang="zh-CN" altLang="en-US" sz="1800" b="0" i="0" u="none" strike="noStrike" dirty="0" smtClean="0">
                        <a:solidFill>
                          <a:srgbClr val="000000"/>
                        </a:solidFill>
                        <a:effectLst/>
                        <a:latin typeface="宋体" panose="02010600030101010101" pitchFamily="2" charset="-122"/>
                        <a:ea typeface="宋体"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u="none" strike="noStrike" dirty="0" smtClean="0">
                          <a:effectLst/>
                        </a:rPr>
                        <a:t>空间复杂度</a:t>
                      </a:r>
                      <a:endParaRPr lang="zh-CN" altLang="en-US" sz="1800" b="0" i="0" u="none" strike="noStrike" dirty="0" smtClean="0">
                        <a:solidFill>
                          <a:srgbClr val="000000"/>
                        </a:solidFill>
                        <a:effectLst/>
                        <a:latin typeface="宋体" panose="02010600030101010101" pitchFamily="2" charset="-122"/>
                        <a:ea typeface="宋体"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62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u="none" strike="noStrike" dirty="0" smtClean="0">
                          <a:effectLst/>
                        </a:rPr>
                        <a:t>NFA</a:t>
                      </a:r>
                      <a:endParaRPr lang="en-US" altLang="zh-CN" sz="1800" b="0" i="0" u="none" strike="noStrike" dirty="0" smtClean="0">
                        <a:solidFill>
                          <a:srgbClr val="000000"/>
                        </a:solidFill>
                        <a:effectLst/>
                        <a:latin typeface="Times New Roman" panose="02020603050405020304" pitchFamily="18" charset="0"/>
                        <a:ea typeface="宋体"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u="none" strike="noStrike" dirty="0" smtClean="0">
                          <a:effectLst/>
                        </a:rPr>
                        <a:t>O(n</a:t>
                      </a:r>
                      <a:r>
                        <a:rPr lang="en-US" altLang="zh-CN" sz="1800" u="none" strike="noStrike" baseline="30000" dirty="0" smtClean="0">
                          <a:effectLst/>
                        </a:rPr>
                        <a:t>2</a:t>
                      </a:r>
                      <a:r>
                        <a:rPr lang="en-US" altLang="zh-CN" sz="1800" u="none" strike="noStrike" dirty="0" smtClean="0">
                          <a:effectLst/>
                        </a:rPr>
                        <a:t>m )</a:t>
                      </a:r>
                      <a:endParaRPr lang="en-US" altLang="zh-CN" sz="1800" b="0" i="0" u="none" strike="noStrike" dirty="0" smtClean="0">
                        <a:solidFill>
                          <a:srgbClr val="000000"/>
                        </a:solidFill>
                        <a:effectLst/>
                        <a:latin typeface="Times New Roman" panose="02020603050405020304" pitchFamily="18" charset="0"/>
                        <a:ea typeface="宋体"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u="none" strike="noStrike" dirty="0" smtClean="0">
                          <a:effectLst/>
                        </a:rPr>
                        <a:t>nm</a:t>
                      </a:r>
                      <a:endParaRPr lang="en-US" altLang="zh-CN" sz="1800" b="0" i="1" u="none" strike="noStrike" dirty="0" smtClean="0">
                        <a:solidFill>
                          <a:srgbClr val="000000"/>
                        </a:solidFill>
                        <a:effectLst/>
                        <a:latin typeface="Times New Roman" panose="02020603050405020304" pitchFamily="18" charset="0"/>
                        <a:ea typeface="宋体"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62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u="none" strike="noStrike" dirty="0" smtClean="0">
                          <a:effectLst/>
                        </a:rPr>
                        <a:t>DFA</a:t>
                      </a:r>
                      <a:endParaRPr lang="en-US" altLang="zh-CN" sz="1800" b="0" i="0" u="none" strike="noStrike" dirty="0" smtClean="0">
                        <a:solidFill>
                          <a:srgbClr val="000000"/>
                        </a:solidFill>
                        <a:effectLst/>
                        <a:latin typeface="Times New Roman" panose="02020603050405020304" pitchFamily="18" charset="0"/>
                        <a:ea typeface="宋体"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u="none" strike="noStrike" dirty="0" smtClean="0">
                          <a:effectLst/>
                        </a:rPr>
                        <a:t>O(1)</a:t>
                      </a:r>
                      <a:endParaRPr lang="en-US" altLang="zh-CN" sz="1800" b="0" i="0" u="none" strike="noStrike" dirty="0" smtClean="0">
                        <a:solidFill>
                          <a:srgbClr val="000000"/>
                        </a:solidFill>
                        <a:effectLst/>
                        <a:latin typeface="Times New Roman" panose="02020603050405020304" pitchFamily="18" charset="0"/>
                        <a:ea typeface="宋体"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u="none" strike="noStrike" dirty="0" smtClean="0">
                          <a:effectLst/>
                        </a:rPr>
                        <a:t>O(2</a:t>
                      </a:r>
                      <a:r>
                        <a:rPr lang="en-US" altLang="zh-CN" sz="1800" u="none" strike="noStrike" baseline="30000" dirty="0" smtClean="0">
                          <a:effectLst/>
                        </a:rPr>
                        <a:t>mn</a:t>
                      </a:r>
                      <a:r>
                        <a:rPr lang="en-US" altLang="zh-CN" sz="1800" u="none" strike="noStrike" dirty="0" smtClean="0">
                          <a:effectLst/>
                        </a:rPr>
                        <a:t>)</a:t>
                      </a:r>
                      <a:endParaRPr lang="en-US" altLang="zh-CN" sz="1800" b="0" i="0" u="none" strike="noStrike" dirty="0" smtClean="0">
                        <a:solidFill>
                          <a:srgbClr val="000000"/>
                        </a:solidFill>
                        <a:effectLst/>
                        <a:latin typeface="Times New Roman" panose="02020603050405020304" pitchFamily="18" charset="0"/>
                        <a:ea typeface="宋体"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618382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当前研究方向</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7</a:t>
            </a:fld>
            <a:endParaRPr lang="zh-CN" altLang="en-US" dirty="0"/>
          </a:p>
        </p:txBody>
      </p:sp>
      <p:sp>
        <p:nvSpPr>
          <p:cNvPr id="4" name="内容占位符 3"/>
          <p:cNvSpPr>
            <a:spLocks noGrp="1"/>
          </p:cNvSpPr>
          <p:nvPr>
            <p:ph sz="quarter" idx="1"/>
          </p:nvPr>
        </p:nvSpPr>
        <p:spPr>
          <a:xfrm>
            <a:off x="457200" y="1443568"/>
            <a:ext cx="8229600" cy="4937760"/>
          </a:xfrm>
        </p:spPr>
        <p:txBody>
          <a:bodyPr/>
          <a:lstStyle/>
          <a:p>
            <a:endParaRPr lang="en-US" altLang="zh-CN" dirty="0" smtClean="0"/>
          </a:p>
          <a:p>
            <a:r>
              <a:rPr lang="zh-CN" altLang="en-US" dirty="0" smtClean="0"/>
              <a:t>性能</a:t>
            </a:r>
            <a:r>
              <a:rPr lang="zh-CN" altLang="en-US" dirty="0"/>
              <a:t>提升</a:t>
            </a:r>
            <a:r>
              <a:rPr lang="en-US" altLang="zh-CN" dirty="0"/>
              <a:t>: </a:t>
            </a:r>
            <a:r>
              <a:rPr lang="en-US" altLang="zh-CN" sz="2400" dirty="0">
                <a:latin typeface="Times New Roman" panose="02020603050405020304" pitchFamily="18" charset="0"/>
                <a:cs typeface="Times New Roman" panose="02020603050405020304" pitchFamily="18" charset="0"/>
              </a:rPr>
              <a:t>FPGA</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GPU</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TCAM</a:t>
            </a:r>
            <a:r>
              <a:rPr lang="zh-CN" altLang="en-US" sz="2400" dirty="0"/>
              <a:t>、多步长</a:t>
            </a:r>
            <a:r>
              <a:rPr lang="zh-CN" altLang="en-US" sz="2400" dirty="0" smtClean="0"/>
              <a:t>自动机</a:t>
            </a:r>
            <a:endParaRPr lang="en-US" altLang="zh-CN" sz="2400" dirty="0" smtClean="0"/>
          </a:p>
          <a:p>
            <a:endParaRPr lang="en-US" altLang="zh-CN" sz="2400" dirty="0"/>
          </a:p>
          <a:p>
            <a:endParaRPr lang="en-US" altLang="zh-CN" sz="2400" dirty="0" smtClean="0"/>
          </a:p>
          <a:p>
            <a:r>
              <a:rPr lang="zh-CN" altLang="en-US" sz="2400" dirty="0" smtClean="0"/>
              <a:t>存储</a:t>
            </a:r>
            <a:r>
              <a:rPr lang="zh-CN" altLang="en-US" sz="2400" dirty="0"/>
              <a:t>需求</a:t>
            </a:r>
            <a:r>
              <a:rPr lang="zh-CN" altLang="en-US" sz="2400" dirty="0" smtClean="0"/>
              <a:t>压缩</a:t>
            </a:r>
            <a:r>
              <a:rPr lang="zh-CN" altLang="en-US" sz="2400" dirty="0"/>
              <a:t>：合并状态、合并输入字符、合并转换</a:t>
            </a:r>
            <a:r>
              <a:rPr lang="zh-CN" altLang="en-US" sz="2400" dirty="0" smtClean="0"/>
              <a:t>边</a:t>
            </a:r>
            <a:endParaRPr lang="en-US" altLang="zh-CN" dirty="0" smtClean="0"/>
          </a:p>
          <a:p>
            <a:endParaRPr lang="zh-CN" altLang="en-US" dirty="0"/>
          </a:p>
        </p:txBody>
      </p:sp>
      <p:sp>
        <p:nvSpPr>
          <p:cNvPr id="5" name="文本框 4"/>
          <p:cNvSpPr txBox="1"/>
          <p:nvPr/>
        </p:nvSpPr>
        <p:spPr>
          <a:xfrm>
            <a:off x="1835696" y="2708920"/>
            <a:ext cx="4536504" cy="523220"/>
          </a:xfrm>
          <a:prstGeom prst="rect">
            <a:avLst/>
          </a:prstGeom>
          <a:noFill/>
        </p:spPr>
        <p:txBody>
          <a:bodyPr wrap="square" rtlCol="0">
            <a:spAutoFit/>
          </a:bodyPr>
          <a:lstStyle/>
          <a:p>
            <a:r>
              <a:rPr lang="zh-CN" altLang="en-US" sz="2800" dirty="0" smtClean="0">
                <a:solidFill>
                  <a:srgbClr val="FF0000"/>
                </a:solidFill>
              </a:rPr>
              <a:t>只适用于小规模自动机</a:t>
            </a:r>
            <a:endParaRPr lang="zh-CN" altLang="en-US" sz="2800" dirty="0">
              <a:solidFill>
                <a:srgbClr val="FF0000"/>
              </a:solidFill>
            </a:endParaRPr>
          </a:p>
        </p:txBody>
      </p:sp>
      <p:sp>
        <p:nvSpPr>
          <p:cNvPr id="6" name="文本框 5"/>
          <p:cNvSpPr txBox="1"/>
          <p:nvPr/>
        </p:nvSpPr>
        <p:spPr>
          <a:xfrm>
            <a:off x="1832518" y="4345940"/>
            <a:ext cx="5331770" cy="523220"/>
          </a:xfrm>
          <a:prstGeom prst="rect">
            <a:avLst/>
          </a:prstGeom>
          <a:noFill/>
        </p:spPr>
        <p:txBody>
          <a:bodyPr wrap="square" rtlCol="0">
            <a:spAutoFit/>
          </a:bodyPr>
          <a:lstStyle/>
          <a:p>
            <a:r>
              <a:rPr lang="zh-CN" altLang="en-US" sz="2800" dirty="0" smtClean="0">
                <a:solidFill>
                  <a:srgbClr val="FF0000"/>
                </a:solidFill>
              </a:rPr>
              <a:t>线性压缩无法解决指数增长问题</a:t>
            </a:r>
            <a:endParaRPr lang="zh-CN" altLang="en-US" sz="2800" dirty="0">
              <a:solidFill>
                <a:srgbClr val="FF0000"/>
              </a:solidFill>
            </a:endParaRPr>
          </a:p>
        </p:txBody>
      </p:sp>
    </p:spTree>
    <p:extLst>
      <p:ext uri="{BB962C8B-B14F-4D97-AF65-F5344CB8AC3E}">
        <p14:creationId xmlns:p14="http://schemas.microsoft.com/office/powerpoint/2010/main" val="3307647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当前面临挑战</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8</a:t>
            </a:fld>
            <a:endParaRPr lang="zh-CN" altLang="en-US" dirty="0"/>
          </a:p>
        </p:txBody>
      </p:sp>
      <p:sp>
        <p:nvSpPr>
          <p:cNvPr id="6" name="右箭头 5"/>
          <p:cNvSpPr/>
          <p:nvPr/>
        </p:nvSpPr>
        <p:spPr>
          <a:xfrm>
            <a:off x="2411760" y="2113915"/>
            <a:ext cx="864096"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内容占位符 4"/>
          <p:cNvSpPr txBox="1">
            <a:spLocks/>
          </p:cNvSpPr>
          <p:nvPr/>
        </p:nvSpPr>
        <p:spPr>
          <a:xfrm>
            <a:off x="3347864" y="1795264"/>
            <a:ext cx="1594520" cy="985664"/>
          </a:xfrm>
          <a:prstGeom prst="rect">
            <a:avLst/>
          </a:prstGeom>
          <a:noFill/>
        </p:spPr>
        <p:style>
          <a:lnRef idx="1">
            <a:schemeClr val="accent2"/>
          </a:lnRef>
          <a:fillRef idx="2">
            <a:schemeClr val="accent2"/>
          </a:fillRef>
          <a:effectRef idx="1">
            <a:schemeClr val="accent2"/>
          </a:effectRef>
          <a:fontRef idx="minor">
            <a:schemeClr val="dk1"/>
          </a:fontRef>
        </p:style>
        <p:txBody>
          <a:bodyPr vert="horz" rtlCol="0" anchor="ctr">
            <a:normAutofit/>
          </a:bodyPr>
          <a:lstStyle>
            <a:lvl1pPr marL="274320" indent="-274320" algn="l" rtl="0" eaLnBrk="1" latinLnBrk="0" hangingPunct="1">
              <a:spcBef>
                <a:spcPts val="1200"/>
              </a:spcBef>
              <a:buClr>
                <a:schemeClr val="accent1"/>
              </a:buClr>
              <a:buSzPct val="76000"/>
              <a:buFont typeface="Wingdings 3"/>
              <a:buChar char=""/>
              <a:defRPr kumimoji="0" sz="2600" kern="1200">
                <a:solidFill>
                  <a:schemeClr val="dk1"/>
                </a:solidFill>
                <a:latin typeface="华文中宋" pitchFamily="2" charset="-122"/>
                <a:ea typeface="华文中宋" pitchFamily="2" charset="-122"/>
                <a:cs typeface="+mn-cs"/>
              </a:defRPr>
            </a:lvl1pPr>
            <a:lvl2pPr marL="548640" indent="-274320" algn="l" rtl="0" eaLnBrk="1" latinLnBrk="0" hangingPunct="1">
              <a:spcBef>
                <a:spcPts val="1200"/>
              </a:spcBef>
              <a:buClr>
                <a:schemeClr val="accent2"/>
              </a:buClr>
              <a:buSzPct val="76000"/>
              <a:buFont typeface="Wingdings 3"/>
              <a:buChar char=""/>
              <a:defRPr kumimoji="0" sz="2300" kern="1200">
                <a:solidFill>
                  <a:schemeClr val="tx1"/>
                </a:solidFill>
                <a:latin typeface="华文中宋" pitchFamily="2" charset="-122"/>
                <a:ea typeface="华文中宋" pitchFamily="2" charset="-122"/>
                <a:cs typeface="+mn-cs"/>
              </a:defRPr>
            </a:lvl2pPr>
            <a:lvl3pPr marL="822960" indent="-228600" algn="l" rtl="0" eaLnBrk="1" latinLnBrk="0" hangingPunct="1">
              <a:spcBef>
                <a:spcPts val="1200"/>
              </a:spcBef>
              <a:buClr>
                <a:schemeClr val="bg1">
                  <a:shade val="50000"/>
                </a:schemeClr>
              </a:buClr>
              <a:buSzPct val="76000"/>
              <a:buFont typeface="Wingdings 3"/>
              <a:buChar char=""/>
              <a:defRPr kumimoji="0" sz="2000" kern="1200">
                <a:solidFill>
                  <a:schemeClr val="dk1"/>
                </a:solidFill>
                <a:latin typeface="华文中宋" pitchFamily="2" charset="-122"/>
                <a:ea typeface="华文中宋" pitchFamily="2" charset="-122"/>
                <a:cs typeface="+mn-cs"/>
              </a:defRPr>
            </a:lvl3pPr>
            <a:lvl4pPr marL="1097280" indent="-228600" algn="l" rtl="0" eaLnBrk="1" latinLnBrk="0" hangingPunct="1">
              <a:spcBef>
                <a:spcPts val="1200"/>
              </a:spcBef>
              <a:buClr>
                <a:schemeClr val="accent2">
                  <a:shade val="75000"/>
                </a:schemeClr>
              </a:buClr>
              <a:buSzPct val="70000"/>
              <a:buFont typeface="Wingdings"/>
              <a:buChar char=""/>
              <a:defRPr kumimoji="0" sz="1800" kern="1200">
                <a:solidFill>
                  <a:schemeClr val="dk1"/>
                </a:solidFill>
                <a:latin typeface="华文中宋" pitchFamily="2" charset="-122"/>
                <a:ea typeface="华文中宋" pitchFamily="2" charset="-122"/>
                <a:cs typeface="+mn-cs"/>
              </a:defRPr>
            </a:lvl4pPr>
            <a:lvl5pPr marL="1371600" indent="-228600" algn="l" rtl="0" eaLnBrk="1" latinLnBrk="0" hangingPunct="1">
              <a:spcBef>
                <a:spcPts val="1200"/>
              </a:spcBef>
              <a:buClr>
                <a:schemeClr val="accent2"/>
              </a:buClr>
              <a:buSzPct val="70000"/>
              <a:buFont typeface="Wingdings"/>
              <a:buChar char=""/>
              <a:defRPr kumimoji="0" sz="1600" kern="1200">
                <a:solidFill>
                  <a:schemeClr val="dk1"/>
                </a:solidFill>
                <a:latin typeface="华文中宋" pitchFamily="2" charset="-122"/>
                <a:ea typeface="华文中宋" pitchFamily="2" charset="-122"/>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dk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dk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dk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dk1"/>
                </a:solidFill>
                <a:latin typeface="+mn-lt"/>
                <a:ea typeface="+mn-ea"/>
                <a:cs typeface="+mn-cs"/>
              </a:defRPr>
            </a:lvl9pPr>
          </a:lstStyle>
          <a:p>
            <a:pPr marL="0" indent="0" algn="ctr">
              <a:buFont typeface="Wingdings 3"/>
              <a:buNone/>
            </a:pPr>
            <a:r>
              <a:rPr lang="zh-CN" altLang="en-US" sz="2000" dirty="0" smtClean="0"/>
              <a:t>高效吞吐量</a:t>
            </a:r>
            <a:r>
              <a:rPr lang="en-US" altLang="zh-CN" sz="2000" dirty="0" smtClean="0"/>
              <a:t>(</a:t>
            </a:r>
            <a:r>
              <a:rPr lang="en-US" altLang="zh-CN" sz="2000" dirty="0" err="1" smtClean="0"/>
              <a:t>Gbps</a:t>
            </a:r>
            <a:r>
              <a:rPr lang="en-US" altLang="zh-CN" sz="2000" dirty="0" smtClean="0"/>
              <a:t>)</a:t>
            </a:r>
            <a:endParaRPr lang="zh-CN" altLang="en-US" sz="2000" dirty="0"/>
          </a:p>
        </p:txBody>
      </p:sp>
      <p:sp>
        <p:nvSpPr>
          <p:cNvPr id="8" name="右箭头 7"/>
          <p:cNvSpPr/>
          <p:nvPr/>
        </p:nvSpPr>
        <p:spPr>
          <a:xfrm>
            <a:off x="5137720" y="2113915"/>
            <a:ext cx="864096"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4"/>
          <p:cNvSpPr txBox="1">
            <a:spLocks/>
          </p:cNvSpPr>
          <p:nvPr/>
        </p:nvSpPr>
        <p:spPr>
          <a:xfrm>
            <a:off x="6073824" y="1795264"/>
            <a:ext cx="1594520" cy="985664"/>
          </a:xfrm>
          <a:prstGeom prst="rect">
            <a:avLst/>
          </a:prstGeom>
          <a:gradFill>
            <a:gsLst>
              <a:gs pos="0">
                <a:srgbClr val="FBEAC7"/>
              </a:gs>
              <a:gs pos="17999">
                <a:srgbClr val="FEE7F2"/>
              </a:gs>
              <a:gs pos="36000">
                <a:srgbClr val="FAC77D"/>
              </a:gs>
              <a:gs pos="61000">
                <a:srgbClr val="FBA97D"/>
              </a:gs>
              <a:gs pos="82001">
                <a:srgbClr val="FBD49C"/>
              </a:gs>
              <a:gs pos="100000">
                <a:srgbClr val="FEE7F2"/>
              </a:gs>
            </a:gsLst>
            <a:lin ang="948000" scaled="0"/>
          </a:gradFill>
        </p:spPr>
        <p:style>
          <a:lnRef idx="1">
            <a:schemeClr val="accent2"/>
          </a:lnRef>
          <a:fillRef idx="2">
            <a:schemeClr val="accent2"/>
          </a:fillRef>
          <a:effectRef idx="1">
            <a:schemeClr val="accent2"/>
          </a:effectRef>
          <a:fontRef idx="minor">
            <a:schemeClr val="dk1"/>
          </a:fontRef>
        </p:style>
        <p:txBody>
          <a:bodyPr vert="horz" rtlCol="0" anchor="ctr">
            <a:normAutofit/>
          </a:bodyPr>
          <a:lstStyle>
            <a:lvl1pPr marL="274320" indent="-274320" algn="l" rtl="0" eaLnBrk="1" latinLnBrk="0" hangingPunct="1">
              <a:spcBef>
                <a:spcPts val="1200"/>
              </a:spcBef>
              <a:buClr>
                <a:schemeClr val="accent1"/>
              </a:buClr>
              <a:buSzPct val="76000"/>
              <a:buFont typeface="Wingdings 3"/>
              <a:buChar char=""/>
              <a:defRPr kumimoji="0" sz="2600" kern="1200">
                <a:solidFill>
                  <a:schemeClr val="dk1"/>
                </a:solidFill>
                <a:latin typeface="华文中宋" pitchFamily="2" charset="-122"/>
                <a:ea typeface="华文中宋" pitchFamily="2" charset="-122"/>
                <a:cs typeface="+mn-cs"/>
              </a:defRPr>
            </a:lvl1pPr>
            <a:lvl2pPr marL="548640" indent="-274320" algn="l" rtl="0" eaLnBrk="1" latinLnBrk="0" hangingPunct="1">
              <a:spcBef>
                <a:spcPts val="1200"/>
              </a:spcBef>
              <a:buClr>
                <a:schemeClr val="accent2"/>
              </a:buClr>
              <a:buSzPct val="76000"/>
              <a:buFont typeface="Wingdings 3"/>
              <a:buChar char=""/>
              <a:defRPr kumimoji="0" sz="2300" kern="1200">
                <a:solidFill>
                  <a:schemeClr val="tx1"/>
                </a:solidFill>
                <a:latin typeface="华文中宋" pitchFamily="2" charset="-122"/>
                <a:ea typeface="华文中宋" pitchFamily="2" charset="-122"/>
                <a:cs typeface="+mn-cs"/>
              </a:defRPr>
            </a:lvl2pPr>
            <a:lvl3pPr marL="822960" indent="-228600" algn="l" rtl="0" eaLnBrk="1" latinLnBrk="0" hangingPunct="1">
              <a:spcBef>
                <a:spcPts val="1200"/>
              </a:spcBef>
              <a:buClr>
                <a:schemeClr val="bg1">
                  <a:shade val="50000"/>
                </a:schemeClr>
              </a:buClr>
              <a:buSzPct val="76000"/>
              <a:buFont typeface="Wingdings 3"/>
              <a:buChar char=""/>
              <a:defRPr kumimoji="0" sz="2000" kern="1200">
                <a:solidFill>
                  <a:schemeClr val="dk1"/>
                </a:solidFill>
                <a:latin typeface="华文中宋" pitchFamily="2" charset="-122"/>
                <a:ea typeface="华文中宋" pitchFamily="2" charset="-122"/>
                <a:cs typeface="+mn-cs"/>
              </a:defRPr>
            </a:lvl3pPr>
            <a:lvl4pPr marL="1097280" indent="-228600" algn="l" rtl="0" eaLnBrk="1" latinLnBrk="0" hangingPunct="1">
              <a:spcBef>
                <a:spcPts val="1200"/>
              </a:spcBef>
              <a:buClr>
                <a:schemeClr val="accent2">
                  <a:shade val="75000"/>
                </a:schemeClr>
              </a:buClr>
              <a:buSzPct val="70000"/>
              <a:buFont typeface="Wingdings"/>
              <a:buChar char=""/>
              <a:defRPr kumimoji="0" sz="1800" kern="1200">
                <a:solidFill>
                  <a:schemeClr val="dk1"/>
                </a:solidFill>
                <a:latin typeface="华文中宋" pitchFamily="2" charset="-122"/>
                <a:ea typeface="华文中宋" pitchFamily="2" charset="-122"/>
                <a:cs typeface="+mn-cs"/>
              </a:defRPr>
            </a:lvl4pPr>
            <a:lvl5pPr marL="1371600" indent="-228600" algn="l" rtl="0" eaLnBrk="1" latinLnBrk="0" hangingPunct="1">
              <a:spcBef>
                <a:spcPts val="1200"/>
              </a:spcBef>
              <a:buClr>
                <a:schemeClr val="accent2"/>
              </a:buClr>
              <a:buSzPct val="70000"/>
              <a:buFont typeface="Wingdings"/>
              <a:buChar char=""/>
              <a:defRPr kumimoji="0" sz="1600" kern="1200">
                <a:solidFill>
                  <a:schemeClr val="dk1"/>
                </a:solidFill>
                <a:latin typeface="华文中宋" pitchFamily="2" charset="-122"/>
                <a:ea typeface="华文中宋" pitchFamily="2" charset="-122"/>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dk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dk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dk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dk1"/>
                </a:solidFill>
                <a:latin typeface="+mn-lt"/>
                <a:ea typeface="+mn-ea"/>
                <a:cs typeface="+mn-cs"/>
              </a:defRPr>
            </a:lvl9pPr>
          </a:lstStyle>
          <a:p>
            <a:pPr marL="0" indent="0" algn="ctr">
              <a:buFont typeface="Wingdings 3"/>
              <a:buNone/>
            </a:pPr>
            <a:r>
              <a:rPr lang="zh-CN" altLang="en-US" sz="2000" dirty="0" smtClean="0"/>
              <a:t>高性能的存储器件</a:t>
            </a:r>
            <a:endParaRPr lang="zh-CN" altLang="en-US" sz="2000" dirty="0"/>
          </a:p>
        </p:txBody>
      </p:sp>
      <p:sp>
        <p:nvSpPr>
          <p:cNvPr id="10" name="内容占位符 4"/>
          <p:cNvSpPr txBox="1">
            <a:spLocks/>
          </p:cNvSpPr>
          <p:nvPr/>
        </p:nvSpPr>
        <p:spPr>
          <a:xfrm>
            <a:off x="673224" y="4225590"/>
            <a:ext cx="1594520" cy="985664"/>
          </a:xfrm>
          <a:prstGeom prst="rect">
            <a:avLst/>
          </a:prstGeom>
          <a:noFill/>
        </p:spPr>
        <p:style>
          <a:lnRef idx="1">
            <a:schemeClr val="accent2"/>
          </a:lnRef>
          <a:fillRef idx="2">
            <a:schemeClr val="accent2"/>
          </a:fillRef>
          <a:effectRef idx="1">
            <a:schemeClr val="accent2"/>
          </a:effectRef>
          <a:fontRef idx="minor">
            <a:schemeClr val="dk1"/>
          </a:fontRef>
        </p:style>
        <p:txBody>
          <a:bodyPr vert="horz" rtlCol="0" anchor="ctr">
            <a:normAutofit lnSpcReduction="10000"/>
          </a:bodyPr>
          <a:lstStyle>
            <a:lvl1pPr marL="274320" indent="-274320" algn="l" rtl="0" eaLnBrk="1" latinLnBrk="0" hangingPunct="1">
              <a:spcBef>
                <a:spcPts val="1200"/>
              </a:spcBef>
              <a:buClr>
                <a:schemeClr val="accent1"/>
              </a:buClr>
              <a:buSzPct val="76000"/>
              <a:buFont typeface="Wingdings 3"/>
              <a:buChar char=""/>
              <a:defRPr kumimoji="0" sz="2600" kern="1200">
                <a:solidFill>
                  <a:schemeClr val="dk1"/>
                </a:solidFill>
                <a:latin typeface="华文中宋" pitchFamily="2" charset="-122"/>
                <a:ea typeface="华文中宋" pitchFamily="2" charset="-122"/>
                <a:cs typeface="+mn-cs"/>
              </a:defRPr>
            </a:lvl1pPr>
            <a:lvl2pPr marL="548640" indent="-274320" algn="l" rtl="0" eaLnBrk="1" latinLnBrk="0" hangingPunct="1">
              <a:spcBef>
                <a:spcPts val="1200"/>
              </a:spcBef>
              <a:buClr>
                <a:schemeClr val="accent2"/>
              </a:buClr>
              <a:buSzPct val="76000"/>
              <a:buFont typeface="Wingdings 3"/>
              <a:buChar char=""/>
              <a:defRPr kumimoji="0" sz="2300" kern="1200">
                <a:solidFill>
                  <a:schemeClr val="tx1"/>
                </a:solidFill>
                <a:latin typeface="华文中宋" pitchFamily="2" charset="-122"/>
                <a:ea typeface="华文中宋" pitchFamily="2" charset="-122"/>
                <a:cs typeface="+mn-cs"/>
              </a:defRPr>
            </a:lvl2pPr>
            <a:lvl3pPr marL="822960" indent="-228600" algn="l" rtl="0" eaLnBrk="1" latinLnBrk="0" hangingPunct="1">
              <a:spcBef>
                <a:spcPts val="1200"/>
              </a:spcBef>
              <a:buClr>
                <a:schemeClr val="bg1">
                  <a:shade val="50000"/>
                </a:schemeClr>
              </a:buClr>
              <a:buSzPct val="76000"/>
              <a:buFont typeface="Wingdings 3"/>
              <a:buChar char=""/>
              <a:defRPr kumimoji="0" sz="2000" kern="1200">
                <a:solidFill>
                  <a:schemeClr val="dk1"/>
                </a:solidFill>
                <a:latin typeface="华文中宋" pitchFamily="2" charset="-122"/>
                <a:ea typeface="华文中宋" pitchFamily="2" charset="-122"/>
                <a:cs typeface="+mn-cs"/>
              </a:defRPr>
            </a:lvl3pPr>
            <a:lvl4pPr marL="1097280" indent="-228600" algn="l" rtl="0" eaLnBrk="1" latinLnBrk="0" hangingPunct="1">
              <a:spcBef>
                <a:spcPts val="1200"/>
              </a:spcBef>
              <a:buClr>
                <a:schemeClr val="accent2">
                  <a:shade val="75000"/>
                </a:schemeClr>
              </a:buClr>
              <a:buSzPct val="70000"/>
              <a:buFont typeface="Wingdings"/>
              <a:buChar char=""/>
              <a:defRPr kumimoji="0" sz="1800" kern="1200">
                <a:solidFill>
                  <a:schemeClr val="dk1"/>
                </a:solidFill>
                <a:latin typeface="华文中宋" pitchFamily="2" charset="-122"/>
                <a:ea typeface="华文中宋" pitchFamily="2" charset="-122"/>
                <a:cs typeface="+mn-cs"/>
              </a:defRPr>
            </a:lvl4pPr>
            <a:lvl5pPr marL="1371600" indent="-228600" algn="l" rtl="0" eaLnBrk="1" latinLnBrk="0" hangingPunct="1">
              <a:spcBef>
                <a:spcPts val="1200"/>
              </a:spcBef>
              <a:buClr>
                <a:schemeClr val="accent2"/>
              </a:buClr>
              <a:buSzPct val="70000"/>
              <a:buFont typeface="Wingdings"/>
              <a:buChar char=""/>
              <a:defRPr kumimoji="0" sz="1600" kern="1200">
                <a:solidFill>
                  <a:schemeClr val="dk1"/>
                </a:solidFill>
                <a:latin typeface="华文中宋" pitchFamily="2" charset="-122"/>
                <a:ea typeface="华文中宋" pitchFamily="2" charset="-122"/>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dk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dk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dk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dk1"/>
                </a:solidFill>
                <a:latin typeface="+mn-lt"/>
                <a:ea typeface="+mn-ea"/>
                <a:cs typeface="+mn-cs"/>
              </a:defRPr>
            </a:lvl9pPr>
          </a:lstStyle>
          <a:p>
            <a:pPr marL="0" indent="0" algn="ctr">
              <a:buFont typeface="Wingdings 3"/>
              <a:buNone/>
            </a:pPr>
            <a:r>
              <a:rPr lang="zh-CN" altLang="en-US" sz="2000" dirty="0" smtClean="0"/>
              <a:t>应用扩展导致模式集增加</a:t>
            </a:r>
            <a:endParaRPr lang="zh-CN" altLang="en-US" sz="2000" dirty="0"/>
          </a:p>
        </p:txBody>
      </p:sp>
      <p:sp>
        <p:nvSpPr>
          <p:cNvPr id="11" name="右箭头 10"/>
          <p:cNvSpPr/>
          <p:nvPr/>
        </p:nvSpPr>
        <p:spPr>
          <a:xfrm>
            <a:off x="2411760" y="4563182"/>
            <a:ext cx="864096"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内容占位符 4"/>
          <p:cNvSpPr txBox="1">
            <a:spLocks/>
          </p:cNvSpPr>
          <p:nvPr/>
        </p:nvSpPr>
        <p:spPr>
          <a:xfrm>
            <a:off x="3347864" y="4244531"/>
            <a:ext cx="1594520" cy="985664"/>
          </a:xfrm>
          <a:prstGeom prst="rect">
            <a:avLst/>
          </a:prstGeom>
          <a:noFill/>
        </p:spPr>
        <p:style>
          <a:lnRef idx="1">
            <a:schemeClr val="accent2"/>
          </a:lnRef>
          <a:fillRef idx="2">
            <a:schemeClr val="accent2"/>
          </a:fillRef>
          <a:effectRef idx="1">
            <a:schemeClr val="accent2"/>
          </a:effectRef>
          <a:fontRef idx="minor">
            <a:schemeClr val="dk1"/>
          </a:fontRef>
        </p:style>
        <p:txBody>
          <a:bodyPr vert="horz" rtlCol="0" anchor="ctr">
            <a:normAutofit/>
          </a:bodyPr>
          <a:lstStyle>
            <a:lvl1pPr marL="274320" indent="-274320" algn="l" rtl="0" eaLnBrk="1" latinLnBrk="0" hangingPunct="1">
              <a:spcBef>
                <a:spcPts val="1200"/>
              </a:spcBef>
              <a:buClr>
                <a:schemeClr val="accent1"/>
              </a:buClr>
              <a:buSzPct val="76000"/>
              <a:buFont typeface="Wingdings 3"/>
              <a:buChar char=""/>
              <a:defRPr kumimoji="0" sz="2600" kern="1200">
                <a:solidFill>
                  <a:schemeClr val="dk1"/>
                </a:solidFill>
                <a:latin typeface="华文中宋" pitchFamily="2" charset="-122"/>
                <a:ea typeface="华文中宋" pitchFamily="2" charset="-122"/>
                <a:cs typeface="+mn-cs"/>
              </a:defRPr>
            </a:lvl1pPr>
            <a:lvl2pPr marL="548640" indent="-274320" algn="l" rtl="0" eaLnBrk="1" latinLnBrk="0" hangingPunct="1">
              <a:spcBef>
                <a:spcPts val="1200"/>
              </a:spcBef>
              <a:buClr>
                <a:schemeClr val="accent2"/>
              </a:buClr>
              <a:buSzPct val="76000"/>
              <a:buFont typeface="Wingdings 3"/>
              <a:buChar char=""/>
              <a:defRPr kumimoji="0" sz="2300" kern="1200">
                <a:solidFill>
                  <a:schemeClr val="tx1"/>
                </a:solidFill>
                <a:latin typeface="华文中宋" pitchFamily="2" charset="-122"/>
                <a:ea typeface="华文中宋" pitchFamily="2" charset="-122"/>
                <a:cs typeface="+mn-cs"/>
              </a:defRPr>
            </a:lvl2pPr>
            <a:lvl3pPr marL="822960" indent="-228600" algn="l" rtl="0" eaLnBrk="1" latinLnBrk="0" hangingPunct="1">
              <a:spcBef>
                <a:spcPts val="1200"/>
              </a:spcBef>
              <a:buClr>
                <a:schemeClr val="bg1">
                  <a:shade val="50000"/>
                </a:schemeClr>
              </a:buClr>
              <a:buSzPct val="76000"/>
              <a:buFont typeface="Wingdings 3"/>
              <a:buChar char=""/>
              <a:defRPr kumimoji="0" sz="2000" kern="1200">
                <a:solidFill>
                  <a:schemeClr val="dk1"/>
                </a:solidFill>
                <a:latin typeface="华文中宋" pitchFamily="2" charset="-122"/>
                <a:ea typeface="华文中宋" pitchFamily="2" charset="-122"/>
                <a:cs typeface="+mn-cs"/>
              </a:defRPr>
            </a:lvl3pPr>
            <a:lvl4pPr marL="1097280" indent="-228600" algn="l" rtl="0" eaLnBrk="1" latinLnBrk="0" hangingPunct="1">
              <a:spcBef>
                <a:spcPts val="1200"/>
              </a:spcBef>
              <a:buClr>
                <a:schemeClr val="accent2">
                  <a:shade val="75000"/>
                </a:schemeClr>
              </a:buClr>
              <a:buSzPct val="70000"/>
              <a:buFont typeface="Wingdings"/>
              <a:buChar char=""/>
              <a:defRPr kumimoji="0" sz="1800" kern="1200">
                <a:solidFill>
                  <a:schemeClr val="dk1"/>
                </a:solidFill>
                <a:latin typeface="华文中宋" pitchFamily="2" charset="-122"/>
                <a:ea typeface="华文中宋" pitchFamily="2" charset="-122"/>
                <a:cs typeface="+mn-cs"/>
              </a:defRPr>
            </a:lvl4pPr>
            <a:lvl5pPr marL="1371600" indent="-228600" algn="l" rtl="0" eaLnBrk="1" latinLnBrk="0" hangingPunct="1">
              <a:spcBef>
                <a:spcPts val="1200"/>
              </a:spcBef>
              <a:buClr>
                <a:schemeClr val="accent2"/>
              </a:buClr>
              <a:buSzPct val="70000"/>
              <a:buFont typeface="Wingdings"/>
              <a:buChar char=""/>
              <a:defRPr kumimoji="0" sz="1600" kern="1200">
                <a:solidFill>
                  <a:schemeClr val="dk1"/>
                </a:solidFill>
                <a:latin typeface="华文中宋" pitchFamily="2" charset="-122"/>
                <a:ea typeface="华文中宋" pitchFamily="2" charset="-122"/>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dk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dk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dk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dk1"/>
                </a:solidFill>
                <a:latin typeface="+mn-lt"/>
                <a:ea typeface="+mn-ea"/>
                <a:cs typeface="+mn-cs"/>
              </a:defRPr>
            </a:lvl9pPr>
          </a:lstStyle>
          <a:p>
            <a:pPr marL="0" indent="0" algn="ctr">
              <a:buFont typeface="Wingdings 3"/>
              <a:buNone/>
            </a:pPr>
            <a:r>
              <a:rPr lang="zh-CN" altLang="en-US" sz="2000" dirty="0" smtClean="0"/>
              <a:t>自动机规模高速增长</a:t>
            </a:r>
            <a:endParaRPr lang="zh-CN" altLang="en-US" sz="2000" dirty="0"/>
          </a:p>
        </p:txBody>
      </p:sp>
      <p:sp>
        <p:nvSpPr>
          <p:cNvPr id="13" name="右箭头 12"/>
          <p:cNvSpPr/>
          <p:nvPr/>
        </p:nvSpPr>
        <p:spPr>
          <a:xfrm>
            <a:off x="5137720" y="4563182"/>
            <a:ext cx="864096"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内容占位符 4"/>
          <p:cNvSpPr txBox="1">
            <a:spLocks/>
          </p:cNvSpPr>
          <p:nvPr/>
        </p:nvSpPr>
        <p:spPr>
          <a:xfrm>
            <a:off x="6073824" y="4244531"/>
            <a:ext cx="1594520" cy="985664"/>
          </a:xfrm>
          <a:prstGeom prst="rect">
            <a:avLst/>
          </a:prstGeom>
          <a:gradFill>
            <a:gsLst>
              <a:gs pos="0">
                <a:srgbClr val="FBEAC7"/>
              </a:gs>
              <a:gs pos="17999">
                <a:srgbClr val="FEE7F2"/>
              </a:gs>
              <a:gs pos="36000">
                <a:srgbClr val="FAC77D"/>
              </a:gs>
              <a:gs pos="61000">
                <a:srgbClr val="FBA97D"/>
              </a:gs>
              <a:gs pos="82001">
                <a:srgbClr val="FBD49C"/>
              </a:gs>
              <a:gs pos="100000">
                <a:srgbClr val="FEE7F2"/>
              </a:gs>
            </a:gsLst>
            <a:lin ang="948000" scaled="0"/>
          </a:gradFill>
        </p:spPr>
        <p:style>
          <a:lnRef idx="1">
            <a:schemeClr val="accent2"/>
          </a:lnRef>
          <a:fillRef idx="2">
            <a:schemeClr val="accent2"/>
          </a:fillRef>
          <a:effectRef idx="1">
            <a:schemeClr val="accent2"/>
          </a:effectRef>
          <a:fontRef idx="minor">
            <a:schemeClr val="dk1"/>
          </a:fontRef>
        </p:style>
        <p:txBody>
          <a:bodyPr vert="horz" rtlCol="0" anchor="ctr">
            <a:normAutofit/>
          </a:bodyPr>
          <a:lstStyle>
            <a:lvl1pPr marL="274320" indent="-274320" algn="l" rtl="0" eaLnBrk="1" latinLnBrk="0" hangingPunct="1">
              <a:spcBef>
                <a:spcPts val="1200"/>
              </a:spcBef>
              <a:buClr>
                <a:schemeClr val="accent1"/>
              </a:buClr>
              <a:buSzPct val="76000"/>
              <a:buFont typeface="Wingdings 3"/>
              <a:buChar char=""/>
              <a:defRPr kumimoji="0" sz="2600" kern="1200">
                <a:solidFill>
                  <a:schemeClr val="dk1"/>
                </a:solidFill>
                <a:latin typeface="华文中宋" pitchFamily="2" charset="-122"/>
                <a:ea typeface="华文中宋" pitchFamily="2" charset="-122"/>
                <a:cs typeface="+mn-cs"/>
              </a:defRPr>
            </a:lvl1pPr>
            <a:lvl2pPr marL="548640" indent="-274320" algn="l" rtl="0" eaLnBrk="1" latinLnBrk="0" hangingPunct="1">
              <a:spcBef>
                <a:spcPts val="1200"/>
              </a:spcBef>
              <a:buClr>
                <a:schemeClr val="accent2"/>
              </a:buClr>
              <a:buSzPct val="76000"/>
              <a:buFont typeface="Wingdings 3"/>
              <a:buChar char=""/>
              <a:defRPr kumimoji="0" sz="2300" kern="1200">
                <a:solidFill>
                  <a:schemeClr val="tx1"/>
                </a:solidFill>
                <a:latin typeface="华文中宋" pitchFamily="2" charset="-122"/>
                <a:ea typeface="华文中宋" pitchFamily="2" charset="-122"/>
                <a:cs typeface="+mn-cs"/>
              </a:defRPr>
            </a:lvl2pPr>
            <a:lvl3pPr marL="822960" indent="-228600" algn="l" rtl="0" eaLnBrk="1" latinLnBrk="0" hangingPunct="1">
              <a:spcBef>
                <a:spcPts val="1200"/>
              </a:spcBef>
              <a:buClr>
                <a:schemeClr val="bg1">
                  <a:shade val="50000"/>
                </a:schemeClr>
              </a:buClr>
              <a:buSzPct val="76000"/>
              <a:buFont typeface="Wingdings 3"/>
              <a:buChar char=""/>
              <a:defRPr kumimoji="0" sz="2000" kern="1200">
                <a:solidFill>
                  <a:schemeClr val="dk1"/>
                </a:solidFill>
                <a:latin typeface="华文中宋" pitchFamily="2" charset="-122"/>
                <a:ea typeface="华文中宋" pitchFamily="2" charset="-122"/>
                <a:cs typeface="+mn-cs"/>
              </a:defRPr>
            </a:lvl3pPr>
            <a:lvl4pPr marL="1097280" indent="-228600" algn="l" rtl="0" eaLnBrk="1" latinLnBrk="0" hangingPunct="1">
              <a:spcBef>
                <a:spcPts val="1200"/>
              </a:spcBef>
              <a:buClr>
                <a:schemeClr val="accent2">
                  <a:shade val="75000"/>
                </a:schemeClr>
              </a:buClr>
              <a:buSzPct val="70000"/>
              <a:buFont typeface="Wingdings"/>
              <a:buChar char=""/>
              <a:defRPr kumimoji="0" sz="1800" kern="1200">
                <a:solidFill>
                  <a:schemeClr val="dk1"/>
                </a:solidFill>
                <a:latin typeface="华文中宋" pitchFamily="2" charset="-122"/>
                <a:ea typeface="华文中宋" pitchFamily="2" charset="-122"/>
                <a:cs typeface="+mn-cs"/>
              </a:defRPr>
            </a:lvl4pPr>
            <a:lvl5pPr marL="1371600" indent="-228600" algn="l" rtl="0" eaLnBrk="1" latinLnBrk="0" hangingPunct="1">
              <a:spcBef>
                <a:spcPts val="1200"/>
              </a:spcBef>
              <a:buClr>
                <a:schemeClr val="accent2"/>
              </a:buClr>
              <a:buSzPct val="70000"/>
              <a:buFont typeface="Wingdings"/>
              <a:buChar char=""/>
              <a:defRPr kumimoji="0" sz="1600" kern="1200">
                <a:solidFill>
                  <a:schemeClr val="dk1"/>
                </a:solidFill>
                <a:latin typeface="华文中宋" pitchFamily="2" charset="-122"/>
                <a:ea typeface="华文中宋" pitchFamily="2" charset="-122"/>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dk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dk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dk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dk1"/>
                </a:solidFill>
                <a:latin typeface="+mn-lt"/>
                <a:ea typeface="+mn-ea"/>
                <a:cs typeface="+mn-cs"/>
              </a:defRPr>
            </a:lvl9pPr>
          </a:lstStyle>
          <a:p>
            <a:pPr marL="0" indent="0" algn="ctr">
              <a:buFont typeface="Wingdings 3"/>
              <a:buNone/>
            </a:pPr>
            <a:r>
              <a:rPr lang="zh-CN" altLang="en-US" sz="2000" dirty="0" smtClean="0"/>
              <a:t>大容量的存储器件</a:t>
            </a:r>
            <a:endParaRPr lang="zh-CN" altLang="en-US" sz="2000" dirty="0"/>
          </a:p>
        </p:txBody>
      </p:sp>
      <p:sp>
        <p:nvSpPr>
          <p:cNvPr id="16" name="内容占位符 4"/>
          <p:cNvSpPr txBox="1">
            <a:spLocks/>
          </p:cNvSpPr>
          <p:nvPr/>
        </p:nvSpPr>
        <p:spPr>
          <a:xfrm>
            <a:off x="673224" y="1795264"/>
            <a:ext cx="1594520" cy="985664"/>
          </a:xfrm>
          <a:prstGeom prst="rect">
            <a:avLst/>
          </a:prstGeom>
          <a:noFill/>
        </p:spPr>
        <p:style>
          <a:lnRef idx="1">
            <a:schemeClr val="accent2"/>
          </a:lnRef>
          <a:fillRef idx="2">
            <a:schemeClr val="accent2"/>
          </a:fillRef>
          <a:effectRef idx="1">
            <a:schemeClr val="accent2"/>
          </a:effectRef>
          <a:fontRef idx="minor">
            <a:schemeClr val="dk1"/>
          </a:fontRef>
        </p:style>
        <p:txBody>
          <a:bodyPr vert="horz" rtlCol="0" anchor="ctr">
            <a:normAutofit/>
          </a:bodyPr>
          <a:lstStyle>
            <a:lvl1pPr marL="274320" indent="-274320" algn="l" rtl="0" eaLnBrk="1" latinLnBrk="0" hangingPunct="1">
              <a:spcBef>
                <a:spcPts val="1200"/>
              </a:spcBef>
              <a:buClr>
                <a:schemeClr val="accent1"/>
              </a:buClr>
              <a:buSzPct val="76000"/>
              <a:buFont typeface="Wingdings 3"/>
              <a:buChar char=""/>
              <a:defRPr kumimoji="0" sz="2600" kern="1200">
                <a:solidFill>
                  <a:schemeClr val="dk1"/>
                </a:solidFill>
                <a:latin typeface="华文中宋" pitchFamily="2" charset="-122"/>
                <a:ea typeface="华文中宋" pitchFamily="2" charset="-122"/>
                <a:cs typeface="+mn-cs"/>
              </a:defRPr>
            </a:lvl1pPr>
            <a:lvl2pPr marL="548640" indent="-274320" algn="l" rtl="0" eaLnBrk="1" latinLnBrk="0" hangingPunct="1">
              <a:spcBef>
                <a:spcPts val="1200"/>
              </a:spcBef>
              <a:buClr>
                <a:schemeClr val="accent2"/>
              </a:buClr>
              <a:buSzPct val="76000"/>
              <a:buFont typeface="Wingdings 3"/>
              <a:buChar char=""/>
              <a:defRPr kumimoji="0" sz="2300" kern="1200">
                <a:solidFill>
                  <a:schemeClr val="tx1"/>
                </a:solidFill>
                <a:latin typeface="华文中宋" pitchFamily="2" charset="-122"/>
                <a:ea typeface="华文中宋" pitchFamily="2" charset="-122"/>
                <a:cs typeface="+mn-cs"/>
              </a:defRPr>
            </a:lvl2pPr>
            <a:lvl3pPr marL="822960" indent="-228600" algn="l" rtl="0" eaLnBrk="1" latinLnBrk="0" hangingPunct="1">
              <a:spcBef>
                <a:spcPts val="1200"/>
              </a:spcBef>
              <a:buClr>
                <a:schemeClr val="bg1">
                  <a:shade val="50000"/>
                </a:schemeClr>
              </a:buClr>
              <a:buSzPct val="76000"/>
              <a:buFont typeface="Wingdings 3"/>
              <a:buChar char=""/>
              <a:defRPr kumimoji="0" sz="2000" kern="1200">
                <a:solidFill>
                  <a:schemeClr val="dk1"/>
                </a:solidFill>
                <a:latin typeface="华文中宋" pitchFamily="2" charset="-122"/>
                <a:ea typeface="华文中宋" pitchFamily="2" charset="-122"/>
                <a:cs typeface="+mn-cs"/>
              </a:defRPr>
            </a:lvl3pPr>
            <a:lvl4pPr marL="1097280" indent="-228600" algn="l" rtl="0" eaLnBrk="1" latinLnBrk="0" hangingPunct="1">
              <a:spcBef>
                <a:spcPts val="1200"/>
              </a:spcBef>
              <a:buClr>
                <a:schemeClr val="accent2">
                  <a:shade val="75000"/>
                </a:schemeClr>
              </a:buClr>
              <a:buSzPct val="70000"/>
              <a:buFont typeface="Wingdings"/>
              <a:buChar char=""/>
              <a:defRPr kumimoji="0" sz="1800" kern="1200">
                <a:solidFill>
                  <a:schemeClr val="dk1"/>
                </a:solidFill>
                <a:latin typeface="华文中宋" pitchFamily="2" charset="-122"/>
                <a:ea typeface="华文中宋" pitchFamily="2" charset="-122"/>
                <a:cs typeface="+mn-cs"/>
              </a:defRPr>
            </a:lvl4pPr>
            <a:lvl5pPr marL="1371600" indent="-228600" algn="l" rtl="0" eaLnBrk="1" latinLnBrk="0" hangingPunct="1">
              <a:spcBef>
                <a:spcPts val="1200"/>
              </a:spcBef>
              <a:buClr>
                <a:schemeClr val="accent2"/>
              </a:buClr>
              <a:buSzPct val="70000"/>
              <a:buFont typeface="Wingdings"/>
              <a:buChar char=""/>
              <a:defRPr kumimoji="0" sz="1600" kern="1200">
                <a:solidFill>
                  <a:schemeClr val="dk1"/>
                </a:solidFill>
                <a:latin typeface="华文中宋" pitchFamily="2" charset="-122"/>
                <a:ea typeface="华文中宋" pitchFamily="2" charset="-122"/>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dk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dk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dk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dk1"/>
                </a:solidFill>
                <a:latin typeface="+mn-lt"/>
                <a:ea typeface="+mn-ea"/>
                <a:cs typeface="+mn-cs"/>
              </a:defRPr>
            </a:lvl9pPr>
          </a:lstStyle>
          <a:p>
            <a:pPr marL="0" indent="0" algn="ctr">
              <a:buNone/>
            </a:pPr>
            <a:r>
              <a:rPr lang="zh-CN" altLang="en-US" sz="2000" dirty="0"/>
              <a:t>骨干链路或核心路由器</a:t>
            </a:r>
          </a:p>
        </p:txBody>
      </p:sp>
      <p:sp>
        <p:nvSpPr>
          <p:cNvPr id="4" name="乘号 3"/>
          <p:cNvSpPr/>
          <p:nvPr/>
        </p:nvSpPr>
        <p:spPr>
          <a:xfrm>
            <a:off x="6475040" y="2625576"/>
            <a:ext cx="761256" cy="166752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云形 4"/>
          <p:cNvSpPr/>
          <p:nvPr/>
        </p:nvSpPr>
        <p:spPr>
          <a:xfrm>
            <a:off x="2915816" y="3987118"/>
            <a:ext cx="2304256" cy="1872208"/>
          </a:xfrm>
          <a:prstGeom prst="cloud">
            <a:avLst/>
          </a:prstGeom>
          <a:solidFill>
            <a:schemeClr val="bg1">
              <a:alpha val="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8848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barn(inVertical)">
                                      <p:cBhvr>
                                        <p:cTn id="39" dur="500"/>
                                        <p:tgtEl>
                                          <p:spTgt spid="4"/>
                                        </p:tgtEl>
                                      </p:cBhvr>
                                    </p:animEffect>
                                  </p:childTnLst>
                                </p:cTn>
                              </p:par>
                            </p:childTnLst>
                          </p:cTn>
                        </p:par>
                      </p:childTnLst>
                    </p:cTn>
                  </p:par>
                  <p:par>
                    <p:cTn id="40" fill="hold">
                      <p:stCondLst>
                        <p:cond delay="indefinite"/>
                      </p:stCondLst>
                      <p:childTnLst>
                        <p:par>
                          <p:cTn id="41" fill="hold">
                            <p:stCondLst>
                              <p:cond delay="0"/>
                            </p:stCondLst>
                            <p:childTnLst>
                              <p:par>
                                <p:cTn id="42" presetID="6" presetClass="entr" presetSubtype="16"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circle(in)">
                                      <p:cBhvr>
                                        <p:cTn id="44"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6" grpId="0" animBg="1"/>
      <p:bldP spid="4" grpId="0" animBg="1"/>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论文主要工作</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9</a:t>
            </a:fld>
            <a:endParaRPr lang="zh-CN" altLang="en-US" dirty="0"/>
          </a:p>
        </p:txBody>
      </p:sp>
      <p:sp>
        <p:nvSpPr>
          <p:cNvPr id="4" name="内容占位符 3"/>
          <p:cNvSpPr>
            <a:spLocks noGrp="1"/>
          </p:cNvSpPr>
          <p:nvPr>
            <p:ph sz="quarter" idx="1"/>
          </p:nvPr>
        </p:nvSpPr>
        <p:spPr/>
        <p:txBody>
          <a:bodyPr/>
          <a:lstStyle/>
          <a:p>
            <a:endParaRPr lang="zh-CN" altLang="en-US" dirty="0" smtClean="0"/>
          </a:p>
          <a:p>
            <a:endParaRPr lang="zh-CN" altLang="en-US" dirty="0"/>
          </a:p>
        </p:txBody>
      </p:sp>
      <p:grpSp>
        <p:nvGrpSpPr>
          <p:cNvPr id="19" name="组合 18"/>
          <p:cNvGrpSpPr/>
          <p:nvPr/>
        </p:nvGrpSpPr>
        <p:grpSpPr>
          <a:xfrm>
            <a:off x="1977600" y="1988840"/>
            <a:ext cx="6072230" cy="1558718"/>
            <a:chOff x="1962104" y="1913212"/>
            <a:chExt cx="6072230" cy="1558718"/>
          </a:xfrm>
        </p:grpSpPr>
        <p:sp>
          <p:nvSpPr>
            <p:cNvPr id="40" name="AutoShape 8"/>
            <p:cNvSpPr>
              <a:spLocks noChangeArrowheads="1"/>
            </p:cNvSpPr>
            <p:nvPr/>
          </p:nvSpPr>
          <p:spPr bwMode="gray">
            <a:xfrm>
              <a:off x="1971634" y="3226209"/>
              <a:ext cx="463204" cy="245721"/>
            </a:xfrm>
            <a:prstGeom prst="rightArrow">
              <a:avLst>
                <a:gd name="adj1" fmla="val 50000"/>
                <a:gd name="adj2" fmla="val 58333"/>
              </a:avLst>
            </a:prstGeom>
            <a:solidFill>
              <a:schemeClr val="bg1"/>
            </a:solidFill>
            <a:ln w="9525">
              <a:noFill/>
              <a:miter lim="800000"/>
              <a:headEnd/>
              <a:tailEnd/>
            </a:ln>
            <a:effectLst/>
          </p:spPr>
          <p:txBody>
            <a:bodyPr wrap="none" anchor="ctr"/>
            <a:lstStyle/>
            <a:p>
              <a:endParaRPr lang="zh-CN" altLang="en-US"/>
            </a:p>
          </p:txBody>
        </p:sp>
        <p:grpSp>
          <p:nvGrpSpPr>
            <p:cNvPr id="24" name="Group 12"/>
            <p:cNvGrpSpPr>
              <a:grpSpLocks/>
            </p:cNvGrpSpPr>
            <p:nvPr/>
          </p:nvGrpSpPr>
          <p:grpSpPr bwMode="auto">
            <a:xfrm>
              <a:off x="1962104" y="1913212"/>
              <a:ext cx="6072230" cy="935521"/>
              <a:chOff x="2304" y="2880"/>
              <a:chExt cx="3102" cy="774"/>
            </a:xfrm>
          </p:grpSpPr>
          <p:sp>
            <p:nvSpPr>
              <p:cNvPr id="33" name="AutoShape 13"/>
              <p:cNvSpPr>
                <a:spLocks noChangeArrowheads="1"/>
              </p:cNvSpPr>
              <p:nvPr/>
            </p:nvSpPr>
            <p:spPr bwMode="gray">
              <a:xfrm>
                <a:off x="2334" y="2880"/>
                <a:ext cx="3072" cy="774"/>
              </a:xfrm>
              <a:prstGeom prst="roundRect">
                <a:avLst>
                  <a:gd name="adj" fmla="val 10889"/>
                </a:avLst>
              </a:prstGeo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0" scaled="1"/>
                <a:tileRect/>
              </a:gradFill>
              <a:ln w="38100">
                <a:noFill/>
                <a:round/>
                <a:headEnd/>
                <a:tailEnd/>
              </a:ln>
              <a:effectLst/>
            </p:spPr>
            <p:txBody>
              <a:bodyPr wrap="none" anchor="ctr"/>
              <a:lstStyle/>
              <a:p>
                <a:endParaRPr lang="zh-CN" altLang="en-US" dirty="0"/>
              </a:p>
            </p:txBody>
          </p:sp>
          <p:sp>
            <p:nvSpPr>
              <p:cNvPr id="34" name="AutoShape 14"/>
              <p:cNvSpPr>
                <a:spLocks noChangeArrowheads="1"/>
              </p:cNvSpPr>
              <p:nvPr/>
            </p:nvSpPr>
            <p:spPr bwMode="gray">
              <a:xfrm>
                <a:off x="2304" y="3168"/>
                <a:ext cx="242" cy="228"/>
              </a:xfrm>
              <a:prstGeom prst="rightArrow">
                <a:avLst>
                  <a:gd name="adj1" fmla="val 50000"/>
                  <a:gd name="adj2" fmla="val 58333"/>
                </a:avLst>
              </a:prstGeom>
              <a:solidFill>
                <a:schemeClr val="bg1"/>
              </a:solidFill>
              <a:ln w="9525">
                <a:noFill/>
                <a:miter lim="800000"/>
                <a:headEnd/>
                <a:tailEnd/>
              </a:ln>
              <a:effectLst/>
            </p:spPr>
            <p:txBody>
              <a:bodyPr wrap="none" anchor="ctr"/>
              <a:lstStyle/>
              <a:p>
                <a:endParaRPr lang="zh-CN" altLang="en-US"/>
              </a:p>
            </p:txBody>
          </p:sp>
        </p:grpSp>
        <p:sp>
          <p:nvSpPr>
            <p:cNvPr id="26" name="TextBox 25"/>
            <p:cNvSpPr txBox="1"/>
            <p:nvPr/>
          </p:nvSpPr>
          <p:spPr>
            <a:xfrm>
              <a:off x="2462170" y="2147092"/>
              <a:ext cx="5143536" cy="400110"/>
            </a:xfrm>
            <a:prstGeom prst="rect">
              <a:avLst/>
            </a:prstGeom>
            <a:noFill/>
          </p:spPr>
          <p:txBody>
            <a:bodyPr wrap="square" rtlCol="0">
              <a:spAutoFit/>
            </a:bodyPr>
            <a:lstStyle/>
            <a:p>
              <a:r>
                <a:rPr lang="zh-CN" altLang="en-US" sz="2000" dirty="0" smtClean="0">
                  <a:latin typeface="华文中宋" pitchFamily="2" charset="-122"/>
                  <a:ea typeface="华文中宋" pitchFamily="2" charset="-122"/>
                </a:rPr>
                <a:t>第三章：基于两级存储的匹配思想</a:t>
              </a:r>
              <a:endParaRPr lang="zh-CN" altLang="en-US" sz="2000" dirty="0">
                <a:latin typeface="华文中宋" pitchFamily="2" charset="-122"/>
                <a:ea typeface="华文中宋" pitchFamily="2" charset="-122"/>
              </a:endParaRPr>
            </a:p>
          </p:txBody>
        </p:sp>
      </p:grpSp>
      <p:grpSp>
        <p:nvGrpSpPr>
          <p:cNvPr id="12" name="组合 11"/>
          <p:cNvGrpSpPr/>
          <p:nvPr/>
        </p:nvGrpSpPr>
        <p:grpSpPr>
          <a:xfrm>
            <a:off x="1962104" y="3357554"/>
            <a:ext cx="6072230" cy="2232248"/>
            <a:chOff x="1962104" y="3645024"/>
            <a:chExt cx="6072230" cy="2232248"/>
          </a:xfrm>
        </p:grpSpPr>
        <p:grpSp>
          <p:nvGrpSpPr>
            <p:cNvPr id="5" name="组合 4"/>
            <p:cNvGrpSpPr/>
            <p:nvPr/>
          </p:nvGrpSpPr>
          <p:grpSpPr>
            <a:xfrm>
              <a:off x="1962104" y="3645024"/>
              <a:ext cx="6072230" cy="2232248"/>
              <a:chOff x="1962104" y="3645024"/>
              <a:chExt cx="6072230" cy="2232248"/>
            </a:xfrm>
          </p:grpSpPr>
          <p:grpSp>
            <p:nvGrpSpPr>
              <p:cNvPr id="21" name="Group 9"/>
              <p:cNvGrpSpPr>
                <a:grpSpLocks/>
              </p:cNvGrpSpPr>
              <p:nvPr/>
            </p:nvGrpSpPr>
            <p:grpSpPr bwMode="auto">
              <a:xfrm>
                <a:off x="1962104" y="3645024"/>
                <a:ext cx="6072230" cy="883546"/>
                <a:chOff x="2304" y="2058"/>
                <a:chExt cx="3102" cy="774"/>
              </a:xfrm>
            </p:grpSpPr>
            <p:sp>
              <p:nvSpPr>
                <p:cNvPr id="37" name="AutoShape 10"/>
                <p:cNvSpPr>
                  <a:spLocks noChangeArrowheads="1"/>
                </p:cNvSpPr>
                <p:nvPr/>
              </p:nvSpPr>
              <p:spPr bwMode="gray">
                <a:xfrm>
                  <a:off x="2334" y="2058"/>
                  <a:ext cx="3072" cy="774"/>
                </a:xfrm>
                <a:prstGeom prst="roundRect">
                  <a:avLst>
                    <a:gd name="adj" fmla="val 10889"/>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0" scaled="1"/>
                  <a:tileRect/>
                </a:gradFill>
                <a:ln w="38100">
                  <a:noFill/>
                  <a:round/>
                  <a:headEnd/>
                  <a:tailEnd/>
                </a:ln>
                <a:effectLst/>
              </p:spPr>
              <p:txBody>
                <a:bodyPr wrap="none" anchor="ctr"/>
                <a:lstStyle/>
                <a:p>
                  <a:endParaRPr lang="zh-CN" altLang="en-US"/>
                </a:p>
              </p:txBody>
            </p:sp>
            <p:sp>
              <p:nvSpPr>
                <p:cNvPr id="38" name="AutoShape 11"/>
                <p:cNvSpPr>
                  <a:spLocks noChangeArrowheads="1"/>
                </p:cNvSpPr>
                <p:nvPr/>
              </p:nvSpPr>
              <p:spPr bwMode="gray">
                <a:xfrm>
                  <a:off x="2304" y="2352"/>
                  <a:ext cx="242" cy="252"/>
                </a:xfrm>
                <a:prstGeom prst="rightArrow">
                  <a:avLst>
                    <a:gd name="adj1" fmla="val 50000"/>
                    <a:gd name="adj2" fmla="val 58333"/>
                  </a:avLst>
                </a:prstGeom>
                <a:solidFill>
                  <a:schemeClr val="bg1"/>
                </a:solidFill>
                <a:ln w="9525">
                  <a:noFill/>
                  <a:miter lim="800000"/>
                  <a:headEnd/>
                  <a:tailEnd/>
                </a:ln>
                <a:effectLst/>
              </p:spPr>
              <p:txBody>
                <a:bodyPr wrap="none" anchor="ctr"/>
                <a:lstStyle/>
                <a:p>
                  <a:endParaRPr lang="zh-CN" altLang="en-US"/>
                </a:p>
              </p:txBody>
            </p:sp>
          </p:grpSp>
          <p:grpSp>
            <p:nvGrpSpPr>
              <p:cNvPr id="22" name="Group 12"/>
              <p:cNvGrpSpPr>
                <a:grpSpLocks/>
              </p:cNvGrpSpPr>
              <p:nvPr/>
            </p:nvGrpSpPr>
            <p:grpSpPr bwMode="auto">
              <a:xfrm>
                <a:off x="1962104" y="4941751"/>
                <a:ext cx="6072230" cy="935521"/>
                <a:chOff x="2304" y="2880"/>
                <a:chExt cx="3102" cy="774"/>
              </a:xfrm>
            </p:grpSpPr>
            <p:sp>
              <p:nvSpPr>
                <p:cNvPr id="35" name="AutoShape 13"/>
                <p:cNvSpPr>
                  <a:spLocks noChangeArrowheads="1"/>
                </p:cNvSpPr>
                <p:nvPr/>
              </p:nvSpPr>
              <p:spPr bwMode="gray">
                <a:xfrm>
                  <a:off x="2334" y="2880"/>
                  <a:ext cx="3072" cy="774"/>
                </a:xfrm>
                <a:prstGeom prst="roundRect">
                  <a:avLst>
                    <a:gd name="adj" fmla="val 10889"/>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0" scaled="1"/>
                  <a:tileRect/>
                </a:gradFill>
                <a:ln w="38100">
                  <a:noFill/>
                  <a:round/>
                  <a:headEnd/>
                  <a:tailEnd/>
                </a:ln>
                <a:effectLst/>
              </p:spPr>
              <p:txBody>
                <a:bodyPr wrap="none" anchor="ctr"/>
                <a:lstStyle/>
                <a:p>
                  <a:endParaRPr lang="zh-CN" altLang="en-US"/>
                </a:p>
              </p:txBody>
            </p:sp>
            <p:sp>
              <p:nvSpPr>
                <p:cNvPr id="36" name="AutoShape 14"/>
                <p:cNvSpPr>
                  <a:spLocks noChangeArrowheads="1"/>
                </p:cNvSpPr>
                <p:nvPr/>
              </p:nvSpPr>
              <p:spPr bwMode="gray">
                <a:xfrm>
                  <a:off x="2304" y="3168"/>
                  <a:ext cx="242" cy="228"/>
                </a:xfrm>
                <a:prstGeom prst="rightArrow">
                  <a:avLst>
                    <a:gd name="adj1" fmla="val 50000"/>
                    <a:gd name="adj2" fmla="val 58333"/>
                  </a:avLst>
                </a:prstGeom>
                <a:solidFill>
                  <a:schemeClr val="bg1"/>
                </a:solidFill>
                <a:ln w="9525">
                  <a:noFill/>
                  <a:miter lim="800000"/>
                  <a:headEnd/>
                  <a:tailEnd/>
                </a:ln>
                <a:effectLst/>
              </p:spPr>
              <p:txBody>
                <a:bodyPr wrap="none" anchor="ctr"/>
                <a:lstStyle/>
                <a:p>
                  <a:endParaRPr lang="zh-CN" altLang="en-US"/>
                </a:p>
              </p:txBody>
            </p:sp>
          </p:grpSp>
        </p:grpSp>
        <p:sp>
          <p:nvSpPr>
            <p:cNvPr id="28" name="TextBox 27"/>
            <p:cNvSpPr txBox="1"/>
            <p:nvPr/>
          </p:nvSpPr>
          <p:spPr>
            <a:xfrm>
              <a:off x="2462170" y="3892986"/>
              <a:ext cx="5357850" cy="400110"/>
            </a:xfrm>
            <a:prstGeom prst="rect">
              <a:avLst/>
            </a:prstGeom>
            <a:noFill/>
          </p:spPr>
          <p:txBody>
            <a:bodyPr wrap="square" rtlCol="0">
              <a:spAutoFit/>
            </a:bodyPr>
            <a:lstStyle/>
            <a:p>
              <a:r>
                <a:rPr lang="zh-CN" altLang="en-US" sz="2000" dirty="0" smtClean="0">
                  <a:latin typeface="华文中宋" pitchFamily="2" charset="-122"/>
                  <a:ea typeface="华文中宋" pitchFamily="2" charset="-122"/>
                </a:rPr>
                <a:t>第四章：报文匹配的马尔可夫链模型</a:t>
              </a:r>
              <a:endParaRPr lang="zh-CN" altLang="en-US" sz="2000" dirty="0">
                <a:latin typeface="华文中宋" pitchFamily="2" charset="-122"/>
                <a:ea typeface="华文中宋" pitchFamily="2" charset="-122"/>
              </a:endParaRPr>
            </a:p>
          </p:txBody>
        </p:sp>
        <p:sp>
          <p:nvSpPr>
            <p:cNvPr id="29" name="TextBox 28"/>
            <p:cNvSpPr txBox="1"/>
            <p:nvPr/>
          </p:nvSpPr>
          <p:spPr>
            <a:xfrm>
              <a:off x="2483768" y="5224786"/>
              <a:ext cx="5286412" cy="400110"/>
            </a:xfrm>
            <a:prstGeom prst="rect">
              <a:avLst/>
            </a:prstGeom>
            <a:noFill/>
          </p:spPr>
          <p:txBody>
            <a:bodyPr wrap="square" rtlCol="0">
              <a:spAutoFit/>
            </a:bodyPr>
            <a:lstStyle/>
            <a:p>
              <a:r>
                <a:rPr lang="zh-CN" altLang="en-US" sz="2000" dirty="0" smtClean="0">
                  <a:latin typeface="华文中宋" pitchFamily="2" charset="-122"/>
                  <a:ea typeface="华文中宋" pitchFamily="2" charset="-122"/>
                </a:rPr>
                <a:t>第五章：基于</a:t>
              </a:r>
              <a:r>
                <a:rPr lang="en-US" altLang="zh-CN" sz="2000" dirty="0" err="1" smtClean="0">
                  <a:latin typeface="华文中宋" pitchFamily="2" charset="-122"/>
                  <a:ea typeface="华文中宋" pitchFamily="2" charset="-122"/>
                </a:rPr>
                <a:t>NetMagic</a:t>
              </a:r>
              <a:r>
                <a:rPr lang="zh-CN" altLang="en-US" sz="2000" dirty="0" smtClean="0">
                  <a:latin typeface="华文中宋" pitchFamily="2" charset="-122"/>
                  <a:ea typeface="华文中宋" pitchFamily="2" charset="-122"/>
                </a:rPr>
                <a:t>平台的系统实现</a:t>
              </a:r>
              <a:endParaRPr lang="zh-CN" altLang="en-US" sz="2000" dirty="0">
                <a:latin typeface="华文中宋" pitchFamily="2" charset="-122"/>
                <a:ea typeface="华文中宋" pitchFamily="2" charset="-122"/>
              </a:endParaRPr>
            </a:p>
          </p:txBody>
        </p:sp>
      </p:grpSp>
      <p:grpSp>
        <p:nvGrpSpPr>
          <p:cNvPr id="41" name="组合 40"/>
          <p:cNvGrpSpPr/>
          <p:nvPr/>
        </p:nvGrpSpPr>
        <p:grpSpPr>
          <a:xfrm>
            <a:off x="214282" y="1600200"/>
            <a:ext cx="1676384" cy="4493096"/>
            <a:chOff x="214282" y="1600200"/>
            <a:chExt cx="1676384" cy="4419600"/>
          </a:xfrm>
        </p:grpSpPr>
        <p:sp>
          <p:nvSpPr>
            <p:cNvPr id="42" name="AutoShape 3"/>
            <p:cNvSpPr>
              <a:spLocks noChangeArrowheads="1"/>
            </p:cNvSpPr>
            <p:nvPr/>
          </p:nvSpPr>
          <p:spPr bwMode="gray">
            <a:xfrm>
              <a:off x="214282" y="1600200"/>
              <a:ext cx="1676384" cy="4419600"/>
            </a:xfrm>
            <a:prstGeom prst="rightArrow">
              <a:avLst>
                <a:gd name="adj1" fmla="val 62787"/>
                <a:gd name="adj2" fmla="val 41259"/>
              </a:avLst>
            </a:prstGeom>
            <a:gradFill rotWithShape="1">
              <a:gsLst>
                <a:gs pos="0">
                  <a:schemeClr val="bg2">
                    <a:gamma/>
                    <a:tint val="0"/>
                    <a:invGamma/>
                    <a:alpha val="0"/>
                  </a:schemeClr>
                </a:gs>
                <a:gs pos="100000">
                  <a:schemeClr val="bg2">
                    <a:alpha val="50000"/>
                  </a:schemeClr>
                </a:gs>
              </a:gsLst>
              <a:lin ang="0" scaled="1"/>
            </a:gradFill>
            <a:ln w="19050" cap="rnd" algn="ctr">
              <a:solidFill>
                <a:schemeClr val="bg2"/>
              </a:solidFill>
              <a:prstDash val="sysDot"/>
              <a:miter lim="800000"/>
              <a:headEnd/>
              <a:tailEnd/>
            </a:ln>
            <a:effectLst/>
          </p:spPr>
          <p:txBody>
            <a:bodyPr wrap="none" anchor="ctr"/>
            <a:lstStyle/>
            <a:p>
              <a:pPr algn="ctr"/>
              <a:endParaRPr lang="zh-CN" altLang="zh-CN" b="0"/>
            </a:p>
          </p:txBody>
        </p:sp>
        <p:sp>
          <p:nvSpPr>
            <p:cNvPr id="43" name="Text Box 4"/>
            <p:cNvSpPr txBox="1">
              <a:spLocks noChangeArrowheads="1"/>
            </p:cNvSpPr>
            <p:nvPr/>
          </p:nvSpPr>
          <p:spPr bwMode="black">
            <a:xfrm>
              <a:off x="846485" y="2714620"/>
              <a:ext cx="615553" cy="2246769"/>
            </a:xfrm>
            <a:prstGeom prst="rect">
              <a:avLst/>
            </a:prstGeom>
            <a:noFill/>
            <a:ln w="9525">
              <a:noFill/>
              <a:miter lim="800000"/>
              <a:headEnd/>
              <a:tailEnd/>
            </a:ln>
            <a:effectLst/>
          </p:spPr>
          <p:txBody>
            <a:bodyPr vert="eaVert" wrap="square">
              <a:spAutoFit/>
            </a:bodyPr>
            <a:lstStyle/>
            <a:p>
              <a:pPr marL="120650" indent="-120650" eaLnBrk="0" hangingPunct="0">
                <a:buFont typeface="Wingdings" pitchFamily="2" charset="2"/>
                <a:buNone/>
              </a:pPr>
              <a:r>
                <a:rPr lang="en-US" altLang="zh-CN" sz="2800" dirty="0">
                  <a:latin typeface="华文中宋" pitchFamily="2" charset="-122"/>
                  <a:ea typeface="华文中宋" pitchFamily="2" charset="-122"/>
                </a:rPr>
                <a:t> </a:t>
              </a:r>
              <a:r>
                <a:rPr lang="zh-CN" altLang="en-US" sz="2800" dirty="0" smtClean="0">
                  <a:latin typeface="华文中宋" pitchFamily="2" charset="-122"/>
                  <a:ea typeface="华文中宋" pitchFamily="2" charset="-122"/>
                </a:rPr>
                <a:t>研究内容</a:t>
              </a:r>
              <a:endParaRPr lang="en-US" altLang="zh-CN" sz="2800" b="0" dirty="0">
                <a:solidFill>
                  <a:srgbClr val="1C1C1C"/>
                </a:solidFill>
                <a:latin typeface="华文中宋" pitchFamily="2" charset="-122"/>
                <a:ea typeface="华文中宋" pitchFamily="2" charset="-122"/>
              </a:endParaRPr>
            </a:p>
          </p:txBody>
        </p:sp>
      </p:grpSp>
      <p:grpSp>
        <p:nvGrpSpPr>
          <p:cNvPr id="25" name="组合 24"/>
          <p:cNvGrpSpPr/>
          <p:nvPr/>
        </p:nvGrpSpPr>
        <p:grpSpPr>
          <a:xfrm>
            <a:off x="9324529" y="2595280"/>
            <a:ext cx="1584176" cy="2682682"/>
            <a:chOff x="9574415" y="3122582"/>
            <a:chExt cx="1785229" cy="2682682"/>
          </a:xfrm>
        </p:grpSpPr>
        <p:sp>
          <p:nvSpPr>
            <p:cNvPr id="7" name="矩形 6"/>
            <p:cNvSpPr/>
            <p:nvPr/>
          </p:nvSpPr>
          <p:spPr>
            <a:xfrm>
              <a:off x="9574415" y="3122582"/>
              <a:ext cx="1785229" cy="2682682"/>
            </a:xfrm>
            <a:prstGeom prst="rect">
              <a:avLst/>
            </a:prstGeom>
            <a:solidFill>
              <a:schemeClr val="bg1"/>
            </a:solidFill>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600" dirty="0"/>
            </a:p>
          </p:txBody>
        </p:sp>
        <p:sp>
          <p:nvSpPr>
            <p:cNvPr id="9" name="矩形 8"/>
            <p:cNvSpPr/>
            <p:nvPr/>
          </p:nvSpPr>
          <p:spPr>
            <a:xfrm>
              <a:off x="9900998" y="3212976"/>
              <a:ext cx="1151227" cy="458230"/>
            </a:xfrm>
            <a:prstGeom prst="rect">
              <a:avLst/>
            </a:prstGeom>
            <a:solidFill>
              <a:schemeClr val="accent6">
                <a:lumMod val="60000"/>
                <a:lumOff val="40000"/>
              </a:schemeClr>
            </a:solidFill>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dirty="0" smtClean="0">
                  <a:latin typeface="华文中宋" pitchFamily="2" charset="-122"/>
                  <a:ea typeface="华文中宋" pitchFamily="2" charset="-122"/>
                </a:rPr>
                <a:t>体系结构</a:t>
              </a:r>
              <a:endParaRPr lang="zh-CN" altLang="en-US" sz="1600" dirty="0">
                <a:latin typeface="华文中宋" pitchFamily="2" charset="-122"/>
                <a:ea typeface="华文中宋" pitchFamily="2" charset="-122"/>
              </a:endParaRPr>
            </a:p>
          </p:txBody>
        </p:sp>
        <p:sp>
          <p:nvSpPr>
            <p:cNvPr id="10" name="矩形 9"/>
            <p:cNvSpPr/>
            <p:nvPr/>
          </p:nvSpPr>
          <p:spPr>
            <a:xfrm>
              <a:off x="9900999" y="4149080"/>
              <a:ext cx="1151226" cy="501841"/>
            </a:xfrm>
            <a:prstGeom prst="rect">
              <a:avLst/>
            </a:prstGeom>
            <a:solidFill>
              <a:schemeClr val="accent6">
                <a:lumMod val="60000"/>
                <a:lumOff val="40000"/>
              </a:schemeClr>
            </a:solidFill>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600" dirty="0" smtClean="0">
                  <a:latin typeface="华文中宋" pitchFamily="2" charset="-122"/>
                  <a:ea typeface="华文中宋" pitchFamily="2" charset="-122"/>
                </a:rPr>
                <a:t>状态访问概率模型</a:t>
              </a:r>
              <a:endParaRPr lang="zh-CN" altLang="en-US" sz="1600" dirty="0">
                <a:latin typeface="华文中宋" pitchFamily="2" charset="-122"/>
                <a:ea typeface="华文中宋" pitchFamily="2" charset="-122"/>
              </a:endParaRPr>
            </a:p>
          </p:txBody>
        </p:sp>
        <p:sp>
          <p:nvSpPr>
            <p:cNvPr id="45" name="矩形 44"/>
            <p:cNvSpPr/>
            <p:nvPr/>
          </p:nvSpPr>
          <p:spPr>
            <a:xfrm>
              <a:off x="9901494" y="5128221"/>
              <a:ext cx="1151226" cy="484265"/>
            </a:xfrm>
            <a:prstGeom prst="rect">
              <a:avLst/>
            </a:prstGeom>
            <a:solidFill>
              <a:schemeClr val="accent6">
                <a:lumMod val="60000"/>
                <a:lumOff val="40000"/>
              </a:schemeClr>
            </a:solidFill>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600" dirty="0" smtClean="0">
                  <a:latin typeface="华文中宋" pitchFamily="2" charset="-122"/>
                  <a:ea typeface="华文中宋" pitchFamily="2" charset="-122"/>
                </a:rPr>
                <a:t>理论性能分析</a:t>
              </a:r>
              <a:endParaRPr lang="zh-CN" altLang="en-US" sz="1600" dirty="0">
                <a:latin typeface="华文中宋" pitchFamily="2" charset="-122"/>
                <a:ea typeface="华文中宋" pitchFamily="2" charset="-122"/>
              </a:endParaRPr>
            </a:p>
          </p:txBody>
        </p:sp>
        <p:sp>
          <p:nvSpPr>
            <p:cNvPr id="46" name="AutoShape 8"/>
            <p:cNvSpPr>
              <a:spLocks noChangeArrowheads="1"/>
            </p:cNvSpPr>
            <p:nvPr/>
          </p:nvSpPr>
          <p:spPr bwMode="gray">
            <a:xfrm flipV="1">
              <a:off x="10344745" y="3738063"/>
              <a:ext cx="263732" cy="362255"/>
            </a:xfrm>
            <a:prstGeom prst="upArrow">
              <a:avLst>
                <a:gd name="adj1" fmla="val 50000"/>
                <a:gd name="adj2" fmla="val 49241"/>
              </a:avLst>
            </a:prstGeom>
            <a:gradFill flip="none" rotWithShape="1">
              <a:gsLst>
                <a:gs pos="0">
                  <a:schemeClr val="bg1"/>
                </a:gs>
                <a:gs pos="100000">
                  <a:schemeClr val="hlink"/>
                </a:gs>
              </a:gsLst>
              <a:lin ang="16200000" scaled="0"/>
              <a:tileRect/>
            </a:gradFill>
            <a:ln w="12700">
              <a:noFill/>
              <a:miter lim="800000"/>
              <a:headEnd/>
              <a:tailEnd/>
            </a:ln>
            <a:effectLst/>
          </p:spPr>
          <p:txBody>
            <a:bodyPr wrap="none" anchor="ctr"/>
            <a:lstStyle/>
            <a:p>
              <a:endParaRPr lang="zh-CN" altLang="en-US" sz="1400"/>
            </a:p>
          </p:txBody>
        </p:sp>
        <p:sp>
          <p:nvSpPr>
            <p:cNvPr id="47" name="AutoShape 8"/>
            <p:cNvSpPr>
              <a:spLocks noChangeArrowheads="1"/>
            </p:cNvSpPr>
            <p:nvPr/>
          </p:nvSpPr>
          <p:spPr bwMode="gray">
            <a:xfrm flipV="1">
              <a:off x="10356941" y="4746175"/>
              <a:ext cx="263732" cy="362255"/>
            </a:xfrm>
            <a:prstGeom prst="upArrow">
              <a:avLst>
                <a:gd name="adj1" fmla="val 50000"/>
                <a:gd name="adj2" fmla="val 49241"/>
              </a:avLst>
            </a:prstGeom>
            <a:gradFill flip="none" rotWithShape="1">
              <a:gsLst>
                <a:gs pos="0">
                  <a:schemeClr val="bg1"/>
                </a:gs>
                <a:gs pos="100000">
                  <a:schemeClr val="hlink"/>
                </a:gs>
              </a:gsLst>
              <a:lin ang="16200000" scaled="0"/>
              <a:tileRect/>
            </a:gradFill>
            <a:ln w="12700">
              <a:noFill/>
              <a:miter lim="800000"/>
              <a:headEnd/>
              <a:tailEnd/>
            </a:ln>
            <a:effectLst/>
          </p:spPr>
          <p:txBody>
            <a:bodyPr wrap="none" anchor="ctr"/>
            <a:lstStyle/>
            <a:p>
              <a:endParaRPr lang="zh-CN" altLang="en-US" sz="1400"/>
            </a:p>
          </p:txBody>
        </p:sp>
      </p:grpSp>
    </p:spTree>
    <p:extLst>
      <p:ext uri="{BB962C8B-B14F-4D97-AF65-F5344CB8AC3E}">
        <p14:creationId xmlns:p14="http://schemas.microsoft.com/office/powerpoint/2010/main" val="381127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1"/>
                                        </p:tgtEl>
                                        <p:attrNameLst>
                                          <p:attrName>style.visibility</p:attrName>
                                        </p:attrNameLst>
                                      </p:cBhvr>
                                      <p:to>
                                        <p:strVal val="hidden"/>
                                      </p:to>
                                    </p:set>
                                  </p:childTnLst>
                                </p:cTn>
                              </p:par>
                              <p:par>
                                <p:cTn id="7" presetID="2" presetClass="exit" presetSubtype="4" fill="hold" nodeType="withEffect">
                                  <p:stCondLst>
                                    <p:cond delay="0"/>
                                  </p:stCondLst>
                                  <p:childTnLst>
                                    <p:anim calcmode="lin" valueType="num">
                                      <p:cBhvr additive="base">
                                        <p:cTn id="8" dur="500"/>
                                        <p:tgtEl>
                                          <p:spTgt spid="12"/>
                                        </p:tgtEl>
                                        <p:attrNameLst>
                                          <p:attrName>ppt_x</p:attrName>
                                        </p:attrNameLst>
                                      </p:cBhvr>
                                      <p:tavLst>
                                        <p:tav tm="0">
                                          <p:val>
                                            <p:strVal val="ppt_x"/>
                                          </p:val>
                                        </p:tav>
                                        <p:tav tm="100000">
                                          <p:val>
                                            <p:strVal val="ppt_x"/>
                                          </p:val>
                                        </p:tav>
                                      </p:tavLst>
                                    </p:anim>
                                    <p:anim calcmode="lin" valueType="num">
                                      <p:cBhvr additive="base">
                                        <p:cTn id="9" dur="500"/>
                                        <p:tgtEl>
                                          <p:spTgt spid="12"/>
                                        </p:tgtEl>
                                        <p:attrNameLst>
                                          <p:attrName>ppt_y</p:attrName>
                                        </p:attrNameLst>
                                      </p:cBhvr>
                                      <p:tavLst>
                                        <p:tav tm="0">
                                          <p:val>
                                            <p:strVal val="ppt_y"/>
                                          </p:val>
                                        </p:tav>
                                        <p:tav tm="100000">
                                          <p:val>
                                            <p:strVal val="1+ppt_h/2"/>
                                          </p:val>
                                        </p:tav>
                                      </p:tavLst>
                                    </p:anim>
                                    <p:set>
                                      <p:cBhvr>
                                        <p:cTn id="10" dur="1" fill="hold">
                                          <p:stCondLst>
                                            <p:cond delay="499"/>
                                          </p:stCondLst>
                                        </p:cTn>
                                        <p:tgtEl>
                                          <p:spTgt spid="12"/>
                                        </p:tgtEl>
                                        <p:attrNameLst>
                                          <p:attrName>style.visibility</p:attrName>
                                        </p:attrNameLst>
                                      </p:cBhvr>
                                      <p:to>
                                        <p:strVal val="hidden"/>
                                      </p:to>
                                    </p:set>
                                  </p:childTnLst>
                                </p:cTn>
                              </p:par>
                              <p:par>
                                <p:cTn id="11" presetID="42" presetClass="path" presetSubtype="0" accel="50000" decel="50000" fill="hold" nodeType="withEffect">
                                  <p:stCondLst>
                                    <p:cond delay="0"/>
                                  </p:stCondLst>
                                  <p:childTnLst>
                                    <p:animMotion origin="layout" path="M -3.88889E-6 -3.7037E-6 L -0.22621 0.19236 " pathEditMode="relative" rAng="0" ptsTypes="AA">
                                      <p:cBhvr>
                                        <p:cTn id="12" dur="2000" fill="hold"/>
                                        <p:tgtEl>
                                          <p:spTgt spid="19"/>
                                        </p:tgtEl>
                                        <p:attrNameLst>
                                          <p:attrName>ppt_x</p:attrName>
                                          <p:attrName>ppt_y</p:attrName>
                                        </p:attrNameLst>
                                      </p:cBhvr>
                                      <p:rCtr x="-11319" y="9606"/>
                                    </p:animMotion>
                                  </p:childTnLst>
                                </p:cTn>
                              </p:par>
                              <p:par>
                                <p:cTn id="13" presetID="42" presetClass="path" presetSubtype="0" accel="50000" decel="50000" fill="hold" nodeType="withEffect">
                                  <p:stCondLst>
                                    <p:cond delay="0"/>
                                  </p:stCondLst>
                                  <p:childTnLst>
                                    <p:animMotion origin="layout" path="M -3.61111E-6 -4.07407E-6 L -0.32604 -0.00231 " pathEditMode="relative" rAng="0" ptsTypes="AA">
                                      <p:cBhvr>
                                        <p:cTn id="14" dur="2000" fill="hold"/>
                                        <p:tgtEl>
                                          <p:spTgt spid="25"/>
                                        </p:tgtEl>
                                        <p:attrNameLst>
                                          <p:attrName>ppt_x</p:attrName>
                                          <p:attrName>ppt_y</p:attrName>
                                        </p:attrNameLst>
                                      </p:cBhvr>
                                      <p:rCtr x="-16302" y="-11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质朴">
  <a:themeElements>
    <a:clrScheme name="模块">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质朴">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4805</TotalTime>
  <Words>3154</Words>
  <Application>Microsoft Office PowerPoint</Application>
  <PresentationFormat>全屏显示(4:3)</PresentationFormat>
  <Paragraphs>427</Paragraphs>
  <Slides>44</Slides>
  <Notes>40</Notes>
  <HiddenSlides>0</HiddenSlides>
  <MMClips>0</MMClips>
  <ScaleCrop>false</ScaleCrop>
  <HeadingPairs>
    <vt:vector size="6" baseType="variant">
      <vt:variant>
        <vt:lpstr>主题</vt:lpstr>
      </vt:variant>
      <vt:variant>
        <vt:i4>1</vt:i4>
      </vt:variant>
      <vt:variant>
        <vt:lpstr>嵌入 OLE 服务器</vt:lpstr>
      </vt:variant>
      <vt:variant>
        <vt:i4>4</vt:i4>
      </vt:variant>
      <vt:variant>
        <vt:lpstr>幻灯片标题</vt:lpstr>
      </vt:variant>
      <vt:variant>
        <vt:i4>44</vt:i4>
      </vt:variant>
    </vt:vector>
  </HeadingPairs>
  <TitlesOfParts>
    <vt:vector size="49" baseType="lpstr">
      <vt:lpstr>质朴</vt:lpstr>
      <vt:lpstr>SigmaPlotGraphicObject.10</vt:lpstr>
      <vt:lpstr>MathType 6.0 Equation</vt:lpstr>
      <vt:lpstr>Equation</vt:lpstr>
      <vt:lpstr>Visio</vt:lpstr>
      <vt:lpstr>基于两级存储的正则表达式匹配技术研究</vt:lpstr>
      <vt:lpstr>主要内容</vt:lpstr>
      <vt:lpstr>PowerPoint 演示文稿</vt:lpstr>
      <vt:lpstr>模式匹配的应用背景</vt:lpstr>
      <vt:lpstr>正则表达式简介</vt:lpstr>
      <vt:lpstr>正则表达式与自动机</vt:lpstr>
      <vt:lpstr>当前研究方向</vt:lpstr>
      <vt:lpstr>当前面临挑战</vt:lpstr>
      <vt:lpstr>论文主要工作</vt:lpstr>
      <vt:lpstr>混合存储的匹配思想</vt:lpstr>
      <vt:lpstr>混合存储的匹配思想</vt:lpstr>
      <vt:lpstr>    状态访问概率分布</vt:lpstr>
      <vt:lpstr>    状态访问概率分布</vt:lpstr>
      <vt:lpstr>    状态访问概率分布</vt:lpstr>
      <vt:lpstr>    状态访问概率分布</vt:lpstr>
      <vt:lpstr>    状态访问概率分布</vt:lpstr>
      <vt:lpstr>    状态访问概率分布</vt:lpstr>
      <vt:lpstr>    状态访问概率分布</vt:lpstr>
      <vt:lpstr>    状态访问概率分布</vt:lpstr>
      <vt:lpstr>    状态访问概率分布</vt:lpstr>
      <vt:lpstr>论文主要工作</vt:lpstr>
      <vt:lpstr>马尔可夫链模型</vt:lpstr>
      <vt:lpstr>马尔可夫链的可约性</vt:lpstr>
      <vt:lpstr>可约马氏链的转移概率矩阵变换</vt:lpstr>
      <vt:lpstr>稳态分布---基本概念</vt:lpstr>
      <vt:lpstr>常用稳态矩阵求解方法</vt:lpstr>
      <vt:lpstr>可约马氏链的稳态分布求解</vt:lpstr>
      <vt:lpstr>可约马氏链的稳态分布求解</vt:lpstr>
      <vt:lpstr>稳态向量求解</vt:lpstr>
      <vt:lpstr>模型评估</vt:lpstr>
      <vt:lpstr>论文主要工作</vt:lpstr>
      <vt:lpstr>平台介绍---工作模式</vt:lpstr>
      <vt:lpstr>平台介绍---内部逻辑结构</vt:lpstr>
      <vt:lpstr>系统实现---控制端</vt:lpstr>
      <vt:lpstr>系统实现---UM整体</vt:lpstr>
      <vt:lpstr>系统实现---报文匹配处理逻辑</vt:lpstr>
      <vt:lpstr>性能分析---理想配置</vt:lpstr>
      <vt:lpstr>性能分析---理想配置下性能对比</vt:lpstr>
      <vt:lpstr>性能分析---实验配置</vt:lpstr>
      <vt:lpstr>性能分析---实验性能</vt:lpstr>
      <vt:lpstr>PowerPoint 演示文稿</vt:lpstr>
      <vt:lpstr>工作总结</vt:lpstr>
      <vt:lpstr>工作展望</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互联网路由及拓扑数据</dc:title>
  <dc:creator>Mirror</dc:creator>
  <cp:lastModifiedBy>teddy</cp:lastModifiedBy>
  <cp:revision>555</cp:revision>
  <dcterms:created xsi:type="dcterms:W3CDTF">2013-04-24T07:12:03Z</dcterms:created>
  <dcterms:modified xsi:type="dcterms:W3CDTF">2013-12-08T15:47:15Z</dcterms:modified>
</cp:coreProperties>
</file>