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60" r:id="rId4"/>
    <p:sldId id="316" r:id="rId5"/>
    <p:sldId id="321" r:id="rId6"/>
    <p:sldId id="322" r:id="rId7"/>
    <p:sldId id="323" r:id="rId8"/>
    <p:sldId id="324" r:id="rId9"/>
    <p:sldId id="327" r:id="rId10"/>
    <p:sldId id="325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BF5F9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1" autoAdjust="0"/>
    <p:restoredTop sz="72325" autoAdjust="0"/>
  </p:normalViewPr>
  <p:slideViewPr>
    <p:cSldViewPr>
      <p:cViewPr varScale="1">
        <p:scale>
          <a:sx n="82" d="100"/>
          <a:sy n="82" d="100"/>
        </p:scale>
        <p:origin x="-24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40" d="100"/>
          <a:sy n="140" d="100"/>
        </p:scale>
        <p:origin x="-1038" y="10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C549-A58D-4A84-AE9E-F7B150B05A61}" type="datetimeFigureOut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5630-F8E2-4BAE-8084-B39ECA1D1B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8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各位评审老师好，我是五队</a:t>
            </a:r>
            <a:r>
              <a:rPr lang="en-US" altLang="zh-CN" dirty="0" smtClean="0"/>
              <a:t>13</a:t>
            </a:r>
            <a:r>
              <a:rPr lang="zh-CN" altLang="en-US" dirty="0" smtClean="0"/>
              <a:t>级学员李杰，我的导师是陈曙晖老师。</a:t>
            </a:r>
            <a:endParaRPr lang="en-US" altLang="zh-CN" dirty="0" smtClean="0"/>
          </a:p>
          <a:p>
            <a:r>
              <a:rPr lang="zh-CN" altLang="en-US" dirty="0" smtClean="0"/>
              <a:t>我毕设论文的题目是基于多核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数据传输卸载。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本文采用的多核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卡型号为</a:t>
            </a:r>
            <a:r>
              <a:rPr lang="en-US" altLang="zh-CN" dirty="0" smtClean="0"/>
              <a:t>XLS416</a:t>
            </a:r>
            <a:r>
              <a:rPr lang="zh-CN" altLang="en-US" dirty="0" smtClean="0"/>
              <a:t>，将它的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个线程分为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个系统保留，执行系统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由于本文着重于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数据接收路径上的优化，只保留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个线程执行进行报文发送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个线程处理接收报文，和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个线程进行超时扫描。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超时扫描线程负责查找接收报文超时的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，并发送超时信息给其对应的线程，线程接收到超时信息后，会执行报文合并，上传合并报文给驱动程序、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重置等操作。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接收报文处理线程负责报文的接收、重组、并提交驱动程序工作，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其代码主体框架为一个无限循环，循环中若接收到超时信息，则将对应的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已缓存的报文重组，构造新报文并提交给驱动程序；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若有新报文到达，则判断报文是否适合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，没通过判断的报文将被丢弃（校验和错误）或直接提交给驱动程序，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通过判断的报文将被对应的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序列号排序并缓存，用于后续报文重组。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1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报文处理线程接收到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报文时，将创建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，提取四元组信息（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）存储在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Table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当接收到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包时，将根据四元组在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Table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已缓存的报文，经驱动程序上传内核协议栈并销毁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当接收到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包时，直接上传驱动程序；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当接收到其它不通过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报文，将重组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已缓存的报文，上传驱动程序并重置（并不销毁）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，重置时保留四元组信息，缓存报文长度置零。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7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操作按照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序列号为报文找到合适的位置，将其添加到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的报文队列中；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nextseq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记录当前已缓存的最大连续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报文序列号。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序列号连续报文长度到达一定阈值时，将已缓存的连续报文进行重组，并重置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，用于下一步报文重组。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报文重组工作由多核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驱动程序的结构比较简单，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在报文接收路径上，它使用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模式存储报文，为方便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操作，将报文存储在预先申请的连续内存页中。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将缓存的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报文重组后，会将重新构造的报文数据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到驱动程序预先申请的连续内存页中，并产生中断；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驱动程序的中断函数负责为报文构造合适的数据结构，上传内核协议栈进行处理，并另外申请连续内存页，用于以后的报文接收。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3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接收数据的吞吐量作为性能评价指标，编写了简单的测试程序，客户端与服务器端均采用万兆网卡，</a:t>
            </a:r>
            <a:endParaRPr lang="en-US" altLang="zh-CN" dirty="0" smtClean="0"/>
          </a:p>
          <a:p>
            <a:r>
              <a:rPr lang="zh-CN" altLang="en-US" dirty="0" smtClean="0"/>
              <a:t>通过万兆光纤连接，客户端向服务器端发送数据，服务器端计算其接收数据的吞吐量。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30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连接数量较小时，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接收数据吞吐量随着连接数量的增大而增大；最终稳定在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4.8Gbps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这是因为，多核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执行接收报文重组任务的线程数量有限（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连接数量较小时，多核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不能将所有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连接的报文平均分发到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个接收报文处理线程，使得有些线程繁忙，有些线程空闲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连接增加到一定数量后，报文被更平均的分发到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个接收报文处理线程，所有线程都繁忙。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2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被重组的报文数量越多，主机处理的报文数量就越少，越能提升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的性能，</a:t>
            </a:r>
            <a:endParaRPr lang="en-US" altLang="zh-CN" dirty="0" smtClean="0"/>
          </a:p>
          <a:p>
            <a:r>
              <a:rPr lang="zh-CN" altLang="en-US" dirty="0" smtClean="0"/>
              <a:t>因此，本文选择</a:t>
            </a:r>
            <a:r>
              <a:rPr lang="en-US" altLang="zh-CN" dirty="0" smtClean="0"/>
              <a:t>socket</a:t>
            </a:r>
            <a:r>
              <a:rPr lang="en-US" altLang="zh-CN" baseline="0" dirty="0" smtClean="0"/>
              <a:t> buffer</a:t>
            </a:r>
            <a:r>
              <a:rPr lang="zh-CN" altLang="en-US" baseline="0" dirty="0" smtClean="0"/>
              <a:t>存储报文数据的大小上界</a:t>
            </a:r>
            <a:r>
              <a:rPr lang="en-US" altLang="zh-CN" baseline="0" dirty="0" smtClean="0"/>
              <a:t>64KB</a:t>
            </a:r>
            <a:r>
              <a:rPr lang="zh-CN" altLang="en-US" baseline="0" dirty="0" smtClean="0"/>
              <a:t>作为重组后报文的大小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本文使用的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XLS416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PCIe1.1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总线和主机连接，在简单的抓包测试中取得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6Gbps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的吞吐量，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总线的速率应当是主要瓶颈；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XLS416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gather DMA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，因此从网卡到主机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数据的次数并没有减少，如果支持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 gather DMA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，则性能会进一步提高。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谢谢各位评审老师！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7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本次报告内容主要分为四个方面，下面我分别进行介绍。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7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的主要处理开销有：中断操作、数据复制</a:t>
            </a:r>
            <a:r>
              <a:rPr lang="zh-CN" altLang="en-US" baseline="0" dirty="0" smtClean="0"/>
              <a:t> 和 协议处理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目前以太网的发展速度远高于存储器和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的发展速度，存储器的访问和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处理协议已经成为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的性能瓶颈。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优化</a:t>
            </a:r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处理机制，减少主机开销，可以获取更高的带宽。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3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处理优化可以大致分为以下几个方面：</a:t>
            </a:r>
            <a:endParaRPr lang="en-US" altLang="zh-CN" dirty="0" smtClean="0"/>
          </a:p>
          <a:p>
            <a:r>
              <a:rPr lang="zh-CN" altLang="en-US" dirty="0" smtClean="0"/>
              <a:t>下面我对后三种技术分别进行简单的介绍。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9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卸载引擎是指使用硬件实现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协议处理，有两种已知的设计：</a:t>
            </a:r>
            <a:endParaRPr lang="en-US" altLang="zh-CN" dirty="0" smtClean="0"/>
          </a:p>
          <a:p>
            <a:r>
              <a:rPr lang="zh-CN" altLang="en-US" dirty="0" smtClean="0"/>
              <a:t>一种是完全卸载，包括链接的建立和拆除，另一种将链接的建立和拆除保留在主机，卸载数据传输功能。</a:t>
            </a:r>
            <a:endParaRPr lang="en-US" altLang="zh-CN" dirty="0" smtClean="0"/>
          </a:p>
          <a:p>
            <a:r>
              <a:rPr lang="en-US" altLang="zh-CN" dirty="0" smtClean="0"/>
              <a:t>TOE</a:t>
            </a:r>
            <a:r>
              <a:rPr lang="zh-CN" altLang="en-US" dirty="0" smtClean="0"/>
              <a:t>的优点是可以极大减少主机开销，提升性能，缺点是特别复杂，实现难度很大。目前没有操作系统提供支持</a:t>
            </a:r>
            <a:r>
              <a:rPr lang="en-US" altLang="zh-CN" dirty="0" smtClean="0"/>
              <a:t>TOE</a:t>
            </a:r>
            <a:r>
              <a:rPr lang="zh-CN" altLang="en-US" dirty="0" smtClean="0"/>
              <a:t>的接口，兼容性差。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0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 Segmentation</a:t>
            </a:r>
            <a:r>
              <a:rPr lang="en-US" altLang="zh-CN" baseline="0" dirty="0" smtClean="0"/>
              <a:t> Offload</a:t>
            </a:r>
            <a:r>
              <a:rPr lang="zh-CN" altLang="en-US" baseline="0" dirty="0" smtClean="0"/>
              <a:t>技术将数据发送路径上的数据分段功能卸载到</a:t>
            </a:r>
            <a:r>
              <a:rPr lang="en-US" altLang="zh-CN" baseline="0" dirty="0" smtClean="0"/>
              <a:t>NIC</a:t>
            </a:r>
            <a:r>
              <a:rPr lang="zh-CN" altLang="en-US" baseline="0" dirty="0" smtClean="0"/>
              <a:t>中，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TCP</a:t>
            </a:r>
            <a:r>
              <a:rPr lang="zh-CN" altLang="en-US" baseline="0" dirty="0" smtClean="0"/>
              <a:t>数据发送路径功能简单，</a:t>
            </a:r>
            <a:r>
              <a:rPr lang="en-US" altLang="zh-CN" baseline="0" dirty="0" smtClean="0"/>
              <a:t>TSO</a:t>
            </a:r>
            <a:r>
              <a:rPr lang="zh-CN" altLang="en-US" baseline="0" dirty="0" smtClean="0"/>
              <a:t>功能也已经很成熟，</a:t>
            </a:r>
            <a:r>
              <a:rPr lang="en-US" altLang="zh-CN" baseline="0" dirty="0" smtClean="0"/>
              <a:t>Linux NAPI</a:t>
            </a:r>
            <a:r>
              <a:rPr lang="zh-CN" altLang="en-US" baseline="0" dirty="0" smtClean="0"/>
              <a:t>网卡驱动模型已经提供了相关的编程接口。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3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 Offload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工作在网卡驱动程序层面，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将接收到的属于同一条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连接的多个报文合并为一个大报文，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然后交给协议栈处理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通过减少内核协议栈处理报文的数量减轻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负担，进而增加接收数据吞吐量。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但报文合并工作仍由主机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完成，不能很大程度上减少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问题，本文使用多核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，卸载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功能，将同一条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连接的多个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乱序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报文合并为一个大报文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协议栈处理，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通过减少协议栈处理报文的数量和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产生中断的数量提升端系统的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性能，并避免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引起的安全性和兼容性问题。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6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本文使用两种数据结构管理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连接，分别命名为</a:t>
            </a:r>
            <a:r>
              <a:rPr lang="en-US" altLang="zh-CN" dirty="0" smtClean="0"/>
              <a:t>LROD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Large</a:t>
            </a:r>
            <a:r>
              <a:rPr lang="en-US" altLang="zh-CN" baseline="0" dirty="0" smtClean="0"/>
              <a:t> Receive Offload Descriptor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ST(Stream Table)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用于存储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连接的源目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、源目端口、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序列号、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等信息，以及缓存报文；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Table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被设计为哈希表，当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报文到达时，使用四元组（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）计算哈希值，快速查找该报文对应的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LROD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Table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使用链表的方式解决碰撞问题。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5630-F8E2-4BAE-8084-B39ECA1D1BF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36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9F99B4-C247-4835-A014-31C9394D015D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AF2-6E3E-4034-8004-BAF99B5B3E00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39-7A2E-4FC7-AA49-7F1292E78656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DF1B-AB98-49BC-A9C4-2F64C670979C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spcBef>
                <a:spcPts val="1200"/>
              </a:spcBef>
              <a:defRPr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3pPr>
            <a:lvl4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4pPr>
            <a:lvl5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5148FD-B351-4021-9D49-EA90E744FB08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07A-9C03-4D5A-ABB6-030490F0C622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spcBef>
                <a:spcPts val="1200"/>
              </a:spcBef>
              <a:defRPr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3pPr>
            <a:lvl4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4pPr>
            <a:lvl5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spcBef>
                <a:spcPts val="1200"/>
              </a:spcBef>
              <a:defRPr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3pPr>
            <a:lvl4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4pPr>
            <a:lvl5pPr>
              <a:spcBef>
                <a:spcPts val="1200"/>
              </a:spcBef>
              <a:defRPr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763D-5560-4073-B88E-3085AADC6797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A6E8-AA75-45D2-A824-E2DDA5D3D5DE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279B-51B0-435E-8177-A1EEF48C03E3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9223-BD8F-409C-A615-A7B6D408D549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F79-99C5-4E1D-A93D-6348FBB4BABB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FE0DBC-7B49-4460-A40A-D246089A5CDE}" type="datetime1">
              <a:rPr lang="zh-CN" altLang="en-US" smtClean="0"/>
              <a:pPr/>
              <a:t>2015-10-13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378904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数据传输卸载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学员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：李杰      导师：陈曙</a:t>
            </a:r>
            <a:r>
              <a:rPr lang="zh-CN" altLang="en-US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晖</a:t>
            </a:r>
            <a:r>
              <a:rPr lang="zh-CN" altLang="en-US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 </a:t>
            </a:r>
            <a:endParaRPr lang="en-US" altLang="zh-CN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7544" y="6355080"/>
            <a:ext cx="1967808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3" name="文本框 2" descr="nudt校徽 - 副本"/>
          <p:cNvSpPr txBox="1">
            <a:spLocks noChangeArrowheads="1"/>
          </p:cNvSpPr>
          <p:nvPr/>
        </p:nvSpPr>
        <p:spPr bwMode="auto">
          <a:xfrm>
            <a:off x="857224" y="1071546"/>
            <a:ext cx="2162175" cy="6032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11415"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38000" tIns="46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00010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国防科技大学硕士学位论文预审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XLS416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个线程分为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个系统保留，执行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个报文发送线程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个超时扫描线程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13</a:t>
            </a:r>
            <a:r>
              <a:rPr lang="zh-CN" altLang="en-US" dirty="0" smtClean="0"/>
              <a:t>个接收报文处理线程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65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接收报文处理线程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负责报文乱序重组，提交驱动程序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8482" name="Picture 2" descr="tlro_main_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780928"/>
            <a:ext cx="6477149" cy="34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LROD</a:t>
            </a:r>
            <a:r>
              <a:rPr lang="zh-CN" altLang="en-US" dirty="0" smtClean="0"/>
              <a:t>的创建和销毁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smtClean="0"/>
              <a:t>SYN</a:t>
            </a:r>
            <a:r>
              <a:rPr lang="zh-CN" altLang="en-US" dirty="0" smtClean="0"/>
              <a:t>包时，创建</a:t>
            </a:r>
            <a:r>
              <a:rPr lang="en-US" altLang="zh-CN" dirty="0" smtClean="0"/>
              <a:t>LROD</a:t>
            </a:r>
            <a:r>
              <a:rPr lang="zh-CN" altLang="en-US" dirty="0" smtClean="0"/>
              <a:t>，提取</a:t>
            </a:r>
            <a:r>
              <a:rPr lang="en-US" altLang="zh-CN" dirty="0" smtClean="0"/>
              <a:t>(SIP, DIP, SPORT, DPORT),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LROD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Stream Table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smtClean="0"/>
              <a:t>FIN</a:t>
            </a:r>
            <a:r>
              <a:rPr lang="zh-CN" altLang="en-US" dirty="0" smtClean="0"/>
              <a:t>包时，重组</a:t>
            </a:r>
            <a:r>
              <a:rPr lang="en-US" altLang="zh-CN" dirty="0" smtClean="0"/>
              <a:t>LROD</a:t>
            </a:r>
            <a:r>
              <a:rPr lang="zh-CN" altLang="en-US" dirty="0" smtClean="0"/>
              <a:t>已缓存的报文，销毁</a:t>
            </a:r>
            <a:r>
              <a:rPr lang="en-US" altLang="zh-CN" dirty="0" smtClean="0"/>
              <a:t>LROD</a:t>
            </a:r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包时，直接上传驱动程序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到其他不通过</a:t>
            </a:r>
            <a:r>
              <a:rPr lang="en-US" altLang="zh-CN" dirty="0" smtClean="0"/>
              <a:t>LRO</a:t>
            </a:r>
            <a:r>
              <a:rPr lang="zh-CN" altLang="en-US" dirty="0" smtClean="0"/>
              <a:t>检测的报文，重组已缓存报文，重置</a:t>
            </a:r>
            <a:r>
              <a:rPr lang="en-US" altLang="zh-CN" dirty="0" smtClean="0"/>
              <a:t>LROD</a:t>
            </a:r>
            <a:r>
              <a:rPr lang="zh-CN" altLang="en-US" dirty="0" smtClean="0"/>
              <a:t>（并不销毁）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15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报文乱序重组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缓存报文长度到达阈值时，重组报文，重置</a:t>
            </a:r>
            <a:r>
              <a:rPr lang="en-US" altLang="zh-CN" dirty="0" smtClean="0"/>
              <a:t>LROD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61487"/>
              </p:ext>
            </p:extLst>
          </p:nvPr>
        </p:nvGraphicFramePr>
        <p:xfrm>
          <a:off x="1115616" y="2636912"/>
          <a:ext cx="619268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2688"/>
              </a:tblGrid>
              <a:tr h="2952328"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ReorderPacket</a:t>
                      </a:r>
                      <a:r>
                        <a:rPr lang="en-US" sz="1800" kern="0" dirty="0">
                          <a:effectLst/>
                        </a:rPr>
                        <a:t>(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Input: 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: </a:t>
                      </a:r>
                      <a:r>
                        <a:rPr lang="en-US" sz="1800" kern="0" dirty="0" smtClean="0">
                          <a:effectLst/>
                        </a:rPr>
                        <a:t>new</a:t>
                      </a:r>
                      <a:r>
                        <a:rPr lang="en-US" altLang="zh-CN" sz="1800" kern="0" dirty="0" smtClean="0">
                          <a:effectLst/>
                        </a:rPr>
                        <a:t>ly</a:t>
                      </a:r>
                      <a:r>
                        <a:rPr lang="en-US" sz="1800" kern="0" dirty="0" smtClean="0">
                          <a:effectLst/>
                        </a:rPr>
                        <a:t> </a:t>
                      </a:r>
                      <a:r>
                        <a:rPr lang="en-US" sz="1800" kern="0" dirty="0">
                          <a:effectLst/>
                        </a:rPr>
                        <a:t>arrived TCP packet.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 &lt;- </a:t>
                      </a:r>
                      <a:r>
                        <a:rPr lang="en-US" sz="1800" kern="0" dirty="0" err="1">
                          <a:effectLst/>
                        </a:rPr>
                        <a:t>SearchDescriptor</a:t>
                      </a:r>
                      <a:r>
                        <a:rPr lang="en-US" sz="1800" kern="0" dirty="0">
                          <a:effectLst/>
                        </a:rPr>
                        <a:t>(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);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if(</a:t>
                      </a: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-&gt;</a:t>
                      </a:r>
                      <a:r>
                        <a:rPr lang="en-US" sz="1800" kern="0" dirty="0" err="1">
                          <a:effectLst/>
                        </a:rPr>
                        <a:t>nextseq</a:t>
                      </a:r>
                      <a:r>
                        <a:rPr lang="en-US" sz="1800" kern="0" dirty="0">
                          <a:effectLst/>
                        </a:rPr>
                        <a:t> == 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-&gt;</a:t>
                      </a:r>
                      <a:r>
                        <a:rPr lang="en-US" sz="1800" kern="0" dirty="0" err="1">
                          <a:effectLst/>
                        </a:rPr>
                        <a:t>seq</a:t>
                      </a:r>
                      <a:r>
                        <a:rPr lang="en-US" sz="1800" kern="0" dirty="0">
                          <a:effectLst/>
                        </a:rPr>
                        <a:t>){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	Insert(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, </a:t>
                      </a: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);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	</a:t>
                      </a:r>
                      <a:r>
                        <a:rPr lang="en-US" sz="1800" kern="0" dirty="0" err="1">
                          <a:effectLst/>
                        </a:rPr>
                        <a:t>UpdateNextSeq</a:t>
                      </a:r>
                      <a:r>
                        <a:rPr lang="en-US" sz="1800" kern="0" dirty="0">
                          <a:effectLst/>
                        </a:rPr>
                        <a:t>(</a:t>
                      </a: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);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} else if(</a:t>
                      </a: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-&gt;</a:t>
                      </a:r>
                      <a:r>
                        <a:rPr lang="en-US" sz="1800" kern="0" dirty="0" err="1">
                          <a:effectLst/>
                        </a:rPr>
                        <a:t>nextseq</a:t>
                      </a:r>
                      <a:r>
                        <a:rPr lang="en-US" sz="1800" kern="0" dirty="0">
                          <a:effectLst/>
                        </a:rPr>
                        <a:t> &gt; 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-&gt;</a:t>
                      </a:r>
                      <a:r>
                        <a:rPr lang="en-US" sz="1800" kern="0" dirty="0" err="1">
                          <a:effectLst/>
                        </a:rPr>
                        <a:t>seq</a:t>
                      </a:r>
                      <a:r>
                        <a:rPr lang="en-US" sz="1800" kern="0" dirty="0">
                          <a:effectLst/>
                        </a:rPr>
                        <a:t>){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	Drop(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);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} else {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	Insert(</a:t>
                      </a:r>
                      <a:r>
                        <a:rPr lang="en-US" sz="1800" kern="0" dirty="0" err="1">
                          <a:effectLst/>
                        </a:rPr>
                        <a:t>pkt</a:t>
                      </a:r>
                      <a:r>
                        <a:rPr lang="en-US" sz="1800" kern="0" dirty="0">
                          <a:effectLst/>
                        </a:rPr>
                        <a:t>, </a:t>
                      </a:r>
                      <a:r>
                        <a:rPr lang="en-US" sz="1800" kern="0" dirty="0" err="1">
                          <a:effectLst/>
                        </a:rPr>
                        <a:t>desc</a:t>
                      </a:r>
                      <a:r>
                        <a:rPr lang="en-US" sz="1800" kern="0" dirty="0">
                          <a:effectLst/>
                        </a:rPr>
                        <a:t>);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}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2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NIC</a:t>
            </a:r>
            <a:r>
              <a:rPr lang="zh-CN" altLang="en-US" dirty="0" smtClean="0"/>
              <a:t>驱动程序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模式存储接收报文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将报文数据存储在连续的内存页中，方便</a:t>
            </a:r>
            <a:r>
              <a:rPr lang="en-US" altLang="zh-CN" dirty="0" smtClean="0"/>
              <a:t>DMA</a:t>
            </a:r>
          </a:p>
          <a:p>
            <a:pPr lvl="1"/>
            <a:r>
              <a:rPr lang="zh-CN" altLang="en-US" dirty="0" smtClean="0"/>
              <a:t>驱动程序为报文构造合适的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数据结构，上传协议栈处理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32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测试和评估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 lvl="1"/>
            <a:r>
              <a:rPr lang="zh-CN" altLang="en-US" dirty="0"/>
              <a:t>万兆</a:t>
            </a:r>
            <a:r>
              <a:rPr lang="zh-CN" altLang="en-US" dirty="0" smtClean="0"/>
              <a:t>网卡，</a:t>
            </a:r>
            <a:r>
              <a:rPr lang="en-US" altLang="zh-CN" dirty="0" smtClean="0"/>
              <a:t>10Gbps</a:t>
            </a:r>
            <a:r>
              <a:rPr lang="zh-CN" altLang="en-US" dirty="0" smtClean="0"/>
              <a:t>光纤连接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采用接收数据吞吐量作为性能评价指标</a:t>
            </a:r>
            <a:endParaRPr lang="en-US" altLang="zh-CN" dirty="0" smtClean="0"/>
          </a:p>
        </p:txBody>
      </p:sp>
      <p:pic>
        <p:nvPicPr>
          <p:cNvPr id="1026" name="Picture 2" descr="new_test_topology_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08398"/>
            <a:ext cx="4713515" cy="20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5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测试和评估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性能测试和评估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连接数量从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64</a:t>
            </a:r>
          </a:p>
          <a:p>
            <a:pPr lvl="1"/>
            <a:r>
              <a:rPr lang="zh-CN" altLang="en-US" dirty="0" smtClean="0"/>
              <a:t>最终稳定在</a:t>
            </a:r>
            <a:r>
              <a:rPr lang="en-US" altLang="zh-CN" dirty="0" smtClean="0"/>
              <a:t>4.8Gbps</a:t>
            </a:r>
            <a:r>
              <a:rPr lang="zh-CN" altLang="en-US" dirty="0" smtClean="0"/>
              <a:t>左右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19621"/>
            <a:ext cx="4911679" cy="364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8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测试和评估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性能测试和评估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被重组的报文数量越多，越能减少主机开销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err="1" smtClean="0"/>
              <a:t>skbuff</a:t>
            </a:r>
            <a:r>
              <a:rPr lang="zh-CN" altLang="en-US" dirty="0" smtClean="0"/>
              <a:t>存储报文数据大小上界</a:t>
            </a:r>
            <a:r>
              <a:rPr lang="en-US" altLang="zh-CN" dirty="0" smtClean="0"/>
              <a:t>64KB</a:t>
            </a:r>
            <a:r>
              <a:rPr lang="zh-CN" altLang="en-US" dirty="0" smtClean="0"/>
              <a:t>作为重组后报文大小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XLS416 PCIe1.1×4</a:t>
            </a:r>
            <a:r>
              <a:rPr lang="zh-CN" altLang="en-US" dirty="0" smtClean="0"/>
              <a:t>总线，抓包测试</a:t>
            </a:r>
            <a:r>
              <a:rPr lang="en-US" altLang="zh-CN" dirty="0" smtClean="0"/>
              <a:t>6Gbps</a:t>
            </a:r>
            <a:r>
              <a:rPr lang="zh-CN" altLang="en-US" dirty="0" smtClean="0"/>
              <a:t>吞吐量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XLS416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scatter-gather DMA</a:t>
            </a:r>
            <a:r>
              <a:rPr lang="zh-CN" altLang="en-US" dirty="0" smtClean="0"/>
              <a:t>，不能减少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次数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4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26938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44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研究背景和现状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和实现</a:t>
            </a:r>
            <a:endParaRPr lang="en-US" altLang="zh-CN" dirty="0" smtClean="0"/>
          </a:p>
          <a:p>
            <a:r>
              <a:rPr lang="zh-CN" altLang="en-US" dirty="0" smtClean="0"/>
              <a:t>测试和评估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  <a:p>
            <a:endParaRPr lang="zh-CN" altLang="en-US" dirty="0"/>
          </a:p>
        </p:txBody>
      </p:sp>
      <p:sp>
        <p:nvSpPr>
          <p:cNvPr id="38" name="标题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研究背景和现状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提升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性能具有重要的商业价值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主要处理开销</a:t>
            </a:r>
            <a:endParaRPr lang="en-US" altLang="zh-CN" dirty="0" smtClean="0"/>
          </a:p>
          <a:p>
            <a:r>
              <a:rPr lang="zh-CN" altLang="en-US" dirty="0" smtClean="0"/>
              <a:t>存储器和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已经成为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的性能瓶颈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处理主机开销，可以获取更高带宽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研究背景和现状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优化校验和计算</a:t>
            </a:r>
            <a:endParaRPr lang="en-US" altLang="zh-CN" dirty="0" smtClean="0"/>
          </a:p>
          <a:p>
            <a:r>
              <a:rPr lang="zh-CN" altLang="en-US" dirty="0" smtClean="0"/>
              <a:t>优化大概率事件的处理</a:t>
            </a:r>
            <a:endParaRPr lang="en-US" altLang="zh-CN" dirty="0" smtClean="0"/>
          </a:p>
          <a:p>
            <a:r>
              <a:rPr lang="zh-CN" altLang="en-US" dirty="0" smtClean="0"/>
              <a:t>减少数据复制</a:t>
            </a:r>
            <a:endParaRPr lang="en-US" altLang="zh-CN" dirty="0" smtClean="0"/>
          </a:p>
          <a:p>
            <a:r>
              <a:rPr lang="zh-CN" altLang="en-US" dirty="0" smtClean="0"/>
              <a:t>减少中断、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命中率优化、多线程技术</a:t>
            </a:r>
            <a:endParaRPr lang="en-US" altLang="zh-CN" dirty="0" smtClean="0"/>
          </a:p>
          <a:p>
            <a:r>
              <a:rPr lang="en-US" altLang="zh-CN" dirty="0" smtClean="0"/>
              <a:t>TOE(TCP Offload Engine)</a:t>
            </a:r>
          </a:p>
          <a:p>
            <a:r>
              <a:rPr lang="en-US" altLang="zh-CN" dirty="0" smtClean="0"/>
              <a:t>TSO(TCP Segmentation Offload)</a:t>
            </a:r>
          </a:p>
          <a:p>
            <a:r>
              <a:rPr lang="en-US" altLang="zh-CN" dirty="0" smtClean="0"/>
              <a:t>LRO(Large Receive Offload)</a:t>
            </a:r>
          </a:p>
        </p:txBody>
      </p:sp>
    </p:spTree>
    <p:extLst>
      <p:ext uri="{BB962C8B-B14F-4D97-AF65-F5344CB8AC3E}">
        <p14:creationId xmlns:p14="http://schemas.microsoft.com/office/powerpoint/2010/main" val="42357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研究背景和现状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TOE</a:t>
            </a:r>
          </a:p>
          <a:p>
            <a:pPr lvl="1"/>
            <a:r>
              <a:rPr lang="zh-CN" altLang="en-US" dirty="0" smtClean="0"/>
              <a:t>硬件实现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协议处理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FPGA</a:t>
            </a:r>
          </a:p>
          <a:p>
            <a:pPr lvl="2"/>
            <a:r>
              <a:rPr lang="en-US" altLang="zh-CN" dirty="0" smtClean="0"/>
              <a:t>ASIC</a:t>
            </a:r>
          </a:p>
          <a:p>
            <a:pPr lvl="1"/>
            <a:r>
              <a:rPr lang="zh-CN" altLang="en-US" dirty="0" smtClean="0"/>
              <a:t>两种已知设计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完全卸载，包括链接建立和拆除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链接建立和拆除保留在主机，卸载数据传输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优点：极大减少主机开销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特别复杂，实现难度大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目前没有操作系统提供支持</a:t>
            </a:r>
            <a:r>
              <a:rPr lang="en-US" altLang="zh-CN" dirty="0" smtClean="0"/>
              <a:t>TOE</a:t>
            </a:r>
            <a:r>
              <a:rPr lang="zh-CN" altLang="en-US" dirty="0" smtClean="0"/>
              <a:t>的接口，兼容性差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6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研究背景和现状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TSO(TCP Segmentation Offload)</a:t>
            </a:r>
          </a:p>
          <a:p>
            <a:pPr lvl="1"/>
            <a:r>
              <a:rPr lang="zh-CN" altLang="en-US" dirty="0" smtClean="0"/>
              <a:t>将发送路径上的数据分段功能卸载到</a:t>
            </a:r>
            <a:r>
              <a:rPr lang="en-US" altLang="zh-CN" dirty="0" smtClean="0"/>
              <a:t>NIC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路径功能简单，</a:t>
            </a:r>
            <a:r>
              <a:rPr lang="en-US" altLang="zh-CN" dirty="0" smtClean="0"/>
              <a:t>TSO</a:t>
            </a:r>
            <a:r>
              <a:rPr lang="zh-CN" altLang="en-US" dirty="0" smtClean="0"/>
              <a:t>很成熟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5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研究背景和现状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LRO(Large Receive Offload)</a:t>
            </a:r>
          </a:p>
          <a:p>
            <a:pPr lvl="1"/>
            <a:r>
              <a:rPr lang="zh-CN" altLang="en-US" dirty="0" smtClean="0"/>
              <a:t>工作在网卡驱动程序中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合并同一条连接的多个连续报文为大报文</a:t>
            </a:r>
            <a:endParaRPr lang="zh-CN" altLang="en-US" dirty="0"/>
          </a:p>
        </p:txBody>
      </p:sp>
      <p:pic>
        <p:nvPicPr>
          <p:cNvPr id="146434" name="Picture 2" descr="lro_aggregate_packets_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425826"/>
            <a:ext cx="6377373" cy="25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 descr="nic_driver_with_lro_c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424604"/>
            <a:ext cx="1944216" cy="27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3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研究内容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NIC</a:t>
            </a:r>
            <a:r>
              <a:rPr lang="zh-CN" altLang="en-US" dirty="0" smtClean="0"/>
              <a:t>，卸载</a:t>
            </a:r>
            <a:r>
              <a:rPr lang="en-US" altLang="zh-CN" dirty="0" smtClean="0"/>
              <a:t>LRO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的多条线程可并行处理多条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报文乱序重组由多核</a:t>
            </a:r>
            <a:r>
              <a:rPr lang="en-US" altLang="zh-CN" dirty="0" smtClean="0"/>
              <a:t>NPU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减少协议栈处理报文数量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减少网卡产生中断数量</a:t>
            </a:r>
            <a:endParaRPr lang="en-US" altLang="zh-CN" dirty="0" smtClean="0"/>
          </a:p>
        </p:txBody>
      </p:sp>
      <p:pic>
        <p:nvPicPr>
          <p:cNvPr id="147458" name="Picture 2" descr="nic_with_lro_c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82900"/>
            <a:ext cx="2520280" cy="33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rPr>
              <a:t>设计和实现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种数据结构管理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LROD(Large Receive Offload Descriptor)</a:t>
            </a:r>
          </a:p>
          <a:p>
            <a:pPr lvl="2"/>
            <a:r>
              <a:rPr lang="zh-CN" altLang="en-US" dirty="0" smtClean="0"/>
              <a:t>存储源目</a:t>
            </a:r>
            <a:r>
              <a:rPr lang="en-US" altLang="zh-CN" dirty="0" smtClean="0"/>
              <a:t>IP</a:t>
            </a:r>
            <a:r>
              <a:rPr lang="zh-CN" altLang="en-US" dirty="0"/>
              <a:t>、</a:t>
            </a:r>
            <a:r>
              <a:rPr lang="zh-CN" altLang="en-US" dirty="0" smtClean="0"/>
              <a:t>源目端口、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序列号、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序列号、缓存报文长度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缓存报文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ST(Stream Table)</a:t>
            </a:r>
            <a:endParaRPr lang="en-US" altLang="zh-CN" dirty="0"/>
          </a:p>
          <a:p>
            <a:pPr lvl="2"/>
            <a:r>
              <a:rPr lang="zh-CN" altLang="en-US" dirty="0" smtClean="0"/>
              <a:t>设计为哈希表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四元组</a:t>
            </a:r>
            <a:r>
              <a:rPr lang="en-US" altLang="zh-CN" dirty="0" smtClean="0"/>
              <a:t>(SIP, DIP, SPORT, DPORT)</a:t>
            </a:r>
            <a:r>
              <a:rPr lang="zh-CN" altLang="en-US" dirty="0" smtClean="0"/>
              <a:t>计算哈希值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报文到达时，计算哈希值，查找对应</a:t>
            </a:r>
            <a:r>
              <a:rPr lang="en-US" altLang="zh-CN" dirty="0" smtClean="0"/>
              <a:t>LROD</a:t>
            </a:r>
          </a:p>
        </p:txBody>
      </p:sp>
    </p:spTree>
    <p:extLst>
      <p:ext uri="{BB962C8B-B14F-4D97-AF65-F5344CB8AC3E}">
        <p14:creationId xmlns:p14="http://schemas.microsoft.com/office/powerpoint/2010/main" val="291325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5337</TotalTime>
  <Words>1990</Words>
  <Application>Microsoft Office PowerPoint</Application>
  <PresentationFormat>全屏显示(4:3)</PresentationFormat>
  <Paragraphs>200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质朴</vt:lpstr>
      <vt:lpstr>基于多核NPU的TCP数据传输卸载</vt:lpstr>
      <vt:lpstr>主要内容</vt:lpstr>
      <vt:lpstr>研究背景和现状</vt:lpstr>
      <vt:lpstr>研究背景和现状</vt:lpstr>
      <vt:lpstr>研究背景和现状</vt:lpstr>
      <vt:lpstr>研究背景和现状</vt:lpstr>
      <vt:lpstr>研究背景和现状</vt:lpstr>
      <vt:lpstr>研究内容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测试和评估</vt:lpstr>
      <vt:lpstr>测试和评估</vt:lpstr>
      <vt:lpstr>测试和评估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互联网路由及拓扑数据</dc:title>
  <dc:creator>Mirror</dc:creator>
  <cp:lastModifiedBy>雨林木风</cp:lastModifiedBy>
  <cp:revision>686</cp:revision>
  <dcterms:created xsi:type="dcterms:W3CDTF">2013-04-24T07:12:03Z</dcterms:created>
  <dcterms:modified xsi:type="dcterms:W3CDTF">2015-10-13T00:44:33Z</dcterms:modified>
</cp:coreProperties>
</file>