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32" autoAdjust="0"/>
  </p:normalViewPr>
  <p:slideViewPr>
    <p:cSldViewPr>
      <p:cViewPr varScale="1">
        <p:scale>
          <a:sx n="82" d="100"/>
          <a:sy n="82" d="100"/>
        </p:scale>
        <p:origin x="-24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CA56C-167C-40CC-A642-46E715F9225A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E9CB-FF15-4C5A-A022-CEF7AA9C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8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尊敬的各位评审老师，大家好。我是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级硕士生李杰，我的指导老师是陈曙晖老师。</a:t>
            </a:r>
            <a:endParaRPr lang="en-US" altLang="zh-CN" dirty="0" smtClean="0"/>
          </a:p>
          <a:p>
            <a:r>
              <a:rPr lang="zh-CN" altLang="en-US" dirty="0" smtClean="0"/>
              <a:t>我报告的题目是基于多核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数据传输卸载。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17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本课题的研究内容为：使用多核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当做网卡，卸载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发送报文的数据分割、接收报文乱序重组以及计算校验和计算等功能；</a:t>
            </a:r>
            <a:endParaRPr lang="en-US" altLang="zh-CN" dirty="0" smtClean="0"/>
          </a:p>
          <a:p>
            <a:r>
              <a:rPr lang="zh-CN" altLang="en-US" dirty="0" smtClean="0"/>
              <a:t>并且在驱动程序和网卡之间交互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的大报文</a:t>
            </a:r>
            <a:endParaRPr lang="en-US" altLang="zh-CN" dirty="0" smtClean="0"/>
          </a:p>
          <a:p>
            <a:r>
              <a:rPr lang="zh-CN" altLang="en-US" dirty="0" smtClean="0"/>
              <a:t>这样的好处在于：</a:t>
            </a:r>
            <a:endParaRPr lang="en-US" altLang="zh-CN" dirty="0" smtClean="0"/>
          </a:p>
          <a:p>
            <a:r>
              <a:rPr lang="zh-CN" altLang="en-US" dirty="0" smtClean="0"/>
              <a:t>首先可减少协议栈处理报文个数，减少处理报文头部的开销</a:t>
            </a:r>
            <a:endParaRPr lang="en-US" altLang="zh-CN" dirty="0" smtClean="0"/>
          </a:p>
          <a:p>
            <a:r>
              <a:rPr lang="zh-CN" altLang="en-US" dirty="0" smtClean="0"/>
              <a:t>其次减少中断数量，减少上下文切换的开销</a:t>
            </a:r>
            <a:endParaRPr lang="en-US" altLang="zh-CN" dirty="0" smtClean="0"/>
          </a:p>
          <a:p>
            <a:r>
              <a:rPr lang="zh-CN" altLang="en-US" dirty="0" smtClean="0"/>
              <a:t>另外还可以减少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的次数，提升系统性能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24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本课题的研究内容包括两部分</a:t>
            </a:r>
            <a:endParaRPr lang="en-US" altLang="zh-CN" dirty="0" smtClean="0"/>
          </a:p>
          <a:p>
            <a:r>
              <a:rPr lang="zh-CN" altLang="en-US" dirty="0" smtClean="0"/>
              <a:t>第一部分是网卡驱动程序的设计和实现，需要解决使用</a:t>
            </a:r>
            <a:r>
              <a:rPr lang="en-US" altLang="zh-CN" dirty="0" err="1" smtClean="0"/>
              <a:t>skbuff</a:t>
            </a:r>
            <a:r>
              <a:rPr lang="zh-CN" altLang="en-US" dirty="0" smtClean="0"/>
              <a:t>存储大报文的方法</a:t>
            </a:r>
            <a:endParaRPr lang="en-US" altLang="zh-CN" dirty="0" smtClean="0"/>
          </a:p>
          <a:p>
            <a:r>
              <a:rPr lang="zh-CN" altLang="en-US" dirty="0" smtClean="0"/>
              <a:t>第二部分是多核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卡上程序的设计和实现，需要解决发送数据分割、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链接管理、接收报文乱序重组、多线程并发等问题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65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如果用</a:t>
            </a:r>
            <a:r>
              <a:rPr lang="en-US" altLang="zh-CN" dirty="0" err="1" smtClean="0"/>
              <a:t>skbuff</a:t>
            </a:r>
            <a:r>
              <a:rPr lang="zh-CN" altLang="en-US" dirty="0" smtClean="0"/>
              <a:t>的线性区存储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报文，需要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个连续的页，代价可能太高，暂定使用</a:t>
            </a:r>
            <a:r>
              <a:rPr lang="en-US" altLang="zh-CN" dirty="0" smtClean="0"/>
              <a:t>frags</a:t>
            </a:r>
            <a:r>
              <a:rPr lang="zh-CN" altLang="en-US" dirty="0" smtClean="0"/>
              <a:t>数组，将报文存储在分散的页中。</a:t>
            </a:r>
            <a:endParaRPr lang="en-US" altLang="zh-CN" dirty="0" smtClean="0"/>
          </a:p>
          <a:p>
            <a:r>
              <a:rPr lang="zh-CN" altLang="en-US" dirty="0" smtClean="0"/>
              <a:t>使用哈希表，哈希源目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、源目端口管理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链接。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报文乱序重组分为两步：首先预处理报文，过滤不适合进行乱序重组的报文；然后再进行乱序重组。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40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预处理的过程比较简单，将非</a:t>
            </a:r>
            <a:r>
              <a:rPr lang="en-US" altLang="zh-CN" dirty="0" smtClean="0"/>
              <a:t>IP</a:t>
            </a:r>
            <a:r>
              <a:rPr lang="zh-CN" altLang="en-US" dirty="0" smtClean="0"/>
              <a:t>报文直接送往驱动，丢弃校验和不正确的报文，将设置了</a:t>
            </a:r>
            <a:r>
              <a:rPr lang="en-US" altLang="zh-CN" dirty="0" smtClean="0"/>
              <a:t>SYN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FIN</a:t>
            </a:r>
            <a:r>
              <a:rPr lang="zh-CN" altLang="en-US" baseline="0" dirty="0" smtClean="0"/>
              <a:t>等标志的报文送往驱动，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普通的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数据报文进行乱序重组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74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报文乱序重组时，首先根据源目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、源目端口号计算哈希值，查找链接描述符是否已经存在，如不存在，则创建链接描述符，存储报文后</a:t>
            </a:r>
            <a:endParaRPr lang="en-US" altLang="zh-CN" dirty="0" smtClean="0"/>
          </a:p>
          <a:p>
            <a:r>
              <a:rPr lang="zh-CN" altLang="en-US" dirty="0" smtClean="0"/>
              <a:t>初始化相应变量，其中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记录链接上最后接收到报文的时刻，</a:t>
            </a:r>
            <a:r>
              <a:rPr lang="en-US" altLang="zh-CN" dirty="0" err="1" smtClean="0"/>
              <a:t>start_index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end_index</a:t>
            </a:r>
            <a:r>
              <a:rPr lang="zh-CN" altLang="en-US" baseline="0" dirty="0" smtClean="0"/>
              <a:t>记录连续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数据的序列号，</a:t>
            </a:r>
            <a:r>
              <a:rPr lang="en-US" altLang="zh-CN" baseline="0" dirty="0" err="1" smtClean="0"/>
              <a:t>data_len</a:t>
            </a:r>
            <a:r>
              <a:rPr lang="zh-CN" altLang="en-US" baseline="0" dirty="0" smtClean="0"/>
              <a:t>记录连续</a:t>
            </a:r>
            <a:r>
              <a:rPr lang="en-US" altLang="zh-CN" baseline="0" dirty="0" err="1" smtClean="0"/>
              <a:t>tcp</a:t>
            </a:r>
            <a:endParaRPr lang="en-US" altLang="zh-CN" baseline="0" dirty="0" smtClean="0"/>
          </a:p>
          <a:p>
            <a:r>
              <a:rPr lang="zh-CN" altLang="en-US" baseline="0" dirty="0" smtClean="0"/>
              <a:t>数据长度。如果链接已经存在，则存储报文，并更新相应变量，然后判断数据是否到达一定长度，进行聚合包的操作，计算校验和，修改报头，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送往驱动处理。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会使用一个单独的线程判断链接上接收报文超时，如果经过一定时间链接上没有接收到报文，则将已经缓存的报文进行乱序重组，送往驱动程序。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9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本课题的预期创新点在于：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73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本课题所面临的困难主要有：</a:t>
            </a:r>
            <a:endParaRPr lang="en-US" altLang="zh-CN" dirty="0" smtClean="0"/>
          </a:p>
          <a:p>
            <a:r>
              <a:rPr lang="zh-CN" altLang="en-US" dirty="0" smtClean="0"/>
              <a:t>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平台复杂，需要掌握较多网络和多核编程知识，代码中的错误难以被调试和跟踪，</a:t>
            </a:r>
            <a:endParaRPr lang="en-US" altLang="zh-CN" dirty="0" smtClean="0"/>
          </a:p>
          <a:p>
            <a:r>
              <a:rPr lang="zh-CN" altLang="en-US" dirty="0" smtClean="0"/>
              <a:t>系统的性能需要在完成后才能进行测试，也是本课题的风险。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本课题的工作计划安排如下。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06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谢谢各位老师！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7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本次报告内容包括这四个部分：</a:t>
            </a:r>
            <a:endParaRPr lang="en-US" altLang="zh-CN" dirty="0" smtClean="0"/>
          </a:p>
          <a:p>
            <a:r>
              <a:rPr lang="zh-CN" altLang="en-US" dirty="0" smtClean="0"/>
              <a:t>研究背景和现状，研究内容，研究方案</a:t>
            </a:r>
            <a:r>
              <a:rPr lang="zh-CN" altLang="en-US" baseline="0" dirty="0" smtClean="0"/>
              <a:t> 和 工作计划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是互联网中的一个重要协议，它提供可靠数据传输，多路并传，流量控制和拥塞控制等功能，</a:t>
            </a:r>
            <a:endParaRPr lang="en-US" altLang="zh-CN" dirty="0" smtClean="0"/>
          </a:p>
          <a:p>
            <a:r>
              <a:rPr lang="zh-CN" altLang="en-US" dirty="0" smtClean="0"/>
              <a:t>被广泛应用于各类内容提供商、游戏提供商、门户网站和搜索引擎，提升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的性能，可以降低服务器集群的数量，降低功耗，更加环保。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的主要处理开销有：中断操作、数据复制</a:t>
            </a:r>
            <a:r>
              <a:rPr lang="zh-CN" altLang="en-US" baseline="0" dirty="0" smtClean="0"/>
              <a:t> 和 协议处理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目前以太网的发展速度远高于存储器和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的发展速度，存储器的访问和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处理协议已经成为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的性能瓶颈。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优化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处理机制，减少主机开销，可以获取更高的带宽。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7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处理优化可以大致分为以下几个方面：</a:t>
            </a:r>
            <a:endParaRPr lang="en-US" altLang="zh-CN" dirty="0" smtClean="0"/>
          </a:p>
          <a:p>
            <a:r>
              <a:rPr lang="zh-CN" altLang="en-US" dirty="0" smtClean="0"/>
              <a:t>优化校验和计算、优化大概率事件的处理、减少数据复制、减少中断、增加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命中率、多线程技术和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卸载引擎</a:t>
            </a:r>
            <a:endParaRPr lang="en-US" altLang="zh-CN" dirty="0" smtClean="0"/>
          </a:p>
          <a:p>
            <a:r>
              <a:rPr lang="zh-CN" altLang="en-US" dirty="0" smtClean="0"/>
              <a:t>下面分别介绍每类优化技术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6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校验和的计算本身并不复杂，但需要遍历所有数据，访问存储器的操作使开销变大</a:t>
            </a:r>
            <a:endParaRPr lang="en-US" altLang="zh-CN" dirty="0" smtClean="0"/>
          </a:p>
          <a:p>
            <a:r>
              <a:rPr lang="zh-CN" altLang="en-US" dirty="0" smtClean="0"/>
              <a:t>传统的优化操作致力于减少存储器访问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已经支持检验和卸载，由网卡计算和验证校验和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6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处理报文时，有两种常见的情况：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发送数据后，同链接上接收到的下个报文是发送数据的应答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接收数据后，同链接上接收到的下个报文是顺序到达的数据报文</a:t>
            </a:r>
            <a:endParaRPr lang="en-US" altLang="zh-CN" dirty="0" smtClean="0"/>
          </a:p>
          <a:p>
            <a:r>
              <a:rPr lang="zh-CN" altLang="en-US" dirty="0" smtClean="0"/>
              <a:t>有学者根据这两种情况提出了首部预测技术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PCB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链接的状态信息，经常被访问，使用高速缓存实现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可提高处理性能。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0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有多种减少数据复制的技术，零拷贝将</a:t>
            </a:r>
            <a:r>
              <a:rPr lang="en-US" altLang="zh-CN" dirty="0" smtClean="0"/>
              <a:t>NIC</a:t>
            </a:r>
            <a:r>
              <a:rPr lang="zh-CN" altLang="en-US" dirty="0" smtClean="0"/>
              <a:t>的存储空间映射到用户空间或内核空间，应用程序直接访问</a:t>
            </a:r>
            <a:r>
              <a:rPr lang="en-US" altLang="zh-CN" dirty="0" smtClean="0"/>
              <a:t>NIC</a:t>
            </a:r>
            <a:r>
              <a:rPr lang="zh-CN" altLang="en-US" dirty="0" smtClean="0"/>
              <a:t>的存储空间。</a:t>
            </a:r>
            <a:endParaRPr lang="en-US" altLang="zh-CN" dirty="0" smtClean="0"/>
          </a:p>
          <a:p>
            <a:r>
              <a:rPr lang="en-US" altLang="zh-CN" dirty="0" smtClean="0"/>
              <a:t>RDMA</a:t>
            </a:r>
            <a:r>
              <a:rPr lang="zh-CN" altLang="en-US" dirty="0" smtClean="0"/>
              <a:t>技术在报文中携带接收方的存储位置信息，</a:t>
            </a:r>
            <a:r>
              <a:rPr lang="en-US" altLang="zh-CN" dirty="0" smtClean="0"/>
              <a:t>NIC</a:t>
            </a:r>
            <a:r>
              <a:rPr lang="zh-CN" altLang="en-US" dirty="0" smtClean="0"/>
              <a:t>收到报文后直接将数据存储到用户空间去，避免数据多次复制。</a:t>
            </a:r>
            <a:endParaRPr lang="en-US" altLang="zh-CN" dirty="0" smtClean="0"/>
          </a:p>
          <a:p>
            <a:r>
              <a:rPr lang="zh-CN" altLang="en-US" dirty="0" smtClean="0"/>
              <a:t>减少数据复制的技术大多需要定制新的系统调用和修改协议栈，兼容性不强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4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减少中断可以减少中断引起的上下文切换开销</a:t>
            </a:r>
            <a:endParaRPr lang="en-US" altLang="zh-CN" dirty="0" smtClean="0"/>
          </a:p>
          <a:p>
            <a:r>
              <a:rPr lang="en-US" altLang="zh-CN" dirty="0" smtClean="0"/>
              <a:t>NAPI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网卡驱动的新模型，它不再为每个报文产生中断，而是在接收到一个报文后进入轮询，直到接收到一定数量的报文后才产生一个中断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NIC</a:t>
            </a:r>
            <a:r>
              <a:rPr lang="zh-CN" altLang="en-US" dirty="0" smtClean="0"/>
              <a:t>可以过滤广播报文，丢弃校验和错误的报文，也可减少中断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通过优化编译器增加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命中率，可以减少指令的平均执行开销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流之间呈弱相关性，因此可以使用多线程技术同时处理多个链接，隐藏存储器访问延时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35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卸载引擎是指使用硬件实现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协议处理，有两种已知的设计：</a:t>
            </a:r>
            <a:endParaRPr lang="en-US" altLang="zh-CN" dirty="0" smtClean="0"/>
          </a:p>
          <a:p>
            <a:r>
              <a:rPr lang="zh-CN" altLang="en-US" dirty="0" smtClean="0"/>
              <a:t>一种是完全卸载，包括链接的建立和拆除，另一种将链接的建立和拆除保留在主机，卸载数据传输功能。</a:t>
            </a:r>
            <a:endParaRPr lang="en-US" altLang="zh-CN" dirty="0" smtClean="0"/>
          </a:p>
          <a:p>
            <a:r>
              <a:rPr lang="en-US" altLang="zh-CN" dirty="0" smtClean="0"/>
              <a:t>TOE</a:t>
            </a:r>
            <a:r>
              <a:rPr lang="zh-CN" altLang="en-US" dirty="0" smtClean="0"/>
              <a:t>的优点是可以极大减少主机开销，提升性能，缺点是特别复杂，实现难度很大。目前没有操作系统提供支持</a:t>
            </a:r>
            <a:r>
              <a:rPr lang="en-US" altLang="zh-CN" dirty="0" smtClean="0"/>
              <a:t>TOE</a:t>
            </a:r>
            <a:r>
              <a:rPr lang="zh-CN" altLang="en-US" dirty="0" smtClean="0"/>
              <a:t>的接口，兼容性差。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E9CB-FF15-4C5A-A022-CEF7AA9C25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8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数据传输卸载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报告人：李杰</a:t>
            </a:r>
            <a:endParaRPr lang="en-US" altLang="zh-CN" dirty="0" smtClean="0"/>
          </a:p>
          <a:p>
            <a:r>
              <a:rPr lang="zh-CN" altLang="en-US" dirty="0" smtClean="0"/>
              <a:t>导师：陈曙晖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NIC</a:t>
            </a:r>
          </a:p>
          <a:p>
            <a:r>
              <a:rPr lang="zh-CN" altLang="en-US" dirty="0" smtClean="0"/>
              <a:t>卸载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发送报文数据分割、接收报文乱序重组、校验和计算等功能</a:t>
            </a:r>
            <a:endParaRPr lang="en-US" altLang="zh-CN" dirty="0" smtClean="0"/>
          </a:p>
          <a:p>
            <a:r>
              <a:rPr lang="zh-CN" altLang="en-US" dirty="0" smtClean="0"/>
              <a:t>驱动程序和</a:t>
            </a:r>
            <a:r>
              <a:rPr lang="en-US" altLang="zh-CN" dirty="0" smtClean="0"/>
              <a:t>NIC</a:t>
            </a:r>
            <a:r>
              <a:rPr lang="zh-CN" altLang="en-US" dirty="0" smtClean="0"/>
              <a:t>之间交互大块数据（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减少协议栈处理报文个数</a:t>
            </a:r>
            <a:endParaRPr lang="en-US" altLang="zh-CN" dirty="0" smtClean="0"/>
          </a:p>
          <a:p>
            <a:r>
              <a:rPr lang="zh-CN" altLang="en-US" dirty="0" smtClean="0"/>
              <a:t>减少中断数量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NIC</a:t>
            </a:r>
            <a:r>
              <a:rPr lang="zh-CN" altLang="en-US" dirty="0" smtClean="0"/>
              <a:t>驱动程序的设计和实现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Skbuff</a:t>
            </a:r>
            <a:r>
              <a:rPr lang="zh-CN" altLang="en-US" dirty="0" smtClean="0"/>
              <a:t>存储大报文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卡上程序的设计和实现</a:t>
            </a:r>
            <a:endParaRPr lang="en-US" altLang="zh-CN" dirty="0" smtClean="0"/>
          </a:p>
          <a:p>
            <a:pPr lvl="1"/>
            <a:r>
              <a:rPr lang="zh-CN" altLang="en-US" dirty="0"/>
              <a:t>发送</a:t>
            </a:r>
            <a:r>
              <a:rPr lang="zh-CN" altLang="en-US" dirty="0" smtClean="0"/>
              <a:t>数据的分割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链接管理</a:t>
            </a:r>
            <a:endParaRPr lang="en-US" altLang="zh-CN" dirty="0" smtClean="0"/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报文乱序重组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线程并发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2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暂定使用</a:t>
            </a:r>
            <a:r>
              <a:rPr lang="en-US" altLang="zh-CN" dirty="0" err="1" smtClean="0"/>
              <a:t>skbuff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frags</a:t>
            </a:r>
            <a:r>
              <a:rPr lang="zh-CN" altLang="en-US" dirty="0" smtClean="0"/>
              <a:t>数组，将报文存储在分散的页中</a:t>
            </a:r>
            <a:endParaRPr lang="en-US" altLang="zh-CN" dirty="0" smtClean="0"/>
          </a:p>
          <a:p>
            <a:r>
              <a:rPr lang="zh-CN" altLang="en-US" dirty="0" smtClean="0"/>
              <a:t>使用哈希表管理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报文乱序重组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预处理：判断报文是否适合进行乱序重组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报文乱序重组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93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乱序重组预处理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0" y="2636912"/>
            <a:ext cx="8039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报文乱序重组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单独线程判断接收报文超时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43036"/>
            <a:ext cx="7532472" cy="19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尝试使用多核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卸载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数据传输功能</a:t>
            </a:r>
            <a:endParaRPr lang="en-US" altLang="zh-CN" dirty="0" smtClean="0"/>
          </a:p>
          <a:p>
            <a:r>
              <a:rPr lang="en-US" altLang="zh-CN" dirty="0" smtClean="0"/>
              <a:t>NPU</a:t>
            </a:r>
            <a:r>
              <a:rPr lang="zh-CN" altLang="en-US" dirty="0" smtClean="0"/>
              <a:t>执行发送数据分割、接收报文乱序重组</a:t>
            </a:r>
            <a:endParaRPr lang="en-US" altLang="zh-CN" dirty="0" smtClean="0"/>
          </a:p>
          <a:p>
            <a:r>
              <a:rPr lang="zh-CN" altLang="en-US" dirty="0" smtClean="0"/>
              <a:t>驱动与</a:t>
            </a:r>
            <a:r>
              <a:rPr lang="en-US" altLang="zh-CN" dirty="0" smtClean="0"/>
              <a:t>NPU</a:t>
            </a:r>
            <a:r>
              <a:rPr lang="zh-CN" altLang="en-US" dirty="0" smtClean="0"/>
              <a:t>交互大报文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减少报文数量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减少中断数量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次数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28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所面临的困难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平台复杂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难以调试跟踪</a:t>
            </a:r>
            <a:endParaRPr lang="en-US" altLang="zh-CN" dirty="0" smtClean="0"/>
          </a:p>
          <a:p>
            <a:r>
              <a:rPr lang="zh-CN" altLang="en-US" dirty="0" smtClean="0"/>
              <a:t>须在系统完成后才能测试性能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38471"/>
              </p:ext>
            </p:extLst>
          </p:nvPr>
        </p:nvGraphicFramePr>
        <p:xfrm>
          <a:off x="827584" y="1268759"/>
          <a:ext cx="7560839" cy="4983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71"/>
                <a:gridCol w="4000445"/>
                <a:gridCol w="1280142"/>
                <a:gridCol w="1640181"/>
              </a:tblGrid>
              <a:tr h="2763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序号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主要研究内容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起讫日期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预期成果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</a:tr>
              <a:tr h="515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阅读相关参考文献和资料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2015.2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</a:t>
                      </a:r>
                      <a:r>
                        <a:rPr lang="en-US" sz="1800" kern="100" dirty="0">
                          <a:effectLst/>
                        </a:rPr>
                        <a:t>TCP</a:t>
                      </a:r>
                      <a:r>
                        <a:rPr lang="zh-CN" sz="1800" kern="100" dirty="0">
                          <a:effectLst/>
                        </a:rPr>
                        <a:t>加速领域有总体认识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</a:tr>
              <a:tr h="746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阅读</a:t>
                      </a:r>
                      <a:r>
                        <a:rPr lang="en-US" sz="1800" kern="100" dirty="0">
                          <a:effectLst/>
                        </a:rPr>
                        <a:t>XLS416</a:t>
                      </a:r>
                      <a:r>
                        <a:rPr lang="zh-CN" sz="1800" kern="100" dirty="0">
                          <a:effectLst/>
                        </a:rPr>
                        <a:t>文档，</a:t>
                      </a:r>
                      <a:r>
                        <a:rPr lang="en-US" sz="1800" kern="100" dirty="0">
                          <a:effectLst/>
                        </a:rPr>
                        <a:t>Linux NIC</a:t>
                      </a:r>
                      <a:r>
                        <a:rPr lang="zh-CN" sz="1800" kern="100" dirty="0">
                          <a:effectLst/>
                        </a:rPr>
                        <a:t>驱动相关文档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2015.3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学会</a:t>
                      </a:r>
                      <a:r>
                        <a:rPr lang="en-US" sz="1800" kern="100" dirty="0">
                          <a:effectLst/>
                        </a:rPr>
                        <a:t>Linux NIC</a:t>
                      </a:r>
                      <a:r>
                        <a:rPr lang="zh-CN" sz="1800" kern="100" dirty="0">
                          <a:effectLst/>
                        </a:rPr>
                        <a:t>驱动和</a:t>
                      </a:r>
                      <a:r>
                        <a:rPr lang="en-US" sz="1800" kern="100" dirty="0">
                          <a:effectLst/>
                        </a:rPr>
                        <a:t>XLS416</a:t>
                      </a:r>
                      <a:r>
                        <a:rPr lang="zh-CN" sz="1800" kern="100" dirty="0">
                          <a:effectLst/>
                        </a:rPr>
                        <a:t>多核</a:t>
                      </a:r>
                      <a:r>
                        <a:rPr lang="en-US" sz="1800" kern="100" dirty="0">
                          <a:effectLst/>
                        </a:rPr>
                        <a:t>NPU</a:t>
                      </a:r>
                      <a:r>
                        <a:rPr lang="zh-CN" sz="1800" kern="100" dirty="0">
                          <a:effectLst/>
                        </a:rPr>
                        <a:t>程序编写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</a:tr>
              <a:tr h="746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10330" algn="l"/>
                        </a:tabLst>
                      </a:pPr>
                      <a:r>
                        <a:rPr lang="zh-CN" sz="1800" kern="100">
                          <a:effectLst/>
                        </a:rPr>
                        <a:t>研究</a:t>
                      </a:r>
                      <a:r>
                        <a:rPr lang="en-US" sz="1800" kern="100">
                          <a:effectLst/>
                        </a:rPr>
                        <a:t>Linux TCP/IP</a:t>
                      </a:r>
                      <a:r>
                        <a:rPr lang="zh-CN" sz="1800" kern="100">
                          <a:effectLst/>
                        </a:rPr>
                        <a:t>协议栈和</a:t>
                      </a:r>
                      <a:r>
                        <a:rPr lang="en-US" sz="1800" kern="100">
                          <a:effectLst/>
                        </a:rPr>
                        <a:t>skbuff</a:t>
                      </a:r>
                      <a:r>
                        <a:rPr lang="zh-CN" sz="1800" kern="100">
                          <a:effectLst/>
                        </a:rPr>
                        <a:t>，设计</a:t>
                      </a:r>
                      <a:r>
                        <a:rPr lang="en-US" sz="1800" kern="100">
                          <a:effectLst/>
                        </a:rPr>
                        <a:t>TCP</a:t>
                      </a:r>
                      <a:r>
                        <a:rPr lang="zh-CN" sz="1800" kern="100">
                          <a:effectLst/>
                        </a:rPr>
                        <a:t>报文乱序重组算法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2015.4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找到</a:t>
                      </a:r>
                      <a:r>
                        <a:rPr lang="en-US" sz="1800" kern="100" dirty="0" err="1">
                          <a:effectLst/>
                        </a:rPr>
                        <a:t>skbuff</a:t>
                      </a:r>
                      <a:r>
                        <a:rPr lang="zh-CN" sz="1800" kern="100" dirty="0">
                          <a:effectLst/>
                        </a:rPr>
                        <a:t>存储大报文的方法，设计出</a:t>
                      </a:r>
                      <a:r>
                        <a:rPr lang="en-US" sz="1800" kern="100" dirty="0">
                          <a:effectLst/>
                        </a:rPr>
                        <a:t>TCP</a:t>
                      </a:r>
                      <a:r>
                        <a:rPr lang="zh-CN" sz="1800" kern="100" dirty="0">
                          <a:effectLst/>
                        </a:rPr>
                        <a:t>报文乱序重组算法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</a:tr>
              <a:tr h="746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10330" algn="l"/>
                        </a:tabLst>
                      </a:pPr>
                      <a:r>
                        <a:rPr lang="en-US" sz="1800" kern="100">
                          <a:effectLst/>
                        </a:rPr>
                        <a:t>Linux NIC</a:t>
                      </a:r>
                      <a:r>
                        <a:rPr lang="zh-CN" sz="1800" kern="100">
                          <a:effectLst/>
                        </a:rPr>
                        <a:t>驱动程序和</a:t>
                      </a:r>
                      <a:r>
                        <a:rPr lang="en-US" sz="1800" kern="100">
                          <a:effectLst/>
                        </a:rPr>
                        <a:t>XLS416</a:t>
                      </a:r>
                      <a:r>
                        <a:rPr lang="zh-CN" sz="1800" kern="100">
                          <a:effectLst/>
                        </a:rPr>
                        <a:t>程序的设计和实现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2015.5-2015.6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初步实现系统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</a:tr>
              <a:tr h="746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10330" algn="l"/>
                        </a:tabLst>
                      </a:pPr>
                      <a:r>
                        <a:rPr lang="zh-CN" sz="1800" kern="100">
                          <a:effectLst/>
                        </a:rPr>
                        <a:t>测试系统的</a:t>
                      </a:r>
                      <a:r>
                        <a:rPr lang="en-US" sz="1800" kern="100">
                          <a:effectLst/>
                        </a:rPr>
                        <a:t>TCP</a:t>
                      </a:r>
                      <a:r>
                        <a:rPr lang="zh-CN" sz="1800" kern="100">
                          <a:effectLst/>
                        </a:rPr>
                        <a:t>性能，找到性能瓶颈并优化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2015.7-2015.9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测试、完善系统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</a:tr>
              <a:tr h="746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撰写毕业论文，论文预审并准备答辩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2015.10-2015.12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完成毕业论文和答辩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7798" marR="3779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269380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492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91683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研究背景和现状</a:t>
            </a:r>
            <a:endParaRPr lang="en-US" altLang="zh-CN" dirty="0" smtClean="0"/>
          </a:p>
          <a:p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r>
              <a:rPr lang="zh-CN" altLang="en-US" dirty="0" smtClean="0"/>
              <a:t>研究方案</a:t>
            </a:r>
            <a:endParaRPr lang="en-US" altLang="zh-CN" dirty="0" smtClean="0"/>
          </a:p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8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研究背景和现状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性能具有重要的商业价值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主要处理开销</a:t>
            </a:r>
            <a:endParaRPr lang="en-US" altLang="zh-CN" dirty="0" smtClean="0"/>
          </a:p>
          <a:p>
            <a:r>
              <a:rPr lang="zh-CN" altLang="en-US" dirty="0" smtClean="0"/>
              <a:t>存储器和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已经成为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的性能瓶颈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处理主机开销，可以获取更高带宽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6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研究背景和现状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优化校验和计算</a:t>
            </a:r>
            <a:endParaRPr lang="en-US" altLang="zh-CN" dirty="0" smtClean="0"/>
          </a:p>
          <a:p>
            <a:r>
              <a:rPr lang="zh-CN" altLang="en-US" dirty="0" smtClean="0"/>
              <a:t>优化大概率事件的处理</a:t>
            </a:r>
            <a:endParaRPr lang="en-US" altLang="zh-CN" dirty="0" smtClean="0"/>
          </a:p>
          <a:p>
            <a:r>
              <a:rPr lang="zh-CN" altLang="en-US" dirty="0" smtClean="0"/>
              <a:t>减少数据复制</a:t>
            </a:r>
            <a:endParaRPr lang="en-US" altLang="zh-CN" dirty="0" smtClean="0"/>
          </a:p>
          <a:p>
            <a:r>
              <a:rPr lang="zh-CN" altLang="en-US" dirty="0" smtClean="0"/>
              <a:t>减少中断</a:t>
            </a:r>
            <a:r>
              <a:rPr lang="zh-CN" altLang="en-US" dirty="0"/>
              <a:t>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命中率优化、多线程技术</a:t>
            </a:r>
            <a:endParaRPr lang="en-US" altLang="zh-CN" dirty="0" smtClean="0"/>
          </a:p>
          <a:p>
            <a:r>
              <a:rPr lang="en-US" altLang="zh-CN" dirty="0" smtClean="0"/>
              <a:t>TOE(TCP Offload Engine)</a:t>
            </a:r>
          </a:p>
        </p:txBody>
      </p:sp>
    </p:spTree>
    <p:extLst>
      <p:ext uri="{BB962C8B-B14F-4D97-AF65-F5344CB8AC3E}">
        <p14:creationId xmlns:p14="http://schemas.microsoft.com/office/powerpoint/2010/main" val="39797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研究背景和现状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优化校验和计算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本身</a:t>
            </a:r>
            <a:r>
              <a:rPr lang="zh-CN" altLang="en-US" dirty="0" smtClean="0"/>
              <a:t>不复杂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访问存储器使开销变大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传统优化致力于减少存储器访问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已经支持</a:t>
            </a:r>
            <a:r>
              <a:rPr lang="en-US" altLang="zh-CN" dirty="0" smtClean="0"/>
              <a:t>Checksum Offload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2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研究背景和现状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优化大概率事件的处理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</a:t>
            </a:r>
            <a:r>
              <a:rPr lang="zh-CN" altLang="en-US" dirty="0" smtClean="0"/>
              <a:t>常见情况</a:t>
            </a:r>
            <a:endParaRPr lang="en-US" altLang="zh-CN" dirty="0" smtClean="0"/>
          </a:p>
          <a:p>
            <a:pPr lvl="2"/>
            <a:r>
              <a:rPr lang="zh-CN" altLang="en-US" dirty="0"/>
              <a:t>发送数据后，同链接上将接收到发送数据的应答</a:t>
            </a:r>
            <a:endParaRPr lang="en-US" altLang="zh-CN" dirty="0"/>
          </a:p>
          <a:p>
            <a:pPr lvl="2"/>
            <a:r>
              <a:rPr lang="zh-CN" altLang="en-US" dirty="0"/>
              <a:t>接收数据后，同链接上将接收到顺序到达的</a:t>
            </a:r>
            <a:r>
              <a:rPr lang="zh-CN" altLang="en-US" dirty="0" smtClean="0"/>
              <a:t>数据报文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使用高速缓存实现</a:t>
            </a:r>
            <a:r>
              <a:rPr lang="en-US" altLang="zh-CN" dirty="0" smtClean="0"/>
              <a:t>PCB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Protocol Control Block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3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研究背景和现状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减少数据复制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零</a:t>
            </a:r>
            <a:r>
              <a:rPr lang="zh-CN" altLang="en-US" dirty="0" smtClean="0"/>
              <a:t>拷贝：应用直接访问</a:t>
            </a:r>
            <a:r>
              <a:rPr lang="en-US" altLang="zh-CN" dirty="0" smtClean="0"/>
              <a:t>NIC</a:t>
            </a: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RDMA (Remote Direct Memory Access)</a:t>
            </a:r>
            <a:r>
              <a:rPr lang="zh-CN" altLang="en-US" dirty="0" smtClean="0"/>
              <a:t>：报文中携带接收方的存储位置信息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大多需要定制新的系统调用、修改协议栈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4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研究背景和现状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减少中断、优化</a:t>
            </a:r>
            <a:r>
              <a:rPr lang="en-US" altLang="zh-CN" dirty="0"/>
              <a:t>cache</a:t>
            </a:r>
            <a:r>
              <a:rPr lang="zh-CN" altLang="en-US" dirty="0"/>
              <a:t>命中率和多线程技术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</a:t>
            </a:r>
            <a:r>
              <a:rPr lang="zh-CN" altLang="en-US" dirty="0" smtClean="0"/>
              <a:t>中断：减少上下文切换开销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中断合并、结合轮询：</a:t>
            </a:r>
            <a:r>
              <a:rPr lang="en-US" altLang="zh-CN" dirty="0" smtClean="0"/>
              <a:t>NAPI</a:t>
            </a:r>
          </a:p>
          <a:p>
            <a:pPr lvl="2"/>
            <a:r>
              <a:rPr lang="en-US" altLang="zh-CN" dirty="0" smtClean="0"/>
              <a:t>NIC</a:t>
            </a:r>
            <a:r>
              <a:rPr lang="zh-CN" altLang="en-US" dirty="0" smtClean="0"/>
              <a:t>过滤广播报文、校验和错误报文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优化编译器增加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流之间弱相关性：多线程技术隐藏存储器访问延时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5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研究背景和现状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TOE</a:t>
            </a:r>
          </a:p>
          <a:p>
            <a:pPr lvl="1"/>
            <a:r>
              <a:rPr lang="zh-CN" altLang="en-US" dirty="0" smtClean="0"/>
              <a:t>硬件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协议处理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FPGA</a:t>
            </a:r>
          </a:p>
          <a:p>
            <a:pPr lvl="2"/>
            <a:r>
              <a:rPr lang="en-US" altLang="zh-CN" dirty="0"/>
              <a:t>ASIC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两种已知设计</a:t>
            </a:r>
            <a:endParaRPr lang="en-US" altLang="zh-CN" dirty="0" smtClean="0"/>
          </a:p>
          <a:p>
            <a:pPr lvl="2"/>
            <a:r>
              <a:rPr lang="zh-CN" altLang="en-US" dirty="0"/>
              <a:t>完全</a:t>
            </a:r>
            <a:r>
              <a:rPr lang="zh-CN" altLang="en-US" dirty="0" smtClean="0"/>
              <a:t>卸载，包括链接建立和拆除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链接建立和拆除保留在主机，卸载数据传输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 smtClean="0"/>
              <a:t>：极大减少主机开销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特别复杂，实现难度大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目前没有操作系统提供支持</a:t>
            </a:r>
            <a:r>
              <a:rPr lang="en-US" altLang="zh-CN" dirty="0" smtClean="0"/>
              <a:t>TOE</a:t>
            </a:r>
            <a:r>
              <a:rPr lang="zh-CN" altLang="en-US" dirty="0" smtClean="0"/>
              <a:t>的接口，兼容性差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1799</Words>
  <Application>Microsoft Office PowerPoint</Application>
  <PresentationFormat>全屏显示(4:3)</PresentationFormat>
  <Paragraphs>206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基于多核NPU的TCP数据传输卸载</vt:lpstr>
      <vt:lpstr>报告内容</vt:lpstr>
      <vt:lpstr>研究背景和现状</vt:lpstr>
      <vt:lpstr>研究背景和现状</vt:lpstr>
      <vt:lpstr>研究背景和现状</vt:lpstr>
      <vt:lpstr>研究背景和现状</vt:lpstr>
      <vt:lpstr>研究背景和现状</vt:lpstr>
      <vt:lpstr>研究背景和现状</vt:lpstr>
      <vt:lpstr>研究背景和现状</vt:lpstr>
      <vt:lpstr>研究内容</vt:lpstr>
      <vt:lpstr>研究内容</vt:lpstr>
      <vt:lpstr>研究方案</vt:lpstr>
      <vt:lpstr>研究方案</vt:lpstr>
      <vt:lpstr>研究方案</vt:lpstr>
      <vt:lpstr>预期创新点</vt:lpstr>
      <vt:lpstr>所面临的困难</vt:lpstr>
      <vt:lpstr>工作计划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基于多核NPU的TCP数据传输卸载</dc:title>
  <cp:lastModifiedBy>微软中国</cp:lastModifiedBy>
  <cp:revision>247</cp:revision>
  <dcterms:modified xsi:type="dcterms:W3CDTF">2015-03-16T03:47:05Z</dcterms:modified>
</cp:coreProperties>
</file>