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4" r:id="rId12"/>
    <p:sldId id="265" r:id="rId13"/>
    <p:sldId id="266" r:id="rId14"/>
    <p:sldId id="267" r:id="rId15"/>
    <p:sldId id="268" r:id="rId16"/>
    <p:sldId id="26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62587E4-CAF7-4D6F-9508-656F58D8070D}" type="datetimeFigureOut">
              <a:rPr lang="zh-CN" altLang="en-US" smtClean="0"/>
              <a:pPr>
                <a:defRPr/>
              </a:pPr>
              <a:t>2014-3-18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1639A6-89F0-45AB-8978-600119D92FD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5678B0-AD7B-44D2-9D5B-AB1E250E4796}" type="datetimeFigureOut">
              <a:rPr lang="zh-CN" altLang="en-US" smtClean="0"/>
              <a:pPr>
                <a:defRPr/>
              </a:pPr>
              <a:t>2014-3-18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A92CB-E7A0-40A9-947E-592FC9236D5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35908A8F-39B3-421F-98FE-26490666936C}" type="datetimeFigureOut">
              <a:rPr lang="zh-CN" altLang="en-US" smtClean="0"/>
              <a:pPr>
                <a:defRPr/>
              </a:pPr>
              <a:t>2014-3-18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D1AE9D2-6ABE-4392-9BC7-E33BF259F46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DE7A2-69AF-4649-AABA-C9909B48B59C}" type="datetimeFigureOut">
              <a:rPr lang="zh-CN" altLang="en-US" smtClean="0"/>
              <a:pPr>
                <a:defRPr/>
              </a:pPr>
              <a:t>2014-3-18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10C8-A122-48FC-A32D-3C070509F4F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CD8A7E-DF82-4033-9773-E6DB42569DCC}" type="datetimeFigureOut">
              <a:rPr lang="zh-CN" altLang="en-US" smtClean="0"/>
              <a:pPr>
                <a:defRPr/>
              </a:pPr>
              <a:t>2014-3-18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CBD715-048B-4C31-9E88-1E9A0EA4127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0BCB10DC-FE0B-4E07-89FA-66C6FC859CB9}" type="datetimeFigureOut">
              <a:rPr lang="zh-CN" altLang="en-US" smtClean="0"/>
              <a:pPr>
                <a:defRPr/>
              </a:pPr>
              <a:t>2014-3-18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CAFEA81-C1BC-4C3D-9A6D-1E7ECC1B9D8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864B5322-DC3B-4FF6-A5E4-CC9BE55A0D21}" type="datetimeFigureOut">
              <a:rPr lang="zh-CN" altLang="en-US" smtClean="0"/>
              <a:pPr>
                <a:defRPr/>
              </a:pPr>
              <a:t>2014-3-18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C6DA323-7F3F-4738-BA52-716AAF34A29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A4E433-8FBB-4BFD-84EB-7D0601667DC3}" type="datetimeFigureOut">
              <a:rPr lang="zh-CN" altLang="en-US" smtClean="0"/>
              <a:pPr>
                <a:defRPr/>
              </a:pPr>
              <a:t>2014-3-18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CC97FC-8F81-462D-99B0-711A99843FC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06D97-29CD-4D77-A7A7-6685302C64EE}" type="datetimeFigureOut">
              <a:rPr lang="zh-CN" altLang="en-US" smtClean="0"/>
              <a:pPr>
                <a:defRPr/>
              </a:pPr>
              <a:t>2014-3-18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D43C965-C5D5-46D5-A98B-3A1CF5D9B4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87C7F1-5685-40B7-B928-5C0A29BD6AA9}" type="datetimeFigureOut">
              <a:rPr lang="zh-CN" altLang="en-US" smtClean="0"/>
              <a:pPr>
                <a:defRPr/>
              </a:pPr>
              <a:t>2014-3-18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7228C1-FC57-4BD6-9A57-EBBE8FC0C32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5382E3BC-3BE7-4D83-8836-B45B19C17F00}" type="datetimeFigureOut">
              <a:rPr lang="zh-CN" altLang="en-US" smtClean="0"/>
              <a:pPr>
                <a:defRPr/>
              </a:pPr>
              <a:t>2014-3-18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857D0AFF-E44C-4CBF-BCBE-44A5DDFB72C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954640-DF81-4DB6-BD1F-3097CDACF10E}" type="datetimeFigureOut">
              <a:rPr lang="zh-CN" altLang="en-US" smtClean="0"/>
              <a:pPr>
                <a:defRPr/>
              </a:pPr>
              <a:t>2014-3-18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AA7D98-3FEE-4C4C-B3E1-DF8B5DCD51E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975320" y="2176264"/>
            <a:ext cx="6477000" cy="182880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NetMagic</a:t>
            </a:r>
            <a:r>
              <a:rPr lang="zh-CN" altLang="en-US" dirty="0" smtClean="0"/>
              <a:t>的视频流控制演示</a:t>
            </a:r>
          </a:p>
        </p:txBody>
      </p:sp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5435600" y="4479925"/>
            <a:ext cx="30972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卞洪飞   陈时汀</a:t>
            </a:r>
            <a:endParaRPr lang="en-US" altLang="zh-CN" sz="2400" dirty="0" smtClean="0">
              <a:latin typeface="Calibri" pitchFamily="34" charset="0"/>
            </a:endParaRPr>
          </a:p>
          <a:p>
            <a:r>
              <a:rPr lang="en-US" altLang="zh-CN" sz="2400" dirty="0" smtClean="0">
                <a:latin typeface="Calibri" pitchFamily="34" charset="0"/>
              </a:rPr>
              <a:t> 2014.3.17</a:t>
            </a:r>
            <a:endParaRPr lang="zh-CN" alt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硬件各模块功能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Parsing</a:t>
            </a:r>
            <a:r>
              <a:rPr lang="zh-CN" altLang="en-US" dirty="0" smtClean="0"/>
              <a:t>模块：负责解析并提取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报文的目的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地址与目的端口号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/>
              <a:t>Rd&amp;wrmanager</a:t>
            </a:r>
            <a:r>
              <a:rPr lang="zh-CN" altLang="en-US" dirty="0"/>
              <a:t>模块</a:t>
            </a:r>
            <a:r>
              <a:rPr lang="zh-CN" altLang="en-US" dirty="0" smtClean="0"/>
              <a:t>：负责读写报文转发表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Lookup</a:t>
            </a:r>
            <a:r>
              <a:rPr lang="zh-CN" altLang="en-US" dirty="0" smtClean="0"/>
              <a:t>模块：根据目的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地址和目的端口号转发报文到</a:t>
            </a:r>
            <a:r>
              <a:rPr lang="en-US" altLang="zh-CN" dirty="0" smtClean="0"/>
              <a:t>transmit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Transmit</a:t>
            </a:r>
            <a:r>
              <a:rPr lang="zh-CN" altLang="en-US" dirty="0" smtClean="0"/>
              <a:t>模块：根据</a:t>
            </a:r>
            <a:r>
              <a:rPr lang="en-US" altLang="zh-CN" dirty="0" smtClean="0"/>
              <a:t>lookup</a:t>
            </a:r>
            <a:r>
              <a:rPr lang="zh-CN" altLang="en-US" dirty="0" smtClean="0"/>
              <a:t>模块查表获得的输出端口，将报文从该端口发出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软件设计方案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5076056" y="1844824"/>
            <a:ext cx="3689992" cy="439248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应用层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负责接收外部输入的操作要求，转化为对流表的操作指令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接收下层发来的报文，解析并产生响应操作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计算</a:t>
            </a:r>
            <a:r>
              <a:rPr lang="zh-CN" altLang="en-US" sz="1800" dirty="0"/>
              <a:t>写入</a:t>
            </a:r>
            <a:r>
              <a:rPr lang="en-US" altLang="zh-CN" sz="1800" dirty="0"/>
              <a:t>/</a:t>
            </a:r>
            <a:r>
              <a:rPr lang="zh-CN" altLang="en-US" sz="1800" dirty="0"/>
              <a:t>访问的</a:t>
            </a:r>
            <a:r>
              <a:rPr lang="en-US" altLang="zh-CN" sz="1800" dirty="0"/>
              <a:t>UM</a:t>
            </a:r>
            <a:r>
              <a:rPr lang="zh-CN" altLang="en-US" sz="1800" dirty="0" smtClean="0"/>
              <a:t>地址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调用</a:t>
            </a:r>
            <a:r>
              <a:rPr lang="en-US" altLang="zh-CN" sz="1800" dirty="0" err="1" smtClean="0"/>
              <a:t>Nmac</a:t>
            </a:r>
            <a:r>
              <a:rPr lang="zh-CN" altLang="en-US" sz="1800" dirty="0" smtClean="0"/>
              <a:t>函数接口将操作指令封装层</a:t>
            </a:r>
            <a:r>
              <a:rPr lang="en-US" altLang="zh-CN" sz="1800" dirty="0" err="1" smtClean="0"/>
              <a:t>Nmac</a:t>
            </a:r>
            <a:r>
              <a:rPr lang="zh-CN" altLang="en-US" sz="1800" dirty="0" smtClean="0"/>
              <a:t>报文通过</a:t>
            </a:r>
            <a:r>
              <a:rPr lang="en-US" altLang="zh-CN" sz="1800" dirty="0" err="1" smtClean="0"/>
              <a:t>Libnet</a:t>
            </a:r>
            <a:r>
              <a:rPr lang="zh-CN" altLang="en-US" sz="1800" dirty="0" smtClean="0"/>
              <a:t>发送给</a:t>
            </a:r>
            <a:r>
              <a:rPr lang="en-US" altLang="zh-CN" sz="1800" dirty="0" err="1" smtClean="0"/>
              <a:t>NetMagic</a:t>
            </a:r>
            <a:endParaRPr lang="en-US" altLang="zh-CN" sz="1800" dirty="0" smtClean="0"/>
          </a:p>
          <a:p>
            <a:pPr lvl="1"/>
            <a:endParaRPr lang="en-US" altLang="zh-CN" sz="900" dirty="0" smtClean="0"/>
          </a:p>
          <a:p>
            <a:pPr lvl="1"/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171848"/>
              </p:ext>
            </p:extLst>
          </p:nvPr>
        </p:nvGraphicFramePr>
        <p:xfrm>
          <a:off x="611559" y="1844824"/>
          <a:ext cx="4486310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Visio" r:id="rId3" imgW="3785616" imgH="2612326" progId="Visio.Drawing.11">
                  <p:embed/>
                </p:oleObj>
              </mc:Choice>
              <mc:Fallback>
                <p:oleObj name="Visio" r:id="rId3" imgW="3785616" imgH="26123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1844824"/>
                        <a:ext cx="4486310" cy="3096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3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软件设计原理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通过调用</a:t>
            </a:r>
            <a:r>
              <a:rPr lang="en-US" altLang="zh-CN" dirty="0" smtClean="0"/>
              <a:t>NMAC</a:t>
            </a:r>
            <a:r>
              <a:rPr lang="zh-CN" altLang="en-US" dirty="0" smtClean="0"/>
              <a:t>协议的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函数，实现对</a:t>
            </a:r>
            <a:r>
              <a:rPr lang="en-US" altLang="zh-CN" dirty="0" err="1" smtClean="0"/>
              <a:t>NetMagic</a:t>
            </a:r>
            <a:r>
              <a:rPr lang="zh-CN" altLang="en-US" dirty="0" smtClean="0"/>
              <a:t>中转发表（流表）的配置。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857224" y="3429000"/>
            <a:ext cx="4429156" cy="6429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err="1">
                <a:ea typeface="Arial Unicode MS" pitchFamily="34" charset="-122"/>
                <a:cs typeface="Arial Unicode MS" pitchFamily="34" charset="-122"/>
              </a:rPr>
              <a:t>nmac_init</a:t>
            </a:r>
            <a:r>
              <a:rPr lang="en-US" altLang="zh-CN" sz="2400" dirty="0">
                <a:ea typeface="Arial Unicode MS" pitchFamily="34" charset="-122"/>
                <a:cs typeface="Arial Unicode MS" pitchFamily="34" charset="-122"/>
              </a:rPr>
              <a:t>(ID)</a:t>
            </a:r>
            <a:endParaRPr lang="zh-CN" altLang="en-US" sz="24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57224" y="4071942"/>
            <a:ext cx="4429156" cy="642942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err="1">
                <a:solidFill>
                  <a:schemeClr val="bg1"/>
                </a:solidFill>
              </a:rPr>
              <a:t>nmac_write_data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addr,num,data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224" y="4714884"/>
            <a:ext cx="4429156" cy="642942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err="1"/>
              <a:t>nmac_read_data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addr,num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857224" y="5357826"/>
            <a:ext cx="4429156" cy="6429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nmac_cleanup</a:t>
            </a:r>
            <a:r>
              <a:rPr lang="en-US" sz="2400" dirty="0"/>
              <a:t>()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5399428" y="3429000"/>
            <a:ext cx="2744472" cy="6429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  <a:cs typeface="Arial Unicode MS" pitchFamily="34" charset="-122"/>
              </a:rPr>
              <a:t>初始化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399428" y="4077072"/>
            <a:ext cx="2744472" cy="642942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写数据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399713" y="4725144"/>
            <a:ext cx="2744472" cy="642942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读数据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399713" y="5368086"/>
            <a:ext cx="2744472" cy="6429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  <a:cs typeface="Arial Unicode MS" pitchFamily="34" charset="-122"/>
              </a:rPr>
              <a:t>关闭</a:t>
            </a:r>
          </a:p>
        </p:txBody>
      </p:sp>
    </p:spTree>
    <p:extLst>
      <p:ext uri="{BB962C8B-B14F-4D97-AF65-F5344CB8AC3E}">
        <p14:creationId xmlns:p14="http://schemas.microsoft.com/office/powerpoint/2010/main" val="17958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增加流表项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调用</a:t>
            </a:r>
            <a:r>
              <a:rPr lang="en-US" altLang="zh-CN" sz="1800" dirty="0" err="1" smtClean="0"/>
              <a:t>nmac_init</a:t>
            </a:r>
            <a:r>
              <a:rPr lang="en-US" altLang="zh-CN" sz="1800" dirty="0" smtClean="0"/>
              <a:t>( )</a:t>
            </a:r>
            <a:r>
              <a:rPr lang="zh-CN" altLang="en-US" sz="1800" dirty="0" smtClean="0"/>
              <a:t>函数接口，与</a:t>
            </a:r>
            <a:r>
              <a:rPr lang="en-US" altLang="zh-CN" sz="1800" dirty="0" err="1" smtClean="0"/>
              <a:t>NetMagic</a:t>
            </a:r>
            <a:r>
              <a:rPr lang="zh-CN" altLang="en-US" sz="1800" dirty="0" smtClean="0"/>
              <a:t>进行连接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获取用户输入的新的流表项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计算写入的</a:t>
            </a:r>
            <a:r>
              <a:rPr lang="en-US" altLang="zh-CN" sz="1800" dirty="0" smtClean="0"/>
              <a:t>UM</a:t>
            </a:r>
            <a:r>
              <a:rPr lang="zh-CN" altLang="en-US" sz="1800" dirty="0" smtClean="0"/>
              <a:t>内部地址，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调用</a:t>
            </a:r>
            <a:r>
              <a:rPr lang="en-US" altLang="zh-CN" sz="1800" dirty="0" err="1" smtClean="0"/>
              <a:t>nmac_write_data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, data</a:t>
            </a:r>
            <a:r>
              <a:rPr lang="zh-CN" altLang="en-US" sz="1800" dirty="0" smtClean="0"/>
              <a:t>）接口函数写入表项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等待写确认报文，确认写入成功</a:t>
            </a:r>
            <a:endParaRPr lang="en-US" altLang="zh-CN" sz="1800" dirty="0" smtClean="0"/>
          </a:p>
          <a:p>
            <a:r>
              <a:rPr lang="zh-CN" altLang="en-US" sz="2300" dirty="0" smtClean="0"/>
              <a:t>删除流表项</a:t>
            </a:r>
            <a:endParaRPr lang="en-US" altLang="zh-CN" sz="2300" dirty="0" smtClean="0"/>
          </a:p>
          <a:p>
            <a:pPr lvl="1"/>
            <a:r>
              <a:rPr lang="zh-CN" altLang="en-US" sz="1800" dirty="0"/>
              <a:t>调用</a:t>
            </a:r>
            <a:r>
              <a:rPr lang="en-US" altLang="zh-CN" sz="1800" dirty="0" err="1"/>
              <a:t>nmac_init</a:t>
            </a:r>
            <a:r>
              <a:rPr lang="en-US" altLang="zh-CN" sz="1800" dirty="0"/>
              <a:t>( )</a:t>
            </a:r>
            <a:r>
              <a:rPr lang="zh-CN" altLang="en-US" sz="1800" dirty="0"/>
              <a:t>函数接口，与</a:t>
            </a:r>
            <a:r>
              <a:rPr lang="en-US" altLang="zh-CN" sz="1800" dirty="0" err="1"/>
              <a:t>NetMagic</a:t>
            </a:r>
            <a:r>
              <a:rPr lang="zh-CN" altLang="en-US" sz="1800" dirty="0"/>
              <a:t>进行连接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获取用户指定删除的流表项</a:t>
            </a:r>
            <a:r>
              <a:rPr lang="en-US" altLang="zh-CN" sz="1800" dirty="0" smtClean="0"/>
              <a:t>id</a:t>
            </a:r>
          </a:p>
          <a:p>
            <a:pPr lvl="1"/>
            <a:r>
              <a:rPr lang="zh-CN" altLang="en-US" sz="1800" dirty="0" smtClean="0"/>
              <a:t>计算需删除的流表项存储地址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调用</a:t>
            </a:r>
            <a:r>
              <a:rPr lang="en-US" altLang="zh-CN" sz="1800" dirty="0" err="1"/>
              <a:t>nmac_write_data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, data</a:t>
            </a:r>
            <a:r>
              <a:rPr lang="zh-CN" altLang="en-US" sz="1800" dirty="0"/>
              <a:t>）接口</a:t>
            </a:r>
            <a:r>
              <a:rPr lang="zh-CN" altLang="en-US" sz="1800" dirty="0" smtClean="0"/>
              <a:t>函数，写全</a:t>
            </a:r>
            <a:r>
              <a:rPr lang="en-US" altLang="zh-CN" sz="1800" dirty="0" smtClean="0"/>
              <a:t>0</a:t>
            </a:r>
          </a:p>
          <a:p>
            <a:pPr lvl="1"/>
            <a:r>
              <a:rPr lang="zh-CN" altLang="en-US" sz="1800" dirty="0" smtClean="0"/>
              <a:t>等待写确认报文，确认删除成功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255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软件具体设计</a:t>
            </a:r>
            <a:r>
              <a:rPr lang="en-US" altLang="zh-CN" dirty="0" smtClean="0"/>
              <a:t>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转发表（流表）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目前</a:t>
            </a:r>
            <a:r>
              <a:rPr lang="zh-CN" altLang="en-US" sz="2000" dirty="0"/>
              <a:t>实现的硬件逻辑支持如上的流</a:t>
            </a:r>
            <a:r>
              <a:rPr lang="zh-CN" altLang="en-US" sz="2000" dirty="0" smtClean="0"/>
              <a:t>表格式</a:t>
            </a:r>
            <a:endParaRPr lang="en-US" altLang="zh-CN" sz="2000" dirty="0" smtClean="0"/>
          </a:p>
          <a:p>
            <a:pPr lvl="2"/>
            <a:r>
              <a:rPr lang="en-US" altLang="zh-CN" sz="1700" dirty="0" smtClean="0"/>
              <a:t>UM</a:t>
            </a:r>
            <a:r>
              <a:rPr lang="zh-CN" altLang="en-US" sz="1700" dirty="0" smtClean="0"/>
              <a:t>内一个地址为</a:t>
            </a:r>
            <a:r>
              <a:rPr lang="en-US" altLang="zh-CN" sz="1700" dirty="0" smtClean="0"/>
              <a:t>32</a:t>
            </a:r>
            <a:r>
              <a:rPr lang="zh-CN" altLang="en-US" sz="1700" dirty="0" smtClean="0"/>
              <a:t>位，能够存储</a:t>
            </a:r>
            <a:r>
              <a:rPr lang="en-US" altLang="zh-CN" sz="1700" dirty="0" smtClean="0"/>
              <a:t>32</a:t>
            </a:r>
            <a:r>
              <a:rPr lang="zh-CN" altLang="en-US" sz="1700" dirty="0" smtClean="0"/>
              <a:t>位数据</a:t>
            </a:r>
            <a:endParaRPr lang="en-US" altLang="zh-CN" sz="1700" dirty="0" smtClean="0"/>
          </a:p>
          <a:p>
            <a:pPr lvl="2"/>
            <a:r>
              <a:rPr lang="zh-CN" altLang="en-US" sz="1700" dirty="0"/>
              <a:t>一</a:t>
            </a:r>
            <a:r>
              <a:rPr lang="zh-CN" altLang="en-US" sz="1700" dirty="0" smtClean="0"/>
              <a:t>个表项在</a:t>
            </a:r>
            <a:r>
              <a:rPr lang="en-US" altLang="zh-CN" sz="1700" dirty="0" smtClean="0"/>
              <a:t>UM</a:t>
            </a:r>
            <a:r>
              <a:rPr lang="zh-CN" altLang="en-US" sz="1700" dirty="0" smtClean="0"/>
              <a:t>中占用</a:t>
            </a:r>
            <a:r>
              <a:rPr lang="en-US" altLang="zh-CN" sz="1700" dirty="0" smtClean="0"/>
              <a:t>2</a:t>
            </a:r>
            <a:r>
              <a:rPr lang="zh-CN" altLang="en-US" sz="1700" dirty="0" smtClean="0"/>
              <a:t>个地址空间</a:t>
            </a:r>
            <a:endParaRPr lang="en-US" altLang="zh-CN" sz="1700" dirty="0" smtClean="0"/>
          </a:p>
          <a:p>
            <a:pPr lvl="2"/>
            <a:r>
              <a:rPr lang="zh-CN" altLang="en-US" sz="1700" dirty="0" smtClean="0"/>
              <a:t>实际</a:t>
            </a:r>
            <a:r>
              <a:rPr lang="en-US" altLang="zh-CN" sz="1700" dirty="0" smtClean="0"/>
              <a:t>UDP</a:t>
            </a:r>
            <a:r>
              <a:rPr lang="zh-CN" altLang="en-US" sz="1700" dirty="0" smtClean="0"/>
              <a:t>端口号为</a:t>
            </a:r>
            <a:r>
              <a:rPr lang="en-US" altLang="zh-CN" sz="1700" dirty="0" smtClean="0"/>
              <a:t>16</a:t>
            </a:r>
            <a:r>
              <a:rPr lang="zh-CN" altLang="en-US" sz="1700" dirty="0" smtClean="0"/>
              <a:t>位，故前八位</a:t>
            </a:r>
            <a:r>
              <a:rPr lang="en-US" altLang="zh-CN" sz="1700" dirty="0" smtClean="0"/>
              <a:t>(23-31)</a:t>
            </a:r>
            <a:r>
              <a:rPr lang="zh-CN" altLang="en-US" sz="1700" dirty="0" smtClean="0"/>
              <a:t>补</a:t>
            </a:r>
            <a:r>
              <a:rPr lang="en-US" altLang="zh-CN" sz="1700" dirty="0" smtClean="0"/>
              <a:t>0</a:t>
            </a:r>
          </a:p>
          <a:p>
            <a:pPr lvl="2"/>
            <a:endParaRPr lang="en-US" altLang="zh-CN" sz="1000" dirty="0"/>
          </a:p>
          <a:p>
            <a:pPr lvl="1"/>
            <a:r>
              <a:rPr lang="zh-CN" altLang="en-US" sz="2000" dirty="0"/>
              <a:t>匹配规则为二元组</a:t>
            </a:r>
            <a:r>
              <a:rPr lang="en-US" altLang="zh-CN" sz="2000" dirty="0"/>
              <a:t>——</a:t>
            </a:r>
            <a:r>
              <a:rPr lang="zh-CN" altLang="en-US" sz="2000" dirty="0"/>
              <a:t>目的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UDP</a:t>
            </a:r>
            <a:r>
              <a:rPr lang="zh-CN" altLang="en-US" sz="2000" dirty="0"/>
              <a:t>端口号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66053"/>
              </p:ext>
            </p:extLst>
          </p:nvPr>
        </p:nvGraphicFramePr>
        <p:xfrm>
          <a:off x="1124000" y="2553469"/>
          <a:ext cx="6781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499"/>
                <a:gridCol w="2132757"/>
                <a:gridCol w="1029544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目的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端口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转发端口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7740700" y="2215331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1800"/>
              <a:t>0</a:t>
            </a:r>
            <a:endParaRPr lang="zh-CN" altLang="en-US" sz="1800"/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6660232" y="2215331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1800" dirty="0" smtClean="0"/>
              <a:t>7</a:t>
            </a:r>
            <a:endParaRPr lang="zh-CN" altLang="en-US" sz="1800" dirty="0"/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4565700" y="2215331"/>
            <a:ext cx="495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1800"/>
              <a:t>31</a:t>
            </a:r>
            <a:endParaRPr lang="zh-CN" altLang="en-US" sz="1800"/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971600" y="2215331"/>
            <a:ext cx="48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1800"/>
              <a:t>63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97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软件具体设计</a:t>
            </a:r>
            <a:r>
              <a:rPr lang="en-US" altLang="zh-CN" dirty="0" smtClean="0"/>
              <a:t>(2/2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UM</a:t>
            </a:r>
            <a:r>
              <a:rPr lang="zh-CN" altLang="en-US" sz="2400" dirty="0" smtClean="0"/>
              <a:t>内部地址管理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流表写入的起始地址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0x14000000, </a:t>
            </a:r>
            <a:r>
              <a:rPr lang="zh-CN" altLang="en-US" sz="2000" dirty="0" smtClean="0"/>
              <a:t>表项顺序存储</a:t>
            </a:r>
            <a:endParaRPr lang="en-US" altLang="zh-CN" sz="2000" dirty="0"/>
          </a:p>
          <a:p>
            <a:pPr lvl="1"/>
            <a:r>
              <a:rPr lang="zh-CN" altLang="en-US" sz="2000" dirty="0"/>
              <a:t>数组</a:t>
            </a:r>
            <a:r>
              <a:rPr lang="en-US" altLang="zh-CN" sz="2000" dirty="0" err="1" smtClean="0"/>
              <a:t>Addr_flag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Flow_entry_id</a:t>
            </a:r>
            <a:r>
              <a:rPr lang="en-US" altLang="zh-CN" sz="2000" dirty="0" smtClean="0"/>
              <a:t>], </a:t>
            </a:r>
            <a:r>
              <a:rPr lang="zh-CN" altLang="en-US" sz="2000" dirty="0"/>
              <a:t>用来标识地址是否已被</a:t>
            </a:r>
            <a:r>
              <a:rPr lang="zh-CN" altLang="en-US" sz="2000" dirty="0" smtClean="0"/>
              <a:t>占用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zh-CN" altLang="en-US" sz="2300" dirty="0" smtClean="0"/>
              <a:t>系统内流表的管理</a:t>
            </a:r>
            <a:endParaRPr lang="en-US" altLang="zh-CN" sz="2300" dirty="0" smtClean="0"/>
          </a:p>
          <a:p>
            <a:pPr lvl="1"/>
            <a:r>
              <a:rPr lang="zh-CN" altLang="en-US" sz="2000" dirty="0"/>
              <a:t>为每一个</a:t>
            </a:r>
            <a:r>
              <a:rPr lang="en-US" altLang="zh-CN" sz="2000" dirty="0" err="1"/>
              <a:t>NetMagic</a:t>
            </a:r>
            <a:r>
              <a:rPr lang="zh-CN" altLang="en-US" sz="2000" dirty="0"/>
              <a:t>维护如右图所示的数据结构</a:t>
            </a:r>
            <a:endParaRPr lang="en-US" altLang="zh-CN" sz="2000" dirty="0"/>
          </a:p>
          <a:p>
            <a:pPr lvl="1"/>
            <a:r>
              <a:rPr lang="zh-CN" altLang="en-US" sz="2000" dirty="0"/>
              <a:t>用一个单链表来存储流</a:t>
            </a:r>
            <a:r>
              <a:rPr lang="zh-CN" altLang="en-US" sz="2000" dirty="0" smtClean="0"/>
              <a:t>表</a:t>
            </a:r>
            <a:endParaRPr lang="en-US" altLang="zh-CN" sz="2000" dirty="0" smtClean="0"/>
          </a:p>
          <a:p>
            <a:pPr lvl="2"/>
            <a:r>
              <a:rPr lang="en-US" altLang="zh-CN" sz="1800" dirty="0" err="1" smtClean="0"/>
              <a:t>Flow_entry_id</a:t>
            </a:r>
            <a:r>
              <a:rPr lang="zh-CN" altLang="en-US" sz="1800" dirty="0" smtClean="0"/>
              <a:t>为流表项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由表项</a:t>
            </a:r>
            <a:r>
              <a:rPr lang="zh-CN" altLang="en-US" sz="1800" dirty="0" smtClean="0"/>
              <a:t>实际</a:t>
            </a:r>
            <a:endParaRPr lang="en-US" altLang="zh-CN" sz="1800" dirty="0" smtClean="0"/>
          </a:p>
          <a:p>
            <a:pPr marL="685800" lvl="2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UM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存储的内存地址来排序</a:t>
            </a:r>
            <a:endParaRPr lang="en-US" altLang="zh-CN" sz="1700" dirty="0" smtClean="0"/>
          </a:p>
          <a:p>
            <a:pPr lvl="2"/>
            <a:r>
              <a:rPr lang="en-US" altLang="zh-CN" sz="1700" dirty="0" err="1" smtClean="0"/>
              <a:t>Addr</a:t>
            </a:r>
            <a:r>
              <a:rPr lang="zh-CN" altLang="en-US" sz="1700" dirty="0" smtClean="0"/>
              <a:t>表示流表项的写入地址</a:t>
            </a:r>
            <a:endParaRPr lang="en-US" altLang="zh-CN" sz="1700" dirty="0"/>
          </a:p>
          <a:p>
            <a:pPr lvl="1"/>
            <a:endParaRPr lang="zh-CN" altLang="en-US" sz="2000" dirty="0"/>
          </a:p>
          <a:p>
            <a:pPr lvl="1"/>
            <a:endParaRPr lang="zh-CN" altLang="en-US" sz="21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19328"/>
              </p:ext>
            </p:extLst>
          </p:nvPr>
        </p:nvGraphicFramePr>
        <p:xfrm>
          <a:off x="6013152" y="4155652"/>
          <a:ext cx="1727200" cy="222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2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Flow_entry_id</a:t>
                      </a:r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addr</a:t>
                      </a:r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Dst_ip</a:t>
                      </a:r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Udp_port</a:t>
                      </a:r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Forward_port</a:t>
                      </a:r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*Next</a:t>
                      </a:r>
                      <a:endParaRPr lang="zh-CN" altLang="en-US" sz="18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765048" y="5373216"/>
            <a:ext cx="8153400" cy="875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1354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2"/>
          <p:cNvSpPr>
            <a:spLocks noGrp="1"/>
          </p:cNvSpPr>
          <p:nvPr>
            <p:ph sz="quarter" idx="1"/>
          </p:nvPr>
        </p:nvSpPr>
        <p:spPr>
          <a:xfrm>
            <a:off x="468313" y="2852738"/>
            <a:ext cx="8229600" cy="230505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zh-CN" altLang="en-US" sz="4800" smtClean="0"/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原理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mtClean="0"/>
              <a:t>通过对</a:t>
            </a:r>
            <a:r>
              <a:rPr lang="en-US" altLang="zh-CN" smtClean="0"/>
              <a:t>NetMagic</a:t>
            </a:r>
            <a:r>
              <a:rPr lang="zh-CN" altLang="en-US" smtClean="0"/>
              <a:t>中规则表的配置，来控制</a:t>
            </a:r>
            <a:r>
              <a:rPr lang="en-US" altLang="zh-CN" smtClean="0"/>
              <a:t>NetMagic</a:t>
            </a:r>
            <a:r>
              <a:rPr lang="zh-CN" altLang="en-US" smtClean="0"/>
              <a:t>的转发行为，实现数据流的精细控制。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演示场景</a:t>
            </a:r>
          </a:p>
        </p:txBody>
      </p:sp>
      <p:sp>
        <p:nvSpPr>
          <p:cNvPr id="10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085" name="Object 61"/>
          <p:cNvGraphicFramePr>
            <a:graphicFrameLocks noChangeAspect="1"/>
          </p:cNvGraphicFramePr>
          <p:nvPr/>
        </p:nvGraphicFramePr>
        <p:xfrm>
          <a:off x="539750" y="3860800"/>
          <a:ext cx="16192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Visio" r:id="rId3" imgW="426910" imgH="414338" progId="">
                  <p:embed/>
                </p:oleObj>
              </mc:Choice>
              <mc:Fallback>
                <p:oleObj name="Visio" r:id="rId3" imgW="426910" imgH="414338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16192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086" name="Object 62"/>
          <p:cNvGraphicFramePr>
            <a:graphicFrameLocks noChangeAspect="1"/>
          </p:cNvGraphicFramePr>
          <p:nvPr/>
        </p:nvGraphicFramePr>
        <p:xfrm>
          <a:off x="4187825" y="2060575"/>
          <a:ext cx="1752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Visio" r:id="rId5" imgW="666940" imgH="360616" progId="">
                  <p:embed/>
                </p:oleObj>
              </mc:Choice>
              <mc:Fallback>
                <p:oleObj name="Visio" r:id="rId5" imgW="666940" imgH="360616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2060575"/>
                        <a:ext cx="17526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" name="Object 63"/>
          <p:cNvGraphicFramePr>
            <a:graphicFrameLocks noChangeAspect="1"/>
          </p:cNvGraphicFramePr>
          <p:nvPr/>
        </p:nvGraphicFramePr>
        <p:xfrm>
          <a:off x="6769100" y="3644900"/>
          <a:ext cx="16192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Visio" r:id="rId7" imgW="426910" imgH="414338" progId="">
                  <p:embed/>
                </p:oleObj>
              </mc:Choice>
              <mc:Fallback>
                <p:oleObj name="Visio" r:id="rId7" imgW="426910" imgH="414338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3644900"/>
                        <a:ext cx="16192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H="1">
            <a:off x="1979613" y="2781300"/>
            <a:ext cx="2663825" cy="1871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03800" y="2781300"/>
            <a:ext cx="2305050" cy="143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908175" y="2565400"/>
            <a:ext cx="2159000" cy="1511300"/>
            <a:chOff x="2040537" y="2708920"/>
            <a:chExt cx="2027407" cy="1512168"/>
          </a:xfrm>
        </p:grpSpPr>
        <p:sp>
          <p:nvSpPr>
            <p:cNvPr id="27" name="任意多边形 26"/>
            <p:cNvSpPr>
              <a:spLocks/>
            </p:cNvSpPr>
            <p:nvPr/>
          </p:nvSpPr>
          <p:spPr bwMode="auto">
            <a:xfrm>
              <a:off x="2040537" y="2708920"/>
              <a:ext cx="2027407" cy="1512168"/>
            </a:xfrm>
            <a:custGeom>
              <a:avLst/>
              <a:gdLst>
                <a:gd name="T0" fmla="*/ 0 w 1811383"/>
                <a:gd name="T1" fmla="*/ 1512168 h 1245326"/>
                <a:gd name="T2" fmla="*/ 604324 w 1811383"/>
                <a:gd name="T3" fmla="*/ 317239 h 1245326"/>
                <a:gd name="T4" fmla="*/ 2027407 w 1811383"/>
                <a:gd name="T5" fmla="*/ 0 h 12453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11383" h="1245326">
                  <a:moveTo>
                    <a:pt x="0" y="1245326"/>
                  </a:moveTo>
                  <a:cubicBezTo>
                    <a:pt x="119017" y="857069"/>
                    <a:pt x="238035" y="468812"/>
                    <a:pt x="539932" y="261258"/>
                  </a:cubicBezTo>
                  <a:cubicBezTo>
                    <a:pt x="841829" y="53704"/>
                    <a:pt x="1326606" y="26852"/>
                    <a:pt x="1811383" y="0"/>
                  </a:cubicBezTo>
                </a:path>
              </a:pathLst>
            </a:custGeom>
            <a:noFill/>
            <a:ln w="952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0" name="TextBox 29"/>
            <p:cNvSpPr txBox="1">
              <a:spLocks noChangeArrowheads="1"/>
            </p:cNvSpPr>
            <p:nvPr/>
          </p:nvSpPr>
          <p:spPr bwMode="auto">
            <a:xfrm>
              <a:off x="2069431" y="3140968"/>
              <a:ext cx="17281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Calibri" pitchFamily="34" charset="0"/>
                </a:rPr>
                <a:t>视频</a:t>
              </a:r>
              <a:r>
                <a:rPr lang="en-US" altLang="zh-CN" sz="1200">
                  <a:latin typeface="Calibri" pitchFamily="34" charset="0"/>
                </a:rPr>
                <a:t>2</a:t>
              </a:r>
            </a:p>
            <a:p>
              <a:r>
                <a:rPr lang="en-US" altLang="zh-CN" sz="1200">
                  <a:latin typeface="Calibri" pitchFamily="34" charset="0"/>
                </a:rPr>
                <a:t>202.197.9.217 : </a:t>
              </a:r>
              <a:r>
                <a:rPr lang="en-US" altLang="zh-CN" sz="1200" b="1">
                  <a:latin typeface="Calibri" pitchFamily="34" charset="0"/>
                </a:rPr>
                <a:t>1236</a:t>
              </a:r>
              <a:endParaRPr lang="zh-CN" altLang="en-US" sz="1200" b="1">
                <a:latin typeface="Calibri" pitchFamily="34" charset="0"/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1325563" y="2276475"/>
            <a:ext cx="2741612" cy="1657350"/>
            <a:chOff x="1326048" y="2276873"/>
            <a:chExt cx="2741896" cy="1656184"/>
          </a:xfrm>
        </p:grpSpPr>
        <p:sp>
          <p:nvSpPr>
            <p:cNvPr id="23" name="任意多边形 22"/>
            <p:cNvSpPr/>
            <p:nvPr/>
          </p:nvSpPr>
          <p:spPr>
            <a:xfrm>
              <a:off x="1619765" y="2276873"/>
              <a:ext cx="2448179" cy="1656184"/>
            </a:xfrm>
            <a:custGeom>
              <a:avLst/>
              <a:gdLst>
                <a:gd name="connsiteX0" fmla="*/ 0 w 1811383"/>
                <a:gd name="connsiteY0" fmla="*/ 1245326 h 1245326"/>
                <a:gd name="connsiteX1" fmla="*/ 539932 w 1811383"/>
                <a:gd name="connsiteY1" fmla="*/ 261258 h 1245326"/>
                <a:gd name="connsiteX2" fmla="*/ 1811383 w 1811383"/>
                <a:gd name="connsiteY2" fmla="*/ 0 h 124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1383" h="1245326">
                  <a:moveTo>
                    <a:pt x="0" y="1245326"/>
                  </a:moveTo>
                  <a:cubicBezTo>
                    <a:pt x="119017" y="857069"/>
                    <a:pt x="238035" y="468812"/>
                    <a:pt x="539932" y="261258"/>
                  </a:cubicBezTo>
                  <a:cubicBezTo>
                    <a:pt x="841829" y="53704"/>
                    <a:pt x="1326606" y="26852"/>
                    <a:pt x="1811383" y="0"/>
                  </a:cubicBezTo>
                </a:path>
              </a:pathLst>
            </a:cu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8" name="TextBox 33"/>
            <p:cNvSpPr txBox="1">
              <a:spLocks noChangeArrowheads="1"/>
            </p:cNvSpPr>
            <p:nvPr/>
          </p:nvSpPr>
          <p:spPr bwMode="auto">
            <a:xfrm>
              <a:off x="1326048" y="2348880"/>
              <a:ext cx="17281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Calibri" pitchFamily="34" charset="0"/>
                </a:rPr>
                <a:t>视频</a:t>
              </a:r>
              <a:r>
                <a:rPr lang="en-US" altLang="zh-CN" sz="1200">
                  <a:latin typeface="Calibri" pitchFamily="34" charset="0"/>
                </a:rPr>
                <a:t>1</a:t>
              </a:r>
            </a:p>
            <a:p>
              <a:r>
                <a:rPr lang="en-US" altLang="zh-CN" sz="1200">
                  <a:latin typeface="Calibri" pitchFamily="34" charset="0"/>
                </a:rPr>
                <a:t>202.197.9.217 : </a:t>
              </a:r>
              <a:r>
                <a:rPr lang="en-US" altLang="zh-CN" sz="1200" b="1">
                  <a:latin typeface="Calibri" pitchFamily="34" charset="0"/>
                </a:rPr>
                <a:t>1234</a:t>
              </a:r>
              <a:endParaRPr lang="zh-CN" altLang="en-US" sz="1200" b="1">
                <a:latin typeface="Calibri" pitchFamily="34" charset="0"/>
              </a:endParaRPr>
            </a:p>
          </p:txBody>
        </p:sp>
      </p:grpSp>
      <p:sp>
        <p:nvSpPr>
          <p:cNvPr id="1095" name="TextBox 34"/>
          <p:cNvSpPr txBox="1">
            <a:spLocks noChangeArrowheads="1"/>
          </p:cNvSpPr>
          <p:nvPr/>
        </p:nvSpPr>
        <p:spPr bwMode="auto">
          <a:xfrm>
            <a:off x="461963" y="5373688"/>
            <a:ext cx="1728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A </a:t>
            </a:r>
            <a:r>
              <a:rPr lang="en-US" altLang="zh-CN" sz="1200">
                <a:latin typeface="Calibri" pitchFamily="34" charset="0"/>
              </a:rPr>
              <a:t>      202.197.9.123</a:t>
            </a:r>
            <a:endParaRPr lang="zh-CN" altLang="en-US" sz="1200">
              <a:latin typeface="Calibri" pitchFamily="34" charset="0"/>
            </a:endParaRPr>
          </a:p>
        </p:txBody>
      </p:sp>
      <p:sp>
        <p:nvSpPr>
          <p:cNvPr id="1096" name="TextBox 35"/>
          <p:cNvSpPr txBox="1">
            <a:spLocks noChangeArrowheads="1"/>
          </p:cNvSpPr>
          <p:nvPr/>
        </p:nvSpPr>
        <p:spPr bwMode="auto">
          <a:xfrm>
            <a:off x="6659563" y="5300663"/>
            <a:ext cx="1728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B </a:t>
            </a:r>
            <a:r>
              <a:rPr lang="en-US" altLang="zh-CN" sz="1200">
                <a:latin typeface="Calibri" pitchFamily="34" charset="0"/>
              </a:rPr>
              <a:t>      202.197.9.217</a:t>
            </a:r>
            <a:endParaRPr lang="zh-CN" altLang="en-US" sz="1200">
              <a:latin typeface="Calibri" pitchFamily="34" charset="0"/>
            </a:endParaRPr>
          </a:p>
        </p:txBody>
      </p:sp>
      <p:sp>
        <p:nvSpPr>
          <p:cNvPr id="1097" name="TextBox 36"/>
          <p:cNvSpPr txBox="1">
            <a:spLocks noChangeArrowheads="1"/>
          </p:cNvSpPr>
          <p:nvPr/>
        </p:nvSpPr>
        <p:spPr bwMode="auto">
          <a:xfrm>
            <a:off x="5795963" y="1989138"/>
            <a:ext cx="1728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NetMagic </a:t>
            </a:r>
            <a:r>
              <a:rPr lang="en-US" altLang="zh-CN" sz="1200">
                <a:latin typeface="Calibri" pitchFamily="34" charset="0"/>
              </a:rPr>
              <a:t>    </a:t>
            </a:r>
            <a:endParaRPr lang="zh-CN" altLang="en-US" sz="1200">
              <a:latin typeface="Calibri" pitchFamily="34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311525" y="3756025"/>
          <a:ext cx="3204356" cy="11138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4156"/>
                <a:gridCol w="864096"/>
                <a:gridCol w="936104"/>
              </a:tblGrid>
              <a:tr h="3712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目的</a:t>
                      </a:r>
                      <a:r>
                        <a:rPr lang="en-US" altLang="zh-CN" sz="1400" dirty="0" smtClean="0"/>
                        <a:t>IP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UDP</a:t>
                      </a:r>
                      <a:r>
                        <a:rPr lang="zh-CN" altLang="en-US" sz="1400" dirty="0" smtClean="0"/>
                        <a:t>端口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转发端口</a:t>
                      </a:r>
                      <a:endParaRPr lang="zh-CN" altLang="en-US" sz="1400" dirty="0"/>
                    </a:p>
                  </a:txBody>
                  <a:tcPr/>
                </a:tc>
              </a:tr>
              <a:tr h="371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x.x.x.x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x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</a:tr>
              <a:tr h="371273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 flipV="1">
            <a:off x="2051050" y="2781300"/>
            <a:ext cx="2233613" cy="15843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572000" y="2852936"/>
            <a:ext cx="648072" cy="369332"/>
            <a:chOff x="4572000" y="2852936"/>
            <a:chExt cx="648072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4572000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0032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3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6016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048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(1/4)</a:t>
            </a:r>
            <a:endParaRPr lang="zh-CN" altLang="en-US" dirty="0" smtClean="0"/>
          </a:p>
        </p:txBody>
      </p:sp>
      <p:sp>
        <p:nvSpPr>
          <p:cNvPr id="41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4134" name="Object 38"/>
          <p:cNvGraphicFramePr>
            <a:graphicFrameLocks noChangeAspect="1"/>
          </p:cNvGraphicFramePr>
          <p:nvPr/>
        </p:nvGraphicFramePr>
        <p:xfrm>
          <a:off x="539750" y="3860800"/>
          <a:ext cx="16192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Visio" r:id="rId3" imgW="426910" imgH="414338" progId="">
                  <p:embed/>
                </p:oleObj>
              </mc:Choice>
              <mc:Fallback>
                <p:oleObj name="Visio" r:id="rId3" imgW="426910" imgH="414338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16192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4135" name="Object 39"/>
          <p:cNvGraphicFramePr>
            <a:graphicFrameLocks noChangeAspect="1"/>
          </p:cNvGraphicFramePr>
          <p:nvPr/>
        </p:nvGraphicFramePr>
        <p:xfrm>
          <a:off x="4187825" y="2060575"/>
          <a:ext cx="1752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Visio" r:id="rId5" imgW="666940" imgH="360616" progId="">
                  <p:embed/>
                </p:oleObj>
              </mc:Choice>
              <mc:Fallback>
                <p:oleObj name="Visio" r:id="rId5" imgW="666940" imgH="360616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2060575"/>
                        <a:ext cx="17526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6" name="Object 40"/>
          <p:cNvGraphicFramePr>
            <a:graphicFrameLocks noChangeAspect="1"/>
          </p:cNvGraphicFramePr>
          <p:nvPr/>
        </p:nvGraphicFramePr>
        <p:xfrm>
          <a:off x="6769100" y="3644900"/>
          <a:ext cx="16192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Visio" r:id="rId7" imgW="426910" imgH="414338" progId="">
                  <p:embed/>
                </p:oleObj>
              </mc:Choice>
              <mc:Fallback>
                <p:oleObj name="Visio" r:id="rId7" imgW="426910" imgH="414338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3644900"/>
                        <a:ext cx="16192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H="1">
            <a:off x="1979613" y="2781300"/>
            <a:ext cx="2663825" cy="1871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03800" y="2781300"/>
            <a:ext cx="2305050" cy="143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2" name="组合 41"/>
          <p:cNvGrpSpPr>
            <a:grpSpLocks/>
          </p:cNvGrpSpPr>
          <p:nvPr/>
        </p:nvGrpSpPr>
        <p:grpSpPr bwMode="auto">
          <a:xfrm>
            <a:off x="1325563" y="2276475"/>
            <a:ext cx="2741612" cy="1657350"/>
            <a:chOff x="1326048" y="2276873"/>
            <a:chExt cx="2741896" cy="1656184"/>
          </a:xfrm>
        </p:grpSpPr>
        <p:sp>
          <p:nvSpPr>
            <p:cNvPr id="23" name="任意多边形 22"/>
            <p:cNvSpPr/>
            <p:nvPr/>
          </p:nvSpPr>
          <p:spPr>
            <a:xfrm>
              <a:off x="1619765" y="2276873"/>
              <a:ext cx="2448179" cy="1656184"/>
            </a:xfrm>
            <a:custGeom>
              <a:avLst/>
              <a:gdLst>
                <a:gd name="connsiteX0" fmla="*/ 0 w 1811383"/>
                <a:gd name="connsiteY0" fmla="*/ 1245326 h 1245326"/>
                <a:gd name="connsiteX1" fmla="*/ 539932 w 1811383"/>
                <a:gd name="connsiteY1" fmla="*/ 261258 h 1245326"/>
                <a:gd name="connsiteX2" fmla="*/ 1811383 w 1811383"/>
                <a:gd name="connsiteY2" fmla="*/ 0 h 124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1383" h="1245326">
                  <a:moveTo>
                    <a:pt x="0" y="1245326"/>
                  </a:moveTo>
                  <a:cubicBezTo>
                    <a:pt x="119017" y="857069"/>
                    <a:pt x="238035" y="468812"/>
                    <a:pt x="539932" y="261258"/>
                  </a:cubicBezTo>
                  <a:cubicBezTo>
                    <a:pt x="841829" y="53704"/>
                    <a:pt x="1326606" y="26852"/>
                    <a:pt x="1811383" y="0"/>
                  </a:cubicBezTo>
                </a:path>
              </a:pathLst>
            </a:cu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76" name="TextBox 33"/>
            <p:cNvSpPr txBox="1">
              <a:spLocks noChangeArrowheads="1"/>
            </p:cNvSpPr>
            <p:nvPr/>
          </p:nvSpPr>
          <p:spPr bwMode="auto">
            <a:xfrm>
              <a:off x="1326048" y="2348260"/>
              <a:ext cx="1728966" cy="456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Calibri" pitchFamily="34" charset="0"/>
                </a:rPr>
                <a:t>视频</a:t>
              </a:r>
              <a:r>
                <a:rPr lang="en-US" altLang="zh-CN" sz="1200">
                  <a:latin typeface="Calibri" pitchFamily="34" charset="0"/>
                </a:rPr>
                <a:t>1</a:t>
              </a:r>
            </a:p>
            <a:p>
              <a:r>
                <a:rPr lang="en-US" altLang="zh-CN" sz="1200">
                  <a:latin typeface="Calibri" pitchFamily="34" charset="0"/>
                </a:rPr>
                <a:t>202.197.9.217 : </a:t>
              </a:r>
              <a:r>
                <a:rPr lang="en-US" altLang="zh-CN" sz="1200" b="1">
                  <a:latin typeface="Calibri" pitchFamily="34" charset="0"/>
                </a:rPr>
                <a:t>1234</a:t>
              </a:r>
              <a:endParaRPr lang="zh-CN" altLang="en-US" sz="1200" b="1">
                <a:latin typeface="Calibri" pitchFamily="34" charset="0"/>
              </a:endParaRPr>
            </a:p>
          </p:txBody>
        </p:sp>
      </p:grpSp>
      <p:sp>
        <p:nvSpPr>
          <p:cNvPr id="4143" name="TextBox 34"/>
          <p:cNvSpPr txBox="1">
            <a:spLocks noChangeArrowheads="1"/>
          </p:cNvSpPr>
          <p:nvPr/>
        </p:nvSpPr>
        <p:spPr bwMode="auto">
          <a:xfrm>
            <a:off x="461963" y="5373688"/>
            <a:ext cx="1728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A </a:t>
            </a:r>
            <a:r>
              <a:rPr lang="en-US" altLang="zh-CN" sz="1200">
                <a:latin typeface="Calibri" pitchFamily="34" charset="0"/>
              </a:rPr>
              <a:t>      202.197.9.123</a:t>
            </a:r>
            <a:endParaRPr lang="zh-CN" altLang="en-US" sz="1200">
              <a:latin typeface="Calibri" pitchFamily="34" charset="0"/>
            </a:endParaRPr>
          </a:p>
        </p:txBody>
      </p:sp>
      <p:sp>
        <p:nvSpPr>
          <p:cNvPr id="4144" name="TextBox 35"/>
          <p:cNvSpPr txBox="1">
            <a:spLocks noChangeArrowheads="1"/>
          </p:cNvSpPr>
          <p:nvPr/>
        </p:nvSpPr>
        <p:spPr bwMode="auto">
          <a:xfrm>
            <a:off x="6659563" y="5300663"/>
            <a:ext cx="1728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B </a:t>
            </a:r>
            <a:r>
              <a:rPr lang="en-US" altLang="zh-CN" sz="1200">
                <a:latin typeface="Calibri" pitchFamily="34" charset="0"/>
              </a:rPr>
              <a:t>      202.197.9.217</a:t>
            </a:r>
            <a:endParaRPr lang="zh-CN" altLang="en-US" sz="1200">
              <a:latin typeface="Calibri" pitchFamily="34" charset="0"/>
            </a:endParaRPr>
          </a:p>
        </p:txBody>
      </p:sp>
      <p:sp>
        <p:nvSpPr>
          <p:cNvPr id="4145" name="TextBox 36"/>
          <p:cNvSpPr txBox="1">
            <a:spLocks noChangeArrowheads="1"/>
          </p:cNvSpPr>
          <p:nvPr/>
        </p:nvSpPr>
        <p:spPr bwMode="auto">
          <a:xfrm>
            <a:off x="5795963" y="1989138"/>
            <a:ext cx="1728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NetMagic </a:t>
            </a:r>
            <a:r>
              <a:rPr lang="en-US" altLang="zh-CN" sz="1200">
                <a:latin typeface="Calibri" pitchFamily="34" charset="0"/>
              </a:rPr>
              <a:t>      </a:t>
            </a:r>
            <a:endParaRPr lang="zh-CN" altLang="en-US" sz="1200">
              <a:latin typeface="Calibri" pitchFamily="34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311525" y="3756025"/>
          <a:ext cx="3204356" cy="11138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4156"/>
                <a:gridCol w="864096"/>
                <a:gridCol w="936104"/>
              </a:tblGrid>
              <a:tr h="3712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目的</a:t>
                      </a:r>
                      <a:r>
                        <a:rPr lang="en-US" altLang="zh-CN" sz="1400" dirty="0" smtClean="0"/>
                        <a:t>IP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UDP</a:t>
                      </a:r>
                      <a:r>
                        <a:rPr lang="zh-CN" altLang="en-US" sz="1400" dirty="0" smtClean="0"/>
                        <a:t>端口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转发端口</a:t>
                      </a:r>
                      <a:endParaRPr lang="zh-CN" altLang="en-US" sz="1400" dirty="0"/>
                    </a:p>
                  </a:txBody>
                  <a:tcPr/>
                </a:tc>
              </a:tr>
              <a:tr h="371273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1273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 flipV="1">
            <a:off x="2051050" y="2781300"/>
            <a:ext cx="2233613" cy="15843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11525" y="4149725"/>
          <a:ext cx="32043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156"/>
                <a:gridCol w="864096"/>
                <a:gridCol w="93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202.197.9.217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1234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任意多边形 26"/>
          <p:cNvSpPr>
            <a:spLocks/>
          </p:cNvSpPr>
          <p:nvPr/>
        </p:nvSpPr>
        <p:spPr bwMode="auto">
          <a:xfrm>
            <a:off x="1908175" y="2565400"/>
            <a:ext cx="2159000" cy="1511300"/>
          </a:xfrm>
          <a:custGeom>
            <a:avLst/>
            <a:gdLst>
              <a:gd name="T0" fmla="*/ 0 w 1811383"/>
              <a:gd name="T1" fmla="*/ 1512168 h 1245326"/>
              <a:gd name="T2" fmla="*/ 643919 w 1811383"/>
              <a:gd name="T3" fmla="*/ 317239 h 1245326"/>
              <a:gd name="T4" fmla="*/ 2160241 w 1811383"/>
              <a:gd name="T5" fmla="*/ 0 h 12453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1383" h="1245326">
                <a:moveTo>
                  <a:pt x="0" y="1245326"/>
                </a:moveTo>
                <a:cubicBezTo>
                  <a:pt x="119017" y="857069"/>
                  <a:pt x="238035" y="468812"/>
                  <a:pt x="539932" y="261258"/>
                </a:cubicBezTo>
                <a:cubicBezTo>
                  <a:pt x="841829" y="53704"/>
                  <a:pt x="1326606" y="26852"/>
                  <a:pt x="1811383" y="0"/>
                </a:cubicBezTo>
              </a:path>
            </a:pathLst>
          </a:cu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170" name="TextBox 29"/>
          <p:cNvSpPr txBox="1">
            <a:spLocks noChangeArrowheads="1"/>
          </p:cNvSpPr>
          <p:nvPr/>
        </p:nvSpPr>
        <p:spPr bwMode="auto">
          <a:xfrm>
            <a:off x="1938338" y="2997200"/>
            <a:ext cx="1841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Calibri" pitchFamily="34" charset="0"/>
              </a:rPr>
              <a:t>视频</a:t>
            </a:r>
            <a:r>
              <a:rPr lang="en-US" altLang="zh-CN" sz="1200">
                <a:latin typeface="Calibri" pitchFamily="34" charset="0"/>
              </a:rPr>
              <a:t>2</a:t>
            </a:r>
          </a:p>
          <a:p>
            <a:r>
              <a:rPr lang="en-US" altLang="zh-CN" sz="1200">
                <a:latin typeface="Calibri" pitchFamily="34" charset="0"/>
              </a:rPr>
              <a:t>202.197.9.217 : </a:t>
            </a:r>
            <a:r>
              <a:rPr lang="en-US" altLang="zh-CN" sz="1200" b="1">
                <a:latin typeface="Calibri" pitchFamily="34" charset="0"/>
              </a:rPr>
              <a:t>1236</a:t>
            </a:r>
            <a:endParaRPr lang="zh-CN" altLang="en-US" sz="1200" b="1">
              <a:latin typeface="Calibri" pitchFamily="34" charset="0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454650" y="2820988"/>
            <a:ext cx="1854200" cy="1141412"/>
            <a:chOff x="5436096" y="2821367"/>
            <a:chExt cx="1852978" cy="1141033"/>
          </a:xfrm>
        </p:grpSpPr>
        <p:sp>
          <p:nvSpPr>
            <p:cNvPr id="4173" name="TextBox 28"/>
            <p:cNvSpPr txBox="1">
              <a:spLocks noChangeArrowheads="1"/>
            </p:cNvSpPr>
            <p:nvPr/>
          </p:nvSpPr>
          <p:spPr bwMode="auto">
            <a:xfrm>
              <a:off x="5436096" y="2924520"/>
              <a:ext cx="1841873" cy="274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200">
                  <a:latin typeface="Calibri" pitchFamily="34" charset="0"/>
                </a:rPr>
                <a:t>视频</a:t>
              </a:r>
              <a:r>
                <a:rPr lang="en-US" altLang="zh-CN" sz="1200">
                  <a:latin typeface="Calibri" pitchFamily="34" charset="0"/>
                </a:rPr>
                <a:t>1</a:t>
              </a: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78717" y="2821367"/>
              <a:ext cx="1410357" cy="1141033"/>
            </a:xfrm>
            <a:custGeom>
              <a:avLst/>
              <a:gdLst>
                <a:gd name="connsiteX0" fmla="*/ 0 w 1410788"/>
                <a:gd name="connsiteY0" fmla="*/ 8919 h 1141033"/>
                <a:gd name="connsiteX1" fmla="*/ 679268 w 1410788"/>
                <a:gd name="connsiteY1" fmla="*/ 165673 h 1141033"/>
                <a:gd name="connsiteX2" fmla="*/ 1410788 w 1410788"/>
                <a:gd name="connsiteY2" fmla="*/ 1141033 h 1141033"/>
                <a:gd name="connsiteX3" fmla="*/ 1410788 w 1410788"/>
                <a:gd name="connsiteY3" fmla="*/ 1141033 h 1141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0788" h="1141033">
                  <a:moveTo>
                    <a:pt x="0" y="8919"/>
                  </a:moveTo>
                  <a:cubicBezTo>
                    <a:pt x="222068" y="-7047"/>
                    <a:pt x="444137" y="-23013"/>
                    <a:pt x="679268" y="165673"/>
                  </a:cubicBezTo>
                  <a:cubicBezTo>
                    <a:pt x="914399" y="354359"/>
                    <a:pt x="1410788" y="1141033"/>
                    <a:pt x="1410788" y="1141033"/>
                  </a:cubicBezTo>
                  <a:lnTo>
                    <a:pt x="1410788" y="1141033"/>
                  </a:lnTo>
                </a:path>
              </a:pathLst>
            </a:cu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172" name="TextBox 2"/>
          <p:cNvSpPr txBox="1">
            <a:spLocks noChangeArrowheads="1"/>
          </p:cNvSpPr>
          <p:nvPr/>
        </p:nvSpPr>
        <p:spPr bwMode="auto">
          <a:xfrm>
            <a:off x="539750" y="1619250"/>
            <a:ext cx="2592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1. </a:t>
            </a:r>
            <a:r>
              <a:rPr lang="zh-CN" altLang="en-US" sz="2400">
                <a:latin typeface="Calibri" pitchFamily="34" charset="0"/>
              </a:rPr>
              <a:t>转发视频</a:t>
            </a:r>
            <a:r>
              <a:rPr lang="en-US" altLang="zh-CN" sz="2400">
                <a:latin typeface="Calibri" pitchFamily="34" charset="0"/>
              </a:rPr>
              <a:t>1</a:t>
            </a:r>
            <a:endParaRPr lang="zh-CN" altLang="en-US" sz="2400">
              <a:latin typeface="Calibri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572000" y="2852936"/>
            <a:ext cx="648072" cy="369332"/>
            <a:chOff x="4572000" y="2852936"/>
            <a:chExt cx="648072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4572000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60032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3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16016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4048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(2/4)</a:t>
            </a:r>
            <a:endParaRPr lang="zh-CN" altLang="en-US" dirty="0" smtClean="0"/>
          </a:p>
        </p:txBody>
      </p:sp>
      <p:sp>
        <p:nvSpPr>
          <p:cNvPr id="51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5152" name="Object 32"/>
          <p:cNvGraphicFramePr>
            <a:graphicFrameLocks noChangeAspect="1"/>
          </p:cNvGraphicFramePr>
          <p:nvPr/>
        </p:nvGraphicFramePr>
        <p:xfrm>
          <a:off x="539750" y="3860800"/>
          <a:ext cx="16192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Visio" r:id="rId3" imgW="426910" imgH="414338" progId="">
                  <p:embed/>
                </p:oleObj>
              </mc:Choice>
              <mc:Fallback>
                <p:oleObj name="Visio" r:id="rId3" imgW="426910" imgH="414338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16192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5153" name="Object 33"/>
          <p:cNvGraphicFramePr>
            <a:graphicFrameLocks noChangeAspect="1"/>
          </p:cNvGraphicFramePr>
          <p:nvPr/>
        </p:nvGraphicFramePr>
        <p:xfrm>
          <a:off x="4187825" y="2060575"/>
          <a:ext cx="1752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Visio" r:id="rId5" imgW="666940" imgH="360616" progId="">
                  <p:embed/>
                </p:oleObj>
              </mc:Choice>
              <mc:Fallback>
                <p:oleObj name="Visio" r:id="rId5" imgW="666940" imgH="360616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2060575"/>
                        <a:ext cx="17526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4" name="Object 34"/>
          <p:cNvGraphicFramePr>
            <a:graphicFrameLocks noChangeAspect="1"/>
          </p:cNvGraphicFramePr>
          <p:nvPr/>
        </p:nvGraphicFramePr>
        <p:xfrm>
          <a:off x="6769100" y="3644900"/>
          <a:ext cx="16192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Visio" r:id="rId7" imgW="426910" imgH="414338" progId="">
                  <p:embed/>
                </p:oleObj>
              </mc:Choice>
              <mc:Fallback>
                <p:oleObj name="Visio" r:id="rId7" imgW="426910" imgH="414338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3644900"/>
                        <a:ext cx="16192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H="1">
            <a:off x="1979613" y="2781300"/>
            <a:ext cx="2663825" cy="1871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03800" y="2781300"/>
            <a:ext cx="2305050" cy="143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60" name="组合 41"/>
          <p:cNvGrpSpPr>
            <a:grpSpLocks/>
          </p:cNvGrpSpPr>
          <p:nvPr/>
        </p:nvGrpSpPr>
        <p:grpSpPr bwMode="auto">
          <a:xfrm>
            <a:off x="1325563" y="2276475"/>
            <a:ext cx="2741612" cy="1657350"/>
            <a:chOff x="1326048" y="2276873"/>
            <a:chExt cx="2741896" cy="1656184"/>
          </a:xfrm>
        </p:grpSpPr>
        <p:sp>
          <p:nvSpPr>
            <p:cNvPr id="23" name="任意多边形 22"/>
            <p:cNvSpPr/>
            <p:nvPr/>
          </p:nvSpPr>
          <p:spPr>
            <a:xfrm>
              <a:off x="1619765" y="2276873"/>
              <a:ext cx="2448179" cy="1656184"/>
            </a:xfrm>
            <a:custGeom>
              <a:avLst/>
              <a:gdLst>
                <a:gd name="connsiteX0" fmla="*/ 0 w 1811383"/>
                <a:gd name="connsiteY0" fmla="*/ 1245326 h 1245326"/>
                <a:gd name="connsiteX1" fmla="*/ 539932 w 1811383"/>
                <a:gd name="connsiteY1" fmla="*/ 261258 h 1245326"/>
                <a:gd name="connsiteX2" fmla="*/ 1811383 w 1811383"/>
                <a:gd name="connsiteY2" fmla="*/ 0 h 124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1383" h="1245326">
                  <a:moveTo>
                    <a:pt x="0" y="1245326"/>
                  </a:moveTo>
                  <a:cubicBezTo>
                    <a:pt x="119017" y="857069"/>
                    <a:pt x="238035" y="468812"/>
                    <a:pt x="539932" y="261258"/>
                  </a:cubicBezTo>
                  <a:cubicBezTo>
                    <a:pt x="841829" y="53704"/>
                    <a:pt x="1326606" y="26852"/>
                    <a:pt x="1811383" y="0"/>
                  </a:cubicBezTo>
                </a:path>
              </a:pathLst>
            </a:cu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00" name="TextBox 33"/>
            <p:cNvSpPr txBox="1">
              <a:spLocks noChangeArrowheads="1"/>
            </p:cNvSpPr>
            <p:nvPr/>
          </p:nvSpPr>
          <p:spPr bwMode="auto">
            <a:xfrm>
              <a:off x="1326048" y="2348880"/>
              <a:ext cx="17281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Calibri" pitchFamily="34" charset="0"/>
                </a:rPr>
                <a:t>视频</a:t>
              </a:r>
              <a:r>
                <a:rPr lang="en-US" altLang="zh-CN" sz="1200">
                  <a:latin typeface="Calibri" pitchFamily="34" charset="0"/>
                </a:rPr>
                <a:t>1</a:t>
              </a:r>
            </a:p>
            <a:p>
              <a:r>
                <a:rPr lang="en-US" altLang="zh-CN" sz="1200">
                  <a:latin typeface="Calibri" pitchFamily="34" charset="0"/>
                </a:rPr>
                <a:t>202.197.9.217 : </a:t>
              </a:r>
              <a:r>
                <a:rPr lang="en-US" altLang="zh-CN" sz="1200" b="1">
                  <a:latin typeface="Calibri" pitchFamily="34" charset="0"/>
                </a:rPr>
                <a:t>1234</a:t>
              </a:r>
              <a:endParaRPr lang="zh-CN" altLang="en-US" sz="1200" b="1">
                <a:latin typeface="Calibri" pitchFamily="34" charset="0"/>
              </a:endParaRPr>
            </a:p>
          </p:txBody>
        </p:sp>
      </p:grpSp>
      <p:sp>
        <p:nvSpPr>
          <p:cNvPr id="5161" name="TextBox 34"/>
          <p:cNvSpPr txBox="1">
            <a:spLocks noChangeArrowheads="1"/>
          </p:cNvSpPr>
          <p:nvPr/>
        </p:nvSpPr>
        <p:spPr bwMode="auto">
          <a:xfrm>
            <a:off x="461963" y="5373688"/>
            <a:ext cx="1728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A </a:t>
            </a:r>
            <a:r>
              <a:rPr lang="en-US" altLang="zh-CN" sz="1200">
                <a:latin typeface="Calibri" pitchFamily="34" charset="0"/>
              </a:rPr>
              <a:t>      202.197.9.123</a:t>
            </a:r>
            <a:endParaRPr lang="zh-CN" altLang="en-US" sz="1200">
              <a:latin typeface="Calibri" pitchFamily="34" charset="0"/>
            </a:endParaRPr>
          </a:p>
        </p:txBody>
      </p:sp>
      <p:sp>
        <p:nvSpPr>
          <p:cNvPr id="5162" name="TextBox 35"/>
          <p:cNvSpPr txBox="1">
            <a:spLocks noChangeArrowheads="1"/>
          </p:cNvSpPr>
          <p:nvPr/>
        </p:nvSpPr>
        <p:spPr bwMode="auto">
          <a:xfrm>
            <a:off x="6659563" y="5300663"/>
            <a:ext cx="1728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B </a:t>
            </a:r>
            <a:r>
              <a:rPr lang="en-US" altLang="zh-CN" sz="1200">
                <a:latin typeface="Calibri" pitchFamily="34" charset="0"/>
              </a:rPr>
              <a:t>      202.197.9.217</a:t>
            </a:r>
            <a:endParaRPr lang="zh-CN" altLang="en-US" sz="1200">
              <a:latin typeface="Calibri" pitchFamily="34" charset="0"/>
            </a:endParaRPr>
          </a:p>
        </p:txBody>
      </p:sp>
      <p:sp>
        <p:nvSpPr>
          <p:cNvPr id="5163" name="TextBox 36"/>
          <p:cNvSpPr txBox="1">
            <a:spLocks noChangeArrowheads="1"/>
          </p:cNvSpPr>
          <p:nvPr/>
        </p:nvSpPr>
        <p:spPr bwMode="auto">
          <a:xfrm>
            <a:off x="5795963" y="1989138"/>
            <a:ext cx="1728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NetMagic </a:t>
            </a:r>
            <a:r>
              <a:rPr lang="en-US" altLang="zh-CN" sz="1200">
                <a:latin typeface="Calibri" pitchFamily="34" charset="0"/>
              </a:rPr>
              <a:t>      </a:t>
            </a:r>
            <a:endParaRPr lang="zh-CN" altLang="en-US" sz="1200">
              <a:latin typeface="Calibri" pitchFamily="34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311525" y="3756025"/>
          <a:ext cx="3204356" cy="11138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4156"/>
                <a:gridCol w="864096"/>
                <a:gridCol w="936104"/>
              </a:tblGrid>
              <a:tr h="3712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目的</a:t>
                      </a:r>
                      <a:r>
                        <a:rPr lang="en-US" altLang="zh-CN" sz="1400" dirty="0" smtClean="0"/>
                        <a:t>IP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UDP</a:t>
                      </a:r>
                      <a:r>
                        <a:rPr lang="zh-CN" altLang="en-US" sz="1400" dirty="0" smtClean="0"/>
                        <a:t>端口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转发端口</a:t>
                      </a:r>
                      <a:endParaRPr lang="zh-CN" altLang="en-US" sz="1400" dirty="0"/>
                    </a:p>
                  </a:txBody>
                  <a:tcPr/>
                </a:tc>
              </a:tr>
              <a:tr h="371273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1273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 flipV="1">
            <a:off x="2051050" y="2781300"/>
            <a:ext cx="2233613" cy="15843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11525" y="4149725"/>
          <a:ext cx="32043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156"/>
                <a:gridCol w="864096"/>
                <a:gridCol w="93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202.197.9.217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1234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311525" y="4498975"/>
          <a:ext cx="32043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156"/>
                <a:gridCol w="864096"/>
                <a:gridCol w="93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202.197.9.217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1236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任意多边形 26"/>
          <p:cNvSpPr>
            <a:spLocks/>
          </p:cNvSpPr>
          <p:nvPr/>
        </p:nvSpPr>
        <p:spPr bwMode="auto">
          <a:xfrm>
            <a:off x="1908175" y="2565400"/>
            <a:ext cx="2159000" cy="1511300"/>
          </a:xfrm>
          <a:custGeom>
            <a:avLst/>
            <a:gdLst>
              <a:gd name="T0" fmla="*/ 0 w 1811383"/>
              <a:gd name="T1" fmla="*/ 1512168 h 1245326"/>
              <a:gd name="T2" fmla="*/ 643919 w 1811383"/>
              <a:gd name="T3" fmla="*/ 317239 h 1245326"/>
              <a:gd name="T4" fmla="*/ 2160241 w 1811383"/>
              <a:gd name="T5" fmla="*/ 0 h 12453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1383" h="1245326">
                <a:moveTo>
                  <a:pt x="0" y="1245326"/>
                </a:moveTo>
                <a:cubicBezTo>
                  <a:pt x="119017" y="857069"/>
                  <a:pt x="238035" y="468812"/>
                  <a:pt x="539932" y="261258"/>
                </a:cubicBezTo>
                <a:cubicBezTo>
                  <a:pt x="841829" y="53704"/>
                  <a:pt x="1326606" y="26852"/>
                  <a:pt x="1811383" y="0"/>
                </a:cubicBezTo>
              </a:path>
            </a:pathLst>
          </a:cu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92" name="TextBox 29"/>
          <p:cNvSpPr txBox="1">
            <a:spLocks noChangeArrowheads="1"/>
          </p:cNvSpPr>
          <p:nvPr/>
        </p:nvSpPr>
        <p:spPr bwMode="auto">
          <a:xfrm>
            <a:off x="1938338" y="2997200"/>
            <a:ext cx="1841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Calibri" pitchFamily="34" charset="0"/>
              </a:rPr>
              <a:t>视频</a:t>
            </a:r>
            <a:r>
              <a:rPr lang="en-US" altLang="zh-CN" sz="1200">
                <a:latin typeface="Calibri" pitchFamily="34" charset="0"/>
              </a:rPr>
              <a:t>2</a:t>
            </a:r>
          </a:p>
          <a:p>
            <a:r>
              <a:rPr lang="en-US" altLang="zh-CN" sz="1200">
                <a:latin typeface="Calibri" pitchFamily="34" charset="0"/>
              </a:rPr>
              <a:t>202.197.9.217 : </a:t>
            </a:r>
            <a:r>
              <a:rPr lang="en-US" altLang="zh-CN" sz="1200" b="1">
                <a:latin typeface="Calibri" pitchFamily="34" charset="0"/>
              </a:rPr>
              <a:t>1236</a:t>
            </a:r>
            <a:endParaRPr lang="zh-CN" altLang="en-US" sz="1200" b="1">
              <a:latin typeface="Calibri" pitchFamily="34" charset="0"/>
            </a:endParaRPr>
          </a:p>
        </p:txBody>
      </p:sp>
      <p:sp>
        <p:nvSpPr>
          <p:cNvPr id="5193" name="TextBox 28"/>
          <p:cNvSpPr txBox="1">
            <a:spLocks noChangeArrowheads="1"/>
          </p:cNvSpPr>
          <p:nvPr/>
        </p:nvSpPr>
        <p:spPr bwMode="auto">
          <a:xfrm>
            <a:off x="5435600" y="2924175"/>
            <a:ext cx="184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200">
                <a:latin typeface="Calibri" pitchFamily="34" charset="0"/>
              </a:rPr>
              <a:t>视频</a:t>
            </a:r>
            <a:r>
              <a:rPr lang="en-US" altLang="zh-CN" sz="1200">
                <a:latin typeface="Calibri" pitchFamily="34" charset="0"/>
              </a:rPr>
              <a:t>1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5878513" y="2820988"/>
            <a:ext cx="1411287" cy="1141412"/>
          </a:xfrm>
          <a:custGeom>
            <a:avLst/>
            <a:gdLst>
              <a:gd name="connsiteX0" fmla="*/ 0 w 1410788"/>
              <a:gd name="connsiteY0" fmla="*/ 8919 h 1141033"/>
              <a:gd name="connsiteX1" fmla="*/ 679268 w 1410788"/>
              <a:gd name="connsiteY1" fmla="*/ 165673 h 1141033"/>
              <a:gd name="connsiteX2" fmla="*/ 1410788 w 1410788"/>
              <a:gd name="connsiteY2" fmla="*/ 1141033 h 1141033"/>
              <a:gd name="connsiteX3" fmla="*/ 1410788 w 1410788"/>
              <a:gd name="connsiteY3" fmla="*/ 1141033 h 114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141033">
                <a:moveTo>
                  <a:pt x="0" y="8919"/>
                </a:moveTo>
                <a:cubicBezTo>
                  <a:pt x="222068" y="-7047"/>
                  <a:pt x="444137" y="-23013"/>
                  <a:pt x="679268" y="165673"/>
                </a:cubicBezTo>
                <a:cubicBezTo>
                  <a:pt x="914399" y="354359"/>
                  <a:pt x="1410788" y="1141033"/>
                  <a:pt x="1410788" y="1141033"/>
                </a:cubicBezTo>
                <a:lnTo>
                  <a:pt x="1410788" y="1141033"/>
                </a:ln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878513" y="2503488"/>
            <a:ext cx="2870200" cy="1201737"/>
            <a:chOff x="5878286" y="2503930"/>
            <a:chExt cx="2870178" cy="1202038"/>
          </a:xfrm>
        </p:grpSpPr>
        <p:sp>
          <p:nvSpPr>
            <p:cNvPr id="26" name="任意多边形 25"/>
            <p:cNvSpPr>
              <a:spLocks/>
            </p:cNvSpPr>
            <p:nvPr/>
          </p:nvSpPr>
          <p:spPr bwMode="auto">
            <a:xfrm>
              <a:off x="5878286" y="2503930"/>
              <a:ext cx="1616670" cy="1202038"/>
            </a:xfrm>
            <a:custGeom>
              <a:avLst/>
              <a:gdLst>
                <a:gd name="T0" fmla="*/ 0 w 1410788"/>
                <a:gd name="T1" fmla="*/ 9396 h 1141033"/>
                <a:gd name="T2" fmla="*/ 778396 w 1410788"/>
                <a:gd name="T3" fmla="*/ 174531 h 1141033"/>
                <a:gd name="T4" fmla="*/ 1616670 w 1410788"/>
                <a:gd name="T5" fmla="*/ 1202038 h 1141033"/>
                <a:gd name="T6" fmla="*/ 1616670 w 1410788"/>
                <a:gd name="T7" fmla="*/ 1202038 h 11410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0788" h="1141033">
                  <a:moveTo>
                    <a:pt x="0" y="8919"/>
                  </a:moveTo>
                  <a:cubicBezTo>
                    <a:pt x="222068" y="-7047"/>
                    <a:pt x="444137" y="-23013"/>
                    <a:pt x="679268" y="165673"/>
                  </a:cubicBezTo>
                  <a:cubicBezTo>
                    <a:pt x="914399" y="354359"/>
                    <a:pt x="1410788" y="1141033"/>
                    <a:pt x="1410788" y="1141033"/>
                  </a:cubicBezTo>
                </a:path>
              </a:pathLst>
            </a:custGeom>
            <a:noFill/>
            <a:ln w="952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98" name="TextBox 27"/>
            <p:cNvSpPr txBox="1">
              <a:spLocks noChangeArrowheads="1"/>
            </p:cNvSpPr>
            <p:nvPr/>
          </p:nvSpPr>
          <p:spPr bwMode="auto">
            <a:xfrm>
              <a:off x="6906978" y="3223247"/>
              <a:ext cx="1841486" cy="27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Calibri" pitchFamily="34" charset="0"/>
                </a:rPr>
                <a:t>视频</a:t>
              </a:r>
              <a:r>
                <a:rPr lang="en-US" altLang="zh-CN" sz="12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5196" name="TextBox 31"/>
          <p:cNvSpPr txBox="1">
            <a:spLocks noChangeArrowheads="1"/>
          </p:cNvSpPr>
          <p:nvPr/>
        </p:nvSpPr>
        <p:spPr bwMode="auto">
          <a:xfrm>
            <a:off x="539750" y="1619250"/>
            <a:ext cx="2592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1. </a:t>
            </a:r>
            <a:r>
              <a:rPr lang="zh-CN" altLang="en-US" sz="2400">
                <a:latin typeface="Calibri" pitchFamily="34" charset="0"/>
              </a:rPr>
              <a:t>转发视频</a:t>
            </a:r>
            <a:r>
              <a:rPr lang="en-US" altLang="zh-CN" sz="2400">
                <a:latin typeface="Calibri" pitchFamily="34" charset="0"/>
              </a:rPr>
              <a:t>2</a:t>
            </a:r>
            <a:endParaRPr lang="zh-CN" altLang="en-US" sz="2400">
              <a:latin typeface="Calibri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572000" y="2852936"/>
            <a:ext cx="648072" cy="369332"/>
            <a:chOff x="4572000" y="2852936"/>
            <a:chExt cx="648072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572000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0032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3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16016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4048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(3/4)</a:t>
            </a:r>
            <a:endParaRPr lang="zh-CN" altLang="en-US" dirty="0" smtClean="0"/>
          </a:p>
        </p:txBody>
      </p:sp>
      <p:sp>
        <p:nvSpPr>
          <p:cNvPr id="61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539750" y="3860800"/>
          <a:ext cx="16192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Visio" r:id="rId3" imgW="426910" imgH="414338" progId="">
                  <p:embed/>
                </p:oleObj>
              </mc:Choice>
              <mc:Fallback>
                <p:oleObj name="Visio" r:id="rId3" imgW="426910" imgH="414338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16192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6174" name="Object 30"/>
          <p:cNvGraphicFramePr>
            <a:graphicFrameLocks noChangeAspect="1"/>
          </p:cNvGraphicFramePr>
          <p:nvPr/>
        </p:nvGraphicFramePr>
        <p:xfrm>
          <a:off x="4187825" y="2060575"/>
          <a:ext cx="1752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Visio" r:id="rId5" imgW="666940" imgH="360616" progId="">
                  <p:embed/>
                </p:oleObj>
              </mc:Choice>
              <mc:Fallback>
                <p:oleObj name="Visio" r:id="rId5" imgW="666940" imgH="360616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2060575"/>
                        <a:ext cx="17526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6769100" y="3644900"/>
          <a:ext cx="16192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Visio" r:id="rId7" imgW="426910" imgH="414338" progId="">
                  <p:embed/>
                </p:oleObj>
              </mc:Choice>
              <mc:Fallback>
                <p:oleObj name="Visio" r:id="rId7" imgW="426910" imgH="414338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3644900"/>
                        <a:ext cx="16192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H="1">
            <a:off x="1979613" y="2781300"/>
            <a:ext cx="2663825" cy="1871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03800" y="2781300"/>
            <a:ext cx="2305050" cy="143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81" name="组合 41"/>
          <p:cNvGrpSpPr>
            <a:grpSpLocks/>
          </p:cNvGrpSpPr>
          <p:nvPr/>
        </p:nvGrpSpPr>
        <p:grpSpPr bwMode="auto">
          <a:xfrm>
            <a:off x="1325563" y="2276475"/>
            <a:ext cx="2741612" cy="1657350"/>
            <a:chOff x="1326048" y="2276873"/>
            <a:chExt cx="2741896" cy="1656184"/>
          </a:xfrm>
        </p:grpSpPr>
        <p:sp>
          <p:nvSpPr>
            <p:cNvPr id="23" name="任意多边形 22"/>
            <p:cNvSpPr/>
            <p:nvPr/>
          </p:nvSpPr>
          <p:spPr>
            <a:xfrm>
              <a:off x="1619765" y="2276873"/>
              <a:ext cx="2448179" cy="1656184"/>
            </a:xfrm>
            <a:custGeom>
              <a:avLst/>
              <a:gdLst>
                <a:gd name="connsiteX0" fmla="*/ 0 w 1811383"/>
                <a:gd name="connsiteY0" fmla="*/ 1245326 h 1245326"/>
                <a:gd name="connsiteX1" fmla="*/ 539932 w 1811383"/>
                <a:gd name="connsiteY1" fmla="*/ 261258 h 1245326"/>
                <a:gd name="connsiteX2" fmla="*/ 1811383 w 1811383"/>
                <a:gd name="connsiteY2" fmla="*/ 0 h 124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1383" h="1245326">
                  <a:moveTo>
                    <a:pt x="0" y="1245326"/>
                  </a:moveTo>
                  <a:cubicBezTo>
                    <a:pt x="119017" y="857069"/>
                    <a:pt x="238035" y="468812"/>
                    <a:pt x="539932" y="261258"/>
                  </a:cubicBezTo>
                  <a:cubicBezTo>
                    <a:pt x="841829" y="53704"/>
                    <a:pt x="1326606" y="26852"/>
                    <a:pt x="1811383" y="0"/>
                  </a:cubicBezTo>
                </a:path>
              </a:pathLst>
            </a:cu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21" name="TextBox 33"/>
            <p:cNvSpPr txBox="1">
              <a:spLocks noChangeArrowheads="1"/>
            </p:cNvSpPr>
            <p:nvPr/>
          </p:nvSpPr>
          <p:spPr bwMode="auto">
            <a:xfrm>
              <a:off x="1326048" y="2348880"/>
              <a:ext cx="17281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Calibri" pitchFamily="34" charset="0"/>
                </a:rPr>
                <a:t>视频</a:t>
              </a:r>
              <a:r>
                <a:rPr lang="en-US" altLang="zh-CN" sz="1200">
                  <a:latin typeface="Calibri" pitchFamily="34" charset="0"/>
                </a:rPr>
                <a:t>1</a:t>
              </a:r>
            </a:p>
            <a:p>
              <a:r>
                <a:rPr lang="en-US" altLang="zh-CN" sz="1200">
                  <a:latin typeface="Calibri" pitchFamily="34" charset="0"/>
                </a:rPr>
                <a:t>202.197.9.217 : </a:t>
              </a:r>
              <a:r>
                <a:rPr lang="en-US" altLang="zh-CN" sz="1200" b="1">
                  <a:latin typeface="Calibri" pitchFamily="34" charset="0"/>
                </a:rPr>
                <a:t>1234</a:t>
              </a:r>
              <a:endParaRPr lang="zh-CN" altLang="en-US" sz="1200" b="1">
                <a:latin typeface="Calibri" pitchFamily="34" charset="0"/>
              </a:endParaRPr>
            </a:p>
          </p:txBody>
        </p:sp>
      </p:grpSp>
      <p:sp>
        <p:nvSpPr>
          <p:cNvPr id="6182" name="TextBox 34"/>
          <p:cNvSpPr txBox="1">
            <a:spLocks noChangeArrowheads="1"/>
          </p:cNvSpPr>
          <p:nvPr/>
        </p:nvSpPr>
        <p:spPr bwMode="auto">
          <a:xfrm>
            <a:off x="461963" y="5373688"/>
            <a:ext cx="1728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A </a:t>
            </a:r>
            <a:r>
              <a:rPr lang="en-US" altLang="zh-CN" sz="1200">
                <a:latin typeface="Calibri" pitchFamily="34" charset="0"/>
              </a:rPr>
              <a:t>      202.197.9.123</a:t>
            </a:r>
            <a:endParaRPr lang="zh-CN" altLang="en-US" sz="1200">
              <a:latin typeface="Calibri" pitchFamily="34" charset="0"/>
            </a:endParaRPr>
          </a:p>
        </p:txBody>
      </p:sp>
      <p:sp>
        <p:nvSpPr>
          <p:cNvPr id="6183" name="TextBox 35"/>
          <p:cNvSpPr txBox="1">
            <a:spLocks noChangeArrowheads="1"/>
          </p:cNvSpPr>
          <p:nvPr/>
        </p:nvSpPr>
        <p:spPr bwMode="auto">
          <a:xfrm>
            <a:off x="6659563" y="5300663"/>
            <a:ext cx="1728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B </a:t>
            </a:r>
            <a:r>
              <a:rPr lang="en-US" altLang="zh-CN" sz="1200">
                <a:latin typeface="Calibri" pitchFamily="34" charset="0"/>
              </a:rPr>
              <a:t>      202.197.9.217</a:t>
            </a:r>
            <a:endParaRPr lang="zh-CN" altLang="en-US" sz="1200">
              <a:latin typeface="Calibri" pitchFamily="34" charset="0"/>
            </a:endParaRPr>
          </a:p>
        </p:txBody>
      </p:sp>
      <p:sp>
        <p:nvSpPr>
          <p:cNvPr id="6184" name="TextBox 36"/>
          <p:cNvSpPr txBox="1">
            <a:spLocks noChangeArrowheads="1"/>
          </p:cNvSpPr>
          <p:nvPr/>
        </p:nvSpPr>
        <p:spPr bwMode="auto">
          <a:xfrm>
            <a:off x="5795963" y="1989138"/>
            <a:ext cx="1728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NetMagic </a:t>
            </a:r>
            <a:r>
              <a:rPr lang="en-US" altLang="zh-CN" sz="1200">
                <a:latin typeface="Calibri" pitchFamily="34" charset="0"/>
              </a:rPr>
              <a:t>      </a:t>
            </a:r>
            <a:endParaRPr lang="zh-CN" altLang="en-US" sz="1200">
              <a:latin typeface="Calibri" pitchFamily="34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311525" y="3756025"/>
          <a:ext cx="3204356" cy="11138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4156"/>
                <a:gridCol w="864096"/>
                <a:gridCol w="936104"/>
              </a:tblGrid>
              <a:tr h="3712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目的</a:t>
                      </a:r>
                      <a:r>
                        <a:rPr lang="en-US" altLang="zh-CN" sz="1400" dirty="0" smtClean="0"/>
                        <a:t>IP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UDP</a:t>
                      </a:r>
                      <a:r>
                        <a:rPr lang="zh-CN" altLang="en-US" sz="1400" dirty="0" smtClean="0"/>
                        <a:t>端口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转发端口</a:t>
                      </a:r>
                      <a:endParaRPr lang="zh-CN" altLang="en-US" sz="1400" dirty="0"/>
                    </a:p>
                  </a:txBody>
                  <a:tcPr/>
                </a:tc>
              </a:tr>
              <a:tr h="371273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1273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 flipV="1">
            <a:off x="2051050" y="2781300"/>
            <a:ext cx="2233613" cy="15843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11525" y="4149725"/>
          <a:ext cx="32043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156"/>
                <a:gridCol w="864096"/>
                <a:gridCol w="93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202.197.9.217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1234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311525" y="4498975"/>
          <a:ext cx="32043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156"/>
                <a:gridCol w="864096"/>
                <a:gridCol w="93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202.197.9.217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1236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任意多边形 26"/>
          <p:cNvSpPr>
            <a:spLocks/>
          </p:cNvSpPr>
          <p:nvPr/>
        </p:nvSpPr>
        <p:spPr bwMode="auto">
          <a:xfrm>
            <a:off x="1908175" y="2565400"/>
            <a:ext cx="2159000" cy="1511300"/>
          </a:xfrm>
          <a:custGeom>
            <a:avLst/>
            <a:gdLst>
              <a:gd name="T0" fmla="*/ 0 w 1811383"/>
              <a:gd name="T1" fmla="*/ 1512168 h 1245326"/>
              <a:gd name="T2" fmla="*/ 643919 w 1811383"/>
              <a:gd name="T3" fmla="*/ 317239 h 1245326"/>
              <a:gd name="T4" fmla="*/ 2160241 w 1811383"/>
              <a:gd name="T5" fmla="*/ 0 h 12453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1383" h="1245326">
                <a:moveTo>
                  <a:pt x="0" y="1245326"/>
                </a:moveTo>
                <a:cubicBezTo>
                  <a:pt x="119017" y="857069"/>
                  <a:pt x="238035" y="468812"/>
                  <a:pt x="539932" y="261258"/>
                </a:cubicBezTo>
                <a:cubicBezTo>
                  <a:pt x="841829" y="53704"/>
                  <a:pt x="1326606" y="26852"/>
                  <a:pt x="1811383" y="0"/>
                </a:cubicBezTo>
              </a:path>
            </a:pathLst>
          </a:cu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213" name="TextBox 29"/>
          <p:cNvSpPr txBox="1">
            <a:spLocks noChangeArrowheads="1"/>
          </p:cNvSpPr>
          <p:nvPr/>
        </p:nvSpPr>
        <p:spPr bwMode="auto">
          <a:xfrm>
            <a:off x="1938338" y="2997200"/>
            <a:ext cx="1841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Calibri" pitchFamily="34" charset="0"/>
              </a:rPr>
              <a:t>视频</a:t>
            </a:r>
            <a:r>
              <a:rPr lang="en-US" altLang="zh-CN" sz="1200">
                <a:latin typeface="Calibri" pitchFamily="34" charset="0"/>
              </a:rPr>
              <a:t>2</a:t>
            </a:r>
          </a:p>
          <a:p>
            <a:r>
              <a:rPr lang="en-US" altLang="zh-CN" sz="1200">
                <a:latin typeface="Calibri" pitchFamily="34" charset="0"/>
              </a:rPr>
              <a:t>202.197.9.217 : </a:t>
            </a:r>
            <a:r>
              <a:rPr lang="en-US" altLang="zh-CN" sz="1200" b="1">
                <a:latin typeface="Calibri" pitchFamily="34" charset="0"/>
              </a:rPr>
              <a:t>1236</a:t>
            </a:r>
            <a:endParaRPr lang="zh-CN" altLang="en-US" sz="1200" b="1">
              <a:latin typeface="Calibri" pitchFamily="34" charset="0"/>
            </a:endParaRPr>
          </a:p>
        </p:txBody>
      </p:sp>
      <p:sp>
        <p:nvSpPr>
          <p:cNvPr id="6214" name="TextBox 28"/>
          <p:cNvSpPr txBox="1">
            <a:spLocks noChangeArrowheads="1"/>
          </p:cNvSpPr>
          <p:nvPr/>
        </p:nvSpPr>
        <p:spPr bwMode="auto">
          <a:xfrm>
            <a:off x="5435600" y="2924175"/>
            <a:ext cx="1841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200">
                <a:latin typeface="Calibri" pitchFamily="34" charset="0"/>
              </a:rPr>
              <a:t>视频</a:t>
            </a:r>
            <a:r>
              <a:rPr lang="en-US" altLang="zh-CN" sz="1200">
                <a:latin typeface="Calibri" pitchFamily="34" charset="0"/>
              </a:rPr>
              <a:t>1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5878513" y="2820988"/>
            <a:ext cx="1411287" cy="1141412"/>
          </a:xfrm>
          <a:custGeom>
            <a:avLst/>
            <a:gdLst>
              <a:gd name="connsiteX0" fmla="*/ 0 w 1410788"/>
              <a:gd name="connsiteY0" fmla="*/ 8919 h 1141033"/>
              <a:gd name="connsiteX1" fmla="*/ 679268 w 1410788"/>
              <a:gd name="connsiteY1" fmla="*/ 165673 h 1141033"/>
              <a:gd name="connsiteX2" fmla="*/ 1410788 w 1410788"/>
              <a:gd name="connsiteY2" fmla="*/ 1141033 h 1141033"/>
              <a:gd name="connsiteX3" fmla="*/ 1410788 w 1410788"/>
              <a:gd name="connsiteY3" fmla="*/ 1141033 h 114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141033">
                <a:moveTo>
                  <a:pt x="0" y="8919"/>
                </a:moveTo>
                <a:cubicBezTo>
                  <a:pt x="222068" y="-7047"/>
                  <a:pt x="444137" y="-23013"/>
                  <a:pt x="679268" y="165673"/>
                </a:cubicBezTo>
                <a:cubicBezTo>
                  <a:pt x="914399" y="354359"/>
                  <a:pt x="1410788" y="1141033"/>
                  <a:pt x="1410788" y="1141033"/>
                </a:cubicBezTo>
                <a:lnTo>
                  <a:pt x="1410788" y="1141033"/>
                </a:ln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878513" y="2503488"/>
            <a:ext cx="2870200" cy="1201737"/>
            <a:chOff x="5878286" y="2503930"/>
            <a:chExt cx="2870178" cy="1202038"/>
          </a:xfrm>
        </p:grpSpPr>
        <p:sp>
          <p:nvSpPr>
            <p:cNvPr id="26" name="任意多边形 25"/>
            <p:cNvSpPr>
              <a:spLocks/>
            </p:cNvSpPr>
            <p:nvPr/>
          </p:nvSpPr>
          <p:spPr bwMode="auto">
            <a:xfrm>
              <a:off x="5878286" y="2503930"/>
              <a:ext cx="1616670" cy="1202038"/>
            </a:xfrm>
            <a:custGeom>
              <a:avLst/>
              <a:gdLst>
                <a:gd name="T0" fmla="*/ 0 w 1410788"/>
                <a:gd name="T1" fmla="*/ 9396 h 1141033"/>
                <a:gd name="T2" fmla="*/ 778396 w 1410788"/>
                <a:gd name="T3" fmla="*/ 174531 h 1141033"/>
                <a:gd name="T4" fmla="*/ 1616670 w 1410788"/>
                <a:gd name="T5" fmla="*/ 1202038 h 1141033"/>
                <a:gd name="T6" fmla="*/ 1616670 w 1410788"/>
                <a:gd name="T7" fmla="*/ 1202038 h 11410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0788" h="1141033">
                  <a:moveTo>
                    <a:pt x="0" y="8919"/>
                  </a:moveTo>
                  <a:cubicBezTo>
                    <a:pt x="222068" y="-7047"/>
                    <a:pt x="444137" y="-23013"/>
                    <a:pt x="679268" y="165673"/>
                  </a:cubicBezTo>
                  <a:cubicBezTo>
                    <a:pt x="914399" y="354359"/>
                    <a:pt x="1410788" y="1141033"/>
                    <a:pt x="1410788" y="1141033"/>
                  </a:cubicBezTo>
                </a:path>
              </a:pathLst>
            </a:custGeom>
            <a:noFill/>
            <a:ln w="952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219" name="TextBox 27"/>
            <p:cNvSpPr txBox="1">
              <a:spLocks noChangeArrowheads="1"/>
            </p:cNvSpPr>
            <p:nvPr/>
          </p:nvSpPr>
          <p:spPr bwMode="auto">
            <a:xfrm>
              <a:off x="6906978" y="3223247"/>
              <a:ext cx="1841486" cy="274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Calibri" pitchFamily="34" charset="0"/>
                </a:rPr>
                <a:t>视频</a:t>
              </a:r>
              <a:r>
                <a:rPr lang="en-US" altLang="zh-CN" sz="12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6217" name="TextBox 31"/>
          <p:cNvSpPr txBox="1">
            <a:spLocks noChangeArrowheads="1"/>
          </p:cNvSpPr>
          <p:nvPr/>
        </p:nvSpPr>
        <p:spPr bwMode="auto">
          <a:xfrm>
            <a:off x="539750" y="1619250"/>
            <a:ext cx="2592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Calibri" pitchFamily="34" charset="0"/>
              </a:rPr>
              <a:t>1. </a:t>
            </a:r>
            <a:r>
              <a:rPr lang="zh-CN" altLang="en-US" sz="2400" dirty="0">
                <a:latin typeface="Calibri" pitchFamily="34" charset="0"/>
              </a:rPr>
              <a:t>中断视频</a:t>
            </a:r>
            <a:r>
              <a:rPr lang="en-US" altLang="zh-CN" sz="2400" dirty="0">
                <a:latin typeface="Calibri" pitchFamily="34" charset="0"/>
              </a:rPr>
              <a:t>2</a:t>
            </a:r>
            <a:endParaRPr lang="zh-CN" altLang="en-US" sz="2400" dirty="0">
              <a:latin typeface="Calibri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572000" y="2852936"/>
            <a:ext cx="648072" cy="369332"/>
            <a:chOff x="4572000" y="2852936"/>
            <a:chExt cx="648072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572000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0032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3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16016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4048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(4/4)</a:t>
            </a:r>
            <a:endParaRPr lang="zh-CN" altLang="en-US" dirty="0" smtClean="0"/>
          </a:p>
        </p:txBody>
      </p:sp>
      <p:sp>
        <p:nvSpPr>
          <p:cNvPr id="7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539750" y="3860800"/>
          <a:ext cx="16192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Visio" r:id="rId3" imgW="426910" imgH="414338" progId="">
                  <p:embed/>
                </p:oleObj>
              </mc:Choice>
              <mc:Fallback>
                <p:oleObj name="Visio" r:id="rId3" imgW="426910" imgH="414338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16192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4187825" y="2060575"/>
          <a:ext cx="1752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Visio" r:id="rId5" imgW="666940" imgH="360616" progId="">
                  <p:embed/>
                </p:oleObj>
              </mc:Choice>
              <mc:Fallback>
                <p:oleObj name="Visio" r:id="rId5" imgW="666940" imgH="360616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2060575"/>
                        <a:ext cx="17526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6769100" y="3644900"/>
          <a:ext cx="16192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Visio" r:id="rId7" imgW="426910" imgH="414338" progId="">
                  <p:embed/>
                </p:oleObj>
              </mc:Choice>
              <mc:Fallback>
                <p:oleObj name="Visio" r:id="rId7" imgW="426910" imgH="414338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3644900"/>
                        <a:ext cx="16192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H="1">
            <a:off x="1979613" y="2781300"/>
            <a:ext cx="2663825" cy="1871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03800" y="2781300"/>
            <a:ext cx="2305050" cy="143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9" name="组合 41"/>
          <p:cNvGrpSpPr>
            <a:grpSpLocks/>
          </p:cNvGrpSpPr>
          <p:nvPr/>
        </p:nvGrpSpPr>
        <p:grpSpPr bwMode="auto">
          <a:xfrm>
            <a:off x="1325563" y="2276475"/>
            <a:ext cx="2741612" cy="1657350"/>
            <a:chOff x="1326048" y="2276873"/>
            <a:chExt cx="2741896" cy="1656184"/>
          </a:xfrm>
        </p:grpSpPr>
        <p:sp>
          <p:nvSpPr>
            <p:cNvPr id="23" name="任意多边形 22"/>
            <p:cNvSpPr/>
            <p:nvPr/>
          </p:nvSpPr>
          <p:spPr>
            <a:xfrm>
              <a:off x="1619765" y="2276873"/>
              <a:ext cx="2448179" cy="1656184"/>
            </a:xfrm>
            <a:custGeom>
              <a:avLst/>
              <a:gdLst>
                <a:gd name="connsiteX0" fmla="*/ 0 w 1811383"/>
                <a:gd name="connsiteY0" fmla="*/ 1245326 h 1245326"/>
                <a:gd name="connsiteX1" fmla="*/ 539932 w 1811383"/>
                <a:gd name="connsiteY1" fmla="*/ 261258 h 1245326"/>
                <a:gd name="connsiteX2" fmla="*/ 1811383 w 1811383"/>
                <a:gd name="connsiteY2" fmla="*/ 0 h 124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1383" h="1245326">
                  <a:moveTo>
                    <a:pt x="0" y="1245326"/>
                  </a:moveTo>
                  <a:cubicBezTo>
                    <a:pt x="119017" y="857069"/>
                    <a:pt x="238035" y="468812"/>
                    <a:pt x="539932" y="261258"/>
                  </a:cubicBezTo>
                  <a:cubicBezTo>
                    <a:pt x="841829" y="53704"/>
                    <a:pt x="1326606" y="26852"/>
                    <a:pt x="1811383" y="0"/>
                  </a:cubicBezTo>
                </a:path>
              </a:pathLst>
            </a:cu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33" name="TextBox 33"/>
            <p:cNvSpPr txBox="1">
              <a:spLocks noChangeArrowheads="1"/>
            </p:cNvSpPr>
            <p:nvPr/>
          </p:nvSpPr>
          <p:spPr bwMode="auto">
            <a:xfrm>
              <a:off x="1326048" y="2348880"/>
              <a:ext cx="17281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200">
                  <a:latin typeface="Calibri" pitchFamily="34" charset="0"/>
                </a:rPr>
                <a:t>视频</a:t>
              </a:r>
              <a:r>
                <a:rPr lang="en-US" altLang="zh-CN" sz="1200">
                  <a:latin typeface="Calibri" pitchFamily="34" charset="0"/>
                </a:rPr>
                <a:t>1</a:t>
              </a:r>
            </a:p>
            <a:p>
              <a:r>
                <a:rPr lang="en-US" altLang="zh-CN" sz="1200">
                  <a:latin typeface="Calibri" pitchFamily="34" charset="0"/>
                </a:rPr>
                <a:t>202.197.9.217 : </a:t>
              </a:r>
              <a:r>
                <a:rPr lang="en-US" altLang="zh-CN" sz="1200" b="1">
                  <a:latin typeface="Calibri" pitchFamily="34" charset="0"/>
                </a:rPr>
                <a:t>1234</a:t>
              </a:r>
              <a:endParaRPr lang="zh-CN" altLang="en-US" sz="1200" b="1">
                <a:latin typeface="Calibri" pitchFamily="34" charset="0"/>
              </a:endParaRPr>
            </a:p>
          </p:txBody>
        </p:sp>
      </p:grpSp>
      <p:sp>
        <p:nvSpPr>
          <p:cNvPr id="7200" name="TextBox 34"/>
          <p:cNvSpPr txBox="1">
            <a:spLocks noChangeArrowheads="1"/>
          </p:cNvSpPr>
          <p:nvPr/>
        </p:nvSpPr>
        <p:spPr bwMode="auto">
          <a:xfrm>
            <a:off x="461963" y="5373688"/>
            <a:ext cx="1728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A </a:t>
            </a:r>
            <a:r>
              <a:rPr lang="en-US" altLang="zh-CN" sz="1200">
                <a:latin typeface="Calibri" pitchFamily="34" charset="0"/>
              </a:rPr>
              <a:t>      202.197.9.123</a:t>
            </a:r>
            <a:endParaRPr lang="zh-CN" altLang="en-US" sz="1200">
              <a:latin typeface="Calibri" pitchFamily="34" charset="0"/>
            </a:endParaRPr>
          </a:p>
        </p:txBody>
      </p:sp>
      <p:sp>
        <p:nvSpPr>
          <p:cNvPr id="7201" name="TextBox 35"/>
          <p:cNvSpPr txBox="1">
            <a:spLocks noChangeArrowheads="1"/>
          </p:cNvSpPr>
          <p:nvPr/>
        </p:nvSpPr>
        <p:spPr bwMode="auto">
          <a:xfrm>
            <a:off x="6659563" y="5300663"/>
            <a:ext cx="1728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B </a:t>
            </a:r>
            <a:r>
              <a:rPr lang="en-US" altLang="zh-CN" sz="1200">
                <a:latin typeface="Calibri" pitchFamily="34" charset="0"/>
              </a:rPr>
              <a:t>      202.197.9.217</a:t>
            </a:r>
            <a:endParaRPr lang="zh-CN" altLang="en-US" sz="1200">
              <a:latin typeface="Calibri" pitchFamily="34" charset="0"/>
            </a:endParaRPr>
          </a:p>
        </p:txBody>
      </p:sp>
      <p:sp>
        <p:nvSpPr>
          <p:cNvPr id="7202" name="TextBox 36"/>
          <p:cNvSpPr txBox="1">
            <a:spLocks noChangeArrowheads="1"/>
          </p:cNvSpPr>
          <p:nvPr/>
        </p:nvSpPr>
        <p:spPr bwMode="auto">
          <a:xfrm>
            <a:off x="5795963" y="1989138"/>
            <a:ext cx="1728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NetMagic </a:t>
            </a:r>
            <a:r>
              <a:rPr lang="en-US" altLang="zh-CN" sz="1200">
                <a:latin typeface="Calibri" pitchFamily="34" charset="0"/>
              </a:rPr>
              <a:t>      </a:t>
            </a:r>
            <a:endParaRPr lang="zh-CN" altLang="en-US" sz="1200">
              <a:latin typeface="Calibri" pitchFamily="34" charset="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311525" y="3756025"/>
          <a:ext cx="3204356" cy="11138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4156"/>
                <a:gridCol w="864096"/>
                <a:gridCol w="936104"/>
              </a:tblGrid>
              <a:tr h="3712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目的</a:t>
                      </a:r>
                      <a:r>
                        <a:rPr lang="en-US" altLang="zh-CN" sz="1400" dirty="0" smtClean="0"/>
                        <a:t>IP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UDP</a:t>
                      </a:r>
                      <a:r>
                        <a:rPr lang="zh-CN" altLang="en-US" sz="1400" dirty="0" smtClean="0"/>
                        <a:t>端口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转发端口</a:t>
                      </a:r>
                      <a:endParaRPr lang="zh-CN" altLang="en-US" sz="1400" dirty="0"/>
                    </a:p>
                  </a:txBody>
                  <a:tcPr/>
                </a:tc>
              </a:tr>
              <a:tr h="371273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1273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 flipV="1">
            <a:off x="2051050" y="2781300"/>
            <a:ext cx="2233613" cy="15843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11525" y="4149725"/>
          <a:ext cx="320435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156"/>
                <a:gridCol w="864096"/>
                <a:gridCol w="936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202.197.9.217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1234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任意多边形 26"/>
          <p:cNvSpPr>
            <a:spLocks/>
          </p:cNvSpPr>
          <p:nvPr/>
        </p:nvSpPr>
        <p:spPr bwMode="auto">
          <a:xfrm>
            <a:off x="1908175" y="2565400"/>
            <a:ext cx="2159000" cy="1511300"/>
          </a:xfrm>
          <a:custGeom>
            <a:avLst/>
            <a:gdLst>
              <a:gd name="T0" fmla="*/ 0 w 1811383"/>
              <a:gd name="T1" fmla="*/ 1512168 h 1245326"/>
              <a:gd name="T2" fmla="*/ 643919 w 1811383"/>
              <a:gd name="T3" fmla="*/ 317239 h 1245326"/>
              <a:gd name="T4" fmla="*/ 2160241 w 1811383"/>
              <a:gd name="T5" fmla="*/ 0 h 12453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1383" h="1245326">
                <a:moveTo>
                  <a:pt x="0" y="1245326"/>
                </a:moveTo>
                <a:cubicBezTo>
                  <a:pt x="119017" y="857069"/>
                  <a:pt x="238035" y="468812"/>
                  <a:pt x="539932" y="261258"/>
                </a:cubicBezTo>
                <a:cubicBezTo>
                  <a:pt x="841829" y="53704"/>
                  <a:pt x="1326606" y="26852"/>
                  <a:pt x="1811383" y="0"/>
                </a:cubicBezTo>
              </a:path>
            </a:pathLst>
          </a:cu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227" name="TextBox 29"/>
          <p:cNvSpPr txBox="1">
            <a:spLocks noChangeArrowheads="1"/>
          </p:cNvSpPr>
          <p:nvPr/>
        </p:nvSpPr>
        <p:spPr bwMode="auto">
          <a:xfrm>
            <a:off x="1938338" y="2997200"/>
            <a:ext cx="1841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Calibri" pitchFamily="34" charset="0"/>
              </a:rPr>
              <a:t>视频</a:t>
            </a:r>
            <a:r>
              <a:rPr lang="en-US" altLang="zh-CN" sz="1200">
                <a:latin typeface="Calibri" pitchFamily="34" charset="0"/>
              </a:rPr>
              <a:t>2</a:t>
            </a:r>
          </a:p>
          <a:p>
            <a:r>
              <a:rPr lang="en-US" altLang="zh-CN" sz="1200">
                <a:latin typeface="Calibri" pitchFamily="34" charset="0"/>
              </a:rPr>
              <a:t>202.197.9.217 : </a:t>
            </a:r>
            <a:r>
              <a:rPr lang="en-US" altLang="zh-CN" sz="1200" b="1">
                <a:latin typeface="Calibri" pitchFamily="34" charset="0"/>
              </a:rPr>
              <a:t>1236</a:t>
            </a:r>
            <a:endParaRPr lang="zh-CN" altLang="en-US" sz="1200" b="1">
              <a:latin typeface="Calibri" pitchFamily="34" charset="0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435600" y="2820988"/>
            <a:ext cx="1854200" cy="1141412"/>
            <a:chOff x="5436096" y="2821367"/>
            <a:chExt cx="1852978" cy="1141033"/>
          </a:xfrm>
        </p:grpSpPr>
        <p:sp>
          <p:nvSpPr>
            <p:cNvPr id="7230" name="TextBox 28"/>
            <p:cNvSpPr txBox="1">
              <a:spLocks noChangeArrowheads="1"/>
            </p:cNvSpPr>
            <p:nvPr/>
          </p:nvSpPr>
          <p:spPr bwMode="auto">
            <a:xfrm>
              <a:off x="5436096" y="2924520"/>
              <a:ext cx="1841873" cy="274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200">
                  <a:latin typeface="Calibri" pitchFamily="34" charset="0"/>
                </a:rPr>
                <a:t>视频</a:t>
              </a:r>
              <a:r>
                <a:rPr lang="en-US" altLang="zh-CN" sz="1200">
                  <a:latin typeface="Calibri" pitchFamily="34" charset="0"/>
                </a:rPr>
                <a:t>1</a:t>
              </a: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78717" y="2821367"/>
              <a:ext cx="1410357" cy="1141033"/>
            </a:xfrm>
            <a:custGeom>
              <a:avLst/>
              <a:gdLst>
                <a:gd name="connsiteX0" fmla="*/ 0 w 1410788"/>
                <a:gd name="connsiteY0" fmla="*/ 8919 h 1141033"/>
                <a:gd name="connsiteX1" fmla="*/ 679268 w 1410788"/>
                <a:gd name="connsiteY1" fmla="*/ 165673 h 1141033"/>
                <a:gd name="connsiteX2" fmla="*/ 1410788 w 1410788"/>
                <a:gd name="connsiteY2" fmla="*/ 1141033 h 1141033"/>
                <a:gd name="connsiteX3" fmla="*/ 1410788 w 1410788"/>
                <a:gd name="connsiteY3" fmla="*/ 1141033 h 1141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0788" h="1141033">
                  <a:moveTo>
                    <a:pt x="0" y="8919"/>
                  </a:moveTo>
                  <a:cubicBezTo>
                    <a:pt x="222068" y="-7047"/>
                    <a:pt x="444137" y="-23013"/>
                    <a:pt x="679268" y="165673"/>
                  </a:cubicBezTo>
                  <a:cubicBezTo>
                    <a:pt x="914399" y="354359"/>
                    <a:pt x="1410788" y="1141033"/>
                    <a:pt x="1410788" y="1141033"/>
                  </a:cubicBezTo>
                  <a:lnTo>
                    <a:pt x="1410788" y="1141033"/>
                  </a:lnTo>
                </a:path>
              </a:pathLst>
            </a:cu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229" name="TextBox 23"/>
          <p:cNvSpPr txBox="1">
            <a:spLocks noChangeArrowheads="1"/>
          </p:cNvSpPr>
          <p:nvPr/>
        </p:nvSpPr>
        <p:spPr bwMode="auto">
          <a:xfrm>
            <a:off x="539750" y="1619250"/>
            <a:ext cx="2592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1. </a:t>
            </a:r>
            <a:r>
              <a:rPr lang="zh-CN" altLang="en-US" sz="2400">
                <a:latin typeface="Calibri" pitchFamily="34" charset="0"/>
              </a:rPr>
              <a:t>中断视频</a:t>
            </a:r>
            <a:r>
              <a:rPr lang="en-US" altLang="zh-CN" sz="2400">
                <a:latin typeface="Calibri" pitchFamily="34" charset="0"/>
              </a:rPr>
              <a:t>1</a:t>
            </a:r>
            <a:endParaRPr lang="zh-CN" altLang="en-US" sz="2400">
              <a:latin typeface="Calibri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572000" y="2852936"/>
            <a:ext cx="648072" cy="369332"/>
            <a:chOff x="4572000" y="2852936"/>
            <a:chExt cx="648072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4572000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60032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B050"/>
                  </a:solidFill>
                </a:rPr>
                <a:t>3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16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4048" y="285293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硬件实现功能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根据</a:t>
            </a:r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地址和目的端口</a:t>
            </a:r>
            <a:r>
              <a:rPr lang="zh-CN" altLang="en-US" dirty="0" smtClean="0"/>
              <a:t>号查表控制转发</a:t>
            </a:r>
            <a:r>
              <a:rPr lang="en-US" altLang="zh-CN" dirty="0"/>
              <a:t>UDP</a:t>
            </a:r>
            <a:r>
              <a:rPr lang="zh-CN" altLang="en-US" dirty="0"/>
              <a:t>或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报文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硬件模块结构图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164290"/>
              </p:ext>
            </p:extLst>
          </p:nvPr>
        </p:nvGraphicFramePr>
        <p:xfrm>
          <a:off x="1403648" y="1484784"/>
          <a:ext cx="6048672" cy="489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3" imgW="6201346" imgH="4467987" progId="Visio.Drawing.11">
                  <p:embed/>
                </p:oleObj>
              </mc:Choice>
              <mc:Fallback>
                <p:oleObj name="Visio" r:id="rId3" imgW="6201346" imgH="44679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484784"/>
                        <a:ext cx="6048672" cy="489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52120" y="20269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报文转发表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30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310</TotalTime>
  <Words>702</Words>
  <Application>Microsoft Office PowerPoint</Application>
  <PresentationFormat>全屏显示(4:3)</PresentationFormat>
  <Paragraphs>187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中性</vt:lpstr>
      <vt:lpstr>Visio</vt:lpstr>
      <vt:lpstr>基于NetMagic的视频流控制演示</vt:lpstr>
      <vt:lpstr>原理</vt:lpstr>
      <vt:lpstr>演示场景</vt:lpstr>
      <vt:lpstr>演示(1/4)</vt:lpstr>
      <vt:lpstr>演示(2/4)</vt:lpstr>
      <vt:lpstr>演示(3/4)</vt:lpstr>
      <vt:lpstr>演示(4/4)</vt:lpstr>
      <vt:lpstr>硬件实现功能</vt:lpstr>
      <vt:lpstr>硬件模块结构图</vt:lpstr>
      <vt:lpstr>硬件各模块功能</vt:lpstr>
      <vt:lpstr>软件设计方案</vt:lpstr>
      <vt:lpstr>软件设计原理</vt:lpstr>
      <vt:lpstr>软件处理流程</vt:lpstr>
      <vt:lpstr>软件具体设计(1/2)</vt:lpstr>
      <vt:lpstr>软件具体设计(2/2)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NetMagic演示</dc:title>
  <cp:lastModifiedBy>微软中国</cp:lastModifiedBy>
  <cp:revision>37</cp:revision>
  <dcterms:modified xsi:type="dcterms:W3CDTF">2014-03-18T13:29:45Z</dcterms:modified>
</cp:coreProperties>
</file>