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59" r:id="rId7"/>
    <p:sldId id="260" r:id="rId8"/>
    <p:sldId id="266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54"/>
  </p:normalViewPr>
  <p:slideViewPr>
    <p:cSldViewPr snapToGrid="0" snapToObjects="1">
      <p:cViewPr varScale="1">
        <p:scale>
          <a:sx n="94" d="100"/>
          <a:sy n="94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DD0-FBB7-4944-BF7D-1D655A57C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5AF92-E1BB-8041-B73F-CB66518E6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9E779-5322-BD4A-AD1C-B62A4BD3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B8A5-BD90-5B4E-8722-B94F5C4E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E8F2-A369-0548-85CA-16961A2D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542C-1D77-9F4C-B9E3-D72AF972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47737-AA2D-454F-9BFE-B728C3AD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39AC-CB4B-DB4E-8C32-20B9152C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E379-A45D-7149-BFDA-3C19068E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F629F-6D12-1E4E-B144-D8D2FD3E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62AA9-0318-9F45-B4C4-258D8F1B2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89276-075E-3346-BC9F-96FBFB575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B0D8-726B-6C48-A362-7EA7A369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0C23-92D8-614C-9D36-3DA67C28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CB10-A132-CC44-B81A-84B7B2D0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E5FB-90CD-F149-90BD-01E16610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E277-9A7D-F043-B10B-B8A41849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007A8-514D-5E41-A5AE-72AA24F5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4572-FC9B-0D4D-8241-A748FCAD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8EDE-63E2-FF48-BC0B-AB6ABDD3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4AEA-74CE-5B4A-AC53-02CA0A2D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2F824-08A8-CA46-92F4-F8E8F6587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5ACC-7418-8649-BB6B-1022051E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064A-9E32-2546-888D-34BE57E5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2A81-CF17-034E-B6AE-DEE7159C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50FD-BCB4-2247-B1ED-DD2A496A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0B8E-3B28-294E-9E89-A4FCF5766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8B10-1F5F-0B46-B847-F6E5584F0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327D3-6AF1-CE4B-B0D1-8F3F865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15443-1888-DC42-A01D-D0F70F1A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2EBEF-E9FE-D541-BA7B-C68232CC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8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3FE2-B069-DE4E-8ED5-B18A2CDB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1DFB-A89D-4B41-82CE-04CC83A22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476D3-5BFA-0746-9EBF-79EA0D6B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32440-E68A-F149-905F-394FE2888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9DAD8-1AFC-A149-89F2-E8F23D34A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A95AD-3F79-8A4B-A13A-3049907D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F3AC0-4924-E84B-8117-B064D84D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985D8-E302-EE46-B048-7D355377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47ED-B6FD-114C-845E-2FFBB9E7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0D729-3824-E949-98B2-DE6FE7D5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F7556-7D2A-2B4F-AA5F-5865E385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3C100-8DD0-7946-85EA-843C204B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0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A675A-D66E-7C42-9108-90E06108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993FE-6DE5-6E45-9D7B-51EFBB1F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8C6A7-816A-E841-BE53-CED587B5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D62F-E6B6-A94A-B563-EE3C3EE8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A82B-7AD8-074D-9ECE-990E1800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3354B-BF0C-5D45-8DD0-4839B534C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19F06-FB24-974B-9E52-5B09F168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3AC2-FCB5-3A4F-9758-245903E3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31C19-91AE-0D47-B9D9-53C93AC1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E16F-B81B-C543-B786-9B60984E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57283-3EED-4D45-82D0-86AAC35FD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D7FA0-40D4-3C40-8174-F2E55F2CC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BC7D9-E3F4-1C45-B2EA-747598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A89AC-49E9-1A4C-BCFA-3478D77C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BB09-C3B4-C443-9D0F-ED4224A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4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F3D81-3651-7247-BEBB-2A35C778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7AC6-4424-BC46-A888-7CA25BAE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292F-6A00-4540-9D75-EC23895F6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0E35-BE08-3D4D-B79D-C2C73A23F34E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1C9D-15E7-A948-BCB7-2C538DF55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F1AB-E36B-0E4A-B434-B8BEB39D2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EB2E-E660-DE4F-AD31-22B736E6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CD082-C96A-5A4B-9EEB-DC4AA5AD4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E7C6-04EB-EA47-B16D-30B228D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data look like?</a:t>
            </a:r>
            <a:br>
              <a:rPr lang="en-US" dirty="0"/>
            </a:br>
            <a:r>
              <a:rPr lang="en-US" dirty="0"/>
              <a:t>Gene Expression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89BF25-0F13-FB45-8F12-30C29F8A7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131" y="2153917"/>
            <a:ext cx="10515600" cy="35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6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E7C6-04EB-EA47-B16D-30B228D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data look like?</a:t>
            </a:r>
            <a:br>
              <a:rPr lang="en-US" dirty="0"/>
            </a:br>
            <a:r>
              <a:rPr lang="en-US" dirty="0"/>
              <a:t>Ecology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51D57A-D3F9-6A4D-9F39-AAFE80BBC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836" y="2061891"/>
            <a:ext cx="10515600" cy="302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3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E7C6-04EB-EA47-B16D-30B228D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data look like?</a:t>
            </a:r>
            <a:br>
              <a:rPr lang="en-US" dirty="0"/>
            </a:br>
            <a:r>
              <a:rPr lang="en-US" dirty="0"/>
              <a:t>Health Record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817820-F8A4-A94F-81DE-5FCFCC979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2" y="2081014"/>
            <a:ext cx="11641540" cy="32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26A-8E6B-2B45-B34D-8043A2CE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Tidy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0B09-9F13-A841-942A-3C2B5CBC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873"/>
            <a:ext cx="10515600" cy="4351338"/>
          </a:xfrm>
        </p:spPr>
        <p:txBody>
          <a:bodyPr/>
          <a:lstStyle/>
          <a:p>
            <a:r>
              <a:rPr lang="en-US" dirty="0"/>
              <a:t>First row typically contains column names. This is often called as header.</a:t>
            </a:r>
          </a:p>
          <a:p>
            <a:r>
              <a:rPr lang="en-US" dirty="0"/>
              <a:t>Each variable forms a column (e.g. age, sex, BMI)</a:t>
            </a:r>
          </a:p>
          <a:p>
            <a:r>
              <a:rPr lang="en-US" dirty="0"/>
              <a:t>Each observation forms a row (e.g. genes, species, person)</a:t>
            </a:r>
          </a:p>
          <a:p>
            <a:r>
              <a:rPr lang="en-US" dirty="0"/>
              <a:t>Each type of observational unit forms a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DC13E-FA91-2445-AFE1-EC44BE65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90" y="3660101"/>
            <a:ext cx="7055893" cy="1116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07947-D89F-F343-9AC3-636F4F3E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90" y="4981432"/>
            <a:ext cx="6851177" cy="1729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FA681-1915-164F-AD7B-8E284D93ACC2}"/>
              </a:ext>
            </a:extLst>
          </p:cNvPr>
          <p:cNvSpPr txBox="1"/>
          <p:nvPr/>
        </p:nvSpPr>
        <p:spPr>
          <a:xfrm>
            <a:off x="9144000" y="402609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E762F-F409-B144-AB24-1610272EF950}"/>
              </a:ext>
            </a:extLst>
          </p:cNvPr>
          <p:cNvSpPr txBox="1"/>
          <p:nvPr/>
        </p:nvSpPr>
        <p:spPr>
          <a:xfrm>
            <a:off x="9144000" y="562473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Untidy</a:t>
            </a:r>
          </a:p>
        </p:txBody>
      </p:sp>
    </p:spTree>
    <p:extLst>
      <p:ext uri="{BB962C8B-B14F-4D97-AF65-F5344CB8AC3E}">
        <p14:creationId xmlns:p14="http://schemas.microsoft.com/office/powerpoint/2010/main" val="301940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4D00-F757-4541-910E-D342EE95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Structured vs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208F-72B1-FA4A-A77A-8DB30F77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frames we see in the previous slides are already structured data.</a:t>
            </a:r>
          </a:p>
          <a:p>
            <a:r>
              <a:rPr lang="en-US" dirty="0"/>
              <a:t>However, very rarely is data already available in this form.</a:t>
            </a:r>
          </a:p>
          <a:p>
            <a:r>
              <a:rPr lang="en-US" dirty="0"/>
              <a:t>Often the data is unstructured and does not follow a standard format:</a:t>
            </a:r>
          </a:p>
          <a:p>
            <a:pPr lvl="1"/>
            <a:r>
              <a:rPr lang="en-US" dirty="0"/>
              <a:t>Clinical notes written by doctors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PDF</a:t>
            </a:r>
          </a:p>
          <a:p>
            <a:pPr lvl="1"/>
            <a:r>
              <a:rPr lang="en-US" dirty="0"/>
              <a:t>Tweets</a:t>
            </a:r>
          </a:p>
          <a:p>
            <a:pPr lvl="1"/>
            <a:r>
              <a:rPr lang="en-US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0896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4851-1B20-9A4B-A991-12FC7FC9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70" y="-1261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Excel vs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B5BF-8075-C045-A563-A5E711CAA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70" y="965816"/>
            <a:ext cx="10515600" cy="5598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Scalability</a:t>
            </a:r>
          </a:p>
          <a:p>
            <a:pPr lvl="1"/>
            <a:r>
              <a:rPr lang="en-US" b="1" dirty="0"/>
              <a:t>Excel</a:t>
            </a:r>
            <a:r>
              <a:rPr lang="en-US" dirty="0"/>
              <a:t>: Works well for small datasets (&lt;1M rows). Crashes with very large data.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: Can handle millions of rows and integrates with databases.</a:t>
            </a:r>
          </a:p>
          <a:p>
            <a:r>
              <a:rPr lang="en-US" dirty="0"/>
              <a:t>Reproducibility</a:t>
            </a:r>
          </a:p>
          <a:p>
            <a:pPr lvl="1"/>
            <a:r>
              <a:rPr lang="en-US" b="1" dirty="0"/>
              <a:t>Excel</a:t>
            </a:r>
            <a:r>
              <a:rPr lang="en-US" dirty="0"/>
              <a:t>: Analysis often involves manual clicks and edits → hard to reproduce or audit.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: Everything is code. Your entire analysis is a script you can rerun at any time, ensuring reproducibility and transparency.</a:t>
            </a:r>
          </a:p>
          <a:p>
            <a:r>
              <a:rPr lang="en-US" dirty="0"/>
              <a:t>Automation</a:t>
            </a:r>
          </a:p>
          <a:p>
            <a:pPr lvl="1"/>
            <a:r>
              <a:rPr lang="en-US" b="1" dirty="0"/>
              <a:t>Excel</a:t>
            </a:r>
            <a:r>
              <a:rPr lang="en-US" dirty="0"/>
              <a:t>: Manual repetition (copy/paste, updating formulas) is common.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: Once you write a function or script, you can rerun it with new data instantly. Saves enormous time for recurring analyses.</a:t>
            </a:r>
          </a:p>
          <a:p>
            <a:r>
              <a:rPr lang="en-US" dirty="0"/>
              <a:t>Data Wrangling &amp; Visualization</a:t>
            </a:r>
          </a:p>
          <a:p>
            <a:pPr lvl="1"/>
            <a:r>
              <a:rPr lang="en-US" b="1" dirty="0"/>
              <a:t>Excel</a:t>
            </a:r>
            <a:r>
              <a:rPr lang="en-US" dirty="0"/>
              <a:t>: Good for quick manual edits and basic visualization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: Packages available for easier and advanced data cleaning.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7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F417-491C-BC45-94CF-E63D1D01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27" y="-1671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7EAD-69EC-8F4A-B4A6-AB7498B2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27" y="938520"/>
            <a:ext cx="10515600" cy="5639702"/>
          </a:xfrm>
        </p:spPr>
        <p:txBody>
          <a:bodyPr/>
          <a:lstStyle/>
          <a:p>
            <a:r>
              <a:rPr lang="en-US" dirty="0"/>
              <a:t>Converting unstructured data into structured data that is ready for analysis</a:t>
            </a:r>
          </a:p>
          <a:p>
            <a:pPr lvl="1"/>
            <a:r>
              <a:rPr lang="en-US" dirty="0"/>
              <a:t>Importing data from files</a:t>
            </a:r>
          </a:p>
          <a:p>
            <a:pPr lvl="1"/>
            <a:r>
              <a:rPr lang="en-US" dirty="0"/>
              <a:t>Joining tables</a:t>
            </a:r>
          </a:p>
          <a:p>
            <a:pPr lvl="1"/>
            <a:r>
              <a:rPr lang="en-US" dirty="0"/>
              <a:t>html parsing</a:t>
            </a:r>
          </a:p>
          <a:p>
            <a:pPr lvl="1"/>
            <a:r>
              <a:rPr lang="en-US"/>
              <a:t>String processing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only spent a week on data wrangling, but you will likely spend more time cleaning data in your jobs/research. </a:t>
            </a:r>
          </a:p>
          <a:p>
            <a:endParaRPr lang="en-US" dirty="0"/>
          </a:p>
          <a:p>
            <a:r>
              <a:rPr lang="en-US" dirty="0"/>
              <a:t>We will not cover everything about data wrangling, but once you learn the basics, you can quickly build up those skills in your jobs with the help of AI.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5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DE86-8C46-D84E-ADB0-9EB1D112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2BE2-D028-CC4E-9D1F-DC0DA7CD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widely used in data-intensive industries to manage and manipulate large databases. It is often listed as a required job skill for interviewing a data science job. </a:t>
            </a:r>
          </a:p>
          <a:p>
            <a:r>
              <a:rPr lang="en-US" dirty="0"/>
              <a:t>In R, </a:t>
            </a:r>
            <a:r>
              <a:rPr lang="en-US" b="1" dirty="0" err="1"/>
              <a:t>dplyr</a:t>
            </a:r>
            <a:r>
              <a:rPr lang="en-US" dirty="0"/>
              <a:t> functions like filter, select, and the joins we will learn this week, mirror SQL operations.</a:t>
            </a:r>
          </a:p>
          <a:p>
            <a:r>
              <a:rPr lang="en-US" dirty="0"/>
              <a:t>There many online resources to learn SQL such as </a:t>
            </a:r>
            <a:r>
              <a:rPr lang="en-US" b="1" dirty="0">
                <a:hlinkClick r:id="rId2"/>
              </a:rPr>
              <a:t>W3Schools SQL Tutorial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4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18774</TotalTime>
  <Words>435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Wrangling</vt:lpstr>
      <vt:lpstr>What does data look like? Gene Expression Data</vt:lpstr>
      <vt:lpstr>What does data look like? Ecology Data</vt:lpstr>
      <vt:lpstr>What does data look like? Health Record Data</vt:lpstr>
      <vt:lpstr>Tidy Data </vt:lpstr>
      <vt:lpstr>Structured vs Unstructured data</vt:lpstr>
      <vt:lpstr>Excel vs R</vt:lpstr>
      <vt:lpstr>Data Wrangling</vt:lpstr>
      <vt:lpstr>Further Learning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Wranglikng</dc:title>
  <dc:creator>Zhou Geyu</dc:creator>
  <cp:lastModifiedBy>Zhou Geyu</cp:lastModifiedBy>
  <cp:revision>84</cp:revision>
  <dcterms:created xsi:type="dcterms:W3CDTF">2025-08-12T19:40:02Z</dcterms:created>
  <dcterms:modified xsi:type="dcterms:W3CDTF">2025-08-25T20:34:36Z</dcterms:modified>
</cp:coreProperties>
</file>