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9" r:id="rId9"/>
    <p:sldId id="268" r:id="rId10"/>
    <p:sldId id="265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BDD0-FBB7-4944-BF7D-1D655A57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AF92-E1BB-8041-B73F-CB66518E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E779-5322-BD4A-AD1C-B62A4BD3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B8A5-BD90-5B4E-8722-B94F5C4E6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E8F2-A369-0548-85CA-16961A2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542C-1D77-9F4C-B9E3-D72AF972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47737-AA2D-454F-9BFE-B728C3AD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39AC-CB4B-DB4E-8C32-20B9152C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E379-A45D-7149-BFDA-3C19068E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F629F-6D12-1E4E-B144-D8D2FD3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62AA9-0318-9F45-B4C4-258D8F1B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9276-075E-3346-BC9F-96FBFB575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B0D8-726B-6C48-A362-7EA7A369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0C23-92D8-614C-9D36-3DA67C28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B10-A132-CC44-B81A-84B7B2D0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E5FB-90CD-F149-90BD-01E16610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E277-9A7D-F043-B10B-B8A41849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07A8-514D-5E41-A5AE-72AA24F50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C4572-FC9B-0D4D-8241-A748FCAD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8EDE-63E2-FF48-BC0B-AB6ABDD3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4AEA-74CE-5B4A-AC53-02CA0A2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2F824-08A8-CA46-92F4-F8E8F658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5ACC-7418-8649-BB6B-1022051E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9064A-9E32-2546-888D-34BE57E5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2A81-CF17-034E-B6AE-DEE7159C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4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50FD-BCB4-2247-B1ED-DD2A496A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0B8E-3B28-294E-9E89-A4FCF5766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8B10-1F5F-0B46-B847-F6E5584F0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327D3-6AF1-CE4B-B0D1-8F3F865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15443-1888-DC42-A01D-D0F70F1A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2EBEF-E9FE-D541-BA7B-C68232CC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3FE2-B069-DE4E-8ED5-B18A2CDB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D1DFB-A89D-4B41-82CE-04CC83A2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76D3-5BFA-0746-9EBF-79EA0D6B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32440-E68A-F149-905F-394FE2888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9DAD8-1AFC-A149-89F2-E8F23D34A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A95AD-3F79-8A4B-A13A-3049907D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F3AC0-4924-E84B-8117-B064D84D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985D8-E302-EE46-B048-7D355377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47ED-B6FD-114C-845E-2FFBB9E7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0D729-3824-E949-98B2-DE6FE7D5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F7556-7D2A-2B4F-AA5F-5865E385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3C100-8DD0-7946-85EA-843C204B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A675A-D66E-7C42-9108-90E06108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993FE-6DE5-6E45-9D7B-51EFBB1F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8C6A7-816A-E841-BE53-CED587B5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D62F-E6B6-A94A-B563-EE3C3EE8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A82B-7AD8-074D-9ECE-990E1800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3354B-BF0C-5D45-8DD0-4839B534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9F06-FB24-974B-9E52-5B09F168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3AC2-FCB5-3A4F-9758-245903E3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31C19-91AE-0D47-B9D9-53C93AC1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E16F-B81B-C543-B786-9B60984E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57283-3EED-4D45-82D0-86AAC35FD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D7FA0-40D4-3C40-8174-F2E55F2C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BC7D9-E3F4-1C45-B2EA-747598F5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89AC-49E9-1A4C-BCFA-3478D77C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BB09-C3B4-C443-9D0F-ED4224A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F3D81-3651-7247-BEBB-2A35C778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7AC6-4424-BC46-A888-7CA25BAE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292F-6A00-4540-9D75-EC23895F6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0E35-BE08-3D4D-B79D-C2C73A23F34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1C9D-15E7-A948-BCB7-2C538DF55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F1AB-E36B-0E4A-B434-B8BEB39D2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EF37-5101-6C40-A119-C3FEEA51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AdvData/19_datavis_note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Uu_VJeVVf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EB2E-E660-DE4F-AD31-22B736E66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D082-C96A-5A4B-9EEB-DC4AA5AD4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628E-1EC2-4144-B96C-BA0374A8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Consider logs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EA306-868D-EB40-9577-B41A8536B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49" y="1690688"/>
            <a:ext cx="10515600" cy="44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86FF-C3E6-8D44-B720-C7DC81A1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color </a:t>
            </a:r>
            <a:r>
              <a:rPr lang="en-US"/>
              <a:t>to compare groups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9F361E-AF33-4744-90F5-523A6C68C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663" y="1199367"/>
            <a:ext cx="8843748" cy="50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250F-AED1-6F44-BBFB-95723D5D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998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 color to compare groups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AC9BF-50C2-1C4F-809F-70EB3C3E6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05" y="1416192"/>
            <a:ext cx="869224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CE150-5B2A-8E46-A13E-36A79E22514E}"/>
              </a:ext>
            </a:extLst>
          </p:cNvPr>
          <p:cNvSpPr txBox="1"/>
          <p:nvPr/>
        </p:nvSpPr>
        <p:spPr>
          <a:xfrm>
            <a:off x="1966414" y="6086902"/>
            <a:ext cx="86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Avoid using red-green contrast to make it friendly to people who are color blind.</a:t>
            </a:r>
          </a:p>
        </p:txBody>
      </p:sp>
    </p:spTree>
    <p:extLst>
      <p:ext uri="{BB962C8B-B14F-4D97-AF65-F5344CB8AC3E}">
        <p14:creationId xmlns:p14="http://schemas.microsoft.com/office/powerpoint/2010/main" val="241264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B461-BC9D-154C-AC23-56342AD1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Avoid too many digits and align the numbers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1307C-DCB3-F948-A8E5-70B679E34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197" y="1949995"/>
            <a:ext cx="6114197" cy="405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6AEE6-B441-1545-A7EF-9561591A8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20" y="1949994"/>
            <a:ext cx="5908438" cy="39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7D1-B7B4-2644-A8CB-F58F5773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Principles</a:t>
            </a:r>
            <a:br>
              <a:rPr lang="en-US" dirty="0"/>
            </a:br>
            <a:r>
              <a:rPr lang="en-US" sz="2000" dirty="0"/>
              <a:t>From Karl Broman </a:t>
            </a:r>
            <a:r>
              <a:rPr lang="en-US" sz="2000" dirty="0">
                <a:hlinkClick r:id="rId2"/>
              </a:rPr>
              <a:t>https://kbroman.org/AdvData/19_datavis_notes.pdf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D85E-2065-3D44-8ECC-C3703495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accurate and clear. </a:t>
            </a:r>
          </a:p>
          <a:p>
            <a:r>
              <a:rPr lang="en-US" dirty="0"/>
              <a:t>Let the data speak. </a:t>
            </a:r>
          </a:p>
          <a:p>
            <a:r>
              <a:rPr lang="en-US" dirty="0"/>
              <a:t>Science not sales.</a:t>
            </a:r>
          </a:p>
          <a:p>
            <a:r>
              <a:rPr lang="en-US" dirty="0"/>
              <a:t>In tables, avoid too many digits. Don’t drop ending 0’s. </a:t>
            </a:r>
          </a:p>
          <a:p>
            <a:endParaRPr lang="en-US" dirty="0"/>
          </a:p>
          <a:p>
            <a:r>
              <a:rPr lang="en-US" dirty="0"/>
              <a:t>Most examples presented in this lecture were taken from Karl Broman and Rafael Irizarry.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8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DEA1-D226-9748-8AC0-00219937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C6198-4D55-D043-B5F6-F83C4131F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23" y="1445028"/>
            <a:ext cx="10688954" cy="483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AFDA2-1468-B64F-AA3F-B2CBD73BA1BB}"/>
              </a:ext>
            </a:extLst>
          </p:cNvPr>
          <p:cNvSpPr txBox="1"/>
          <p:nvPr/>
        </p:nvSpPr>
        <p:spPr>
          <a:xfrm>
            <a:off x="6701052" y="5773002"/>
            <a:ext cx="42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</a:t>
            </a:r>
            <a:r>
              <a:rPr lang="en-US" dirty="0" err="1"/>
              <a:t>barplot</a:t>
            </a:r>
            <a:r>
              <a:rPr lang="en-US" dirty="0"/>
              <a:t> is unnecessary. Humans are bad at seeing in 3D dimensions.</a:t>
            </a:r>
          </a:p>
        </p:txBody>
      </p:sp>
    </p:spTree>
    <p:extLst>
      <p:ext uri="{BB962C8B-B14F-4D97-AF65-F5344CB8AC3E}">
        <p14:creationId xmlns:p14="http://schemas.microsoft.com/office/powerpoint/2010/main" val="17166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853D-9C92-294B-BA3B-1E9DBAB8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Boxplot with data points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6D3D34-B9AC-C844-856D-5E0AF8DB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29" y="1202732"/>
            <a:ext cx="6100548" cy="5279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95C6D-BA3C-514E-A650-9BFB081D9FE1}"/>
              </a:ext>
            </a:extLst>
          </p:cNvPr>
          <p:cNvSpPr txBox="1"/>
          <p:nvPr/>
        </p:nvSpPr>
        <p:spPr>
          <a:xfrm>
            <a:off x="7629097" y="2256609"/>
            <a:ext cx="287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55D32-927A-BE41-A15B-EB0B836D211C}"/>
              </a:ext>
            </a:extLst>
          </p:cNvPr>
          <p:cNvSpPr txBox="1"/>
          <p:nvPr/>
        </p:nvSpPr>
        <p:spPr>
          <a:xfrm>
            <a:off x="7649568" y="2769270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05860-6C18-FC40-BF0D-982EB7D2CF55}"/>
              </a:ext>
            </a:extLst>
          </p:cNvPr>
          <p:cNvSpPr txBox="1"/>
          <p:nvPr/>
        </p:nvSpPr>
        <p:spPr>
          <a:xfrm>
            <a:off x="7629097" y="1653558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ED7E1-6299-1541-9359-FA19D35543D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701051" y="1838224"/>
            <a:ext cx="928046" cy="43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06BB35-AF9C-E34E-8CC4-D16C21BCF4F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796585" y="2441275"/>
            <a:ext cx="832512" cy="1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F4CA2A-D006-5346-8E76-0018D8B3AD21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728346" y="2769270"/>
            <a:ext cx="92122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03F72E-F02E-9B43-BCEA-F576496BA1C2}"/>
              </a:ext>
            </a:extLst>
          </p:cNvPr>
          <p:cNvCxnSpPr>
            <a:cxnSpLocks/>
          </p:cNvCxnSpPr>
          <p:nvPr/>
        </p:nvCxnSpPr>
        <p:spPr>
          <a:xfrm flipH="1" flipV="1">
            <a:off x="6240440" y="3046269"/>
            <a:ext cx="1839035" cy="43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FD2765-0662-3745-B9EE-2382984D3C41}"/>
              </a:ext>
            </a:extLst>
          </p:cNvPr>
          <p:cNvSpPr txBox="1"/>
          <p:nvPr/>
        </p:nvSpPr>
        <p:spPr>
          <a:xfrm>
            <a:off x="8079475" y="3293405"/>
            <a:ext cx="291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excluding outliers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D6CB6B-1894-8F4B-9E17-1C57FAAAF984}"/>
              </a:ext>
            </a:extLst>
          </p:cNvPr>
          <p:cNvSpPr txBox="1"/>
          <p:nvPr/>
        </p:nvSpPr>
        <p:spPr>
          <a:xfrm>
            <a:off x="7888973" y="956231"/>
            <a:ext cx="331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excluding outliers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A49BEB-5A08-D54A-A9B0-A96B7137045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93325" y="1140897"/>
            <a:ext cx="1595648" cy="48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10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4482-4E9D-1147-9253-456ABCAC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-15349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Piecharts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346759-68E8-D04D-9C58-0A175F27B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457" y="979464"/>
            <a:ext cx="9661399" cy="4560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2BF55C-7FC3-2A4B-A066-5A9BF6EFFC8D}"/>
              </a:ext>
            </a:extLst>
          </p:cNvPr>
          <p:cNvSpPr txBox="1"/>
          <p:nvPr/>
        </p:nvSpPr>
        <p:spPr>
          <a:xfrm>
            <a:off x="2497540" y="5540426"/>
            <a:ext cx="753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rank the percentage of the browser? Can you see the  difference from 2000 to 2015?</a:t>
            </a:r>
          </a:p>
          <a:p>
            <a:endParaRPr lang="en-US" dirty="0"/>
          </a:p>
          <a:p>
            <a:r>
              <a:rPr lang="en-US" dirty="0"/>
              <a:t>Humans are not good at quantifying and comparing angles.</a:t>
            </a:r>
          </a:p>
        </p:txBody>
      </p:sp>
    </p:spTree>
    <p:extLst>
      <p:ext uri="{BB962C8B-B14F-4D97-AF65-F5344CB8AC3E}">
        <p14:creationId xmlns:p14="http://schemas.microsoft.com/office/powerpoint/2010/main" val="20719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1283-230E-494A-AC8C-6CF705CE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17" y="-341194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Barplots</a:t>
            </a:r>
            <a:r>
              <a:rPr lang="en-US" dirty="0"/>
              <a:t> are better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06191-509F-934A-978B-84FF5FC95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070" y="716509"/>
            <a:ext cx="8720919" cy="5609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56EA2-3A2A-E440-99C3-7F277A40821F}"/>
              </a:ext>
            </a:extLst>
          </p:cNvPr>
          <p:cNvSpPr txBox="1"/>
          <p:nvPr/>
        </p:nvSpPr>
        <p:spPr>
          <a:xfrm>
            <a:off x="3603009" y="6325738"/>
            <a:ext cx="551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Humans are good at visualizing and comparing length.</a:t>
            </a:r>
          </a:p>
        </p:txBody>
      </p:sp>
    </p:spTree>
    <p:extLst>
      <p:ext uri="{BB962C8B-B14F-4D97-AF65-F5344CB8AC3E}">
        <p14:creationId xmlns:p14="http://schemas.microsoft.com/office/powerpoint/2010/main" val="226409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1A8-FF1D-F041-9CC4-D540EFA2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Mistaken data labels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9B6DAC-8AB0-0E4B-9B20-EC3ED5423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21" y="1581506"/>
            <a:ext cx="387697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46A8E-7EC1-234F-9A5D-2E9865DF626D}"/>
              </a:ext>
            </a:extLst>
          </p:cNvPr>
          <p:cNvSpPr txBox="1"/>
          <p:nvPr/>
        </p:nvSpPr>
        <p:spPr>
          <a:xfrm>
            <a:off x="2052851" y="6277971"/>
            <a:ext cx="901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Introduction to GPT5 </a:t>
            </a:r>
            <a:r>
              <a:rPr lang="en-US" dirty="0">
                <a:hlinkClick r:id="rId3"/>
              </a:rPr>
              <a:t>https://www.youtube.com/watch?v=0Uu_VJeVVfo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F4A4A-F288-5546-A217-F498E0295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050" y="1681477"/>
            <a:ext cx="6165945" cy="42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3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085A-46E7-5B47-BF3C-80675785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Know when to include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47CA-693F-8D43-A389-FD0EE3F2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578"/>
            <a:ext cx="10515600" cy="4351338"/>
          </a:xfrm>
        </p:spPr>
        <p:txBody>
          <a:bodyPr/>
          <a:lstStyle/>
          <a:p>
            <a:r>
              <a:rPr lang="en-US" dirty="0"/>
              <a:t>By avoiding 0, relatively small differences can be made to look much bigger than they actually 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8D224-F55A-7646-8D81-362B3299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7" y="1733266"/>
            <a:ext cx="9771798" cy="49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7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1BA7-0CA4-1E4C-AC00-F0DEAF8C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8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Don’t sort alphabetically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DB424-775A-CE43-9CA0-59876093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388" y="1484430"/>
            <a:ext cx="10484923" cy="52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5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20046</TotalTime>
  <Words>241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Exploratory Data Analysis</vt:lpstr>
      <vt:lpstr>Data Visualization Principles From Karl Broman https://kbroman.org/AdvData/19_datavis_notes.pdf</vt:lpstr>
      <vt:lpstr>Show the data</vt:lpstr>
      <vt:lpstr>Boxplot with data points</vt:lpstr>
      <vt:lpstr>Piecharts</vt:lpstr>
      <vt:lpstr>Barplots are better</vt:lpstr>
      <vt:lpstr>Mistaken data labels</vt:lpstr>
      <vt:lpstr>Know when to include 0</vt:lpstr>
      <vt:lpstr>Don’t sort alphabetically</vt:lpstr>
      <vt:lpstr>Consider logs</vt:lpstr>
      <vt:lpstr>Use color to compare groups </vt:lpstr>
      <vt:lpstr>Use color to compare groups</vt:lpstr>
      <vt:lpstr>Avoid too many digits and align the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Wranglikng</dc:title>
  <dc:creator>Zhou Geyu</dc:creator>
  <cp:lastModifiedBy>Zhou Geyu</cp:lastModifiedBy>
  <cp:revision>177</cp:revision>
  <dcterms:created xsi:type="dcterms:W3CDTF">2025-08-12T19:40:02Z</dcterms:created>
  <dcterms:modified xsi:type="dcterms:W3CDTF">2025-09-08T19:50:59Z</dcterms:modified>
</cp:coreProperties>
</file>