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5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8"/>
    <p:restoredTop sz="73020" autoAdjust="0"/>
  </p:normalViewPr>
  <p:slideViewPr>
    <p:cSldViewPr snapToGrid="0" snapToObjects="1">
      <p:cViewPr varScale="1">
        <p:scale>
          <a:sx n="88" d="100"/>
          <a:sy n="88" d="100"/>
        </p:scale>
        <p:origin x="264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uciu:PROJECTS-UNISON:REVIEWS:SIGMOD:SIGMOD2017-PC-CHAIR:DOCS:DATA:sigmod-chair-report-2017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uciu:PROJECTS-UNISON:REVIEWS:SIGMOD:SIGMOD2017-PC-CHAIR:DOCS:DATA:sigmod-chair-report-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uciu:PROJECTS-UNISON:REVIEWS:SIGMOD:SIGMOD2017-PC-CHAIR:DOCS:DATA:sigmod-chair-report-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uciu:PROJECTS-UNISON:REVIEWS:SIGMOD:SIGMOD2017-PC-CHAIR:DOCS:DATA:sigmod-chair-report-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uciu:PROJECTS-UNISON:REVIEWS:SIGMOD:SIGMOD2017-PC-CHAIR:DOCS:DATA:sigmod-chair-report-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uciu:PROJECTS-UNISON:REVIEWS:SIGMOD:SIGMOD2017-PC-CHAIR:DOCS:DATA:sigmod-chair-report-201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uciu:PROJECTS-UNISON:REVIEWS:SIGMOD:SIGMOD2017-PC-CHAIR:DOCS:DATA:sigmod-chair-report-201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uciu:PROJECTS-UNISON:REVIEWS:SIGMOD:SIGMOD2017-PC-CHAIR:DOCS:DATA:sigmod-chair-report-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Round1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Sheet1!$B$3:$F$3</c:f>
              <c:strCache>
                <c:ptCount val="5"/>
                <c:pt idx="0">
                  <c:v>Abstracts</c:v>
                </c:pt>
                <c:pt idx="1">
                  <c:v>Submitted</c:v>
                </c:pt>
                <c:pt idx="2">
                  <c:v>Accepted</c:v>
                </c:pt>
                <c:pt idx="3">
                  <c:v>Revised</c:v>
                </c:pt>
                <c:pt idx="4">
                  <c:v>Accepted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331.0</c:v>
                </c:pt>
                <c:pt idx="1">
                  <c:v>220.0</c:v>
                </c:pt>
                <c:pt idx="2">
                  <c:v>6.0</c:v>
                </c:pt>
                <c:pt idx="3">
                  <c:v>54.0</c:v>
                </c:pt>
                <c:pt idx="4">
                  <c:v>39.0</c:v>
                </c:pt>
              </c:numCache>
            </c:numRef>
          </c:val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Round2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Sheet1!$B$3:$F$3</c:f>
              <c:strCache>
                <c:ptCount val="5"/>
                <c:pt idx="0">
                  <c:v>Abstracts</c:v>
                </c:pt>
                <c:pt idx="1">
                  <c:v>Submitted</c:v>
                </c:pt>
                <c:pt idx="2">
                  <c:v>Accepted</c:v>
                </c:pt>
                <c:pt idx="3">
                  <c:v>Revised</c:v>
                </c:pt>
                <c:pt idx="4">
                  <c:v>Accepted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379.0</c:v>
                </c:pt>
                <c:pt idx="1">
                  <c:v>269.0</c:v>
                </c:pt>
                <c:pt idx="2">
                  <c:v>7.0</c:v>
                </c:pt>
                <c:pt idx="3">
                  <c:v>60.0</c:v>
                </c:pt>
                <c:pt idx="4">
                  <c:v>44.0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2054473824"/>
        <c:axId val="-2054471776"/>
        <c:axId val="-2054469456"/>
      </c:bar3DChart>
      <c:catAx>
        <c:axId val="-20544738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054471776"/>
        <c:crosses val="autoZero"/>
        <c:auto val="1"/>
        <c:lblAlgn val="ctr"/>
        <c:lblOffset val="100"/>
        <c:noMultiLvlLbl val="0"/>
      </c:catAx>
      <c:valAx>
        <c:axId val="-2054471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4473824"/>
        <c:crosses val="autoZero"/>
        <c:crossBetween val="between"/>
      </c:valAx>
      <c:serAx>
        <c:axId val="-20544694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054471776"/>
        <c:crosses val="autoZero"/>
      </c:serAx>
    </c:plotArea>
    <c:plotVisOnly val="1"/>
    <c:dispBlanksAs val="gap"/>
    <c:showDLblsOverMax val="0"/>
  </c:chart>
  <c:txPr>
    <a:bodyPr/>
    <a:lstStyle/>
    <a:p>
      <a:pPr>
        <a:defRPr sz="1400" b="1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#submissions </a:t>
            </a:r>
            <a:r>
              <a:rPr lang="en-US" dirty="0"/>
              <a:t>with #comments </a:t>
            </a:r>
          </a:p>
        </c:rich>
      </c:tx>
      <c:layout/>
      <c:overlay val="0"/>
    </c:title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Sheet3!$F$43</c:f>
              <c:strCache>
                <c:ptCount val="1"/>
                <c:pt idx="0">
                  <c:v>accepted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Sheet3!$E$44:$E$49</c:f>
              <c:strCache>
                <c:ptCount val="6"/>
                <c:pt idx="0">
                  <c:v>1-9</c:v>
                </c:pt>
                <c:pt idx="1">
                  <c:v>10-19</c:v>
                </c:pt>
                <c:pt idx="2">
                  <c:v>20-29</c:v>
                </c:pt>
                <c:pt idx="3">
                  <c:v>32</c:v>
                </c:pt>
                <c:pt idx="4">
                  <c:v>42</c:v>
                </c:pt>
                <c:pt idx="5">
                  <c:v>56</c:v>
                </c:pt>
              </c:strCache>
            </c:strRef>
          </c:cat>
          <c:val>
            <c:numRef>
              <c:f>Sheet3!$F$44:$F$49</c:f>
              <c:numCache>
                <c:formatCode>0</c:formatCode>
                <c:ptCount val="6"/>
                <c:pt idx="0">
                  <c:v>28.0</c:v>
                </c:pt>
                <c:pt idx="1">
                  <c:v>57.0</c:v>
                </c:pt>
                <c:pt idx="2">
                  <c:v>10.0</c:v>
                </c:pt>
                <c:pt idx="3">
                  <c:v>1.0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Sheet3!$G$43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Sheet3!$E$44:$E$49</c:f>
              <c:strCache>
                <c:ptCount val="6"/>
                <c:pt idx="0">
                  <c:v>1-9</c:v>
                </c:pt>
                <c:pt idx="1">
                  <c:v>10-19</c:v>
                </c:pt>
                <c:pt idx="2">
                  <c:v>20-29</c:v>
                </c:pt>
                <c:pt idx="3">
                  <c:v>32</c:v>
                </c:pt>
                <c:pt idx="4">
                  <c:v>42</c:v>
                </c:pt>
                <c:pt idx="5">
                  <c:v>56</c:v>
                </c:pt>
              </c:strCache>
            </c:strRef>
          </c:cat>
          <c:val>
            <c:numRef>
              <c:f>Sheet3!$G$44:$G$49</c:f>
              <c:numCache>
                <c:formatCode>General</c:formatCode>
                <c:ptCount val="6"/>
                <c:pt idx="0">
                  <c:v>321.0</c:v>
                </c:pt>
                <c:pt idx="1">
                  <c:v>119.0</c:v>
                </c:pt>
                <c:pt idx="2">
                  <c:v>23.0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1906614368"/>
        <c:axId val="-1906612736"/>
        <c:axId val="-1906610416"/>
      </c:bar3DChart>
      <c:catAx>
        <c:axId val="-19066143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906612736"/>
        <c:crosses val="autoZero"/>
        <c:auto val="1"/>
        <c:lblAlgn val="ctr"/>
        <c:lblOffset val="100"/>
        <c:noMultiLvlLbl val="0"/>
      </c:catAx>
      <c:valAx>
        <c:axId val="-1906612736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-1906614368"/>
        <c:crosses val="autoZero"/>
        <c:crossBetween val="between"/>
      </c:valAx>
      <c:serAx>
        <c:axId val="-1906610416"/>
        <c:scaling>
          <c:orientation val="minMax"/>
        </c:scaling>
        <c:delete val="0"/>
        <c:axPos val="b"/>
        <c:majorTickMark val="out"/>
        <c:minorTickMark val="none"/>
        <c:tickLblPos val="nextTo"/>
        <c:crossAx val="-1906612736"/>
        <c:crosses val="autoZero"/>
      </c:serAx>
    </c:plotArea>
    <c:plotVisOnly val="1"/>
    <c:dispBlanksAs val="gap"/>
    <c:showDLblsOverMax val="0"/>
  </c:chart>
  <c:txPr>
    <a:bodyPr/>
    <a:lstStyle/>
    <a:p>
      <a:pPr>
        <a:defRPr sz="1000" b="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 rot="0" vert="horz"/>
          <a:lstStyle/>
          <a:p>
            <a:pPr>
              <a:defRPr sz="1600"/>
            </a:pPr>
            <a:r>
              <a:rPr lang="en-US" sz="1600" dirty="0" smtClean="0"/>
              <a:t>#submissions with # </a:t>
            </a:r>
            <a:r>
              <a:rPr lang="en-US" sz="1600" dirty="0"/>
              <a:t>of authors</a:t>
            </a:r>
          </a:p>
        </c:rich>
      </c:tx>
      <c:layout/>
      <c:overlay val="0"/>
    </c:title>
    <c:autoTitleDeleted val="0"/>
    <c:view3D>
      <c:rotX val="15"/>
      <c:rotY val="20"/>
      <c:depthPercent val="10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Sheet1!$D$42</c:f>
              <c:strCache>
                <c:ptCount val="1"/>
                <c:pt idx="0">
                  <c:v>accepted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Sheet1!$C$43:$C$52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Sheet1!$D$43:$D$52</c:f>
              <c:numCache>
                <c:formatCode>0</c:formatCode>
                <c:ptCount val="10"/>
                <c:pt idx="0">
                  <c:v>0.0</c:v>
                </c:pt>
                <c:pt idx="1">
                  <c:v>22.0</c:v>
                </c:pt>
                <c:pt idx="2">
                  <c:v>22.0</c:v>
                </c:pt>
                <c:pt idx="3">
                  <c:v>26.0</c:v>
                </c:pt>
                <c:pt idx="4">
                  <c:v>13.0</c:v>
                </c:pt>
                <c:pt idx="5">
                  <c:v>7.0</c:v>
                </c:pt>
                <c:pt idx="6">
                  <c:v>3.0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Sheet1!$E$42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Sheet1!$C$43:$C$52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Sheet1!$E$43:$E$52</c:f>
              <c:numCache>
                <c:formatCode>General</c:formatCode>
                <c:ptCount val="10"/>
                <c:pt idx="0">
                  <c:v>7.0</c:v>
                </c:pt>
                <c:pt idx="1">
                  <c:v>78.0</c:v>
                </c:pt>
                <c:pt idx="2">
                  <c:v>133.0</c:v>
                </c:pt>
                <c:pt idx="3">
                  <c:v>142.0</c:v>
                </c:pt>
                <c:pt idx="4">
                  <c:v>59.0</c:v>
                </c:pt>
                <c:pt idx="5">
                  <c:v>42.0</c:v>
                </c:pt>
                <c:pt idx="6">
                  <c:v>14.0</c:v>
                </c:pt>
                <c:pt idx="7">
                  <c:v>8.0</c:v>
                </c:pt>
                <c:pt idx="8">
                  <c:v>2.0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1911043424"/>
        <c:axId val="-1910552240"/>
        <c:axId val="-2091664464"/>
      </c:bar3DChart>
      <c:catAx>
        <c:axId val="-191104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-1910552240"/>
        <c:crosses val="autoZero"/>
        <c:auto val="1"/>
        <c:lblAlgn val="ctr"/>
        <c:lblOffset val="100"/>
        <c:noMultiLvlLbl val="0"/>
      </c:catAx>
      <c:valAx>
        <c:axId val="-1910552240"/>
        <c:scaling>
          <c:orientation val="minMax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-1911043424"/>
        <c:crosses val="autoZero"/>
        <c:crossBetween val="between"/>
      </c:valAx>
      <c:serAx>
        <c:axId val="-2091664464"/>
        <c:scaling>
          <c:orientation val="minMax"/>
        </c:scaling>
        <c:delete val="0"/>
        <c:axPos val="b"/>
        <c:majorTickMark val="out"/>
        <c:minorTickMark val="none"/>
        <c:tickLblPos val="nextTo"/>
        <c:crossAx val="-1910552240"/>
        <c:crosses val="autoZero"/>
      </c:serAx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 rot="0" vert="horz"/>
          <a:lstStyle/>
          <a:p>
            <a:pPr>
              <a:defRPr sz="1600" b="1"/>
            </a:pPr>
            <a:r>
              <a:rPr lang="en-US" dirty="0" smtClean="0"/>
              <a:t>#authors </a:t>
            </a:r>
            <a:r>
              <a:rPr lang="en-US" dirty="0"/>
              <a:t>with # submissions</a:t>
            </a:r>
          </a:p>
        </c:rich>
      </c:tx>
      <c:layout/>
      <c:overlay val="0"/>
    </c:title>
    <c:autoTitleDeleted val="0"/>
    <c:view3D>
      <c:rotX val="15"/>
      <c:rotY val="20"/>
      <c:depthPercent val="10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Sheet1!$E$97</c:f>
              <c:strCache>
                <c:ptCount val="1"/>
                <c:pt idx="0">
                  <c:v>no authors with # submissions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Sheet1!$C$98:$C$106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13.0</c:v>
                </c:pt>
              </c:numCache>
            </c:numRef>
          </c:cat>
          <c:val>
            <c:numRef>
              <c:f>Sheet1!$E$98:$E$106</c:f>
              <c:numCache>
                <c:formatCode>General</c:formatCode>
                <c:ptCount val="9"/>
                <c:pt idx="0">
                  <c:v>1171.0</c:v>
                </c:pt>
                <c:pt idx="1">
                  <c:v>177.0</c:v>
                </c:pt>
                <c:pt idx="2">
                  <c:v>52.0</c:v>
                </c:pt>
                <c:pt idx="3">
                  <c:v>17.0</c:v>
                </c:pt>
                <c:pt idx="4">
                  <c:v>12.0</c:v>
                </c:pt>
                <c:pt idx="5">
                  <c:v>8.0</c:v>
                </c:pt>
                <c:pt idx="6">
                  <c:v>3.0</c:v>
                </c:pt>
                <c:pt idx="7">
                  <c:v>2.0</c:v>
                </c:pt>
                <c:pt idx="8">
                  <c:v>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2091272272"/>
        <c:axId val="-2091796864"/>
        <c:axId val="0"/>
      </c:bar3DChart>
      <c:catAx>
        <c:axId val="-209127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-2091796864"/>
        <c:crosses val="autoZero"/>
        <c:auto val="1"/>
        <c:lblAlgn val="ctr"/>
        <c:lblOffset val="100"/>
        <c:noMultiLvlLbl val="0"/>
      </c:catAx>
      <c:valAx>
        <c:axId val="-2091796864"/>
        <c:scaling>
          <c:logBase val="10.0"/>
          <c:orientation val="minMax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-2091272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100" b="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#reviewers </a:t>
            </a:r>
            <a:r>
              <a:rPr lang="en-US" dirty="0"/>
              <a:t>with #reviews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Sheet2!$E$6</c:f>
              <c:strCache>
                <c:ptCount val="1"/>
                <c:pt idx="0">
                  <c:v>no of reviewers with #reviews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Sheet2!$D$7:$D$12</c:f>
              <c:numCache>
                <c:formatCode>General</c:formatCode>
                <c:ptCount val="6"/>
                <c:pt idx="0">
                  <c:v>7.0</c:v>
                </c:pt>
                <c:pt idx="1">
                  <c:v>8.0</c:v>
                </c:pt>
                <c:pt idx="2">
                  <c:v>9.0</c:v>
                </c:pt>
                <c:pt idx="3">
                  <c:v>10.0</c:v>
                </c:pt>
                <c:pt idx="4">
                  <c:v>11.0</c:v>
                </c:pt>
                <c:pt idx="5">
                  <c:v>12.0</c:v>
                </c:pt>
              </c:numCache>
            </c:numRef>
          </c:cat>
          <c:val>
            <c:numRef>
              <c:f>Sheet2!$E$7:$E$12</c:f>
              <c:numCache>
                <c:formatCode>General</c:formatCode>
                <c:ptCount val="6"/>
                <c:pt idx="0">
                  <c:v>2.0</c:v>
                </c:pt>
                <c:pt idx="1">
                  <c:v>7.0</c:v>
                </c:pt>
                <c:pt idx="2">
                  <c:v>88.0</c:v>
                </c:pt>
                <c:pt idx="3">
                  <c:v>51.0</c:v>
                </c:pt>
                <c:pt idx="4">
                  <c:v>13.0</c:v>
                </c:pt>
                <c:pt idx="5">
                  <c:v>2.0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1908063456"/>
        <c:axId val="1965761792"/>
        <c:axId val="0"/>
      </c:bar3DChart>
      <c:catAx>
        <c:axId val="-1908063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65761792"/>
        <c:crosses val="autoZero"/>
        <c:auto val="1"/>
        <c:lblAlgn val="ctr"/>
        <c:lblOffset val="100"/>
        <c:noMultiLvlLbl val="0"/>
      </c:catAx>
      <c:valAx>
        <c:axId val="1965761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9080634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600" b="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Were </a:t>
            </a:r>
            <a:r>
              <a:rPr lang="en-US" dirty="0"/>
              <a:t>the papers in your</a:t>
            </a:r>
            <a:br>
              <a:rPr lang="en-US" dirty="0"/>
            </a:br>
            <a:r>
              <a:rPr lang="en-US" dirty="0"/>
              <a:t>area of expertise?</a:t>
            </a:r>
          </a:p>
        </c:rich>
      </c:tx>
      <c:layout/>
      <c:overlay val="0"/>
    </c:title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#respondents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Sheet1!$B$2:$B$6</c:f>
              <c:strCache>
                <c:ptCount val="5"/>
                <c:pt idx="0">
                  <c:v>1 (no)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 (yes)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</c:v>
                </c:pt>
                <c:pt idx="1">
                  <c:v>4.0</c:v>
                </c:pt>
                <c:pt idx="2">
                  <c:v>11.0</c:v>
                </c:pt>
                <c:pt idx="3">
                  <c:v>56.0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1910692080"/>
        <c:axId val="-1910690448"/>
        <c:axId val="-1931108256"/>
      </c:bar3DChart>
      <c:catAx>
        <c:axId val="-1910692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910690448"/>
        <c:crosses val="autoZero"/>
        <c:auto val="1"/>
        <c:lblAlgn val="ctr"/>
        <c:lblOffset val="100"/>
        <c:noMultiLvlLbl val="0"/>
      </c:catAx>
      <c:valAx>
        <c:axId val="-1910690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910692080"/>
        <c:crosses val="autoZero"/>
        <c:crossBetween val="between"/>
      </c:valAx>
      <c:serAx>
        <c:axId val="-1931108256"/>
        <c:scaling>
          <c:orientation val="minMax"/>
        </c:scaling>
        <c:delete val="0"/>
        <c:axPos val="b"/>
        <c:majorTickMark val="out"/>
        <c:minorTickMark val="none"/>
        <c:tickLblPos val="nextTo"/>
        <c:crossAx val="-1910690448"/>
        <c:crosses val="autoZero"/>
      </c:serAx>
    </c:plotArea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0" i="0" u="none" strike="noStrike" baseline="0" dirty="0" smtClean="0">
                <a:effectLst/>
              </a:rPr>
              <a:t>#submissions </a:t>
            </a:r>
            <a:r>
              <a:rPr lang="en-US" sz="1800" b="0" i="0" u="none" strike="noStrike" baseline="0" dirty="0">
                <a:effectLst/>
              </a:rPr>
              <a:t>with #reviews</a:t>
            </a:r>
            <a:endParaRPr lang="en-US" dirty="0"/>
          </a:p>
        </c:rich>
      </c:tx>
      <c:layout>
        <c:manualLayout>
          <c:xMode val="edge"/>
          <c:yMode val="edge"/>
          <c:x val="0.153509533763003"/>
          <c:y val="0.0672897369573978"/>
        </c:manualLayout>
      </c:layout>
      <c:overlay val="0"/>
    </c:title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729286409294424"/>
          <c:y val="0.259065487285982"/>
          <c:w val="0.774122386154646"/>
          <c:h val="0.634336575184194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Sheet2!$E$32</c:f>
              <c:strCache>
                <c:ptCount val="1"/>
                <c:pt idx="0">
                  <c:v>accepted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Sheet2!$D$34:$D$36</c:f>
              <c:numCache>
                <c:formatCode>General</c:formatCode>
                <c:ptCount val="3"/>
                <c:pt idx="0">
                  <c:v>3.0</c:v>
                </c:pt>
                <c:pt idx="1">
                  <c:v>4.0</c:v>
                </c:pt>
                <c:pt idx="2">
                  <c:v>5.0</c:v>
                </c:pt>
              </c:numCache>
            </c:numRef>
          </c:cat>
          <c:val>
            <c:numRef>
              <c:f>Sheet2!$E$34:$E$36</c:f>
              <c:numCache>
                <c:formatCode>General</c:formatCode>
                <c:ptCount val="3"/>
                <c:pt idx="0">
                  <c:v>73.0</c:v>
                </c:pt>
                <c:pt idx="1">
                  <c:v>22.0</c:v>
                </c:pt>
                <c:pt idx="2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Sheet2!$F$32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Sheet2!$D$34:$D$36</c:f>
              <c:numCache>
                <c:formatCode>General</c:formatCode>
                <c:ptCount val="3"/>
                <c:pt idx="0">
                  <c:v>3.0</c:v>
                </c:pt>
                <c:pt idx="1">
                  <c:v>4.0</c:v>
                </c:pt>
                <c:pt idx="2">
                  <c:v>5.0</c:v>
                </c:pt>
              </c:numCache>
            </c:numRef>
          </c:cat>
          <c:val>
            <c:numRef>
              <c:f>Sheet2!$F$34:$F$36</c:f>
              <c:numCache>
                <c:formatCode>General</c:formatCode>
                <c:ptCount val="3"/>
                <c:pt idx="0">
                  <c:v>398.0</c:v>
                </c:pt>
                <c:pt idx="1">
                  <c:v>82.0</c:v>
                </c:pt>
                <c:pt idx="2">
                  <c:v>9.0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2089143744"/>
        <c:axId val="-2089560736"/>
        <c:axId val="-2089404272"/>
      </c:bar3DChart>
      <c:catAx>
        <c:axId val="-2089143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89560736"/>
        <c:crosses val="autoZero"/>
        <c:auto val="1"/>
        <c:lblAlgn val="ctr"/>
        <c:lblOffset val="100"/>
        <c:noMultiLvlLbl val="0"/>
      </c:catAx>
      <c:valAx>
        <c:axId val="-2089560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9143744"/>
        <c:crosses val="autoZero"/>
        <c:crossBetween val="between"/>
      </c:valAx>
      <c:serAx>
        <c:axId val="-208940427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89560736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#reviews </a:t>
            </a:r>
            <a:r>
              <a:rPr lang="en-US" sz="1200" dirty="0"/>
              <a:t>with length</a:t>
            </a:r>
          </a:p>
        </c:rich>
      </c:tx>
      <c:layout/>
      <c:overlay val="0"/>
    </c:title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Sheet2!$F$55</c:f>
              <c:strCache>
                <c:ptCount val="1"/>
                <c:pt idx="0">
                  <c:v>accepted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Sheet2!$E$56:$E$68</c:f>
              <c:strCache>
                <c:ptCount val="13"/>
                <c:pt idx="0">
                  <c:v>3-998</c:v>
                </c:pt>
                <c:pt idx="1">
                  <c:v>1000-1999</c:v>
                </c:pt>
                <c:pt idx="2">
                  <c:v>2005-2996</c:v>
                </c:pt>
                <c:pt idx="3">
                  <c:v>3000-3993</c:v>
                </c:pt>
                <c:pt idx="4">
                  <c:v>4006-4996</c:v>
                </c:pt>
                <c:pt idx="5">
                  <c:v>5000-5956</c:v>
                </c:pt>
                <c:pt idx="6">
                  <c:v>6002-6987</c:v>
                </c:pt>
                <c:pt idx="7">
                  <c:v>7005-7957</c:v>
                </c:pt>
                <c:pt idx="8">
                  <c:v>8177-8976</c:v>
                </c:pt>
                <c:pt idx="9">
                  <c:v>9077-9747</c:v>
                </c:pt>
                <c:pt idx="10">
                  <c:v>10015-10933</c:v>
                </c:pt>
                <c:pt idx="11">
                  <c:v>11379</c:v>
                </c:pt>
                <c:pt idx="12">
                  <c:v>12188</c:v>
                </c:pt>
              </c:strCache>
            </c:strRef>
          </c:cat>
          <c:val>
            <c:numRef>
              <c:f>Sheet2!$F$56:$F$68</c:f>
              <c:numCache>
                <c:formatCode>General</c:formatCode>
                <c:ptCount val="13"/>
                <c:pt idx="0">
                  <c:v>43.0</c:v>
                </c:pt>
                <c:pt idx="1">
                  <c:v>85.0</c:v>
                </c:pt>
                <c:pt idx="2">
                  <c:v>74.0</c:v>
                </c:pt>
                <c:pt idx="3">
                  <c:v>53.0</c:v>
                </c:pt>
                <c:pt idx="4">
                  <c:v>19.0</c:v>
                </c:pt>
                <c:pt idx="5">
                  <c:v>21.0</c:v>
                </c:pt>
                <c:pt idx="6">
                  <c:v>4.0</c:v>
                </c:pt>
                <c:pt idx="7">
                  <c:v>3.0</c:v>
                </c:pt>
                <c:pt idx="8">
                  <c:v>3.0</c:v>
                </c:pt>
                <c:pt idx="9">
                  <c:v>3.0</c:v>
                </c:pt>
                <c:pt idx="10">
                  <c:v>4.0</c:v>
                </c:pt>
                <c:pt idx="11">
                  <c:v>0.0</c:v>
                </c:pt>
                <c:pt idx="12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Sheet2!$G$55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Sheet2!$E$56:$E$68</c:f>
              <c:strCache>
                <c:ptCount val="13"/>
                <c:pt idx="0">
                  <c:v>3-998</c:v>
                </c:pt>
                <c:pt idx="1">
                  <c:v>1000-1999</c:v>
                </c:pt>
                <c:pt idx="2">
                  <c:v>2005-2996</c:v>
                </c:pt>
                <c:pt idx="3">
                  <c:v>3000-3993</c:v>
                </c:pt>
                <c:pt idx="4">
                  <c:v>4006-4996</c:v>
                </c:pt>
                <c:pt idx="5">
                  <c:v>5000-5956</c:v>
                </c:pt>
                <c:pt idx="6">
                  <c:v>6002-6987</c:v>
                </c:pt>
                <c:pt idx="7">
                  <c:v>7005-7957</c:v>
                </c:pt>
                <c:pt idx="8">
                  <c:v>8177-8976</c:v>
                </c:pt>
                <c:pt idx="9">
                  <c:v>9077-9747</c:v>
                </c:pt>
                <c:pt idx="10">
                  <c:v>10015-10933</c:v>
                </c:pt>
                <c:pt idx="11">
                  <c:v>11379</c:v>
                </c:pt>
                <c:pt idx="12">
                  <c:v>12188</c:v>
                </c:pt>
              </c:strCache>
            </c:strRef>
          </c:cat>
          <c:val>
            <c:numRef>
              <c:f>Sheet2!$G$56:$G$68</c:f>
              <c:numCache>
                <c:formatCode>General</c:formatCode>
                <c:ptCount val="13"/>
                <c:pt idx="0">
                  <c:v>188.0</c:v>
                </c:pt>
                <c:pt idx="1">
                  <c:v>396.0</c:v>
                </c:pt>
                <c:pt idx="2">
                  <c:v>388.0</c:v>
                </c:pt>
                <c:pt idx="3">
                  <c:v>273.0</c:v>
                </c:pt>
                <c:pt idx="4">
                  <c:v>145.0</c:v>
                </c:pt>
                <c:pt idx="5">
                  <c:v>88.0</c:v>
                </c:pt>
                <c:pt idx="6">
                  <c:v>30.0</c:v>
                </c:pt>
                <c:pt idx="7">
                  <c:v>23.0</c:v>
                </c:pt>
                <c:pt idx="8">
                  <c:v>14.0</c:v>
                </c:pt>
                <c:pt idx="9">
                  <c:v>11.0</c:v>
                </c:pt>
                <c:pt idx="10">
                  <c:v>10.0</c:v>
                </c:pt>
                <c:pt idx="11">
                  <c:v>1.0</c:v>
                </c:pt>
                <c:pt idx="12">
                  <c:v>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2088804960"/>
        <c:axId val="-2088802912"/>
        <c:axId val="-2088800592"/>
      </c:bar3DChart>
      <c:catAx>
        <c:axId val="-20888049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088802912"/>
        <c:crosses val="autoZero"/>
        <c:auto val="1"/>
        <c:lblAlgn val="ctr"/>
        <c:lblOffset val="100"/>
        <c:noMultiLvlLbl val="0"/>
      </c:catAx>
      <c:valAx>
        <c:axId val="-2088802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8804960"/>
        <c:crosses val="autoZero"/>
        <c:crossBetween val="between"/>
      </c:valAx>
      <c:serAx>
        <c:axId val="-208880059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88802912"/>
        <c:crosses val="autoZero"/>
      </c:serAx>
    </c:plotArea>
    <c:plotVisOnly val="1"/>
    <c:dispBlanksAs val="gap"/>
    <c:showDLblsOverMax val="0"/>
  </c:chart>
  <c:txPr>
    <a:bodyPr/>
    <a:lstStyle/>
    <a:p>
      <a:pPr>
        <a:defRPr sz="1000" b="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 dirty="0" smtClean="0"/>
              <a:t>Where</a:t>
            </a:r>
            <a:r>
              <a:rPr lang="en-US" b="0" baseline="0" dirty="0" smtClean="0"/>
              <a:t> the reviews professional? The decisions fair?</a:t>
            </a:r>
            <a:endParaRPr lang="en-US" b="0" dirty="0"/>
          </a:p>
        </c:rich>
      </c:tx>
      <c:layout/>
      <c:overlay val="0"/>
    </c:title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Reviews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 (no)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 (yes)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1.0</c:v>
                </c:pt>
                <c:pt idx="1">
                  <c:v>3.0</c:v>
                </c:pt>
                <c:pt idx="2">
                  <c:v>14.0</c:v>
                </c:pt>
                <c:pt idx="3">
                  <c:v>62.0</c:v>
                </c:pt>
                <c:pt idx="4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Decisions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 (no)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 (yes)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</c:v>
                </c:pt>
                <c:pt idx="1">
                  <c:v>2.0</c:v>
                </c:pt>
                <c:pt idx="2">
                  <c:v>10.0</c:v>
                </c:pt>
                <c:pt idx="3">
                  <c:v>44.0</c:v>
                </c:pt>
                <c:pt idx="4">
                  <c:v>43.0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2088847296"/>
        <c:axId val="-2088850832"/>
        <c:axId val="-2088853376"/>
      </c:bar3DChart>
      <c:catAx>
        <c:axId val="-20888472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088850832"/>
        <c:crosses val="autoZero"/>
        <c:auto val="1"/>
        <c:lblAlgn val="ctr"/>
        <c:lblOffset val="100"/>
        <c:noMultiLvlLbl val="0"/>
      </c:catAx>
      <c:valAx>
        <c:axId val="-2088850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8847296"/>
        <c:crosses val="autoZero"/>
        <c:crossBetween val="between"/>
      </c:valAx>
      <c:serAx>
        <c:axId val="-2088853376"/>
        <c:scaling>
          <c:orientation val="minMax"/>
        </c:scaling>
        <c:delete val="0"/>
        <c:axPos val="b"/>
        <c:majorTickMark val="out"/>
        <c:minorTickMark val="none"/>
        <c:tickLblPos val="nextTo"/>
        <c:crossAx val="-2088850832"/>
        <c:crosses val="autoZero"/>
      </c:serAx>
    </c:plotArea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#reviewers </a:t>
            </a:r>
            <a:r>
              <a:rPr lang="en-US" dirty="0"/>
              <a:t>with #comments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Sheet3!$F$6</c:f>
              <c:strCache>
                <c:ptCount val="1"/>
                <c:pt idx="0">
                  <c:v>no of reviewers with #comments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Sheet3!$E$7:$E$17</c:f>
              <c:strCache>
                <c:ptCount val="11"/>
                <c:pt idx="0">
                  <c:v>1</c:v>
                </c:pt>
                <c:pt idx="1">
                  <c:v>2-3</c:v>
                </c:pt>
                <c:pt idx="2">
                  <c:v>4-5</c:v>
                </c:pt>
                <c:pt idx="3">
                  <c:v>6-7</c:v>
                </c:pt>
                <c:pt idx="4">
                  <c:v>8-12</c:v>
                </c:pt>
                <c:pt idx="5">
                  <c:v>13-19</c:v>
                </c:pt>
                <c:pt idx="6">
                  <c:v>20-25</c:v>
                </c:pt>
                <c:pt idx="7">
                  <c:v>41-46</c:v>
                </c:pt>
                <c:pt idx="8">
                  <c:v>82-125</c:v>
                </c:pt>
                <c:pt idx="9">
                  <c:v>152</c:v>
                </c:pt>
                <c:pt idx="10">
                  <c:v>213</c:v>
                </c:pt>
              </c:strCache>
            </c:strRef>
          </c:cat>
          <c:val>
            <c:numRef>
              <c:f>Sheet3!$F$7:$F$17</c:f>
              <c:numCache>
                <c:formatCode>General</c:formatCode>
                <c:ptCount val="11"/>
                <c:pt idx="0">
                  <c:v>3.0</c:v>
                </c:pt>
                <c:pt idx="1">
                  <c:v>8.0</c:v>
                </c:pt>
                <c:pt idx="2">
                  <c:v>22.0</c:v>
                </c:pt>
                <c:pt idx="3">
                  <c:v>19.0</c:v>
                </c:pt>
                <c:pt idx="4">
                  <c:v>62.0</c:v>
                </c:pt>
                <c:pt idx="5">
                  <c:v>40.0</c:v>
                </c:pt>
                <c:pt idx="6">
                  <c:v>9.0</c:v>
                </c:pt>
                <c:pt idx="7">
                  <c:v>2.0</c:v>
                </c:pt>
                <c:pt idx="8">
                  <c:v>13.0</c:v>
                </c:pt>
                <c:pt idx="9">
                  <c:v>1.0</c:v>
                </c:pt>
                <c:pt idx="10">
                  <c:v>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1906521120"/>
        <c:axId val="-1906519760"/>
        <c:axId val="0"/>
      </c:bar3DChart>
      <c:catAx>
        <c:axId val="-1906521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906519760"/>
        <c:crosses val="autoZero"/>
        <c:auto val="1"/>
        <c:lblAlgn val="ctr"/>
        <c:lblOffset val="100"/>
        <c:noMultiLvlLbl val="0"/>
      </c:catAx>
      <c:valAx>
        <c:axId val="-1906519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9065211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100" b="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78E59-8A2F-1E4D-9617-0135CFEB2683}" type="datetimeFigureOut">
              <a:rPr lang="en-US" smtClean="0"/>
              <a:t>5/14/17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5509E-C17B-5043-A835-749D9C9B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that the industrial track was by invitation only</a:t>
            </a:r>
          </a:p>
          <a:p>
            <a:endParaRPr lang="en-US" baseline="0" dirty="0" smtClean="0"/>
          </a:p>
          <a:p>
            <a:r>
              <a:rPr lang="en-US" dirty="0" err="1" smtClean="0"/>
              <a:t>Mehul's</a:t>
            </a:r>
            <a:r>
              <a:rPr lang="en-US" dirty="0" smtClean="0"/>
              <a:t> thoughts on the role of the industrial track:</a:t>
            </a:r>
          </a:p>
          <a:p>
            <a:endParaRPr lang="en-US" dirty="0" smtClean="0"/>
          </a:p>
          <a:p>
            <a:r>
              <a:rPr lang="en-US" dirty="0" smtClean="0"/>
              <a:t>(1)     Highlight trends that are driving the industry – technology-based or otherwise</a:t>
            </a:r>
          </a:p>
          <a:p>
            <a:r>
              <a:rPr lang="en-US" dirty="0" smtClean="0"/>
              <a:t>(2)     Identify use-cases and workloads that are current and relevant</a:t>
            </a:r>
          </a:p>
          <a:p>
            <a:r>
              <a:rPr lang="en-US" dirty="0" smtClean="0"/>
              <a:t>(3)     Broaden scope by bringing people and ideas from other fields</a:t>
            </a:r>
          </a:p>
          <a:p>
            <a:pPr marL="228600" indent="-228600">
              <a:buAutoNum type="arabicParenBoth" startAt="4"/>
            </a:pPr>
            <a:r>
              <a:rPr lang="en-US" dirty="0" smtClean="0"/>
              <a:t>Set </a:t>
            </a:r>
            <a:r>
              <a:rPr lang="en-US" dirty="0" smtClean="0"/>
              <a:t>the agenda for the next cycle of </a:t>
            </a:r>
            <a:r>
              <a:rPr lang="en-US" dirty="0" smtClean="0"/>
              <a:t>innovations</a:t>
            </a:r>
          </a:p>
          <a:p>
            <a:pPr marL="228600" indent="-228600">
              <a:buAutoNum type="arabicParenBoth" startAt="4"/>
            </a:pPr>
            <a:endParaRPr lang="en-US" dirty="0" smtClean="0"/>
          </a:p>
          <a:p>
            <a:pPr marL="228600" indent="-228600">
              <a:buAutoNum type="arabicParenBoth" startAt="4"/>
            </a:pPr>
            <a:endParaRPr lang="en-US" dirty="0" smtClean="0"/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Reviews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2016: 2700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2017: 2678</a:t>
            </a:r>
          </a:p>
          <a:p>
            <a:pPr marL="228600" indent="-228600">
              <a:buAutoNum type="arabicParenBoth" startAt="4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5509E-C17B-5043-A835-749D9C9B1F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8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Goal1: cover many areas, keep low load</a:t>
            </a:r>
          </a:p>
          <a:p>
            <a:pPr lvl="1"/>
            <a:r>
              <a:rPr lang="en-US" dirty="0" err="1" smtClean="0"/>
              <a:t>Min..Max</a:t>
            </a:r>
            <a:r>
              <a:rPr lang="en-US" dirty="0" smtClean="0"/>
              <a:t> = 7..12 reviews / PC member</a:t>
            </a:r>
          </a:p>
          <a:p>
            <a:pPr lvl="1"/>
            <a:r>
              <a:rPr lang="en-US" dirty="0" smtClean="0"/>
              <a:t>9.4 reviews / PC member</a:t>
            </a:r>
          </a:p>
          <a:p>
            <a:r>
              <a:rPr lang="en-US" dirty="0" smtClean="0"/>
              <a:t>Goal 2: quality reviews (length: </a:t>
            </a:r>
            <a:r>
              <a:rPr lang="en-US" dirty="0" err="1" smtClean="0"/>
              <a:t>avg</a:t>
            </a:r>
            <a:r>
              <a:rPr lang="en-US" dirty="0" smtClean="0"/>
              <a:t>=2.8k; max=12k) </a:t>
            </a:r>
          </a:p>
          <a:p>
            <a:pPr lvl="1"/>
            <a:r>
              <a:rPr lang="en-US" dirty="0" smtClean="0"/>
              <a:t>3 reviews: 80% of papers</a:t>
            </a:r>
          </a:p>
          <a:p>
            <a:pPr lvl="1"/>
            <a:r>
              <a:rPr lang="en-US" dirty="0" smtClean="0"/>
              <a:t>4 reviews: 17% of papers</a:t>
            </a:r>
          </a:p>
          <a:p>
            <a:pPr lvl="1"/>
            <a:r>
              <a:rPr lang="en-US" dirty="0" smtClean="0"/>
              <a:t>5 reviews: 2% of papers</a:t>
            </a:r>
          </a:p>
          <a:p>
            <a:r>
              <a:rPr lang="en-US" dirty="0" smtClean="0"/>
              <a:t>Goal 3: extensive discussions</a:t>
            </a:r>
          </a:p>
          <a:p>
            <a:pPr lvl="1"/>
            <a:r>
              <a:rPr lang="en-US" dirty="0" smtClean="0"/>
              <a:t>Comments/paper: </a:t>
            </a:r>
            <a:r>
              <a:rPr lang="en-US" dirty="0" err="1" smtClean="0"/>
              <a:t>avg</a:t>
            </a:r>
            <a:r>
              <a:rPr lang="en-US" dirty="0" smtClean="0"/>
              <a:t>=7.5,  max=56</a:t>
            </a:r>
          </a:p>
          <a:p>
            <a:pPr lvl="1"/>
            <a:r>
              <a:rPr lang="en-US" dirty="0" smtClean="0"/>
              <a:t>Comments/reviewer: </a:t>
            </a:r>
            <a:r>
              <a:rPr lang="en-US" dirty="0" err="1" smtClean="0"/>
              <a:t>avg</a:t>
            </a:r>
            <a:r>
              <a:rPr lang="en-US" dirty="0" smtClean="0"/>
              <a:t>=10, max=41</a:t>
            </a:r>
          </a:p>
          <a:p>
            <a:pPr lvl="1"/>
            <a:r>
              <a:rPr lang="en-US" dirty="0" smtClean="0"/>
              <a:t>Comments/area leader: </a:t>
            </a:r>
            <a:r>
              <a:rPr lang="en-US" dirty="0" err="1" smtClean="0"/>
              <a:t>avg</a:t>
            </a:r>
            <a:r>
              <a:rPr lang="en-US" dirty="0" smtClean="0"/>
              <a:t>=105, max=152</a:t>
            </a:r>
          </a:p>
          <a:p>
            <a:r>
              <a:rPr lang="en-US" dirty="0" smtClean="0"/>
              <a:t>Goal 4: high transparency </a:t>
            </a:r>
            <a:r>
              <a:rPr lang="mr-IN" dirty="0" smtClean="0"/>
              <a:t>–</a:t>
            </a:r>
            <a:r>
              <a:rPr lang="en-US" dirty="0" smtClean="0"/>
              <a:t> access to all non-conflicting reviews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5509E-C17B-5043-A835-749D9C9B1F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3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Reponses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Higher</a:t>
            </a:r>
            <a:r>
              <a:rPr lang="en-US" baseline="0" dirty="0" smtClean="0"/>
              <a:t> workload OK in principle, but not for the current SIGMOD style: the papers are long (12pages) have lots of </a:t>
            </a:r>
            <a:r>
              <a:rPr lang="en-US" baseline="0" dirty="0" err="1" smtClean="0"/>
              <a:t>technikcal</a:t>
            </a:r>
            <a:r>
              <a:rPr lang="en-US" baseline="0" dirty="0" smtClean="0"/>
              <a:t> details that obscure the main idea, plus there are 4 pages of appendix.  Suggested to restructure the format.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Review timeline: definitely OK for the first round.  For the second round it was too tight for the discussions</a:t>
            </a:r>
            <a:r>
              <a:rPr lang="en-US" baseline="0" dirty="0" smtClean="0"/>
              <a:t> after revisions.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Some complaints about the clarity of the guidelines for revision (small changes only?)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5509E-C17B-5043-A835-749D9C9B1F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3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Reponses: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Overall the reviews were good, but a few were of poor quality.  On</a:t>
            </a:r>
            <a:r>
              <a:rPr lang="en-US" baseline="0" dirty="0" smtClean="0"/>
              <a:t>e area leader: “80-90% of reviews were very good, 10% were poor”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Various opinions: “quality not as high as in previous; reviewers favor hot topics”;  “I feel the the past two years reviewing quality has clearly gone up.”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5509E-C17B-5043-A835-749D9C9B1F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40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5509E-C17B-5043-A835-749D9C9B1F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55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responded: “move to the NIPS model and make all reviews public”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5509E-C17B-5043-A835-749D9C9B1F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1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05E-A071-8D42-BFDE-DB0F4515F3F8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45C2-6051-644C-A7DC-F0F9D992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6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05E-A071-8D42-BFDE-DB0F4515F3F8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45C2-6051-644C-A7DC-F0F9D992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2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05E-A071-8D42-BFDE-DB0F4515F3F8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45C2-6051-644C-A7DC-F0F9D992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05E-A071-8D42-BFDE-DB0F4515F3F8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45C2-6051-644C-A7DC-F0F9D992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2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05E-A071-8D42-BFDE-DB0F4515F3F8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45C2-6051-644C-A7DC-F0F9D992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1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05E-A071-8D42-BFDE-DB0F4515F3F8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45C2-6051-644C-A7DC-F0F9D992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4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05E-A071-8D42-BFDE-DB0F4515F3F8}" type="datetimeFigureOut">
              <a:rPr lang="en-US" smtClean="0"/>
              <a:t>5/14/17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45C2-6051-644C-A7DC-F0F9D992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3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05E-A071-8D42-BFDE-DB0F4515F3F8}" type="datetimeFigureOut">
              <a:rPr lang="en-US" smtClean="0"/>
              <a:t>5/14/17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45C2-6051-644C-A7DC-F0F9D992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4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05E-A071-8D42-BFDE-DB0F4515F3F8}" type="datetimeFigureOut">
              <a:rPr lang="en-US" smtClean="0"/>
              <a:t>5/14/17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45C2-6051-644C-A7DC-F0F9D992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8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05E-A071-8D42-BFDE-DB0F4515F3F8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45C2-6051-644C-A7DC-F0F9D992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05E-A071-8D42-BFDE-DB0F4515F3F8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45C2-6051-644C-A7DC-F0F9D992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5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6A05E-A071-8D42-BFDE-DB0F4515F3F8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45C2-6051-644C-A7DC-F0F9D992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4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SIGMOD 2017</a:t>
            </a:r>
            <a:br>
              <a:rPr lang="en-US" dirty="0" smtClean="0"/>
            </a:br>
            <a:r>
              <a:rPr lang="en-US" dirty="0" smtClean="0"/>
              <a:t>PC Chair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Suciu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20610" y="106868"/>
            <a:ext cx="4136208" cy="151477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4. Transparency,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community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141" y="217924"/>
            <a:ext cx="11424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PC Poll</a:t>
            </a:r>
            <a:br>
              <a:rPr lang="en-US" dirty="0"/>
            </a:br>
            <a:r>
              <a:rPr lang="en-US" dirty="0"/>
              <a:t>99 responses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141" y="1789682"/>
            <a:ext cx="4833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Did you read reviews not assigned to you?</a:t>
            </a:r>
            <a:br>
              <a:rPr lang="en-US" dirty="0" smtClean="0"/>
            </a:br>
            <a:r>
              <a:rPr lang="en-US" dirty="0" smtClean="0"/>
              <a:t>Did you comment on papers not assigned to you?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37" y="2671267"/>
            <a:ext cx="3048000" cy="271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69118" y="1807596"/>
            <a:ext cx="3666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you stimulated or intimidated</a:t>
            </a:r>
            <a:br>
              <a:rPr lang="en-US" dirty="0" smtClean="0"/>
            </a:br>
            <a:r>
              <a:rPr lang="en-US" dirty="0" smtClean="0"/>
              <a:t>by the fact that 180 PC members</a:t>
            </a:r>
            <a:br>
              <a:rPr lang="en-US" dirty="0" smtClean="0"/>
            </a:br>
            <a:r>
              <a:rPr lang="en-US" dirty="0" smtClean="0"/>
              <a:t>read your reviews?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10512" y="4421974"/>
            <a:ext cx="1810514" cy="1038701"/>
          </a:xfrm>
          <a:prstGeom prst="wedgeEllipseCallout">
            <a:avLst>
              <a:gd name="adj1" fmla="val -58998"/>
              <a:gd name="adj2" fmla="val -71643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I commented</a:t>
            </a:r>
            <a:br>
              <a:rPr lang="en-US" dirty="0" smtClean="0"/>
            </a:br>
            <a:r>
              <a:rPr lang="en-US" dirty="0" smtClean="0"/>
              <a:t>on papers not</a:t>
            </a:r>
            <a:br>
              <a:rPr lang="en-US" dirty="0" smtClean="0"/>
            </a:br>
            <a:r>
              <a:rPr lang="en-US" dirty="0" smtClean="0"/>
              <a:t>assigned to 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137" y="5336465"/>
            <a:ext cx="2576089" cy="1341656"/>
          </a:xfrm>
          <a:prstGeom prst="wedgeEllipseCallout">
            <a:avLst>
              <a:gd name="adj1" fmla="val 10736"/>
              <a:gd name="adj2" fmla="val -85389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algn="ctr"/>
            <a:r>
              <a:rPr lang="en-US" dirty="0" smtClean="0"/>
              <a:t>I read reviews</a:t>
            </a:r>
            <a:br>
              <a:rPr lang="en-US" dirty="0" smtClean="0"/>
            </a:br>
            <a:r>
              <a:rPr lang="en-US" dirty="0" smtClean="0"/>
              <a:t>of papers not assigned</a:t>
            </a:r>
            <a:br>
              <a:rPr lang="en-US" dirty="0" smtClean="0"/>
            </a:br>
            <a:r>
              <a:rPr lang="en-US" dirty="0" smtClean="0"/>
              <a:t>to me, but did not</a:t>
            </a:r>
            <a:br>
              <a:rPr lang="en-US" dirty="0" smtClean="0"/>
            </a:br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5141" y="2730926"/>
            <a:ext cx="1305590" cy="432792"/>
          </a:xfrm>
          <a:prstGeom prst="wedgeEllipseCallout">
            <a:avLst>
              <a:gd name="adj1" fmla="val 37214"/>
              <a:gd name="adj2" fmla="val 84769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algn="ctr"/>
            <a:r>
              <a:rPr lang="en-US" dirty="0" smtClean="0"/>
              <a:t>Didn’t use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369118" y="2688489"/>
            <a:ext cx="3707117" cy="3218061"/>
            <a:chOff x="5369118" y="2688489"/>
            <a:chExt cx="3707117" cy="321806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9118" y="2942319"/>
              <a:ext cx="3187700" cy="26797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239490" y="5473758"/>
              <a:ext cx="1037032" cy="432792"/>
            </a:xfrm>
            <a:prstGeom prst="wedgeEllipseCallout">
              <a:avLst>
                <a:gd name="adj1" fmla="val 10736"/>
                <a:gd name="adj2" fmla="val -85389"/>
              </a:avLst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 algn="ctr"/>
              <a:r>
                <a:rPr lang="en-US" dirty="0" smtClean="0"/>
                <a:t>Neither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08874" y="2688489"/>
              <a:ext cx="1372333" cy="432792"/>
            </a:xfrm>
            <a:prstGeom prst="wedgeEllipseCallout">
              <a:avLst>
                <a:gd name="adj1" fmla="val -40716"/>
                <a:gd name="adj2" fmla="val 84769"/>
              </a:avLst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 algn="ctr"/>
              <a:r>
                <a:rPr lang="en-US" dirty="0" smtClean="0"/>
                <a:t>Stimulated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3652" y="5172671"/>
              <a:ext cx="1452583" cy="432792"/>
            </a:xfrm>
            <a:prstGeom prst="wedgeEllipseCallout">
              <a:avLst>
                <a:gd name="adj1" fmla="val -14848"/>
                <a:gd name="adj2" fmla="val -206930"/>
              </a:avLst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 algn="ctr"/>
              <a:r>
                <a:rPr lang="en-US" dirty="0" smtClean="0"/>
                <a:t>Intimidated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481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and 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PC co-chairs:			Magda </a:t>
            </a:r>
            <a:r>
              <a:rPr lang="en-US" dirty="0" err="1"/>
              <a:t>Balazinska</a:t>
            </a:r>
            <a:r>
              <a:rPr lang="en-US" dirty="0"/>
              <a:t>, Dan </a:t>
            </a:r>
            <a:r>
              <a:rPr lang="en-US" dirty="0" err="1"/>
              <a:t>Olteanu</a:t>
            </a:r>
            <a:endParaRPr lang="en-US" dirty="0"/>
          </a:p>
          <a:p>
            <a:r>
              <a:rPr lang="en-US" dirty="0" smtClean="0"/>
              <a:t>General Chairs:		</a:t>
            </a:r>
            <a:r>
              <a:rPr lang="en-US" dirty="0" err="1" smtClean="0"/>
              <a:t>Rada</a:t>
            </a:r>
            <a:r>
              <a:rPr lang="en-US" dirty="0" smtClean="0"/>
              <a:t> </a:t>
            </a:r>
            <a:r>
              <a:rPr lang="en-US" dirty="0" err="1" smtClean="0"/>
              <a:t>Chirkova</a:t>
            </a:r>
            <a:r>
              <a:rPr lang="en-US" dirty="0" smtClean="0"/>
              <a:t>, Jun Yang</a:t>
            </a:r>
          </a:p>
          <a:p>
            <a:r>
              <a:rPr lang="en-US" dirty="0" smtClean="0"/>
              <a:t>Industrial:			Joe </a:t>
            </a:r>
            <a:r>
              <a:rPr lang="en-US" dirty="0" err="1" smtClean="0"/>
              <a:t>Hellerstein</a:t>
            </a:r>
            <a:r>
              <a:rPr lang="en-US" dirty="0" smtClean="0"/>
              <a:t>, </a:t>
            </a:r>
            <a:r>
              <a:rPr lang="en-US" dirty="0" err="1" smtClean="0"/>
              <a:t>Mehul</a:t>
            </a:r>
            <a:r>
              <a:rPr lang="en-US" dirty="0" smtClean="0"/>
              <a:t> A. Shah</a:t>
            </a:r>
          </a:p>
          <a:p>
            <a:r>
              <a:rPr lang="en-US" dirty="0" smtClean="0"/>
              <a:t>Tutorial:				</a:t>
            </a:r>
            <a:r>
              <a:rPr lang="en-US" dirty="0" err="1" smtClean="0"/>
              <a:t>Divesh</a:t>
            </a:r>
            <a:r>
              <a:rPr lang="en-US" dirty="0" smtClean="0"/>
              <a:t> </a:t>
            </a:r>
            <a:r>
              <a:rPr lang="en-US" dirty="0" err="1" smtClean="0"/>
              <a:t>Srivastava</a:t>
            </a:r>
            <a:r>
              <a:rPr lang="en-US" dirty="0" smtClean="0"/>
              <a:t> and H.V. </a:t>
            </a:r>
            <a:r>
              <a:rPr lang="en-US" dirty="0" err="1" smtClean="0"/>
              <a:t>Jagadish</a:t>
            </a:r>
            <a:endParaRPr lang="en-US" dirty="0"/>
          </a:p>
          <a:p>
            <a:r>
              <a:rPr lang="en-US" dirty="0" smtClean="0"/>
              <a:t>Demo:				Tyson </a:t>
            </a:r>
            <a:r>
              <a:rPr lang="en-US" dirty="0" err="1" smtClean="0"/>
              <a:t>Condie</a:t>
            </a:r>
            <a:r>
              <a:rPr lang="en-US" dirty="0" smtClean="0"/>
              <a:t>, Andy </a:t>
            </a:r>
            <a:r>
              <a:rPr lang="en-US" dirty="0" err="1" smtClean="0"/>
              <a:t>Pavlo</a:t>
            </a:r>
            <a:endParaRPr lang="en-US" dirty="0"/>
          </a:p>
          <a:p>
            <a:r>
              <a:rPr lang="en-US" dirty="0" smtClean="0"/>
              <a:t>SRC Chairs:			Alvin Cheung, Aaron Elmore</a:t>
            </a:r>
          </a:p>
          <a:p>
            <a:r>
              <a:rPr lang="en-US" dirty="0" smtClean="0"/>
              <a:t>Best paper award:	</a:t>
            </a:r>
            <a:r>
              <a:rPr lang="en-US" dirty="0"/>
              <a:t> </a:t>
            </a:r>
            <a:r>
              <a:rPr lang="en-US" dirty="0" smtClean="0"/>
              <a:t> Johannes </a:t>
            </a:r>
            <a:r>
              <a:rPr lang="en-US" dirty="0" err="1" smtClean="0"/>
              <a:t>Gehrke</a:t>
            </a:r>
            <a:r>
              <a:rPr lang="en-US" dirty="0" smtClean="0"/>
              <a:t>, Hank </a:t>
            </a:r>
            <a:r>
              <a:rPr lang="en-US" dirty="0" err="1" smtClean="0"/>
              <a:t>Korth</a:t>
            </a:r>
            <a:endParaRPr lang="en-US" dirty="0" smtClean="0"/>
          </a:p>
          <a:p>
            <a:r>
              <a:rPr lang="en-US" dirty="0" smtClean="0"/>
              <a:t>New researcher </a:t>
            </a:r>
            <a:r>
              <a:rPr lang="en-US" dirty="0" err="1" smtClean="0"/>
              <a:t>symp</a:t>
            </a:r>
            <a:r>
              <a:rPr lang="en-US" dirty="0" smtClean="0"/>
              <a:t>:  Fabian </a:t>
            </a:r>
            <a:r>
              <a:rPr lang="en-US" dirty="0" err="1" smtClean="0"/>
              <a:t>Suchanek</a:t>
            </a:r>
            <a:r>
              <a:rPr lang="en-US" dirty="0" smtClean="0"/>
              <a:t>, Eugene Wu</a:t>
            </a:r>
          </a:p>
          <a:p>
            <a:r>
              <a:rPr lang="en-US" dirty="0" smtClean="0"/>
              <a:t>Workshops:			Anastasia </a:t>
            </a:r>
            <a:r>
              <a:rPr lang="en-US" dirty="0" err="1" smtClean="0"/>
              <a:t>Ailamaki</a:t>
            </a:r>
            <a:r>
              <a:rPr lang="en-US" dirty="0" smtClean="0"/>
              <a:t>, Julia </a:t>
            </a:r>
            <a:r>
              <a:rPr lang="en-US" dirty="0" err="1" smtClean="0"/>
              <a:t>Stoyanovich</a:t>
            </a:r>
            <a:endParaRPr lang="en-US" dirty="0" smtClean="0"/>
          </a:p>
          <a:p>
            <a:r>
              <a:rPr lang="en-US" dirty="0" smtClean="0"/>
              <a:t>Proceedings:			</a:t>
            </a:r>
            <a:r>
              <a:rPr lang="en-US" dirty="0" err="1" smtClean="0"/>
              <a:t>Semih</a:t>
            </a:r>
            <a:r>
              <a:rPr lang="en-US" dirty="0" smtClean="0"/>
              <a:t> </a:t>
            </a:r>
            <a:r>
              <a:rPr lang="en-US" dirty="0" err="1" smtClean="0"/>
              <a:t>Salihoglu</a:t>
            </a:r>
            <a:r>
              <a:rPr lang="en-US" dirty="0" smtClean="0"/>
              <a:t>,  </a:t>
            </a:r>
            <a:r>
              <a:rPr lang="en-US" dirty="0" err="1" smtClean="0"/>
              <a:t>Wenchao</a:t>
            </a:r>
            <a:r>
              <a:rPr lang="en-US" dirty="0" smtClean="0"/>
              <a:t> Zhou</a:t>
            </a:r>
          </a:p>
          <a:p>
            <a:r>
              <a:rPr lang="en-US" dirty="0" smtClean="0"/>
              <a:t>Publicity:			</a:t>
            </a:r>
            <a:r>
              <a:rPr lang="en-US" dirty="0" err="1" smtClean="0"/>
              <a:t>Guoliang</a:t>
            </a:r>
            <a:r>
              <a:rPr lang="en-US" dirty="0" smtClean="0"/>
              <a:t> Li, </a:t>
            </a:r>
            <a:r>
              <a:rPr lang="en-US" dirty="0" err="1" smtClean="0"/>
              <a:t>Arnab</a:t>
            </a:r>
            <a:r>
              <a:rPr lang="en-US" dirty="0" smtClean="0"/>
              <a:t> Nandi</a:t>
            </a:r>
          </a:p>
          <a:p>
            <a:r>
              <a:rPr lang="en-US" dirty="0" smtClean="0"/>
              <a:t>Web:				Wolfgang </a:t>
            </a:r>
            <a:r>
              <a:rPr lang="en-US" dirty="0" err="1" smtClean="0"/>
              <a:t>Gatterbauer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4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7399"/>
              </p:ext>
            </p:extLst>
          </p:nvPr>
        </p:nvGraphicFramePr>
        <p:xfrm>
          <a:off x="415636" y="1729731"/>
          <a:ext cx="852116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309"/>
                <a:gridCol w="1565564"/>
                <a:gridCol w="1427018"/>
                <a:gridCol w="2078182"/>
                <a:gridCol w="2051087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2015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2016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2017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400" dirty="0" smtClean="0"/>
                        <a:t>Research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submitted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489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106 (25%)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116  </a:t>
                      </a:r>
                      <a:r>
                        <a:rPr lang="en-US" sz="2400" baseline="0" dirty="0" smtClean="0"/>
                        <a:t>(</a:t>
                      </a:r>
                      <a:r>
                        <a:rPr lang="en-US" sz="2400" dirty="0" smtClean="0"/>
                        <a:t>20%)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96    (19%)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400" dirty="0" smtClean="0"/>
                        <a:t>Industrial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submitted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18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invitation </a:t>
                      </a:r>
                      <a:r>
                        <a:rPr lang="en-US" sz="2400" dirty="0" smtClean="0"/>
                        <a:t>only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17</a:t>
                      </a:r>
                      <a:r>
                        <a:rPr lang="en-US" sz="2400" baseline="0" dirty="0" smtClean="0"/>
                        <a:t> + 4 (invited)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 (invited)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400" dirty="0" smtClean="0"/>
                        <a:t>Demos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submitted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86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90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400" dirty="0" smtClean="0"/>
                        <a:t>Tutorials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submitted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16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1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Submissions </a:t>
            </a:r>
            <a:r>
              <a:rPr lang="en-US" smtClean="0"/>
              <a:t>- Details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532157"/>
              </p:ext>
            </p:extLst>
          </p:nvPr>
        </p:nvGraphicFramePr>
        <p:xfrm>
          <a:off x="346768" y="1436529"/>
          <a:ext cx="8239320" cy="5069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501" y="43805"/>
            <a:ext cx="3023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submissions: 489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56679" y="43805"/>
            <a:ext cx="2897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Acceptance rate: 19%</a:t>
            </a:r>
            <a:endParaRPr lang="en-US" sz="2400" dirty="0"/>
          </a:p>
        </p:txBody>
      </p:sp>
      <p:sp>
        <p:nvSpPr>
          <p:cNvPr id="4" name="Up Arrow 3"/>
          <p:cNvSpPr/>
          <p:nvPr/>
        </p:nvSpPr>
        <p:spPr>
          <a:xfrm>
            <a:off x="1403708" y="5527604"/>
            <a:ext cx="484632" cy="978408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0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3186E-6 2.05603E-6 L 0.11767 0.010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3" y="5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67 0.01088 L 0.24089 0.0111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89 0.01111 L 0.36689 0.026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0" y="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88 0.02639 L 0.50867 0.047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1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3089679"/>
              </p:ext>
            </p:extLst>
          </p:nvPr>
        </p:nvGraphicFramePr>
        <p:xfrm>
          <a:off x="457200" y="830524"/>
          <a:ext cx="8359422" cy="2764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673286"/>
              </p:ext>
            </p:extLst>
          </p:nvPr>
        </p:nvGraphicFramePr>
        <p:xfrm>
          <a:off x="513644" y="3864011"/>
          <a:ext cx="8302978" cy="2525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56679" y="43805"/>
            <a:ext cx="2897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Acceptance rate: 19%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3501" y="43805"/>
            <a:ext cx="3023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submissions: 489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347188" y="3496137"/>
            <a:ext cx="2489922" cy="735747"/>
          </a:xfrm>
          <a:prstGeom prst="wedgeEllipseCallout">
            <a:avLst>
              <a:gd name="adj1" fmla="val 16080"/>
              <a:gd name="adj2" fmla="val -67754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algn="ctr"/>
            <a:r>
              <a:rPr lang="en-US" dirty="0" smtClean="0"/>
              <a:t>7 submissions</a:t>
            </a:r>
            <a:r>
              <a:rPr lang="en-US" dirty="0"/>
              <a:t> </a:t>
            </a: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1 author (all rejected)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94136" y="3864010"/>
            <a:ext cx="1614687" cy="1038701"/>
          </a:xfrm>
          <a:prstGeom prst="wedgeEllipseCallout">
            <a:avLst>
              <a:gd name="adj1" fmla="val -10430"/>
              <a:gd name="adj2" fmla="val 12417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algn="ctr"/>
            <a:r>
              <a:rPr lang="en-US" dirty="0" smtClean="0"/>
              <a:t>1 author</a:t>
            </a:r>
            <a:br>
              <a:rPr lang="en-US" dirty="0" smtClean="0"/>
            </a:br>
            <a:r>
              <a:rPr lang="en-US" dirty="0" smtClean="0"/>
              <a:t>submitted 13</a:t>
            </a:r>
            <a:br>
              <a:rPr lang="en-US" dirty="0" smtClean="0"/>
            </a:br>
            <a:r>
              <a:rPr lang="en-US" dirty="0" smtClean="0"/>
              <a:t>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PC: </a:t>
            </a:r>
            <a:r>
              <a:rPr lang="en-US" dirty="0" smtClean="0"/>
              <a:t>2 co-chairs, 14 area leaders, 163 members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Goal 1</a:t>
            </a:r>
            <a:r>
              <a:rPr lang="en-US" b="1" dirty="0" smtClean="0">
                <a:solidFill>
                  <a:srgbClr val="008000"/>
                </a:solidFill>
              </a:rPr>
              <a:t>:</a:t>
            </a:r>
            <a:r>
              <a:rPr lang="en-US" dirty="0" smtClean="0"/>
              <a:t> cover many areas, keep low load</a:t>
            </a:r>
          </a:p>
          <a:p>
            <a:endParaRPr lang="en-US" dirty="0" smtClean="0"/>
          </a:p>
          <a:p>
            <a:r>
              <a:rPr lang="en-US" b="1" dirty="0">
                <a:solidFill>
                  <a:srgbClr val="008000"/>
                </a:solidFill>
              </a:rPr>
              <a:t>Goal 2: </a:t>
            </a:r>
            <a:r>
              <a:rPr lang="en-US" dirty="0" smtClean="0"/>
              <a:t>high quality reviews</a:t>
            </a:r>
          </a:p>
          <a:p>
            <a:endParaRPr lang="en-US" dirty="0" smtClean="0"/>
          </a:p>
          <a:p>
            <a:r>
              <a:rPr lang="en-US" b="1" dirty="0">
                <a:solidFill>
                  <a:srgbClr val="008000"/>
                </a:solidFill>
              </a:rPr>
              <a:t>Goal 3: </a:t>
            </a:r>
            <a:r>
              <a:rPr lang="en-US" dirty="0" smtClean="0"/>
              <a:t>discuss papers extensively</a:t>
            </a:r>
          </a:p>
          <a:p>
            <a:endParaRPr lang="en-US" dirty="0" smtClean="0"/>
          </a:p>
          <a:p>
            <a:r>
              <a:rPr lang="en-US" b="1" dirty="0">
                <a:solidFill>
                  <a:srgbClr val="008000"/>
                </a:solidFill>
              </a:rPr>
              <a:t>Goal 4: </a:t>
            </a:r>
            <a:r>
              <a:rPr lang="en-US" dirty="0" smtClean="0"/>
              <a:t>high transparency, PC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001845"/>
              </p:ext>
            </p:extLst>
          </p:nvPr>
        </p:nvGraphicFramePr>
        <p:xfrm>
          <a:off x="63502" y="653284"/>
          <a:ext cx="4380380" cy="311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6121" y="130064"/>
            <a:ext cx="126803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EasyChair</a:t>
            </a:r>
            <a:r>
              <a:rPr lang="en-US" dirty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552585" y="130064"/>
            <a:ext cx="4510627" cy="6598206"/>
            <a:chOff x="4552585" y="130064"/>
            <a:chExt cx="4510627" cy="6598206"/>
          </a:xfrm>
        </p:grpSpPr>
        <p:graphicFrame>
          <p:nvGraphicFramePr>
            <p:cNvPr id="2" name="Chart 1"/>
            <p:cNvGraphicFramePr/>
            <p:nvPr>
              <p:extLst>
                <p:ext uri="{D42A27DB-BD31-4B8C-83A1-F6EECF244321}">
                  <p14:modId xmlns:p14="http://schemas.microsoft.com/office/powerpoint/2010/main" val="193995014"/>
                </p:ext>
              </p:extLst>
            </p:nvPr>
          </p:nvGraphicFramePr>
          <p:xfrm>
            <a:off x="4552585" y="1100220"/>
            <a:ext cx="4510627" cy="25880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"/>
            <a:srcRect l="13438" t="5801" r="17628"/>
            <a:stretch/>
          </p:blipFill>
          <p:spPr>
            <a:xfrm>
              <a:off x="5125300" y="4592650"/>
              <a:ext cx="1375264" cy="139987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35835" y="4592650"/>
              <a:ext cx="1584084" cy="144372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954548" y="4038652"/>
              <a:ext cx="3871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Review (5 weeks) / discussion (12 days)</a:t>
              </a:r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8266438" y="4487354"/>
              <a:ext cx="796774" cy="735747"/>
            </a:xfrm>
            <a:prstGeom prst="wedgeEllipseCallout">
              <a:avLst>
                <a:gd name="adj1" fmla="val -78690"/>
                <a:gd name="adj2" fmla="val 43044"/>
              </a:avLst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Too</a:t>
              </a:r>
              <a:br>
                <a:rPr lang="en-US" sz="1400" dirty="0" smtClean="0"/>
              </a:br>
              <a:r>
                <a:rPr lang="en-US" sz="1400" dirty="0" smtClean="0"/>
                <a:t>short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29728" y="5992523"/>
              <a:ext cx="741671" cy="735747"/>
            </a:xfrm>
            <a:prstGeom prst="wedgeEllipseCallout">
              <a:avLst>
                <a:gd name="adj1" fmla="val -58998"/>
                <a:gd name="adj2" fmla="val -71643"/>
              </a:avLst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/>
                <a:t>Just</a:t>
              </a:r>
              <a:br>
                <a:rPr lang="en-US" dirty="0"/>
              </a:br>
              <a:r>
                <a:rPr lang="en-US" dirty="0"/>
                <a:t>right</a:t>
              </a:r>
            </a:p>
          </p:txBody>
        </p:sp>
        <p:sp>
          <p:nvSpPr>
            <p:cNvPr id="13" name="Oval Callout 12"/>
            <p:cNvSpPr/>
            <p:nvPr/>
          </p:nvSpPr>
          <p:spPr>
            <a:xfrm>
              <a:off x="8219919" y="5668499"/>
              <a:ext cx="702224" cy="735747"/>
            </a:xfrm>
            <a:prstGeom prst="wedgeEllipseCallout">
              <a:avLst>
                <a:gd name="adj1" fmla="val -79650"/>
                <a:gd name="adj2" fmla="val -60943"/>
              </a:avLst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Too</a:t>
              </a:r>
              <a:br>
                <a:rPr lang="en-US" sz="1400" dirty="0" smtClean="0"/>
              </a:br>
              <a:r>
                <a:rPr lang="en-US" sz="1400" dirty="0" smtClean="0"/>
                <a:t>long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6724" y="130064"/>
              <a:ext cx="1142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PC Poll</a:t>
              </a:r>
              <a:br>
                <a:rPr lang="en-US" dirty="0"/>
              </a:br>
              <a:r>
                <a:rPr lang="en-US" dirty="0"/>
                <a:t>99 responses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4443882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396299" y="130064"/>
            <a:ext cx="1954778" cy="82230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1. Load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6121" y="3774648"/>
            <a:ext cx="2908185" cy="432792"/>
          </a:xfrm>
          <a:prstGeom prst="wedgeEllipseCallout">
            <a:avLst>
              <a:gd name="adj1" fmla="val 17804"/>
              <a:gd name="adj2" fmla="val -88991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algn="ctr"/>
            <a:r>
              <a:rPr lang="en-US" dirty="0" smtClean="0"/>
              <a:t>Typical load: 9-10 reviews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3502" y="4207440"/>
            <a:ext cx="4830753" cy="2785208"/>
            <a:chOff x="63502" y="4207440"/>
            <a:chExt cx="4830753" cy="2785208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00689284"/>
                </p:ext>
              </p:extLst>
            </p:nvPr>
          </p:nvGraphicFramePr>
          <p:xfrm>
            <a:off x="63502" y="4207440"/>
            <a:ext cx="4611453" cy="27852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3307674" y="4706752"/>
              <a:ext cx="1586581" cy="735747"/>
            </a:xfrm>
            <a:prstGeom prst="wedgeEllipseCallout">
              <a:avLst>
                <a:gd name="adj1" fmla="val -48207"/>
                <a:gd name="adj2" fmla="val 89312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 algn="ctr"/>
              <a:r>
                <a:rPr lang="en-US" dirty="0" smtClean="0"/>
                <a:t>9 papers had</a:t>
              </a:r>
              <a:br>
                <a:rPr lang="en-US" dirty="0" smtClean="0"/>
              </a:br>
              <a:r>
                <a:rPr lang="en-US" dirty="0" smtClean="0"/>
                <a:t>5 reviews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769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01562"/>
              </p:ext>
            </p:extLst>
          </p:nvPr>
        </p:nvGraphicFramePr>
        <p:xfrm>
          <a:off x="432856" y="877476"/>
          <a:ext cx="8352029" cy="2954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72030648"/>
              </p:ext>
            </p:extLst>
          </p:nvPr>
        </p:nvGraphicFramePr>
        <p:xfrm>
          <a:off x="1343638" y="4433606"/>
          <a:ext cx="6096000" cy="2334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778" y="4110480"/>
            <a:ext cx="11424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PC Poll</a:t>
            </a:r>
            <a:br>
              <a:rPr lang="en-US" dirty="0"/>
            </a:br>
            <a:r>
              <a:rPr lang="en-US" dirty="0"/>
              <a:t>99 responses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794858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778" y="3211045"/>
            <a:ext cx="4452631" cy="82230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2. Quality reviews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3357" y="661080"/>
            <a:ext cx="1994489" cy="432792"/>
          </a:xfrm>
          <a:prstGeom prst="wedgeEllipseCallout">
            <a:avLst>
              <a:gd name="adj1" fmla="val -14892"/>
              <a:gd name="adj2" fmla="val 135686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algn="ctr"/>
            <a:r>
              <a:rPr lang="en-US" dirty="0" err="1" smtClean="0"/>
              <a:t>Avg</a:t>
            </a:r>
            <a:r>
              <a:rPr lang="en-US" dirty="0" smtClean="0"/>
              <a:t> = 3000 chars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41386" y="661080"/>
            <a:ext cx="1920526" cy="432792"/>
          </a:xfrm>
          <a:prstGeom prst="wedgeEllipseCallout">
            <a:avLst>
              <a:gd name="adj1" fmla="val -11320"/>
              <a:gd name="adj2" fmla="val 250806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algn="ctr"/>
            <a:r>
              <a:rPr lang="en-US" dirty="0" smtClean="0"/>
              <a:t>Max = 12k chars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121" y="130064"/>
            <a:ext cx="126803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EasyChair</a:t>
            </a:r>
            <a:r>
              <a:rPr lang="en-US"/>
              <a:t> </a:t>
            </a:r>
            <a:r>
              <a:rPr lang="en-US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750510"/>
              </p:ext>
            </p:extLst>
          </p:nvPr>
        </p:nvGraphicFramePr>
        <p:xfrm>
          <a:off x="116968" y="632882"/>
          <a:ext cx="4444699" cy="3064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057195"/>
              </p:ext>
            </p:extLst>
          </p:nvPr>
        </p:nvGraphicFramePr>
        <p:xfrm>
          <a:off x="3753417" y="3697111"/>
          <a:ext cx="5151979" cy="2986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Oval 8"/>
          <p:cNvSpPr/>
          <p:nvPr/>
        </p:nvSpPr>
        <p:spPr>
          <a:xfrm>
            <a:off x="5098617" y="723793"/>
            <a:ext cx="3505617" cy="82230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3. Discussions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63248" y="2316604"/>
            <a:ext cx="2351504" cy="1038701"/>
          </a:xfrm>
          <a:prstGeom prst="wedgeEllipseCallout">
            <a:avLst>
              <a:gd name="adj1" fmla="val -10454"/>
              <a:gd name="adj2" fmla="val 209666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algn="ctr"/>
            <a:r>
              <a:rPr lang="en-US" dirty="0" smtClean="0"/>
              <a:t>1 submission had 56</a:t>
            </a:r>
            <a:br>
              <a:rPr lang="en-US" dirty="0" smtClean="0"/>
            </a:br>
            <a:r>
              <a:rPr lang="en-US" dirty="0" smtClean="0"/>
              <a:t>comments, then</a:t>
            </a:r>
            <a:br>
              <a:rPr lang="en-US" dirty="0" smtClean="0"/>
            </a:br>
            <a:r>
              <a:rPr lang="en-US" dirty="0" smtClean="0"/>
              <a:t>rejected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6968" y="1186877"/>
            <a:ext cx="3352626" cy="3271103"/>
            <a:chOff x="116968" y="1186877"/>
            <a:chExt cx="3352626" cy="3271103"/>
          </a:xfrm>
        </p:grpSpPr>
        <p:sp>
          <p:nvSpPr>
            <p:cNvPr id="10" name="TextBox 9"/>
            <p:cNvSpPr txBox="1"/>
            <p:nvPr/>
          </p:nvSpPr>
          <p:spPr>
            <a:xfrm>
              <a:off x="116968" y="4025188"/>
              <a:ext cx="1878613" cy="432792"/>
            </a:xfrm>
            <a:prstGeom prst="wedgeEllipseCallout">
              <a:avLst>
                <a:gd name="adj1" fmla="val 5798"/>
                <a:gd name="adj2" fmla="val -156359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 algn="ctr"/>
              <a:r>
                <a:rPr lang="en-US" dirty="0" smtClean="0"/>
                <a:t>By PC Members</a:t>
              </a:r>
              <a:endParaRPr lang="en-US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713840" y="1186877"/>
              <a:ext cx="2755754" cy="1875879"/>
            </a:xfrm>
            <a:custGeom>
              <a:avLst/>
              <a:gdLst>
                <a:gd name="connsiteX0" fmla="*/ 0 w 2755754"/>
                <a:gd name="connsiteY0" fmla="*/ 1477472 h 1875879"/>
                <a:gd name="connsiteX1" fmla="*/ 589333 w 2755754"/>
                <a:gd name="connsiteY1" fmla="*/ 1145466 h 1875879"/>
                <a:gd name="connsiteX2" fmla="*/ 996056 w 2755754"/>
                <a:gd name="connsiteY2" fmla="*/ 323751 h 1875879"/>
                <a:gd name="connsiteX3" fmla="*/ 1352976 w 2755754"/>
                <a:gd name="connsiteY3" fmla="*/ 45 h 1875879"/>
                <a:gd name="connsiteX4" fmla="*/ 1751398 w 2755754"/>
                <a:gd name="connsiteY4" fmla="*/ 307150 h 1875879"/>
                <a:gd name="connsiteX5" fmla="*/ 2008713 w 2755754"/>
                <a:gd name="connsiteY5" fmla="*/ 1112265 h 1875879"/>
                <a:gd name="connsiteX6" fmla="*/ 2290928 w 2755754"/>
                <a:gd name="connsiteY6" fmla="*/ 1568773 h 1875879"/>
                <a:gd name="connsiteX7" fmla="*/ 2755754 w 2755754"/>
                <a:gd name="connsiteY7" fmla="*/ 1875879 h 187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55754" h="1875879">
                  <a:moveTo>
                    <a:pt x="0" y="1477472"/>
                  </a:moveTo>
                  <a:cubicBezTo>
                    <a:pt x="211662" y="1407612"/>
                    <a:pt x="423324" y="1337753"/>
                    <a:pt x="589333" y="1145466"/>
                  </a:cubicBezTo>
                  <a:cubicBezTo>
                    <a:pt x="755342" y="953179"/>
                    <a:pt x="868782" y="514654"/>
                    <a:pt x="996056" y="323751"/>
                  </a:cubicBezTo>
                  <a:cubicBezTo>
                    <a:pt x="1123330" y="132848"/>
                    <a:pt x="1227086" y="2812"/>
                    <a:pt x="1352976" y="45"/>
                  </a:cubicBezTo>
                  <a:cubicBezTo>
                    <a:pt x="1478866" y="-2722"/>
                    <a:pt x="1642109" y="121780"/>
                    <a:pt x="1751398" y="307150"/>
                  </a:cubicBezTo>
                  <a:cubicBezTo>
                    <a:pt x="1860687" y="492520"/>
                    <a:pt x="1918791" y="901995"/>
                    <a:pt x="2008713" y="1112265"/>
                  </a:cubicBezTo>
                  <a:cubicBezTo>
                    <a:pt x="2098635" y="1322535"/>
                    <a:pt x="2166421" y="1441504"/>
                    <a:pt x="2290928" y="1568773"/>
                  </a:cubicBezTo>
                  <a:cubicBezTo>
                    <a:pt x="2415435" y="1696042"/>
                    <a:pt x="2755754" y="1875879"/>
                    <a:pt x="2755754" y="1875879"/>
                  </a:cubicBezTo>
                </a:path>
              </a:pathLst>
            </a:cu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4854" y="2531517"/>
            <a:ext cx="2028186" cy="1926463"/>
            <a:chOff x="2254854" y="2531517"/>
            <a:chExt cx="2028186" cy="1926463"/>
          </a:xfrm>
        </p:grpSpPr>
        <p:sp>
          <p:nvSpPr>
            <p:cNvPr id="12" name="TextBox 11"/>
            <p:cNvSpPr txBox="1"/>
            <p:nvPr/>
          </p:nvSpPr>
          <p:spPr>
            <a:xfrm>
              <a:off x="2254854" y="3722233"/>
              <a:ext cx="1966753" cy="735747"/>
            </a:xfrm>
            <a:prstGeom prst="wedgeEllipseCallout">
              <a:avLst>
                <a:gd name="adj1" fmla="val 4577"/>
                <a:gd name="adj2" fmla="val -74114"/>
              </a:avLst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 algn="ctr"/>
              <a:r>
                <a:rPr lang="en-US" dirty="0" smtClean="0"/>
                <a:t>By Area Leaders,</a:t>
              </a:r>
              <a:br>
                <a:rPr lang="en-US" dirty="0" smtClean="0"/>
              </a:br>
              <a:r>
                <a:rPr lang="en-US" dirty="0" smtClean="0"/>
                <a:t>Chairs</a:t>
              </a:r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930064" y="2531517"/>
              <a:ext cx="1352976" cy="481438"/>
            </a:xfrm>
            <a:custGeom>
              <a:avLst/>
              <a:gdLst>
                <a:gd name="connsiteX0" fmla="*/ 0 w 1352976"/>
                <a:gd name="connsiteY0" fmla="*/ 415037 h 481438"/>
                <a:gd name="connsiteX1" fmla="*/ 282216 w 1352976"/>
                <a:gd name="connsiteY1" fmla="*/ 273934 h 481438"/>
                <a:gd name="connsiteX2" fmla="*/ 481427 w 1352976"/>
                <a:gd name="connsiteY2" fmla="*/ 29 h 481438"/>
                <a:gd name="connsiteX3" fmla="*/ 713840 w 1352976"/>
                <a:gd name="connsiteY3" fmla="*/ 257334 h 481438"/>
                <a:gd name="connsiteX4" fmla="*/ 954554 w 1352976"/>
                <a:gd name="connsiteY4" fmla="*/ 415037 h 481438"/>
                <a:gd name="connsiteX5" fmla="*/ 1352976 w 1352976"/>
                <a:gd name="connsiteY5" fmla="*/ 481438 h 4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976" h="481438">
                  <a:moveTo>
                    <a:pt x="0" y="415037"/>
                  </a:moveTo>
                  <a:cubicBezTo>
                    <a:pt x="100989" y="379069"/>
                    <a:pt x="201978" y="343102"/>
                    <a:pt x="282216" y="273934"/>
                  </a:cubicBezTo>
                  <a:cubicBezTo>
                    <a:pt x="362454" y="204766"/>
                    <a:pt x="409490" y="2796"/>
                    <a:pt x="481427" y="29"/>
                  </a:cubicBezTo>
                  <a:cubicBezTo>
                    <a:pt x="553364" y="-2738"/>
                    <a:pt x="634986" y="188166"/>
                    <a:pt x="713840" y="257334"/>
                  </a:cubicBezTo>
                  <a:cubicBezTo>
                    <a:pt x="792694" y="326502"/>
                    <a:pt x="848031" y="377686"/>
                    <a:pt x="954554" y="415037"/>
                  </a:cubicBezTo>
                  <a:cubicBezTo>
                    <a:pt x="1061077" y="452388"/>
                    <a:pt x="1352976" y="481438"/>
                    <a:pt x="1352976" y="481438"/>
                  </a:cubicBez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66121" y="130064"/>
            <a:ext cx="126803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EasyChair</a:t>
            </a:r>
            <a:r>
              <a:rPr lang="en-US"/>
              <a:t> </a:t>
            </a:r>
            <a:r>
              <a:rPr lang="en-US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4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614</Words>
  <Application>Microsoft Macintosh PowerPoint</Application>
  <PresentationFormat>On-screen Show (4:3)</PresentationFormat>
  <Paragraphs>149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Mangal</vt:lpstr>
      <vt:lpstr>Arial</vt:lpstr>
      <vt:lpstr>Office Theme</vt:lpstr>
      <vt:lpstr>SIGMOD 2017 PC Chair Report</vt:lpstr>
      <vt:lpstr>Thanks and Acknowledgments</vt:lpstr>
      <vt:lpstr>Submissions</vt:lpstr>
      <vt:lpstr>Submissions - Details</vt:lpstr>
      <vt:lpstr>PowerPoint Presentation</vt:lpstr>
      <vt:lpstr>Review Process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SIGMOD 2017 PC Chair’s Report</dc:title>
  <dc:creator>Dan Suciu</dc:creator>
  <cp:lastModifiedBy>Dan Suciu</cp:lastModifiedBy>
  <cp:revision>135</cp:revision>
  <dcterms:created xsi:type="dcterms:W3CDTF">2017-05-04T00:18:12Z</dcterms:created>
  <dcterms:modified xsi:type="dcterms:W3CDTF">2017-05-14T12:58:22Z</dcterms:modified>
</cp:coreProperties>
</file>