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16"/>
  </p:notesMasterIdLst>
  <p:sldIdLst>
    <p:sldId id="257" r:id="rId2"/>
    <p:sldId id="258" r:id="rId3"/>
    <p:sldId id="260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8" r:id="rId12"/>
    <p:sldId id="270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081" autoAdjust="0"/>
  </p:normalViewPr>
  <p:slideViewPr>
    <p:cSldViewPr snapToGrid="0" showGuides="1">
      <p:cViewPr varScale="1">
        <p:scale>
          <a:sx n="57" d="100"/>
          <a:sy n="57" d="100"/>
        </p:scale>
        <p:origin x="1016" y="36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56B2AE-BDE7-44C7-93D7-630056E50F86}" type="doc">
      <dgm:prSet loTypeId="urn:microsoft.com/office/officeart/2005/8/layout/process2" loCatId="process" qsTypeId="urn:microsoft.com/office/officeart/2005/8/quickstyle/simple1" qsCatId="simple" csTypeId="urn:microsoft.com/office/officeart/2005/8/colors/accent1_1" csCatId="accent1" phldr="1"/>
      <dgm:spPr/>
    </dgm:pt>
    <dgm:pt modelId="{3DF267E1-1051-4005-8E47-121AB0E27588}">
      <dgm:prSet phldrT="[Testo]" custT="1"/>
      <dgm:spPr/>
      <dgm:t>
        <a:bodyPr/>
        <a:lstStyle/>
        <a:p>
          <a:pPr>
            <a:buFontTx/>
            <a:buChar char="-"/>
          </a:pPr>
          <a:r>
            <a:rPr lang="it-IT" sz="1800" dirty="0"/>
            <a:t>Fase 1, assegnamento dei regali a triplette e coppie</a:t>
          </a:r>
          <a:endParaRPr lang="en-GB" sz="1800" dirty="0"/>
        </a:p>
      </dgm:t>
    </dgm:pt>
    <dgm:pt modelId="{25B8DC4E-3D4D-42ED-AA8E-B18CE2D6C0D0}" type="parTrans" cxnId="{BC1EF6C5-0E7B-4CEA-A9F0-802072C9AD55}">
      <dgm:prSet/>
      <dgm:spPr/>
      <dgm:t>
        <a:bodyPr/>
        <a:lstStyle/>
        <a:p>
          <a:endParaRPr lang="en-GB" sz="1800"/>
        </a:p>
      </dgm:t>
    </dgm:pt>
    <dgm:pt modelId="{6D807C7A-6EF8-4442-81C5-E21A3BCDD7FF}" type="sibTrans" cxnId="{BC1EF6C5-0E7B-4CEA-A9F0-802072C9AD55}">
      <dgm:prSet custT="1"/>
      <dgm:spPr/>
      <dgm:t>
        <a:bodyPr/>
        <a:lstStyle/>
        <a:p>
          <a:endParaRPr lang="en-GB" sz="1800"/>
        </a:p>
      </dgm:t>
    </dgm:pt>
    <dgm:pt modelId="{53545124-C974-43DA-B044-DF408B631512}">
      <dgm:prSet phldrT="[Testo]" custT="1"/>
      <dgm:spPr/>
      <dgm:t>
        <a:bodyPr/>
        <a:lstStyle/>
        <a:p>
          <a:pPr>
            <a:buFontTx/>
            <a:buChar char="-"/>
          </a:pPr>
          <a:r>
            <a:rPr lang="it-IT" sz="1800" dirty="0"/>
            <a:t>Fase 2, assegnamento dei regali ai bambini restanti</a:t>
          </a:r>
          <a:endParaRPr lang="en-GB" sz="1800" dirty="0"/>
        </a:p>
      </dgm:t>
    </dgm:pt>
    <dgm:pt modelId="{D51CB4D7-A1B4-4179-B6D2-E3AC91BB3105}" type="parTrans" cxnId="{5F827272-8118-4542-8A68-2047821709CB}">
      <dgm:prSet/>
      <dgm:spPr/>
      <dgm:t>
        <a:bodyPr/>
        <a:lstStyle/>
        <a:p>
          <a:endParaRPr lang="en-GB" sz="1800"/>
        </a:p>
      </dgm:t>
    </dgm:pt>
    <dgm:pt modelId="{B0272C09-C66F-466E-B29A-271D40CDEA82}" type="sibTrans" cxnId="{5F827272-8118-4542-8A68-2047821709CB}">
      <dgm:prSet custT="1"/>
      <dgm:spPr/>
      <dgm:t>
        <a:bodyPr/>
        <a:lstStyle/>
        <a:p>
          <a:endParaRPr lang="en-GB" sz="1800"/>
        </a:p>
      </dgm:t>
    </dgm:pt>
    <dgm:pt modelId="{E3A50ECC-3F31-4746-BFBD-AEC811DF678D}">
      <dgm:prSet phldrT="[Testo]" custT="1"/>
      <dgm:spPr/>
      <dgm:t>
        <a:bodyPr/>
        <a:lstStyle/>
        <a:p>
          <a:pPr>
            <a:buFontTx/>
            <a:buChar char="-"/>
          </a:pPr>
          <a:r>
            <a:rPr lang="it-IT" sz="1800" dirty="0"/>
            <a:t>Fase 3, assegnamento dei bambini «non soddisfatti» ai regali</a:t>
          </a:r>
          <a:endParaRPr lang="en-GB" sz="1800" dirty="0"/>
        </a:p>
      </dgm:t>
    </dgm:pt>
    <dgm:pt modelId="{FB72F06B-696B-4625-B76D-2473C74CD799}" type="parTrans" cxnId="{7EA557BD-DBB0-4DE3-B8DB-DA08CD01E0F5}">
      <dgm:prSet/>
      <dgm:spPr/>
      <dgm:t>
        <a:bodyPr/>
        <a:lstStyle/>
        <a:p>
          <a:endParaRPr lang="en-GB" sz="1800"/>
        </a:p>
      </dgm:t>
    </dgm:pt>
    <dgm:pt modelId="{5A5EC831-3F46-4571-ADC7-3FBBFC20D95D}" type="sibTrans" cxnId="{7EA557BD-DBB0-4DE3-B8DB-DA08CD01E0F5}">
      <dgm:prSet custT="1"/>
      <dgm:spPr/>
      <dgm:t>
        <a:bodyPr/>
        <a:lstStyle/>
        <a:p>
          <a:endParaRPr lang="en-GB" sz="1800"/>
        </a:p>
      </dgm:t>
    </dgm:pt>
    <dgm:pt modelId="{F7A86A6A-3EE7-4BF5-8FE0-A8892182D13D}">
      <dgm:prSet phldrT="[Testo]" custT="1"/>
      <dgm:spPr/>
      <dgm:t>
        <a:bodyPr/>
        <a:lstStyle/>
        <a:p>
          <a:pPr>
            <a:buFontTx/>
            <a:buChar char="-"/>
          </a:pPr>
          <a:r>
            <a:rPr lang="it-IT" sz="1800" dirty="0"/>
            <a:t>Fase 4, assegnamento casuale dei regali ai bambini rimanenti</a:t>
          </a:r>
          <a:endParaRPr lang="en-GB" sz="1800" dirty="0"/>
        </a:p>
      </dgm:t>
    </dgm:pt>
    <dgm:pt modelId="{F26DCFBB-BB06-4CC4-ABEF-57B585B39418}" type="parTrans" cxnId="{ABC43D5C-B0EA-4770-AB73-6D3DAC611F59}">
      <dgm:prSet/>
      <dgm:spPr/>
      <dgm:t>
        <a:bodyPr/>
        <a:lstStyle/>
        <a:p>
          <a:endParaRPr lang="en-GB" sz="1800"/>
        </a:p>
      </dgm:t>
    </dgm:pt>
    <dgm:pt modelId="{1F031BE0-8A6B-451C-865F-1493F0F09E33}" type="sibTrans" cxnId="{ABC43D5C-B0EA-4770-AB73-6D3DAC611F59}">
      <dgm:prSet custT="1"/>
      <dgm:spPr/>
      <dgm:t>
        <a:bodyPr/>
        <a:lstStyle/>
        <a:p>
          <a:endParaRPr lang="en-GB" sz="1800"/>
        </a:p>
      </dgm:t>
    </dgm:pt>
    <dgm:pt modelId="{69B69365-5429-4A58-A729-9F0DE89CC301}">
      <dgm:prSet phldrT="[Testo]" custT="1"/>
      <dgm:spPr/>
      <dgm:t>
        <a:bodyPr/>
        <a:lstStyle/>
        <a:p>
          <a:pPr>
            <a:buFontTx/>
            <a:buChar char="-"/>
          </a:pPr>
          <a:r>
            <a:rPr lang="it-IT" sz="1800" dirty="0"/>
            <a:t>Fase 5, valutazione delle coppie regalo-bambino create</a:t>
          </a:r>
          <a:endParaRPr lang="en-GB" sz="1800" dirty="0"/>
        </a:p>
      </dgm:t>
    </dgm:pt>
    <dgm:pt modelId="{96A7BC7F-C2F7-4932-9D3B-0E5C3CE4DB50}" type="parTrans" cxnId="{D6DB9503-DDC9-46D8-A386-EE5CFD2450C2}">
      <dgm:prSet/>
      <dgm:spPr/>
      <dgm:t>
        <a:bodyPr/>
        <a:lstStyle/>
        <a:p>
          <a:endParaRPr lang="en-GB" sz="1800"/>
        </a:p>
      </dgm:t>
    </dgm:pt>
    <dgm:pt modelId="{818054A0-4014-485D-A11F-1B80E554ED44}" type="sibTrans" cxnId="{D6DB9503-DDC9-46D8-A386-EE5CFD2450C2}">
      <dgm:prSet custT="1"/>
      <dgm:spPr/>
      <dgm:t>
        <a:bodyPr/>
        <a:lstStyle/>
        <a:p>
          <a:endParaRPr lang="en-GB" sz="1800"/>
        </a:p>
      </dgm:t>
    </dgm:pt>
    <dgm:pt modelId="{EE05ACB4-6F34-430B-BA68-754AD4AC0EB0}">
      <dgm:prSet phldrT="[Testo]" custT="1"/>
      <dgm:spPr/>
      <dgm:t>
        <a:bodyPr/>
        <a:lstStyle/>
        <a:p>
          <a:pPr>
            <a:buFontTx/>
            <a:buChar char="-"/>
          </a:pPr>
          <a:r>
            <a:rPr lang="it-IT" sz="1800" dirty="0"/>
            <a:t>Fase 6, rimescolamento che punta ad aumentare il valore ANH</a:t>
          </a:r>
          <a:endParaRPr lang="en-GB" sz="1800" dirty="0"/>
        </a:p>
      </dgm:t>
    </dgm:pt>
    <dgm:pt modelId="{D271A990-DB23-40FE-8F94-402EE70BBA57}" type="parTrans" cxnId="{D249A1B4-FEF0-434C-ACCA-55909269144B}">
      <dgm:prSet/>
      <dgm:spPr/>
      <dgm:t>
        <a:bodyPr/>
        <a:lstStyle/>
        <a:p>
          <a:endParaRPr lang="en-GB" sz="1800"/>
        </a:p>
      </dgm:t>
    </dgm:pt>
    <dgm:pt modelId="{7CFDC6F8-C952-4AFA-9442-BD21165BF21B}" type="sibTrans" cxnId="{D249A1B4-FEF0-434C-ACCA-55909269144B}">
      <dgm:prSet/>
      <dgm:spPr/>
      <dgm:t>
        <a:bodyPr/>
        <a:lstStyle/>
        <a:p>
          <a:endParaRPr lang="en-GB" sz="1800"/>
        </a:p>
      </dgm:t>
    </dgm:pt>
    <dgm:pt modelId="{92EF6732-C032-4E50-A36D-7521D15EB75D}" type="pres">
      <dgm:prSet presAssocID="{3756B2AE-BDE7-44C7-93D7-630056E50F86}" presName="linearFlow" presStyleCnt="0">
        <dgm:presLayoutVars>
          <dgm:resizeHandles val="exact"/>
        </dgm:presLayoutVars>
      </dgm:prSet>
      <dgm:spPr/>
    </dgm:pt>
    <dgm:pt modelId="{D65374D3-4164-4493-B010-3087E1E69250}" type="pres">
      <dgm:prSet presAssocID="{3DF267E1-1051-4005-8E47-121AB0E27588}" presName="node" presStyleLbl="node1" presStyleIdx="0" presStyleCnt="6" custScaleX="166270">
        <dgm:presLayoutVars>
          <dgm:bulletEnabled val="1"/>
        </dgm:presLayoutVars>
      </dgm:prSet>
      <dgm:spPr/>
    </dgm:pt>
    <dgm:pt modelId="{D3052226-C04C-4980-8395-090EA2835642}" type="pres">
      <dgm:prSet presAssocID="{6D807C7A-6EF8-4442-81C5-E21A3BCDD7FF}" presName="sibTrans" presStyleLbl="sibTrans2D1" presStyleIdx="0" presStyleCnt="5"/>
      <dgm:spPr/>
    </dgm:pt>
    <dgm:pt modelId="{BD087CDC-7D3F-4F7D-90D8-CA4B81A38E5D}" type="pres">
      <dgm:prSet presAssocID="{6D807C7A-6EF8-4442-81C5-E21A3BCDD7FF}" presName="connectorText" presStyleLbl="sibTrans2D1" presStyleIdx="0" presStyleCnt="5"/>
      <dgm:spPr/>
    </dgm:pt>
    <dgm:pt modelId="{16FA8D1A-1A6E-4037-B3B3-30DA5A385DB5}" type="pres">
      <dgm:prSet presAssocID="{53545124-C974-43DA-B044-DF408B631512}" presName="node" presStyleLbl="node1" presStyleIdx="1" presStyleCnt="6" custScaleX="166270">
        <dgm:presLayoutVars>
          <dgm:bulletEnabled val="1"/>
        </dgm:presLayoutVars>
      </dgm:prSet>
      <dgm:spPr/>
    </dgm:pt>
    <dgm:pt modelId="{3D0B9138-8003-4041-8C1C-7800CC0215AE}" type="pres">
      <dgm:prSet presAssocID="{B0272C09-C66F-466E-B29A-271D40CDEA82}" presName="sibTrans" presStyleLbl="sibTrans2D1" presStyleIdx="1" presStyleCnt="5"/>
      <dgm:spPr/>
    </dgm:pt>
    <dgm:pt modelId="{0888FA27-43A7-4445-9E59-30DF688AE42E}" type="pres">
      <dgm:prSet presAssocID="{B0272C09-C66F-466E-B29A-271D40CDEA82}" presName="connectorText" presStyleLbl="sibTrans2D1" presStyleIdx="1" presStyleCnt="5"/>
      <dgm:spPr/>
    </dgm:pt>
    <dgm:pt modelId="{E1C0593C-CC6E-4C15-A95A-8710BB64CCB6}" type="pres">
      <dgm:prSet presAssocID="{E3A50ECC-3F31-4746-BFBD-AEC811DF678D}" presName="node" presStyleLbl="node1" presStyleIdx="2" presStyleCnt="6" custScaleX="166270">
        <dgm:presLayoutVars>
          <dgm:bulletEnabled val="1"/>
        </dgm:presLayoutVars>
      </dgm:prSet>
      <dgm:spPr/>
    </dgm:pt>
    <dgm:pt modelId="{82BCD6CB-6841-4C11-B1B5-D1D77BB122DC}" type="pres">
      <dgm:prSet presAssocID="{5A5EC831-3F46-4571-ADC7-3FBBFC20D95D}" presName="sibTrans" presStyleLbl="sibTrans2D1" presStyleIdx="2" presStyleCnt="5"/>
      <dgm:spPr/>
    </dgm:pt>
    <dgm:pt modelId="{CBD2D3EF-66E9-42E8-A7C0-07B74E1DD529}" type="pres">
      <dgm:prSet presAssocID="{5A5EC831-3F46-4571-ADC7-3FBBFC20D95D}" presName="connectorText" presStyleLbl="sibTrans2D1" presStyleIdx="2" presStyleCnt="5"/>
      <dgm:spPr/>
    </dgm:pt>
    <dgm:pt modelId="{88007B9B-252E-49FA-B7E7-668FEDC983B3}" type="pres">
      <dgm:prSet presAssocID="{F7A86A6A-3EE7-4BF5-8FE0-A8892182D13D}" presName="node" presStyleLbl="node1" presStyleIdx="3" presStyleCnt="6" custScaleX="166270">
        <dgm:presLayoutVars>
          <dgm:bulletEnabled val="1"/>
        </dgm:presLayoutVars>
      </dgm:prSet>
      <dgm:spPr/>
    </dgm:pt>
    <dgm:pt modelId="{F2298FFD-58A0-41C3-8063-FA88AB694990}" type="pres">
      <dgm:prSet presAssocID="{1F031BE0-8A6B-451C-865F-1493F0F09E33}" presName="sibTrans" presStyleLbl="sibTrans2D1" presStyleIdx="3" presStyleCnt="5"/>
      <dgm:spPr/>
    </dgm:pt>
    <dgm:pt modelId="{71D77418-35B3-4045-AC42-C30964B3DD9B}" type="pres">
      <dgm:prSet presAssocID="{1F031BE0-8A6B-451C-865F-1493F0F09E33}" presName="connectorText" presStyleLbl="sibTrans2D1" presStyleIdx="3" presStyleCnt="5"/>
      <dgm:spPr/>
    </dgm:pt>
    <dgm:pt modelId="{08EE909F-E193-41DA-9132-CBB32DC01AE5}" type="pres">
      <dgm:prSet presAssocID="{69B69365-5429-4A58-A729-9F0DE89CC301}" presName="node" presStyleLbl="node1" presStyleIdx="4" presStyleCnt="6" custScaleX="166270">
        <dgm:presLayoutVars>
          <dgm:bulletEnabled val="1"/>
        </dgm:presLayoutVars>
      </dgm:prSet>
      <dgm:spPr/>
    </dgm:pt>
    <dgm:pt modelId="{E602AF05-4522-451B-A147-A6C0066FD679}" type="pres">
      <dgm:prSet presAssocID="{818054A0-4014-485D-A11F-1B80E554ED44}" presName="sibTrans" presStyleLbl="sibTrans2D1" presStyleIdx="4" presStyleCnt="5"/>
      <dgm:spPr/>
    </dgm:pt>
    <dgm:pt modelId="{119249AA-6980-4172-82F7-17DC2472DC31}" type="pres">
      <dgm:prSet presAssocID="{818054A0-4014-485D-A11F-1B80E554ED44}" presName="connectorText" presStyleLbl="sibTrans2D1" presStyleIdx="4" presStyleCnt="5"/>
      <dgm:spPr/>
    </dgm:pt>
    <dgm:pt modelId="{9F43A5AA-8EAE-44BE-9353-8B04BF272892}" type="pres">
      <dgm:prSet presAssocID="{EE05ACB4-6F34-430B-BA68-754AD4AC0EB0}" presName="node" presStyleLbl="node1" presStyleIdx="5" presStyleCnt="6" custScaleX="166270">
        <dgm:presLayoutVars>
          <dgm:bulletEnabled val="1"/>
        </dgm:presLayoutVars>
      </dgm:prSet>
      <dgm:spPr/>
    </dgm:pt>
  </dgm:ptLst>
  <dgm:cxnLst>
    <dgm:cxn modelId="{D6DB9503-DDC9-46D8-A386-EE5CFD2450C2}" srcId="{3756B2AE-BDE7-44C7-93D7-630056E50F86}" destId="{69B69365-5429-4A58-A729-9F0DE89CC301}" srcOrd="4" destOrd="0" parTransId="{96A7BC7F-C2F7-4932-9D3B-0E5C3CE4DB50}" sibTransId="{818054A0-4014-485D-A11F-1B80E554ED44}"/>
    <dgm:cxn modelId="{1E02800E-6C1A-4267-A6BE-4D3B93302702}" type="presOf" srcId="{5A5EC831-3F46-4571-ADC7-3FBBFC20D95D}" destId="{CBD2D3EF-66E9-42E8-A7C0-07B74E1DD529}" srcOrd="1" destOrd="0" presId="urn:microsoft.com/office/officeart/2005/8/layout/process2"/>
    <dgm:cxn modelId="{1C14F210-6B8F-4432-B218-6070257A9CA3}" type="presOf" srcId="{818054A0-4014-485D-A11F-1B80E554ED44}" destId="{119249AA-6980-4172-82F7-17DC2472DC31}" srcOrd="1" destOrd="0" presId="urn:microsoft.com/office/officeart/2005/8/layout/process2"/>
    <dgm:cxn modelId="{525A3111-6161-43CD-84B3-AFE4C136BDBD}" type="presOf" srcId="{5A5EC831-3F46-4571-ADC7-3FBBFC20D95D}" destId="{82BCD6CB-6841-4C11-B1B5-D1D77BB122DC}" srcOrd="0" destOrd="0" presId="urn:microsoft.com/office/officeart/2005/8/layout/process2"/>
    <dgm:cxn modelId="{6B8BD323-2687-4DB8-BFAB-6EC70692A8E5}" type="presOf" srcId="{B0272C09-C66F-466E-B29A-271D40CDEA82}" destId="{0888FA27-43A7-4445-9E59-30DF688AE42E}" srcOrd="1" destOrd="0" presId="urn:microsoft.com/office/officeart/2005/8/layout/process2"/>
    <dgm:cxn modelId="{37CF8734-3365-4FFC-BD33-05C266427255}" type="presOf" srcId="{1F031BE0-8A6B-451C-865F-1493F0F09E33}" destId="{71D77418-35B3-4045-AC42-C30964B3DD9B}" srcOrd="1" destOrd="0" presId="urn:microsoft.com/office/officeart/2005/8/layout/process2"/>
    <dgm:cxn modelId="{9B2AEC35-DABB-4D85-9B07-62C21EAA37E0}" type="presOf" srcId="{3DF267E1-1051-4005-8E47-121AB0E27588}" destId="{D65374D3-4164-4493-B010-3087E1E69250}" srcOrd="0" destOrd="0" presId="urn:microsoft.com/office/officeart/2005/8/layout/process2"/>
    <dgm:cxn modelId="{F312CB3B-8620-403C-8EAB-6CA1BDA62FD7}" type="presOf" srcId="{EE05ACB4-6F34-430B-BA68-754AD4AC0EB0}" destId="{9F43A5AA-8EAE-44BE-9353-8B04BF272892}" srcOrd="0" destOrd="0" presId="urn:microsoft.com/office/officeart/2005/8/layout/process2"/>
    <dgm:cxn modelId="{ABC43D5C-B0EA-4770-AB73-6D3DAC611F59}" srcId="{3756B2AE-BDE7-44C7-93D7-630056E50F86}" destId="{F7A86A6A-3EE7-4BF5-8FE0-A8892182D13D}" srcOrd="3" destOrd="0" parTransId="{F26DCFBB-BB06-4CC4-ABEF-57B585B39418}" sibTransId="{1F031BE0-8A6B-451C-865F-1493F0F09E33}"/>
    <dgm:cxn modelId="{5F827272-8118-4542-8A68-2047821709CB}" srcId="{3756B2AE-BDE7-44C7-93D7-630056E50F86}" destId="{53545124-C974-43DA-B044-DF408B631512}" srcOrd="1" destOrd="0" parTransId="{D51CB4D7-A1B4-4179-B6D2-E3AC91BB3105}" sibTransId="{B0272C09-C66F-466E-B29A-271D40CDEA82}"/>
    <dgm:cxn modelId="{2392C982-868C-45DB-9788-428DF449C864}" type="presOf" srcId="{53545124-C974-43DA-B044-DF408B631512}" destId="{16FA8D1A-1A6E-4037-B3B3-30DA5A385DB5}" srcOrd="0" destOrd="0" presId="urn:microsoft.com/office/officeart/2005/8/layout/process2"/>
    <dgm:cxn modelId="{59EB95A0-480B-442A-9B9D-1118CBEC99D6}" type="presOf" srcId="{1F031BE0-8A6B-451C-865F-1493F0F09E33}" destId="{F2298FFD-58A0-41C3-8063-FA88AB694990}" srcOrd="0" destOrd="0" presId="urn:microsoft.com/office/officeart/2005/8/layout/process2"/>
    <dgm:cxn modelId="{0C46D8A2-CD5A-436D-A0A7-463F05B0B634}" type="presOf" srcId="{F7A86A6A-3EE7-4BF5-8FE0-A8892182D13D}" destId="{88007B9B-252E-49FA-B7E7-668FEDC983B3}" srcOrd="0" destOrd="0" presId="urn:microsoft.com/office/officeart/2005/8/layout/process2"/>
    <dgm:cxn modelId="{61AE38B0-BCE5-40BE-BE85-19CB57AF7315}" type="presOf" srcId="{6D807C7A-6EF8-4442-81C5-E21A3BCDD7FF}" destId="{BD087CDC-7D3F-4F7D-90D8-CA4B81A38E5D}" srcOrd="1" destOrd="0" presId="urn:microsoft.com/office/officeart/2005/8/layout/process2"/>
    <dgm:cxn modelId="{91D363B4-45CA-4C4C-AA46-AC00FFB46389}" type="presOf" srcId="{B0272C09-C66F-466E-B29A-271D40CDEA82}" destId="{3D0B9138-8003-4041-8C1C-7800CC0215AE}" srcOrd="0" destOrd="0" presId="urn:microsoft.com/office/officeart/2005/8/layout/process2"/>
    <dgm:cxn modelId="{D249A1B4-FEF0-434C-ACCA-55909269144B}" srcId="{3756B2AE-BDE7-44C7-93D7-630056E50F86}" destId="{EE05ACB4-6F34-430B-BA68-754AD4AC0EB0}" srcOrd="5" destOrd="0" parTransId="{D271A990-DB23-40FE-8F94-402EE70BBA57}" sibTransId="{7CFDC6F8-C952-4AFA-9442-BD21165BF21B}"/>
    <dgm:cxn modelId="{607F1FBB-311C-4398-ACF4-333FE4C78C17}" type="presOf" srcId="{818054A0-4014-485D-A11F-1B80E554ED44}" destId="{E602AF05-4522-451B-A147-A6C0066FD679}" srcOrd="0" destOrd="0" presId="urn:microsoft.com/office/officeart/2005/8/layout/process2"/>
    <dgm:cxn modelId="{46D281BB-7F16-4FF4-8472-6F93600572C9}" type="presOf" srcId="{E3A50ECC-3F31-4746-BFBD-AEC811DF678D}" destId="{E1C0593C-CC6E-4C15-A95A-8710BB64CCB6}" srcOrd="0" destOrd="0" presId="urn:microsoft.com/office/officeart/2005/8/layout/process2"/>
    <dgm:cxn modelId="{7EA557BD-DBB0-4DE3-B8DB-DA08CD01E0F5}" srcId="{3756B2AE-BDE7-44C7-93D7-630056E50F86}" destId="{E3A50ECC-3F31-4746-BFBD-AEC811DF678D}" srcOrd="2" destOrd="0" parTransId="{FB72F06B-696B-4625-B76D-2473C74CD799}" sibTransId="{5A5EC831-3F46-4571-ADC7-3FBBFC20D95D}"/>
    <dgm:cxn modelId="{BC1EF6C5-0E7B-4CEA-A9F0-802072C9AD55}" srcId="{3756B2AE-BDE7-44C7-93D7-630056E50F86}" destId="{3DF267E1-1051-4005-8E47-121AB0E27588}" srcOrd="0" destOrd="0" parTransId="{25B8DC4E-3D4D-42ED-AA8E-B18CE2D6C0D0}" sibTransId="{6D807C7A-6EF8-4442-81C5-E21A3BCDD7FF}"/>
    <dgm:cxn modelId="{78AF51C6-B112-4560-A7E4-8602820BB4CB}" type="presOf" srcId="{69B69365-5429-4A58-A729-9F0DE89CC301}" destId="{08EE909F-E193-41DA-9132-CBB32DC01AE5}" srcOrd="0" destOrd="0" presId="urn:microsoft.com/office/officeart/2005/8/layout/process2"/>
    <dgm:cxn modelId="{417971DA-CF2B-4889-BD0C-A48ED091F84B}" type="presOf" srcId="{6D807C7A-6EF8-4442-81C5-E21A3BCDD7FF}" destId="{D3052226-C04C-4980-8395-090EA2835642}" srcOrd="0" destOrd="0" presId="urn:microsoft.com/office/officeart/2005/8/layout/process2"/>
    <dgm:cxn modelId="{DE58EFE0-71C2-4469-8DAE-1927875ED398}" type="presOf" srcId="{3756B2AE-BDE7-44C7-93D7-630056E50F86}" destId="{92EF6732-C032-4E50-A36D-7521D15EB75D}" srcOrd="0" destOrd="0" presId="urn:microsoft.com/office/officeart/2005/8/layout/process2"/>
    <dgm:cxn modelId="{815FC58D-CE8F-4AFE-9050-2EE437BD8643}" type="presParOf" srcId="{92EF6732-C032-4E50-A36D-7521D15EB75D}" destId="{D65374D3-4164-4493-B010-3087E1E69250}" srcOrd="0" destOrd="0" presId="urn:microsoft.com/office/officeart/2005/8/layout/process2"/>
    <dgm:cxn modelId="{FAD33CD1-C543-4759-A18E-7BA80B3E899B}" type="presParOf" srcId="{92EF6732-C032-4E50-A36D-7521D15EB75D}" destId="{D3052226-C04C-4980-8395-090EA2835642}" srcOrd="1" destOrd="0" presId="urn:microsoft.com/office/officeart/2005/8/layout/process2"/>
    <dgm:cxn modelId="{D76534DC-08D3-4F59-8B0F-B0532F1C5A37}" type="presParOf" srcId="{D3052226-C04C-4980-8395-090EA2835642}" destId="{BD087CDC-7D3F-4F7D-90D8-CA4B81A38E5D}" srcOrd="0" destOrd="0" presId="urn:microsoft.com/office/officeart/2005/8/layout/process2"/>
    <dgm:cxn modelId="{4D5CD632-7B28-44B9-9EC8-00759E47B498}" type="presParOf" srcId="{92EF6732-C032-4E50-A36D-7521D15EB75D}" destId="{16FA8D1A-1A6E-4037-B3B3-30DA5A385DB5}" srcOrd="2" destOrd="0" presId="urn:microsoft.com/office/officeart/2005/8/layout/process2"/>
    <dgm:cxn modelId="{C760DFCA-2575-4195-BD10-B65BB41EFF59}" type="presParOf" srcId="{92EF6732-C032-4E50-A36D-7521D15EB75D}" destId="{3D0B9138-8003-4041-8C1C-7800CC0215AE}" srcOrd="3" destOrd="0" presId="urn:microsoft.com/office/officeart/2005/8/layout/process2"/>
    <dgm:cxn modelId="{1E9B6478-9A39-4F7A-9626-6A0F3D10159B}" type="presParOf" srcId="{3D0B9138-8003-4041-8C1C-7800CC0215AE}" destId="{0888FA27-43A7-4445-9E59-30DF688AE42E}" srcOrd="0" destOrd="0" presId="urn:microsoft.com/office/officeart/2005/8/layout/process2"/>
    <dgm:cxn modelId="{7E187AE8-1FA0-49F1-A702-699AD94C17D9}" type="presParOf" srcId="{92EF6732-C032-4E50-A36D-7521D15EB75D}" destId="{E1C0593C-CC6E-4C15-A95A-8710BB64CCB6}" srcOrd="4" destOrd="0" presId="urn:microsoft.com/office/officeart/2005/8/layout/process2"/>
    <dgm:cxn modelId="{F64D38CA-A671-4031-B7AA-DA12887BD774}" type="presParOf" srcId="{92EF6732-C032-4E50-A36D-7521D15EB75D}" destId="{82BCD6CB-6841-4C11-B1B5-D1D77BB122DC}" srcOrd="5" destOrd="0" presId="urn:microsoft.com/office/officeart/2005/8/layout/process2"/>
    <dgm:cxn modelId="{BAB13FBB-A12A-45A4-ACA6-45B548EBE473}" type="presParOf" srcId="{82BCD6CB-6841-4C11-B1B5-D1D77BB122DC}" destId="{CBD2D3EF-66E9-42E8-A7C0-07B74E1DD529}" srcOrd="0" destOrd="0" presId="urn:microsoft.com/office/officeart/2005/8/layout/process2"/>
    <dgm:cxn modelId="{EB3DA05A-B402-49ED-B53C-42772A6A6EB8}" type="presParOf" srcId="{92EF6732-C032-4E50-A36D-7521D15EB75D}" destId="{88007B9B-252E-49FA-B7E7-668FEDC983B3}" srcOrd="6" destOrd="0" presId="urn:microsoft.com/office/officeart/2005/8/layout/process2"/>
    <dgm:cxn modelId="{142078C3-AFCE-423F-B0D9-B9F04EBCA32E}" type="presParOf" srcId="{92EF6732-C032-4E50-A36D-7521D15EB75D}" destId="{F2298FFD-58A0-41C3-8063-FA88AB694990}" srcOrd="7" destOrd="0" presId="urn:microsoft.com/office/officeart/2005/8/layout/process2"/>
    <dgm:cxn modelId="{16EE4554-C2C8-4033-996D-512053762B95}" type="presParOf" srcId="{F2298FFD-58A0-41C3-8063-FA88AB694990}" destId="{71D77418-35B3-4045-AC42-C30964B3DD9B}" srcOrd="0" destOrd="0" presId="urn:microsoft.com/office/officeart/2005/8/layout/process2"/>
    <dgm:cxn modelId="{B7915300-FF9B-4B5E-B2B5-0E63F2A3C95E}" type="presParOf" srcId="{92EF6732-C032-4E50-A36D-7521D15EB75D}" destId="{08EE909F-E193-41DA-9132-CBB32DC01AE5}" srcOrd="8" destOrd="0" presId="urn:microsoft.com/office/officeart/2005/8/layout/process2"/>
    <dgm:cxn modelId="{0E8B011C-787F-41D5-AB24-E8ECA3D63900}" type="presParOf" srcId="{92EF6732-C032-4E50-A36D-7521D15EB75D}" destId="{E602AF05-4522-451B-A147-A6C0066FD679}" srcOrd="9" destOrd="0" presId="urn:microsoft.com/office/officeart/2005/8/layout/process2"/>
    <dgm:cxn modelId="{A243A576-0856-4E3C-95A3-C871D6C34FAE}" type="presParOf" srcId="{E602AF05-4522-451B-A147-A6C0066FD679}" destId="{119249AA-6980-4172-82F7-17DC2472DC31}" srcOrd="0" destOrd="0" presId="urn:microsoft.com/office/officeart/2005/8/layout/process2"/>
    <dgm:cxn modelId="{7518747E-43D1-4822-B465-55592DFEC8D5}" type="presParOf" srcId="{92EF6732-C032-4E50-A36D-7521D15EB75D}" destId="{9F43A5AA-8EAE-44BE-9353-8B04BF27289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374D3-4164-4493-B010-3087E1E69250}">
      <dsp:nvSpPr>
        <dsp:cNvPr id="0" name=""/>
        <dsp:cNvSpPr/>
      </dsp:nvSpPr>
      <dsp:spPr>
        <a:xfrm>
          <a:off x="2496718" y="4025"/>
          <a:ext cx="3554661" cy="534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it-IT" sz="1800" kern="1200" dirty="0"/>
            <a:t>Fase 1, assegnamento dei regali a triplette e coppie</a:t>
          </a:r>
          <a:endParaRPr lang="en-GB" sz="1800" kern="1200" dirty="0"/>
        </a:p>
      </dsp:txBody>
      <dsp:txXfrm>
        <a:off x="2512372" y="19679"/>
        <a:ext cx="3523353" cy="503163"/>
      </dsp:txXfrm>
    </dsp:sp>
    <dsp:sp modelId="{D3052226-C04C-4980-8395-090EA2835642}">
      <dsp:nvSpPr>
        <dsp:cNvPr id="0" name=""/>
        <dsp:cNvSpPr/>
      </dsp:nvSpPr>
      <dsp:spPr>
        <a:xfrm rot="5400000">
          <a:off x="4173836" y="551859"/>
          <a:ext cx="200426" cy="240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 rot="-5400000">
        <a:off x="4201895" y="571902"/>
        <a:ext cx="144308" cy="140298"/>
      </dsp:txXfrm>
    </dsp:sp>
    <dsp:sp modelId="{16FA8D1A-1A6E-4037-B3B3-30DA5A385DB5}">
      <dsp:nvSpPr>
        <dsp:cNvPr id="0" name=""/>
        <dsp:cNvSpPr/>
      </dsp:nvSpPr>
      <dsp:spPr>
        <a:xfrm>
          <a:off x="2496718" y="805732"/>
          <a:ext cx="3554661" cy="534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it-IT" sz="1800" kern="1200" dirty="0"/>
            <a:t>Fase 2, assegnamento dei regali ai bambini restanti</a:t>
          </a:r>
          <a:endParaRPr lang="en-GB" sz="1800" kern="1200" dirty="0"/>
        </a:p>
      </dsp:txBody>
      <dsp:txXfrm>
        <a:off x="2512372" y="821386"/>
        <a:ext cx="3523353" cy="503163"/>
      </dsp:txXfrm>
    </dsp:sp>
    <dsp:sp modelId="{3D0B9138-8003-4041-8C1C-7800CC0215AE}">
      <dsp:nvSpPr>
        <dsp:cNvPr id="0" name=""/>
        <dsp:cNvSpPr/>
      </dsp:nvSpPr>
      <dsp:spPr>
        <a:xfrm rot="5400000">
          <a:off x="4173836" y="1353566"/>
          <a:ext cx="200426" cy="240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 rot="-5400000">
        <a:off x="4201895" y="1373609"/>
        <a:ext cx="144308" cy="140298"/>
      </dsp:txXfrm>
    </dsp:sp>
    <dsp:sp modelId="{E1C0593C-CC6E-4C15-A95A-8710BB64CCB6}">
      <dsp:nvSpPr>
        <dsp:cNvPr id="0" name=""/>
        <dsp:cNvSpPr/>
      </dsp:nvSpPr>
      <dsp:spPr>
        <a:xfrm>
          <a:off x="2496718" y="1607439"/>
          <a:ext cx="3554661" cy="534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it-IT" sz="1800" kern="1200" dirty="0"/>
            <a:t>Fase 3, assegnamento dei bambini «non soddisfatti» ai regali</a:t>
          </a:r>
          <a:endParaRPr lang="en-GB" sz="1800" kern="1200" dirty="0"/>
        </a:p>
      </dsp:txBody>
      <dsp:txXfrm>
        <a:off x="2512372" y="1623093"/>
        <a:ext cx="3523353" cy="503163"/>
      </dsp:txXfrm>
    </dsp:sp>
    <dsp:sp modelId="{82BCD6CB-6841-4C11-B1B5-D1D77BB122DC}">
      <dsp:nvSpPr>
        <dsp:cNvPr id="0" name=""/>
        <dsp:cNvSpPr/>
      </dsp:nvSpPr>
      <dsp:spPr>
        <a:xfrm rot="5400000">
          <a:off x="4173836" y="2155272"/>
          <a:ext cx="200426" cy="240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 rot="-5400000">
        <a:off x="4201895" y="2175315"/>
        <a:ext cx="144308" cy="140298"/>
      </dsp:txXfrm>
    </dsp:sp>
    <dsp:sp modelId="{88007B9B-252E-49FA-B7E7-668FEDC983B3}">
      <dsp:nvSpPr>
        <dsp:cNvPr id="0" name=""/>
        <dsp:cNvSpPr/>
      </dsp:nvSpPr>
      <dsp:spPr>
        <a:xfrm>
          <a:off x="2496718" y="2409146"/>
          <a:ext cx="3554661" cy="534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it-IT" sz="1800" kern="1200" dirty="0"/>
            <a:t>Fase 4, assegnamento casuale dei regali ai bambini rimanenti</a:t>
          </a:r>
          <a:endParaRPr lang="en-GB" sz="1800" kern="1200" dirty="0"/>
        </a:p>
      </dsp:txBody>
      <dsp:txXfrm>
        <a:off x="2512372" y="2424800"/>
        <a:ext cx="3523353" cy="503163"/>
      </dsp:txXfrm>
    </dsp:sp>
    <dsp:sp modelId="{F2298FFD-58A0-41C3-8063-FA88AB694990}">
      <dsp:nvSpPr>
        <dsp:cNvPr id="0" name=""/>
        <dsp:cNvSpPr/>
      </dsp:nvSpPr>
      <dsp:spPr>
        <a:xfrm rot="5400000">
          <a:off x="4173836" y="2956979"/>
          <a:ext cx="200426" cy="240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 rot="-5400000">
        <a:off x="4201895" y="2977022"/>
        <a:ext cx="144308" cy="140298"/>
      </dsp:txXfrm>
    </dsp:sp>
    <dsp:sp modelId="{08EE909F-E193-41DA-9132-CBB32DC01AE5}">
      <dsp:nvSpPr>
        <dsp:cNvPr id="0" name=""/>
        <dsp:cNvSpPr/>
      </dsp:nvSpPr>
      <dsp:spPr>
        <a:xfrm>
          <a:off x="2496718" y="3210853"/>
          <a:ext cx="3554661" cy="534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it-IT" sz="1800" kern="1200" dirty="0"/>
            <a:t>Fase 5, valutazione delle coppie regalo-bambino create</a:t>
          </a:r>
          <a:endParaRPr lang="en-GB" sz="1800" kern="1200" dirty="0"/>
        </a:p>
      </dsp:txBody>
      <dsp:txXfrm>
        <a:off x="2512372" y="3226507"/>
        <a:ext cx="3523353" cy="503163"/>
      </dsp:txXfrm>
    </dsp:sp>
    <dsp:sp modelId="{E602AF05-4522-451B-A147-A6C0066FD679}">
      <dsp:nvSpPr>
        <dsp:cNvPr id="0" name=""/>
        <dsp:cNvSpPr/>
      </dsp:nvSpPr>
      <dsp:spPr>
        <a:xfrm rot="5400000">
          <a:off x="4173836" y="3758686"/>
          <a:ext cx="200426" cy="240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 rot="-5400000">
        <a:off x="4201895" y="3778729"/>
        <a:ext cx="144308" cy="140298"/>
      </dsp:txXfrm>
    </dsp:sp>
    <dsp:sp modelId="{9F43A5AA-8EAE-44BE-9353-8B04BF272892}">
      <dsp:nvSpPr>
        <dsp:cNvPr id="0" name=""/>
        <dsp:cNvSpPr/>
      </dsp:nvSpPr>
      <dsp:spPr>
        <a:xfrm>
          <a:off x="2496718" y="4012560"/>
          <a:ext cx="3554661" cy="534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it-IT" sz="1800" kern="1200" dirty="0"/>
            <a:t>Fase 6, rimescolamento che punta ad aumentare il valore ANH</a:t>
          </a:r>
          <a:endParaRPr lang="en-GB" sz="1800" kern="1200" dirty="0"/>
        </a:p>
      </dsp:txBody>
      <dsp:txXfrm>
        <a:off x="2512372" y="4028214"/>
        <a:ext cx="3523353" cy="503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12925-8FAB-464B-AD7B-1BF6B06019EB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6980F-0F69-470E-AE55-AF93A406DDF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23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6980F-0F69-470E-AE55-AF93A406DDF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751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6980F-0F69-470E-AE55-AF93A406DDF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06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6980F-0F69-470E-AE55-AF93A406DDF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46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A248-24EE-48BC-B50D-00FA70A554BE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2E19-B529-479B-971D-57385D178D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21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A248-24EE-48BC-B50D-00FA70A554BE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2E19-B529-479B-971D-57385D178D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2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A248-24EE-48BC-B50D-00FA70A554BE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2E19-B529-479B-971D-57385D178D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346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A248-24EE-48BC-B50D-00FA70A554BE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2E19-B529-479B-971D-57385D178D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9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A248-24EE-48BC-B50D-00FA70A554BE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2E19-B529-479B-971D-57385D178D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499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A248-24EE-48BC-B50D-00FA70A554BE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2E19-B529-479B-971D-57385D178D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409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A248-24EE-48BC-B50D-00FA70A554BE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2E19-B529-479B-971D-57385D178D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265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A248-24EE-48BC-B50D-00FA70A554BE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2E19-B529-479B-971D-57385D178D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81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A248-24EE-48BC-B50D-00FA70A554BE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2E19-B529-479B-971D-57385D178D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295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3145536" y="3357283"/>
            <a:ext cx="8636000" cy="1828800"/>
          </a:xfrm>
        </p:spPr>
        <p:txBody>
          <a:bodyPr anchor="b">
            <a:normAutofit/>
          </a:bodyPr>
          <a:lstStyle>
            <a:lvl1pPr>
              <a:defRPr sz="4400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0" lang="en-US" dirty="0"/>
              <a:t>LECTURE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145536" y="5186084"/>
            <a:ext cx="8640064" cy="6342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Lecture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187870" y="6075934"/>
            <a:ext cx="7471833" cy="6667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/>
            </a:pPr>
            <a:r>
              <a:rPr kumimoji="0" lang="en-US" dirty="0"/>
              <a:t>15.071x - The Analytics Edge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44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A248-24EE-48BC-B50D-00FA70A554BE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8082E19-B529-479B-971D-57385D178D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96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A248-24EE-48BC-B50D-00FA70A554BE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2E19-B529-479B-971D-57385D178D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93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A248-24EE-48BC-B50D-00FA70A554BE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2E19-B529-479B-971D-57385D178D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A248-24EE-48BC-B50D-00FA70A554BE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2E19-B529-479B-971D-57385D178D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17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A248-24EE-48BC-B50D-00FA70A554BE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2E19-B529-479B-971D-57385D178D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1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A248-24EE-48BC-B50D-00FA70A554BE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2E19-B529-479B-971D-57385D178D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43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A248-24EE-48BC-B50D-00FA70A554BE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2E19-B529-479B-971D-57385D178D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04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A248-24EE-48BC-B50D-00FA70A554BE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2E19-B529-479B-971D-57385D178D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00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F3A248-24EE-48BC-B50D-00FA70A554BE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082E19-B529-479B-971D-57385D178D7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3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  <p:sldLayoutId id="2147483832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B27A-8C38-0B46-BEB5-521E04113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699" y="2140678"/>
            <a:ext cx="8636000" cy="1828800"/>
          </a:xfrm>
        </p:spPr>
        <p:txBody>
          <a:bodyPr/>
          <a:lstStyle/>
          <a:p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for</a:t>
            </a:r>
            <a:br>
              <a:rPr lang="it-IT" dirty="0"/>
            </a:br>
            <a:r>
              <a:rPr lang="it-IT" dirty="0"/>
              <a:t>Santa </a:t>
            </a:r>
            <a:r>
              <a:rPr lang="it-IT" dirty="0" err="1"/>
              <a:t>Gift</a:t>
            </a:r>
            <a:r>
              <a:rPr lang="it-IT" dirty="0"/>
              <a:t> Matching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6E35E-4056-F848-B5C8-874A4C073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0075" y="4504623"/>
            <a:ext cx="3043508" cy="1084717"/>
          </a:xfrm>
        </p:spPr>
        <p:txBody>
          <a:bodyPr/>
          <a:lstStyle/>
          <a:p>
            <a:r>
              <a:rPr lang="en-US" dirty="0"/>
              <a:t>Kaggle Competition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E64D4-3A10-5B40-A6D1-28907DA908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45537" y="5996539"/>
            <a:ext cx="9046464" cy="826825"/>
          </a:xfrm>
          <a:solidFill>
            <a:schemeClr val="accent1"/>
          </a:solidFill>
        </p:spPr>
        <p:txBody>
          <a:bodyPr/>
          <a:lstStyle/>
          <a:p>
            <a:r>
              <a:rPr lang="en-US" dirty="0"/>
              <a:t>Decision Models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538764A-7C6D-4F2B-8ED1-FB1EFF8E5E60}"/>
              </a:ext>
            </a:extLst>
          </p:cNvPr>
          <p:cNvSpPr txBox="1"/>
          <p:nvPr/>
        </p:nvSpPr>
        <p:spPr>
          <a:xfrm flipH="1">
            <a:off x="140768" y="114323"/>
            <a:ext cx="3978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b="1" dirty="0">
              <a:latin typeface="Georgia" panose="02040502050405020303" pitchFamily="18" charset="0"/>
            </a:endParaRPr>
          </a:p>
          <a:p>
            <a:r>
              <a:rPr lang="it-IT" b="1" dirty="0" err="1">
                <a:latin typeface="Calibri" panose="020F0502020204030204" pitchFamily="34" charset="0"/>
                <a:cs typeface="Calibri" panose="020F0502020204030204" pitchFamily="34" charset="0"/>
              </a:rPr>
              <a:t>Abd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 El </a:t>
            </a:r>
            <a:r>
              <a:rPr lang="it-IT" b="1" dirty="0" err="1">
                <a:latin typeface="Calibri" panose="020F0502020204030204" pitchFamily="34" charset="0"/>
                <a:cs typeface="Calibri" panose="020F0502020204030204" pitchFamily="34" charset="0"/>
              </a:rPr>
              <a:t>Kader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dirty="0" err="1">
                <a:latin typeface="Calibri" panose="020F0502020204030204" pitchFamily="34" charset="0"/>
                <a:cs typeface="Calibri" panose="020F0502020204030204" pitchFamily="34" charset="0"/>
              </a:rPr>
              <a:t>Shady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 838487</a:t>
            </a:r>
          </a:p>
          <a:p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Calani Massimiliano 838723</a:t>
            </a:r>
          </a:p>
        </p:txBody>
      </p:sp>
      <p:pic>
        <p:nvPicPr>
          <p:cNvPr id="7" name="Picture 12" descr="Image result for santa claus icon">
            <a:extLst>
              <a:ext uri="{FF2B5EF4-FFF2-40B4-BE49-F238E27FC236}">
                <a16:creationId xmlns:a16="http://schemas.microsoft.com/office/drawing/2014/main" id="{5A2220C2-27DD-42B9-A238-D740BFF47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595" y="869774"/>
            <a:ext cx="3880987" cy="1534988"/>
          </a:xfrm>
          <a:prstGeom prst="rect">
            <a:avLst/>
          </a:prstGeom>
          <a:noFill/>
          <a:scene3d>
            <a:camera prst="orthographicFront">
              <a:rot lat="0" lon="10799999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398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0F2B25-85E0-4687-84A5-338AA420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746" y="71920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b="1" dirty="0"/>
              <a:t>FASE 4 e 5 : bambini rimanenti e calcolo felicità</a:t>
            </a:r>
            <a:br>
              <a:rPr lang="en-GB" sz="3600" b="1" dirty="0"/>
            </a:br>
            <a:endParaRPr lang="it-IT" sz="3600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8E859-386E-4C0F-B4A5-359754672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504" y="1106844"/>
            <a:ext cx="4757382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Si valuta quali siano i regali ancora disponibili e si assegna ad ogni bambino rimanente il primo regalo disponibile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B8F3A8E-9E01-4D79-9071-6E6DED376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549" y="1999222"/>
            <a:ext cx="2900705" cy="178431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1564EA5-5723-4481-98C8-FB4E2F50DB78}"/>
              </a:ext>
            </a:extLst>
          </p:cNvPr>
          <p:cNvSpPr txBox="1"/>
          <p:nvPr/>
        </p:nvSpPr>
        <p:spPr>
          <a:xfrm>
            <a:off x="1591504" y="2767873"/>
            <a:ext cx="4757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Si tiene conto quindi dei punteggi che vengono ottenuti sia dai bambini che dai regali 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128690E3-B93B-4284-98B6-709340690ED5}"/>
              </a:ext>
            </a:extLst>
          </p:cNvPr>
          <p:cNvSpPr txBox="1">
            <a:spLocks/>
          </p:cNvSpPr>
          <p:nvPr/>
        </p:nvSpPr>
        <p:spPr>
          <a:xfrm>
            <a:off x="1495746" y="4220635"/>
            <a:ext cx="4678479" cy="1153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sz="2000" dirty="0"/>
              <a:t>A questo punto per tutte le combinazione bambino-regalo precedenti si calcolano le due quantità che poi andranno a creare l’indice ANH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9D7E47D-C5A9-4F76-AFDC-626C042C6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408" y="4285452"/>
            <a:ext cx="3341071" cy="51193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D3564C1-81D1-463C-B328-85B00A612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419" y="5076932"/>
            <a:ext cx="3230963" cy="44474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393C2EA-E044-4113-BC27-C472F4E284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605" y="5751156"/>
            <a:ext cx="7049338" cy="51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33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DAA69-F2B6-422D-9AC5-761F6535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b="1" dirty="0"/>
              <a:t>FASE 6: rimescolamento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A6B025-7482-4C20-97B9-64E37FA1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087" y="1039078"/>
            <a:ext cx="4539018" cy="1435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Si definiscono le funzioni che calcolano i punteggi con i regali attuali e le felicità con un possibile switch dei regali.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E46C63-8F53-40F4-B788-BA07D8540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19" y="3465513"/>
            <a:ext cx="5547388" cy="132556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C2D851E-9C3D-4C5C-8DDC-C9EA8780B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93" y="1210219"/>
            <a:ext cx="4885703" cy="43845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C5D5BF8-A2C7-4506-9169-ED120D4FF3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93" y="1707539"/>
            <a:ext cx="4885703" cy="36435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074138A-2602-4A10-A096-6E9099D03EEC}"/>
              </a:ext>
            </a:extLst>
          </p:cNvPr>
          <p:cNvSpPr txBox="1"/>
          <p:nvPr/>
        </p:nvSpPr>
        <p:spPr>
          <a:xfrm>
            <a:off x="1183770" y="3429000"/>
            <a:ext cx="44082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Per ognuna delle coppie si confrontano le felicità attuali e quelle in caso di switch dei regali: se la felicità futura è migliore di quella attuale vengono scambiati i regali altrimenti rimangono così com’è.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51015B43-CF8D-4F93-A8F1-704B2E6074FF}"/>
              </a:ext>
            </a:extLst>
          </p:cNvPr>
          <p:cNvSpPr txBox="1">
            <a:spLocks/>
          </p:cNvSpPr>
          <p:nvPr/>
        </p:nvSpPr>
        <p:spPr>
          <a:xfrm>
            <a:off x="1183770" y="2163816"/>
            <a:ext cx="4539018" cy="1435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sz="2000" dirty="0"/>
              <a:t>Vengono generati un 1.000.000 di coppie casuali di bambini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88A1B0D-9E8F-4CA3-AA6A-935C15156A48}"/>
              </a:ext>
            </a:extLst>
          </p:cNvPr>
          <p:cNvSpPr txBox="1"/>
          <p:nvPr/>
        </p:nvSpPr>
        <p:spPr>
          <a:xfrm>
            <a:off x="4479003" y="5367992"/>
            <a:ext cx="440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Si ricalcola infine la felicità finale in modo da compararla con quella della fase 5</a:t>
            </a:r>
          </a:p>
        </p:txBody>
      </p:sp>
    </p:spTree>
    <p:extLst>
      <p:ext uri="{BB962C8B-B14F-4D97-AF65-F5344CB8AC3E}">
        <p14:creationId xmlns:p14="http://schemas.microsoft.com/office/powerpoint/2010/main" val="2024376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886E3C-B83F-4035-8490-304549305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b="1" dirty="0"/>
              <a:t>RISULTATI OTTENUTI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6E89DC-1861-465D-BA0B-99F262157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226" y="1125745"/>
            <a:ext cx="6213025" cy="1167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I risultati ottenuti sono in linea con la nostra politica di ottimizzazione e il problema è stato risolto andando ad assegnare i regali rispettando i limiti imposti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3DC6109-C413-4A63-A83F-51C6D5826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17" y="1814488"/>
            <a:ext cx="2630105" cy="104758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8F98B72-D3CE-4860-931A-28B1B2E91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510" y="679980"/>
            <a:ext cx="2781920" cy="1047584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4C88FA62-1084-4F47-8AF7-107AE6DDB1D8}"/>
              </a:ext>
            </a:extLst>
          </p:cNvPr>
          <p:cNvSpPr txBox="1">
            <a:spLocks/>
          </p:cNvSpPr>
          <p:nvPr/>
        </p:nvSpPr>
        <p:spPr>
          <a:xfrm>
            <a:off x="838200" y="2293115"/>
            <a:ext cx="10515600" cy="8222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600" b="1" dirty="0"/>
              <a:t>CONCLUSIONI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AA7E94DB-6EC0-43D5-BCF8-6DCC1985DFF1}"/>
              </a:ext>
            </a:extLst>
          </p:cNvPr>
          <p:cNvSpPr txBox="1">
            <a:spLocks/>
          </p:cNvSpPr>
          <p:nvPr/>
        </p:nvSpPr>
        <p:spPr>
          <a:xfrm>
            <a:off x="1318569" y="3689424"/>
            <a:ext cx="5065295" cy="3102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dirty="0"/>
              <a:t>- Il risultato finale conferma le nostre ipotesi di ottimizzazione</a:t>
            </a:r>
          </a:p>
          <a:p>
            <a:pPr>
              <a:buFontTx/>
              <a:buChar char="-"/>
            </a:pPr>
            <a:r>
              <a:rPr lang="it-IT" dirty="0"/>
              <a:t>Il vettore ottenuto in fine rispetta i vincoli posti inizialmente</a:t>
            </a:r>
          </a:p>
          <a:p>
            <a:pPr>
              <a:buFontTx/>
              <a:buChar char="-"/>
            </a:pPr>
            <a:r>
              <a:rPr lang="it-IT" dirty="0"/>
              <a:t>Il rimescolamento finale riesce a migliorare risultato del 2,5% a seguito di 1.000.000 di iterazioni (ANH sottostante) </a:t>
            </a:r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CBD08AD-C7B3-4085-9DAF-F71AACE165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027" y="5085733"/>
            <a:ext cx="4544824" cy="106278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004FD03-AFA8-447A-8329-86E64C3158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64" y="3689424"/>
            <a:ext cx="5585978" cy="82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96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966605A-5DD2-4EC5-B284-0FCD758D435E}"/>
              </a:ext>
            </a:extLst>
          </p:cNvPr>
          <p:cNvSpPr txBox="1">
            <a:spLocks/>
          </p:cNvSpPr>
          <p:nvPr/>
        </p:nvSpPr>
        <p:spPr>
          <a:xfrm>
            <a:off x="2564270" y="221600"/>
            <a:ext cx="7592602" cy="11673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600" b="1" dirty="0"/>
              <a:t>MIGLIORAMENTI FUTURI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E92EDF0-C8C1-4B56-AC35-3BF8824BE40D}"/>
              </a:ext>
            </a:extLst>
          </p:cNvPr>
          <p:cNvSpPr txBox="1">
            <a:spLocks/>
          </p:cNvSpPr>
          <p:nvPr/>
        </p:nvSpPr>
        <p:spPr>
          <a:xfrm>
            <a:off x="1594747" y="1636000"/>
            <a:ext cx="10338978" cy="3659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it-IT" sz="2000" dirty="0"/>
              <a:t>Tempo di compilazione che deve essere diminuito</a:t>
            </a:r>
          </a:p>
          <a:p>
            <a:pPr>
              <a:buFontTx/>
              <a:buChar char="-"/>
            </a:pPr>
            <a:r>
              <a:rPr lang="it-IT" sz="2000" dirty="0"/>
              <a:t>Utilizzo di altri modelli per possibili confronti</a:t>
            </a:r>
          </a:p>
          <a:p>
            <a:pPr>
              <a:buFontTx/>
              <a:buChar char="-"/>
            </a:pPr>
            <a:r>
              <a:rPr lang="it-IT" sz="2000" dirty="0"/>
              <a:t>Aumento delle iterazioni di rimescolamento</a:t>
            </a:r>
          </a:p>
          <a:p>
            <a:pPr>
              <a:buFontTx/>
              <a:buChar char="-"/>
            </a:pPr>
            <a:r>
              <a:rPr lang="it-IT" sz="2000" dirty="0"/>
              <a:t>Riproporre la tecnica ma cercando di massimizzare la felicità dei regali</a:t>
            </a:r>
          </a:p>
          <a:p>
            <a:pPr>
              <a:buFontTx/>
              <a:buChar char="-"/>
            </a:pPr>
            <a:r>
              <a:rPr lang="it-IT" sz="2000" dirty="0"/>
              <a:t>Cambio del punto di vista per un diverso ragionamento: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Trovare sopra quale soglia di felicità, sia del regalo che del bambino, assegnare un regalo ad un bambino 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Cercare di ottenere una felicità pari ad 1 per ogni assegnazione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04235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25F07D-C30B-43B4-9AFD-491EDB5F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194" y="2552700"/>
            <a:ext cx="10018713" cy="1752599"/>
          </a:xfrm>
        </p:spPr>
        <p:txBody>
          <a:bodyPr>
            <a:normAutofit/>
          </a:bodyPr>
          <a:lstStyle/>
          <a:p>
            <a:r>
              <a:rPr lang="it-IT" sz="3600" b="1" dirty="0"/>
              <a:t>Grazie per l’attenzione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68150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80B825-BA30-436C-A935-2A94EAAD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606" y="244650"/>
            <a:ext cx="6849763" cy="587375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Il problema (1):</a:t>
            </a:r>
            <a:endParaRPr lang="en-GB" b="1" dirty="0"/>
          </a:p>
        </p:txBody>
      </p:sp>
      <p:pic>
        <p:nvPicPr>
          <p:cNvPr id="1030" name="Picture 6" descr="Image result for kid playing toy icon">
            <a:extLst>
              <a:ext uri="{FF2B5EF4-FFF2-40B4-BE49-F238E27FC236}">
                <a16:creationId xmlns:a16="http://schemas.microsoft.com/office/drawing/2014/main" id="{217EB7AA-976B-4459-A22A-B7DEF4BC4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271" y="3008749"/>
            <a:ext cx="1473978" cy="1940043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hristmas gift icon">
            <a:extLst>
              <a:ext uri="{FF2B5EF4-FFF2-40B4-BE49-F238E27FC236}">
                <a16:creationId xmlns:a16="http://schemas.microsoft.com/office/drawing/2014/main" id="{0EBCE702-1255-45AF-AA7E-899C69976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46" y="3519226"/>
            <a:ext cx="1407561" cy="140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CCE0FC-25D1-440B-8955-CC2A4F524A4F}"/>
              </a:ext>
            </a:extLst>
          </p:cNvPr>
          <p:cNvSpPr txBox="1"/>
          <p:nvPr/>
        </p:nvSpPr>
        <p:spPr>
          <a:xfrm>
            <a:off x="1361854" y="5008432"/>
            <a:ext cx="3011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1.000 tipologie di regali</a:t>
            </a:r>
            <a:endParaRPr lang="en-GB" dirty="0"/>
          </a:p>
          <a:p>
            <a:pPr algn="ctr"/>
            <a:r>
              <a:rPr lang="en-GB" dirty="0"/>
              <a:t>1.000 </a:t>
            </a:r>
            <a:r>
              <a:rPr lang="en-GB" dirty="0" err="1"/>
              <a:t>copie</a:t>
            </a:r>
            <a:r>
              <a:rPr lang="en-GB" dirty="0"/>
              <a:t> per </a:t>
            </a:r>
            <a:r>
              <a:rPr lang="en-GB" dirty="0" err="1"/>
              <a:t>ogni</a:t>
            </a:r>
            <a:r>
              <a:rPr lang="en-GB" dirty="0"/>
              <a:t> </a:t>
            </a:r>
            <a:r>
              <a:rPr lang="en-GB" dirty="0" err="1"/>
              <a:t>tipologia</a:t>
            </a:r>
            <a:endParaRPr lang="en-GB" dirty="0"/>
          </a:p>
          <a:p>
            <a:pPr algn="ctr"/>
            <a:r>
              <a:rPr lang="en-GB" dirty="0" err="1"/>
              <a:t>Totale</a:t>
            </a:r>
            <a:r>
              <a:rPr lang="en-GB" dirty="0"/>
              <a:t>: 1.000.000 di </a:t>
            </a:r>
            <a:r>
              <a:rPr lang="en-GB" dirty="0" err="1"/>
              <a:t>regali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BB66B5A-0887-4245-8345-B1139D124AE5}"/>
              </a:ext>
            </a:extLst>
          </p:cNvPr>
          <p:cNvSpPr txBox="1"/>
          <p:nvPr/>
        </p:nvSpPr>
        <p:spPr>
          <a:xfrm>
            <a:off x="8158335" y="5087291"/>
            <a:ext cx="2434974" cy="36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1.000.000 bambini</a:t>
            </a:r>
            <a:endParaRPr lang="en-GB" dirty="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46876CB-2E15-41D8-8653-FA5F9B1BDC0F}"/>
              </a:ext>
            </a:extLst>
          </p:cNvPr>
          <p:cNvCxnSpPr>
            <a:cxnSpLocks/>
          </p:cNvCxnSpPr>
          <p:nvPr/>
        </p:nvCxnSpPr>
        <p:spPr>
          <a:xfrm>
            <a:off x="4369041" y="4223007"/>
            <a:ext cx="338019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86452DB-6E4E-4687-8A06-5D418234C13A}"/>
              </a:ext>
            </a:extLst>
          </p:cNvPr>
          <p:cNvCxnSpPr>
            <a:cxnSpLocks/>
          </p:cNvCxnSpPr>
          <p:nvPr/>
        </p:nvCxnSpPr>
        <p:spPr>
          <a:xfrm flipH="1">
            <a:off x="4369041" y="4663966"/>
            <a:ext cx="33801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19DEC42-C1BE-49CA-944F-BA17FF4523AB}"/>
              </a:ext>
            </a:extLst>
          </p:cNvPr>
          <p:cNvSpPr txBox="1"/>
          <p:nvPr/>
        </p:nvSpPr>
        <p:spPr>
          <a:xfrm>
            <a:off x="4030689" y="4729232"/>
            <a:ext cx="389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Ogni bambino ha una lista di 100 regali preferiti, ma ne riceverà solo uno</a:t>
            </a:r>
            <a:endParaRPr lang="en-GB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D81C2C8-EA71-47E0-BB4A-BD185A4CE638}"/>
              </a:ext>
            </a:extLst>
          </p:cNvPr>
          <p:cNvSpPr txBox="1"/>
          <p:nvPr/>
        </p:nvSpPr>
        <p:spPr>
          <a:xfrm>
            <a:off x="3989244" y="3022677"/>
            <a:ext cx="3976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Ogni tipologia di regalo ha una lista di 1000 bambini preferiti a cui vorrebbe andare, ad ogni singola copia del regalo verrà assegnato un unico bambino</a:t>
            </a:r>
            <a:endParaRPr lang="en-GB" dirty="0"/>
          </a:p>
        </p:txBody>
      </p:sp>
      <p:pic>
        <p:nvPicPr>
          <p:cNvPr id="38" name="Picture 12" descr="Image result for santa claus icon">
            <a:extLst>
              <a:ext uri="{FF2B5EF4-FFF2-40B4-BE49-F238E27FC236}">
                <a16:creationId xmlns:a16="http://schemas.microsoft.com/office/drawing/2014/main" id="{09E8F99D-45BD-421C-971D-D17BE4D35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595" y="869774"/>
            <a:ext cx="3880987" cy="1534988"/>
          </a:xfrm>
          <a:prstGeom prst="rect">
            <a:avLst/>
          </a:prstGeom>
          <a:noFill/>
          <a:scene3d>
            <a:camera prst="orthographicFront">
              <a:rot lat="0" lon="10799999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68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DF519CEB-0170-4244-B409-E6C6D6763001}"/>
              </a:ext>
            </a:extLst>
          </p:cNvPr>
          <p:cNvSpPr txBox="1">
            <a:spLocks/>
          </p:cNvSpPr>
          <p:nvPr/>
        </p:nvSpPr>
        <p:spPr>
          <a:xfrm>
            <a:off x="2634606" y="244650"/>
            <a:ext cx="6849763" cy="5873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/>
              <a:t>Il problema (2):</a:t>
            </a:r>
            <a:endParaRPr lang="en-GB" b="1" dirty="0"/>
          </a:p>
        </p:txBody>
      </p:sp>
      <p:pic>
        <p:nvPicPr>
          <p:cNvPr id="5" name="Picture 2" descr="Image result for twins icon">
            <a:extLst>
              <a:ext uri="{FF2B5EF4-FFF2-40B4-BE49-F238E27FC236}">
                <a16:creationId xmlns:a16="http://schemas.microsoft.com/office/drawing/2014/main" id="{22C14669-5EA0-49E5-BE59-BC30B9B9E5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1"/>
          <a:stretch/>
        </p:blipFill>
        <p:spPr bwMode="auto">
          <a:xfrm>
            <a:off x="7560094" y="2983583"/>
            <a:ext cx="1905000" cy="168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AEFDB05-056B-4ED3-A238-2B1D812E62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01" b="89835" l="568" r="89773">
                        <a14:foregroundMark x1="5682" y1="11348" x2="12689" y2="13002"/>
                        <a14:foregroundMark x1="6439" y1="6147" x2="10985" y2="5437"/>
                        <a14:foregroundMark x1="2083" y1="10875" x2="568" y2="17258"/>
                        <a14:foregroundMark x1="6629" y1="19622" x2="7386" y2="18676"/>
                        <a14:foregroundMark x1="11364" y1="19793" x2="11364" y2="18440"/>
                        <a14:foregroundMark x1="10887" y1="22931" x2="13826" y2="22931"/>
                        <a14:foregroundMark x1="4856" y1="22931" x2="6698" y2="22931"/>
                        <a14:foregroundMark x1="13826" y1="22931" x2="14058" y2="22786"/>
                        <a14:foregroundMark x1="26136" y1="20567" x2="26705" y2="18440"/>
                        <a14:foregroundMark x1="33037" y1="23817" x2="37121" y2="24350"/>
                        <a14:foregroundMark x1="29037" y1="23296" x2="32265" y2="23717"/>
                        <a14:foregroundMark x1="24432" y1="22695" x2="27502" y2="23095"/>
                        <a14:foregroundMark x1="45455" y1="18913" x2="45644" y2="18203"/>
                        <a14:foregroundMark x1="51958" y1="20272" x2="52083" y2="20331"/>
                        <a14:foregroundMark x1="49053" y1="18913" x2="49853" y2="19287"/>
                        <a14:foregroundMark x1="50706" y1="23200" x2="51705" y2="23168"/>
                        <a14:foregroundMark x1="47469" y1="23303" x2="48145" y2="23282"/>
                        <a14:foregroundMark x1="44318" y1="23404" x2="46281" y2="23341"/>
                        <a14:foregroundMark x1="30871" y1="19622" x2="30682" y2="19149"/>
                        <a14:foregroundMark x1="3788" y1="16548" x2="13636" y2="20567"/>
                        <a14:foregroundMark x1="12500" y1="21277" x2="13636" y2="18676"/>
                        <a14:foregroundMark x1="7197" y1="25059" x2="14205" y2="22459"/>
                        <a14:foregroundMark x1="4924" y1="23641" x2="12689" y2="24823"/>
                        <a14:foregroundMark x1="15152" y1="23641" x2="13826" y2="22222"/>
                        <a14:foregroundMark x1="14205" y1="22222" x2="13258" y2="24823"/>
                        <a14:foregroundMark x1="4167" y1="23404" x2="5303" y2="23404"/>
                        <a14:foregroundMark x1="4167" y1="23877" x2="4167" y2="22931"/>
                        <a14:foregroundMark x1="4167" y1="23168" x2="4924" y2="24823"/>
                        <a14:foregroundMark x1="24621" y1="20331" x2="30303" y2="19149"/>
                        <a14:foregroundMark x1="33712" y1="19385" x2="21402" y2="17967"/>
                        <a14:foregroundMark x1="29167" y1="19858" x2="32955" y2="18203"/>
                        <a14:foregroundMark x1="31818" y1="24586" x2="32386" y2="24823"/>
                        <a14:foregroundMark x1="43371" y1="17967" x2="50000" y2="20567"/>
                        <a14:foregroundMark x1="52652" y1="16785" x2="50000" y2="243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89" r="38005" b="48713"/>
          <a:stretch/>
        </p:blipFill>
        <p:spPr>
          <a:xfrm>
            <a:off x="1960230" y="2983584"/>
            <a:ext cx="3264404" cy="186828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B1AEA47-824D-4DD0-9F3D-F009C9595AD1}"/>
              </a:ext>
            </a:extLst>
          </p:cNvPr>
          <p:cNvSpPr txBox="1"/>
          <p:nvPr/>
        </p:nvSpPr>
        <p:spPr>
          <a:xfrm>
            <a:off x="2339573" y="4605879"/>
            <a:ext cx="250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1667 triplette di gemelli</a:t>
            </a:r>
          </a:p>
          <a:p>
            <a:pPr algn="ctr"/>
            <a:r>
              <a:rPr lang="it-IT" dirty="0"/>
              <a:t>Quindi 5001 bambini </a:t>
            </a:r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9F694DB-2D4B-4B85-902A-A865A27B86D5}"/>
              </a:ext>
            </a:extLst>
          </p:cNvPr>
          <p:cNvSpPr txBox="1"/>
          <p:nvPr/>
        </p:nvSpPr>
        <p:spPr>
          <a:xfrm>
            <a:off x="7352732" y="4605879"/>
            <a:ext cx="250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20000 coppie di gemelli</a:t>
            </a:r>
          </a:p>
          <a:p>
            <a:pPr algn="ctr"/>
            <a:r>
              <a:rPr lang="it-IT" dirty="0"/>
              <a:t>Quindi 40000 bambini</a:t>
            </a:r>
            <a:endParaRPr lang="en-GB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D134C7A-8239-4FA4-B0B0-9CC7AF2604F6}"/>
              </a:ext>
            </a:extLst>
          </p:cNvPr>
          <p:cNvSpPr txBox="1"/>
          <p:nvPr/>
        </p:nvSpPr>
        <p:spPr>
          <a:xfrm>
            <a:off x="1960230" y="2425195"/>
            <a:ext cx="8725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Vincolo</a:t>
            </a:r>
            <a:r>
              <a:rPr lang="it-IT" sz="2000" b="1" dirty="0"/>
              <a:t>: </a:t>
            </a:r>
            <a:r>
              <a:rPr lang="it-IT" sz="2000" dirty="0"/>
              <a:t>Ogni coppia e ogni tripletta di gemelli deve ricevere lo stesso regalo</a:t>
            </a:r>
            <a:endParaRPr lang="en-GB" sz="20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E8C92F5-10DA-4076-8F59-19E9F0C2D917}"/>
              </a:ext>
            </a:extLst>
          </p:cNvPr>
          <p:cNvSpPr txBox="1"/>
          <p:nvPr/>
        </p:nvSpPr>
        <p:spPr>
          <a:xfrm>
            <a:off x="1806117" y="5483457"/>
            <a:ext cx="1008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Obiettivo</a:t>
            </a:r>
            <a:r>
              <a:rPr lang="it-IT" sz="2000" b="1" dirty="0"/>
              <a:t>: </a:t>
            </a:r>
            <a:r>
              <a:rPr lang="it-IT" sz="2000" dirty="0"/>
              <a:t>Massimizzare la felicità dei bambini e dei regali rispettando i vincoli</a:t>
            </a:r>
            <a:endParaRPr lang="en-GB" sz="20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C50E310-3FA4-443C-989F-D008D4B7460F}"/>
              </a:ext>
            </a:extLst>
          </p:cNvPr>
          <p:cNvSpPr txBox="1"/>
          <p:nvPr/>
        </p:nvSpPr>
        <p:spPr>
          <a:xfrm>
            <a:off x="4098163" y="6129789"/>
            <a:ext cx="5365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Ma cosa intendiamo per felicità?</a:t>
            </a:r>
            <a:endParaRPr lang="en-GB" sz="20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761366B-93EC-4137-83FA-C105A5637B2A}"/>
              </a:ext>
            </a:extLst>
          </p:cNvPr>
          <p:cNvSpPr/>
          <p:nvPr/>
        </p:nvSpPr>
        <p:spPr>
          <a:xfrm>
            <a:off x="1960230" y="995574"/>
            <a:ext cx="83755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/>
              <a:t>Dataset</a:t>
            </a:r>
            <a:r>
              <a:rPr lang="it-IT" b="1" dirty="0"/>
              <a:t>:</a:t>
            </a:r>
            <a:r>
              <a:rPr lang="it-IT" sz="2000" b="1" dirty="0"/>
              <a:t> </a:t>
            </a:r>
            <a:r>
              <a:rPr lang="it-IT" sz="2000" dirty="0"/>
              <a:t>Sono stati forniti 2 dataset, uno contenente per ogni singolo bambino la lista dei suoi regali preferiti ed un altro contente per ogni tipologia di regalo la lista dei bambini preferiti</a:t>
            </a:r>
          </a:p>
        </p:txBody>
      </p:sp>
    </p:spTree>
    <p:extLst>
      <p:ext uri="{BB962C8B-B14F-4D97-AF65-F5344CB8AC3E}">
        <p14:creationId xmlns:p14="http://schemas.microsoft.com/office/powerpoint/2010/main" val="23857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AF2A993-2B84-489D-ABA9-5A6DC6066E6B}"/>
              </a:ext>
            </a:extLst>
          </p:cNvPr>
          <p:cNvSpPr txBox="1"/>
          <p:nvPr/>
        </p:nvSpPr>
        <p:spPr>
          <a:xfrm>
            <a:off x="1995475" y="810748"/>
            <a:ext cx="84783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Felicità</a:t>
            </a:r>
            <a:r>
              <a:rPr lang="it-IT" sz="2000" b="1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Più il regalo ottenuto dal bambino è nelle prime posizioni della lista del bambino, più quest’ultimo sarà felice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Più il bambino a cui è stato assegnato un regalo è nelle prime posizioni dei bambini preferiti per quel regalo, più quest’ultimo sarà felice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/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CF439C5A-E016-4983-9DCF-04D3E627AF69}"/>
              </a:ext>
            </a:extLst>
          </p:cNvPr>
          <p:cNvSpPr txBox="1">
            <a:spLocks/>
          </p:cNvSpPr>
          <p:nvPr/>
        </p:nvSpPr>
        <p:spPr>
          <a:xfrm>
            <a:off x="2634606" y="244650"/>
            <a:ext cx="6849763" cy="5873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/>
              <a:t>La Felicità</a:t>
            </a:r>
            <a:endParaRPr lang="en-GB" b="1" dirty="0"/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176B1C19-00F4-44D2-AC4A-086819F90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053" y="2545392"/>
            <a:ext cx="8124701" cy="744769"/>
          </a:xfrm>
          <a:prstGeom prst="rect">
            <a:avLst/>
          </a:prstGeom>
        </p:spPr>
      </p:pic>
      <p:pic>
        <p:nvPicPr>
          <p:cNvPr id="24" name="Picture 5">
            <a:extLst>
              <a:ext uri="{FF2B5EF4-FFF2-40B4-BE49-F238E27FC236}">
                <a16:creationId xmlns:a16="http://schemas.microsoft.com/office/drawing/2014/main" id="{2F43E826-3B12-4A47-A7BA-530A5D546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053" y="3688166"/>
            <a:ext cx="8427795" cy="825437"/>
          </a:xfrm>
          <a:prstGeom prst="rect">
            <a:avLst/>
          </a:prstGeom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009A61E7-601E-42E5-9BFF-D72813287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053" y="4803414"/>
            <a:ext cx="4467197" cy="782837"/>
          </a:xfrm>
          <a:prstGeom prst="rect">
            <a:avLst/>
          </a:prstGeom>
        </p:spPr>
      </p:pic>
      <p:pic>
        <p:nvPicPr>
          <p:cNvPr id="26" name="Picture 5">
            <a:extLst>
              <a:ext uri="{FF2B5EF4-FFF2-40B4-BE49-F238E27FC236}">
                <a16:creationId xmlns:a16="http://schemas.microsoft.com/office/drawing/2014/main" id="{747558D3-7DBE-473B-A5F1-220795D91E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1053" y="5868122"/>
            <a:ext cx="4563859" cy="749930"/>
          </a:xfrm>
          <a:prstGeom prst="rect">
            <a:avLst/>
          </a:prstGeom>
        </p:spPr>
      </p:pic>
      <p:pic>
        <p:nvPicPr>
          <p:cNvPr id="27" name="Picture 5">
            <a:extLst>
              <a:ext uri="{FF2B5EF4-FFF2-40B4-BE49-F238E27FC236}">
                <a16:creationId xmlns:a16="http://schemas.microsoft.com/office/drawing/2014/main" id="{93353720-E470-4E15-B096-7CD35BBA67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2433" y="5364001"/>
            <a:ext cx="4467198" cy="399801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4AD2957-1886-4582-9EA1-C2DAB2BA5D55}"/>
              </a:ext>
            </a:extLst>
          </p:cNvPr>
          <p:cNvSpPr txBox="1"/>
          <p:nvPr/>
        </p:nvSpPr>
        <p:spPr>
          <a:xfrm>
            <a:off x="8630293" y="5024805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Funzione obiettivo: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954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C52B336C-8BF0-4C63-8AB7-3A3E4C5AC485}"/>
              </a:ext>
            </a:extLst>
          </p:cNvPr>
          <p:cNvSpPr txBox="1">
            <a:spLocks/>
          </p:cNvSpPr>
          <p:nvPr/>
        </p:nvSpPr>
        <p:spPr>
          <a:xfrm>
            <a:off x="2634606" y="244650"/>
            <a:ext cx="6849763" cy="5873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/>
              <a:t>Assunzioni iniziali</a:t>
            </a:r>
            <a:endParaRPr lang="en-GB" b="1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D346FE0-5729-437F-83EC-47734E6173CD}"/>
              </a:ext>
            </a:extLst>
          </p:cNvPr>
          <p:cNvSpPr/>
          <p:nvPr/>
        </p:nvSpPr>
        <p:spPr>
          <a:xfrm>
            <a:off x="1558246" y="1504871"/>
            <a:ext cx="1019538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L’obiettivo finale quello di massimizzare il valore                                                                                , </a:t>
            </a:r>
          </a:p>
          <a:p>
            <a:r>
              <a:rPr lang="it-IT" sz="2000" dirty="0"/>
              <a:t>In maniera esplorativa è stato analizzato quali combinazioni dei due possibili valori potessero  portare </a:t>
            </a:r>
            <a:r>
              <a:rPr lang="en-GB" sz="2000" dirty="0"/>
              <a:t>al </a:t>
            </a:r>
            <a:r>
              <a:rPr lang="en-GB" sz="2000" dirty="0" err="1"/>
              <a:t>risultato</a:t>
            </a:r>
            <a:r>
              <a:rPr lang="en-GB" sz="2000" dirty="0"/>
              <a:t> </a:t>
            </a:r>
            <a:r>
              <a:rPr lang="en-GB" sz="2000" dirty="0" err="1"/>
              <a:t>migliore</a:t>
            </a:r>
            <a:r>
              <a:rPr lang="en-GB" sz="2000" dirty="0"/>
              <a:t>.</a:t>
            </a:r>
          </a:p>
          <a:p>
            <a:endParaRPr lang="en-GB" sz="2000" dirty="0"/>
          </a:p>
          <a:p>
            <a:r>
              <a:rPr lang="it-IT" sz="2000" dirty="0"/>
              <a:t>Da questa analisi risulta che i risultati migliori si ottengono principalmente se</a:t>
            </a:r>
          </a:p>
          <a:p>
            <a:r>
              <a:rPr lang="it-IT" sz="2000" dirty="0"/>
              <a:t>uno dei due fattori ha un valore elevato (0,8) a discapito del secondo rispetto</a:t>
            </a:r>
          </a:p>
          <a:p>
            <a:r>
              <a:rPr lang="it-IT" sz="2000" dirty="0"/>
              <a:t>ad un valore discreto da entrambe le parti (0,6 e 0,6)</a:t>
            </a:r>
          </a:p>
          <a:p>
            <a:endParaRPr lang="it-IT" sz="2000" dirty="0"/>
          </a:p>
          <a:p>
            <a:r>
              <a:rPr lang="it-IT" sz="2000" dirty="0"/>
              <a:t>Si è voluto quindi cercare di ottimizzare il punteggio che viene ottenuto dai</a:t>
            </a:r>
          </a:p>
          <a:p>
            <a:r>
              <a:rPr lang="it-IT" sz="2000" dirty="0"/>
              <a:t>bambini e successivamente quello ottenuto dai regali; il procedimento di</a:t>
            </a:r>
          </a:p>
          <a:p>
            <a:r>
              <a:rPr lang="it-IT" sz="2000" dirty="0"/>
              <a:t>risoluzione scelto risulta essere una tecnica </a:t>
            </a:r>
            <a:r>
              <a:rPr lang="it-IT" sz="2000" dirty="0" err="1"/>
              <a:t>greedy</a:t>
            </a:r>
            <a:r>
              <a:rPr lang="it-IT" sz="2000" dirty="0"/>
              <a:t>.</a:t>
            </a:r>
            <a:endParaRPr lang="en-GB" sz="2000" dirty="0">
              <a:latin typeface="Corbel (Corpo)"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1DC94A5E-7A11-4A2F-91E4-F50B922CE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826" y="1504871"/>
            <a:ext cx="3986373" cy="35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6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DF9F19-E9D7-4BDD-A32D-77C84B1DD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279" y="1269509"/>
            <a:ext cx="10515600" cy="826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Per la risoluzione del problema si procede con 5 fasi di assegnamento e una di rimescolamento:</a:t>
            </a:r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2167313C-A069-4C5C-8F7D-8386FE1B19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1513243"/>
              </p:ext>
            </p:extLst>
          </p:nvPr>
        </p:nvGraphicFramePr>
        <p:xfrm>
          <a:off x="1952089" y="1941816"/>
          <a:ext cx="8548099" cy="4551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olo 1">
            <a:extLst>
              <a:ext uri="{FF2B5EF4-FFF2-40B4-BE49-F238E27FC236}">
                <a16:creationId xmlns:a16="http://schemas.microsoft.com/office/drawing/2014/main" id="{937B62ED-63BD-42C3-9EB3-DA1003FB41B4}"/>
              </a:ext>
            </a:extLst>
          </p:cNvPr>
          <p:cNvSpPr txBox="1">
            <a:spLocks/>
          </p:cNvSpPr>
          <p:nvPr/>
        </p:nvSpPr>
        <p:spPr>
          <a:xfrm>
            <a:off x="2634606" y="244650"/>
            <a:ext cx="6849763" cy="5873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/>
              <a:t>Risoluzione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745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50C708-8CF4-4EB8-9C1D-0471A5B0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041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b="1" dirty="0"/>
              <a:t>FASE 1: triplette e gemelli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2359BB-63C1-48A9-8080-39AF2C9FA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230" y="1257249"/>
            <a:ext cx="5257800" cy="14140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900" dirty="0"/>
              <a:t>Si valuta l’ipotetico risultato di tutti i regali per il primo bambino della tripletta di gemelli e si seleziona il regalo che massimizza la felicità della tripletta.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01F0E33-FF0C-431B-9E87-CAFA4CB7B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263" y="1129720"/>
            <a:ext cx="4384439" cy="117469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100111F-BC09-4FD9-9BF5-7EE8A3A24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263" y="2777098"/>
            <a:ext cx="4447554" cy="130380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8A3E55-4A4A-4A76-B3E2-2CCEBB2B023C}"/>
              </a:ext>
            </a:extLst>
          </p:cNvPr>
          <p:cNvSpPr txBox="1"/>
          <p:nvPr/>
        </p:nvSpPr>
        <p:spPr>
          <a:xfrm>
            <a:off x="1683033" y="2921168"/>
            <a:ext cx="459113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Nel vettore </a:t>
            </a:r>
            <a:r>
              <a:rPr lang="it-IT" sz="1900" dirty="0" err="1"/>
              <a:t>lista_regali</a:t>
            </a:r>
            <a:r>
              <a:rPr lang="it-IT" sz="1900" dirty="0"/>
              <a:t> si assegna ai bambini  il regalo prescelto e si tiene traccia della felicità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BF84ABF-2A5C-4E33-B7DF-325F92DAC518}"/>
              </a:ext>
            </a:extLst>
          </p:cNvPr>
          <p:cNvSpPr txBox="1"/>
          <p:nvPr/>
        </p:nvSpPr>
        <p:spPr>
          <a:xfrm>
            <a:off x="1683033" y="4419731"/>
            <a:ext cx="56092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Stesso procedimento viene tenuto con i gemelli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0018B97-FE91-45C9-A228-5943C7055AF6}"/>
              </a:ext>
            </a:extLst>
          </p:cNvPr>
          <p:cNvSpPr txBox="1"/>
          <p:nvPr/>
        </p:nvSpPr>
        <p:spPr>
          <a:xfrm>
            <a:off x="1752978" y="5349716"/>
            <a:ext cx="51543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I risultati vengono trasferiti su un altro vettore sul quale si continuerà a lavorare con i bambini singoli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AA8C221-98B0-41CA-9E2B-02DEAB269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263" y="5535562"/>
            <a:ext cx="4146551" cy="64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3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019319-E51F-43A7-9DAA-1F1858AF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b="1" dirty="0"/>
              <a:t>FASE 2: i bambini singoli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21F2307-57CC-4082-981B-8FCC8A306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168" y="1962431"/>
            <a:ext cx="1561541" cy="523687"/>
          </a:xfrm>
          <a:prstGeom prst="rect">
            <a:avLst/>
          </a:prstGeom>
        </p:spPr>
      </p:pic>
      <p:sp>
        <p:nvSpPr>
          <p:cNvPr id="51" name="Rettangolo 50">
            <a:extLst>
              <a:ext uri="{FF2B5EF4-FFF2-40B4-BE49-F238E27FC236}">
                <a16:creationId xmlns:a16="http://schemas.microsoft.com/office/drawing/2014/main" id="{5664CBBE-6712-462D-9086-F54E3984848B}"/>
              </a:ext>
            </a:extLst>
          </p:cNvPr>
          <p:cNvSpPr/>
          <p:nvPr/>
        </p:nvSpPr>
        <p:spPr>
          <a:xfrm>
            <a:off x="2519822" y="2612511"/>
            <a:ext cx="1482048" cy="1192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Parti dal primo regalo</a:t>
            </a:r>
            <a:endParaRPr lang="en-GB" dirty="0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2E4434F6-BC2A-4855-9C03-6065EE3D3F1A}"/>
              </a:ext>
            </a:extLst>
          </p:cNvPr>
          <p:cNvSpPr/>
          <p:nvPr/>
        </p:nvSpPr>
        <p:spPr>
          <a:xfrm>
            <a:off x="6816968" y="4756581"/>
            <a:ext cx="1482049" cy="1192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Vai al regalo successivo</a:t>
            </a:r>
            <a:endParaRPr lang="en-GB" dirty="0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7ECF5292-601D-4C1C-A9B2-9AA91367E173}"/>
              </a:ext>
            </a:extLst>
          </p:cNvPr>
          <p:cNvSpPr/>
          <p:nvPr/>
        </p:nvSpPr>
        <p:spPr>
          <a:xfrm>
            <a:off x="8888142" y="2637821"/>
            <a:ext cx="1482049" cy="1192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Vai al bambino successivo</a:t>
            </a:r>
            <a:endParaRPr lang="en-GB" dirty="0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9FF87D44-0812-4871-839D-5313AA867AE8}"/>
              </a:ext>
            </a:extLst>
          </p:cNvPr>
          <p:cNvSpPr/>
          <p:nvPr/>
        </p:nvSpPr>
        <p:spPr>
          <a:xfrm>
            <a:off x="4642594" y="2612510"/>
            <a:ext cx="1482050" cy="1192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E’ disponibile?</a:t>
            </a:r>
            <a:endParaRPr lang="en-GB" dirty="0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0F7CA96B-AE9B-4111-AD97-EB68F3A3B239}"/>
              </a:ext>
            </a:extLst>
          </p:cNvPr>
          <p:cNvSpPr/>
          <p:nvPr/>
        </p:nvSpPr>
        <p:spPr>
          <a:xfrm>
            <a:off x="4718943" y="4795652"/>
            <a:ext cx="1482050" cy="1192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La lista dei regali del bambino è finita?</a:t>
            </a:r>
            <a:endParaRPr lang="en-GB" dirty="0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F5F59AEA-1426-4F16-B402-EB7D1F17A0FD}"/>
              </a:ext>
            </a:extLst>
          </p:cNvPr>
          <p:cNvSpPr/>
          <p:nvPr/>
        </p:nvSpPr>
        <p:spPr>
          <a:xfrm>
            <a:off x="6765368" y="2637820"/>
            <a:ext cx="1482050" cy="1192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Assegna il regalo</a:t>
            </a:r>
            <a:endParaRPr lang="en-GB" dirty="0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2D1C3E0B-CEF2-4985-8D59-1645F1A90CA2}"/>
              </a:ext>
            </a:extLst>
          </p:cNvPr>
          <p:cNvSpPr/>
          <p:nvPr/>
        </p:nvSpPr>
        <p:spPr>
          <a:xfrm>
            <a:off x="2519822" y="4756581"/>
            <a:ext cx="1482049" cy="11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Bambino non soddisfatto</a:t>
            </a:r>
            <a:endParaRPr lang="en-GB" dirty="0"/>
          </a:p>
        </p:txBody>
      </p:sp>
      <p:sp>
        <p:nvSpPr>
          <p:cNvPr id="58" name="Freccia a destra 57">
            <a:extLst>
              <a:ext uri="{FF2B5EF4-FFF2-40B4-BE49-F238E27FC236}">
                <a16:creationId xmlns:a16="http://schemas.microsoft.com/office/drawing/2014/main" id="{B83EDAD4-BA63-40C9-8A48-850BB3C05FA8}"/>
              </a:ext>
            </a:extLst>
          </p:cNvPr>
          <p:cNvSpPr/>
          <p:nvPr/>
        </p:nvSpPr>
        <p:spPr>
          <a:xfrm>
            <a:off x="4108338" y="2998766"/>
            <a:ext cx="534256" cy="421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Freccia a destra 58">
            <a:extLst>
              <a:ext uri="{FF2B5EF4-FFF2-40B4-BE49-F238E27FC236}">
                <a16:creationId xmlns:a16="http://schemas.microsoft.com/office/drawing/2014/main" id="{81126120-AFD1-4CEC-B4B9-D49B32F4690A}"/>
              </a:ext>
            </a:extLst>
          </p:cNvPr>
          <p:cNvSpPr/>
          <p:nvPr/>
        </p:nvSpPr>
        <p:spPr>
          <a:xfrm>
            <a:off x="6200993" y="2998351"/>
            <a:ext cx="534256" cy="421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Freccia a destra 59">
            <a:extLst>
              <a:ext uri="{FF2B5EF4-FFF2-40B4-BE49-F238E27FC236}">
                <a16:creationId xmlns:a16="http://schemas.microsoft.com/office/drawing/2014/main" id="{05D0496E-81D5-4F47-9DE3-FF00CA2E819C}"/>
              </a:ext>
            </a:extLst>
          </p:cNvPr>
          <p:cNvSpPr/>
          <p:nvPr/>
        </p:nvSpPr>
        <p:spPr>
          <a:xfrm>
            <a:off x="8329433" y="2962253"/>
            <a:ext cx="534256" cy="421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Freccia a destra 60">
            <a:extLst>
              <a:ext uri="{FF2B5EF4-FFF2-40B4-BE49-F238E27FC236}">
                <a16:creationId xmlns:a16="http://schemas.microsoft.com/office/drawing/2014/main" id="{93E69310-A232-465D-9798-FC0AEF8DC0DF}"/>
              </a:ext>
            </a:extLst>
          </p:cNvPr>
          <p:cNvSpPr/>
          <p:nvPr/>
        </p:nvSpPr>
        <p:spPr>
          <a:xfrm rot="10800000">
            <a:off x="4033615" y="5181498"/>
            <a:ext cx="534256" cy="421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Freccia a destra 61">
            <a:extLst>
              <a:ext uri="{FF2B5EF4-FFF2-40B4-BE49-F238E27FC236}">
                <a16:creationId xmlns:a16="http://schemas.microsoft.com/office/drawing/2014/main" id="{C149201D-004A-4AA4-BAEC-EE3D20B27363}"/>
              </a:ext>
            </a:extLst>
          </p:cNvPr>
          <p:cNvSpPr/>
          <p:nvPr/>
        </p:nvSpPr>
        <p:spPr>
          <a:xfrm>
            <a:off x="6244635" y="5181498"/>
            <a:ext cx="534256" cy="421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reccia a destra 62">
            <a:extLst>
              <a:ext uri="{FF2B5EF4-FFF2-40B4-BE49-F238E27FC236}">
                <a16:creationId xmlns:a16="http://schemas.microsoft.com/office/drawing/2014/main" id="{09633786-2804-449E-8B0E-ED5A0B23B5EA}"/>
              </a:ext>
            </a:extLst>
          </p:cNvPr>
          <p:cNvSpPr/>
          <p:nvPr/>
        </p:nvSpPr>
        <p:spPr>
          <a:xfrm rot="5400000">
            <a:off x="5116488" y="4089924"/>
            <a:ext cx="534256" cy="421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Freccia circolare in su 63">
            <a:extLst>
              <a:ext uri="{FF2B5EF4-FFF2-40B4-BE49-F238E27FC236}">
                <a16:creationId xmlns:a16="http://schemas.microsoft.com/office/drawing/2014/main" id="{E720307C-EE49-45EE-8D7C-38F8F1E2330E}"/>
              </a:ext>
            </a:extLst>
          </p:cNvPr>
          <p:cNvSpPr/>
          <p:nvPr/>
        </p:nvSpPr>
        <p:spPr>
          <a:xfrm rot="10800000">
            <a:off x="3080193" y="1223575"/>
            <a:ext cx="6775379" cy="127399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Freccia a destra 64">
            <a:extLst>
              <a:ext uri="{FF2B5EF4-FFF2-40B4-BE49-F238E27FC236}">
                <a16:creationId xmlns:a16="http://schemas.microsoft.com/office/drawing/2014/main" id="{248B2786-9D95-432D-9644-4C621CF2CB10}"/>
              </a:ext>
            </a:extLst>
          </p:cNvPr>
          <p:cNvSpPr/>
          <p:nvPr/>
        </p:nvSpPr>
        <p:spPr>
          <a:xfrm rot="12908783">
            <a:off x="6047279" y="4046421"/>
            <a:ext cx="1272149" cy="421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2FBB1BC4-D80A-4D8A-B2FE-08CF33246B5F}"/>
              </a:ext>
            </a:extLst>
          </p:cNvPr>
          <p:cNvSpPr txBox="1"/>
          <p:nvPr/>
        </p:nvSpPr>
        <p:spPr>
          <a:xfrm>
            <a:off x="4170335" y="5580175"/>
            <a:ext cx="38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Sì</a:t>
            </a:r>
            <a:endParaRPr lang="en-GB" dirty="0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8E016B40-291C-4287-9A04-0F48D469B361}"/>
              </a:ext>
            </a:extLst>
          </p:cNvPr>
          <p:cNvSpPr txBox="1"/>
          <p:nvPr/>
        </p:nvSpPr>
        <p:spPr>
          <a:xfrm>
            <a:off x="6244635" y="2625402"/>
            <a:ext cx="38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Sì</a:t>
            </a:r>
            <a:endParaRPr lang="en-GB" dirty="0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8BC109A0-5615-43FD-A655-73E357E0570B}"/>
              </a:ext>
            </a:extLst>
          </p:cNvPr>
          <p:cNvSpPr txBox="1"/>
          <p:nvPr/>
        </p:nvSpPr>
        <p:spPr>
          <a:xfrm>
            <a:off x="6271150" y="5619244"/>
            <a:ext cx="54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</a:t>
            </a:r>
            <a:endParaRPr lang="en-GB" dirty="0"/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B942848A-0051-446A-A5B9-3D0B0D3F5B45}"/>
              </a:ext>
            </a:extLst>
          </p:cNvPr>
          <p:cNvSpPr txBox="1"/>
          <p:nvPr/>
        </p:nvSpPr>
        <p:spPr>
          <a:xfrm>
            <a:off x="4794781" y="4072375"/>
            <a:ext cx="54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</a:t>
            </a:r>
            <a:endParaRPr lang="en-GB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3D2F212-B907-4175-8A1E-7FD0DCB84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1" y="1428454"/>
            <a:ext cx="2729093" cy="483752"/>
          </a:xfr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2083649-910F-472F-A2DF-4CE9D06883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13" y="5773296"/>
            <a:ext cx="2709337" cy="817555"/>
          </a:xfrm>
          <a:prstGeom prst="rect">
            <a:avLst/>
          </a:prstGeom>
        </p:spPr>
      </p:pic>
      <p:sp>
        <p:nvSpPr>
          <p:cNvPr id="7" name="Freccia circolare in su 6">
            <a:extLst>
              <a:ext uri="{FF2B5EF4-FFF2-40B4-BE49-F238E27FC236}">
                <a16:creationId xmlns:a16="http://schemas.microsoft.com/office/drawing/2014/main" id="{4EAF9275-78EF-482A-98AE-20899A1F536E}"/>
              </a:ext>
            </a:extLst>
          </p:cNvPr>
          <p:cNvSpPr/>
          <p:nvPr/>
        </p:nvSpPr>
        <p:spPr>
          <a:xfrm rot="20386447">
            <a:off x="3863504" y="4933987"/>
            <a:ext cx="7074049" cy="15719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60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67" grpId="0"/>
      <p:bldP spid="68" grpId="0"/>
      <p:bldP spid="69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3D41A-7748-4DAE-9013-05232BA1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648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b="1" dirty="0"/>
              <a:t>FASE 3: bambini «non soddisfatti»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C31FB1-6D59-4613-8428-E80348F8C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088" y="1404382"/>
            <a:ext cx="4866606" cy="1854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Guardando i bambini posti nel vettore degli insoddisfatti e il dataset dei regali si assegna al bambino il regalo per cui viene massimizzata la felicità del regalo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77FDC4F-1540-4850-B55E-6EA19BA95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705" y="1404382"/>
            <a:ext cx="5148962" cy="165107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D48F54-2B3E-4341-8103-E648A122238E}"/>
              </a:ext>
            </a:extLst>
          </p:cNvPr>
          <p:cNvSpPr txBox="1"/>
          <p:nvPr/>
        </p:nvSpPr>
        <p:spPr>
          <a:xfrm>
            <a:off x="1256297" y="3742699"/>
            <a:ext cx="5658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Si tiene traccia delle felicità di bambino e regalo nel caso in cui ci sia stato un assegnamento di regalo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EC478B-D305-448C-97A5-E5690F001263}"/>
              </a:ext>
            </a:extLst>
          </p:cNvPr>
          <p:cNvSpPr txBox="1"/>
          <p:nvPr/>
        </p:nvSpPr>
        <p:spPr>
          <a:xfrm>
            <a:off x="1387088" y="5128491"/>
            <a:ext cx="5222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Nel caso contrario si inserisce il bambino in una  nuova lista di insoddisfatti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30C83D8-FD4F-4B08-8135-BCE119633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527" y="5422936"/>
            <a:ext cx="1505203" cy="41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09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750</TotalTime>
  <Words>880</Words>
  <Application>Microsoft Office PowerPoint</Application>
  <PresentationFormat>Widescreen</PresentationFormat>
  <Paragraphs>94</Paragraphs>
  <Slides>14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Corbel (Corpo)</vt:lpstr>
      <vt:lpstr>Georgia</vt:lpstr>
      <vt:lpstr>Parallasse</vt:lpstr>
      <vt:lpstr>Greedy solution for Santa Gift Matching</vt:lpstr>
      <vt:lpstr>Il problema (1):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FASE 1: triplette e gemelli</vt:lpstr>
      <vt:lpstr>FASE 2: i bambini singoli</vt:lpstr>
      <vt:lpstr>FASE 3: bambini «non soddisfatti» </vt:lpstr>
      <vt:lpstr>FASE 4 e 5 : bambini rimanenti e calcolo felicità </vt:lpstr>
      <vt:lpstr>FASE 6: rimescolamento </vt:lpstr>
      <vt:lpstr>RISULTATI OTTENUTI</vt:lpstr>
      <vt:lpstr>Presentazione standard di PowerPoint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solution for Santa Gift Matching</dc:title>
  <dc:creator>s.abdelkader@campus.unimib.it</dc:creator>
  <cp:lastModifiedBy>s.abdelkader@campus.unimib.it</cp:lastModifiedBy>
  <cp:revision>37</cp:revision>
  <dcterms:created xsi:type="dcterms:W3CDTF">2019-07-08T15:09:42Z</dcterms:created>
  <dcterms:modified xsi:type="dcterms:W3CDTF">2019-07-09T18:59:24Z</dcterms:modified>
</cp:coreProperties>
</file>