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9" r:id="rId11"/>
    <p:sldId id="270" r:id="rId12"/>
    <p:sldId id="271" r:id="rId13"/>
    <p:sldId id="272" r:id="rId14"/>
    <p:sldId id="26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FDDF0-AC92-4BC0-AC9D-C416603C0794}">
  <a:tblStyle styleId="{C16FDDF0-AC92-4BC0-AC9D-C416603C0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e20a93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e20a93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9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ee20a93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ee20a93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ee20a93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ee20a93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e20a93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ee20a93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e20a93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ee20a93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ee20a93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ee20a93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ee20a93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ee20a93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ee20a93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ee20a93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ee20a93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ee20a93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1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ee20a93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ee20a93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Analisi </a:t>
            </a:r>
            <a:r>
              <a:rPr lang="it-IT" dirty="0"/>
              <a:t>e previsioni dei </a:t>
            </a:r>
            <a:r>
              <a:rPr lang="en-GB" dirty="0" err="1"/>
              <a:t>prezzi</a:t>
            </a:r>
            <a:r>
              <a:rPr lang="en-GB" dirty="0"/>
              <a:t> del </a:t>
            </a:r>
            <a:r>
              <a:rPr lang="en-GB" dirty="0" err="1"/>
              <a:t>mercato</a:t>
            </a:r>
            <a:r>
              <a:rPr lang="en-GB" dirty="0"/>
              <a:t> </a:t>
            </a:r>
            <a:r>
              <a:rPr lang="en-GB" dirty="0" err="1"/>
              <a:t>energetico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Streaming Data Management and Time Series Analysis</a:t>
            </a:r>
            <a:endParaRPr sz="1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9558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Shady Abdel kader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C86D8-A3A8-420B-9F14-1C5DDA09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</p:spPr>
        <p:txBody>
          <a:bodyPr/>
          <a:lstStyle/>
          <a:p>
            <a:r>
              <a:rPr lang="it" dirty="0"/>
              <a:t>RNN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F655E-74DE-41D6-A0BD-447202B9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i modelli RNN (</a:t>
            </a:r>
            <a:r>
              <a:rPr lang="it-IT" dirty="0" err="1"/>
              <a:t>recurrent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network) è stato usato la libreria </a:t>
            </a:r>
            <a:r>
              <a:rPr lang="it-IT" dirty="0" err="1"/>
              <a:t>Keras</a:t>
            </a:r>
            <a:r>
              <a:rPr lang="it-IT" dirty="0"/>
              <a:t> su </a:t>
            </a:r>
            <a:r>
              <a:rPr lang="it-IT" dirty="0" err="1"/>
              <a:t>python</a:t>
            </a:r>
            <a:r>
              <a:rPr lang="it-IT" dirty="0"/>
              <a:t>. Il pre-processing dei dati è stato effettuato normalizzando i valori attorno ad un range tra 0 e 1 tramite la funzione </a:t>
            </a:r>
            <a:r>
              <a:rPr lang="it-IT" dirty="0" err="1"/>
              <a:t>MinMaxScaler</a:t>
            </a:r>
            <a:r>
              <a:rPr lang="it-IT" dirty="0"/>
              <a:t> in modo da evitare eventuali instabilità dei pesi causati dal range di valori della serie storica non normalizzata.</a:t>
            </a:r>
          </a:p>
          <a:p>
            <a:r>
              <a:rPr lang="it-IT" dirty="0"/>
              <a:t> Avendo utilizzato un range tra 0 e 1, nel tuning del modello si è utilizzato il MSE invece che il MAPE, in quanto il MAPE avrebbe potuto portare ad errore dato che un denominatore uguale a 0 può far “esplodere” la frazione</a:t>
            </a:r>
          </a:p>
          <a:p>
            <a:r>
              <a:rPr lang="it-IT" dirty="0"/>
              <a:t>Si è poi utilizzato un metodo sliding windows su 365 giorni in modo da utilizzare i dati dall’anno precedente per prevedere il nostro data point.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AB1194-5C4A-443A-81C2-1F5B1694A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C86D8-A3A8-420B-9F14-1C5DDA09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</p:spPr>
        <p:txBody>
          <a:bodyPr/>
          <a:lstStyle/>
          <a:p>
            <a:r>
              <a:rPr lang="it" dirty="0"/>
              <a:t>RNN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F655E-74DE-41D6-A0BD-447202B9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564525"/>
            <a:ext cx="7688700" cy="3185326"/>
          </a:xfrm>
        </p:spPr>
        <p:txBody>
          <a:bodyPr/>
          <a:lstStyle/>
          <a:p>
            <a:r>
              <a:rPr lang="it-IT" dirty="0"/>
              <a:t>Per scegliere le migliori impostazioni del RNN sono stati provati manualmente diversi set-up che variassero da 512 neuroni con metodo GRU (</a:t>
            </a:r>
            <a:r>
              <a:rPr lang="it-IT" dirty="0" err="1"/>
              <a:t>Gated</a:t>
            </a:r>
            <a:r>
              <a:rPr lang="it-IT" dirty="0"/>
              <a:t> </a:t>
            </a:r>
            <a:r>
              <a:rPr lang="it-IT" dirty="0" err="1"/>
              <a:t>recurrent</a:t>
            </a:r>
            <a:r>
              <a:rPr lang="it-IT" dirty="0"/>
              <a:t> unit) a 12 neuroni con metodo LSTM (Long short-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). Tendenzialmente il GRU è stato utilizzato per i set-up più onerosi dal punto di vista di neuroni in modo da alleggerire il carico computazionale della macchina.</a:t>
            </a:r>
          </a:p>
          <a:p>
            <a:r>
              <a:rPr lang="it-IT" dirty="0"/>
              <a:t>Il metodo che ha restituito risultati migliori è stato un set-up con due </a:t>
            </a:r>
            <a:r>
              <a:rPr lang="it-IT" dirty="0" err="1"/>
              <a:t>layer</a:t>
            </a:r>
            <a:r>
              <a:rPr lang="it-IT" dirty="0"/>
              <a:t> LSTM ed uno denso con attivazione “</a:t>
            </a:r>
            <a:r>
              <a:rPr lang="it-IT" dirty="0" err="1"/>
              <a:t>sigmoid</a:t>
            </a:r>
            <a:r>
              <a:rPr lang="it-IT" dirty="0"/>
              <a:t>” per un totale di 25 neuroni su 100 epoche. </a:t>
            </a:r>
          </a:p>
          <a:p>
            <a:r>
              <a:rPr lang="it-IT" dirty="0"/>
              <a:t>Si è deciso inoltre di variare il numero di epoche a seconda del costo computazionale dell’algoritmo,</a:t>
            </a:r>
          </a:p>
          <a:p>
            <a:r>
              <a:rPr lang="it-IT" dirty="0"/>
              <a:t>benché questo possa non essere il metodo ottimale per valutare le diverse architetture, è risultato efficiente per comparare i diversi set up dal punto di vista performance/costo.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AB1194-5C4A-443A-81C2-1F5B1694A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1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C86D8-A3A8-420B-9F14-1C5DDA09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</p:spPr>
        <p:txBody>
          <a:bodyPr/>
          <a:lstStyle/>
          <a:p>
            <a:r>
              <a:rPr lang="it" dirty="0"/>
              <a:t>RNN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F655E-74DE-41D6-A0BD-447202B9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548196"/>
            <a:ext cx="7688700" cy="2261100"/>
          </a:xfrm>
        </p:spPr>
        <p:txBody>
          <a:bodyPr/>
          <a:lstStyle/>
          <a:p>
            <a:r>
              <a:rPr lang="it-IT" dirty="0"/>
              <a:t>Il modello finale ha restituito un MAPE sul training set del 10% e sul test set del 14,6%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AB1194-5C4A-443A-81C2-1F5B1694A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CDE13A8-5D59-40DA-AD8E-DBFF94111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65" y="2251301"/>
            <a:ext cx="372110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1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7650" y="586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Conclusioni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9449" y="1254900"/>
            <a:ext cx="7296043" cy="30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Comparando i risultati possiamo notare come l’ARIMA e il modello LSTM abbiano errori simili dal punto di vista di </a:t>
            </a:r>
            <a:r>
              <a:rPr lang="it-IT" dirty="0" err="1"/>
              <a:t>train</a:t>
            </a:r>
            <a:r>
              <a:rPr lang="it-IT" dirty="0"/>
              <a:t> e test set, mentre l’UCM come accennato in precedenza può aver subito un over fitting durante la modellizzazione.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2B52C65-5DBC-4246-8894-A0F77016F094}"/>
              </a:ext>
            </a:extLst>
          </p:cNvPr>
          <p:cNvGraphicFramePr>
            <a:graphicFrameLocks noGrp="1"/>
          </p:cNvGraphicFramePr>
          <p:nvPr/>
        </p:nvGraphicFramePr>
        <p:xfrm>
          <a:off x="2002608" y="2174100"/>
          <a:ext cx="5138784" cy="511113"/>
        </p:xfrm>
        <a:graphic>
          <a:graphicData uri="http://schemas.openxmlformats.org/drawingml/2006/table">
            <a:tbl>
              <a:tblPr firstRow="1" firstCol="1" bandRow="1">
                <a:tableStyleId>{C16FDDF0-AC92-4BC0-AC9D-C416603C0794}</a:tableStyleId>
              </a:tblPr>
              <a:tblGrid>
                <a:gridCol w="1284696">
                  <a:extLst>
                    <a:ext uri="{9D8B030D-6E8A-4147-A177-3AD203B41FA5}">
                      <a16:colId xmlns:a16="http://schemas.microsoft.com/office/drawing/2014/main" val="2453781873"/>
                    </a:ext>
                  </a:extLst>
                </a:gridCol>
                <a:gridCol w="1284696">
                  <a:extLst>
                    <a:ext uri="{9D8B030D-6E8A-4147-A177-3AD203B41FA5}">
                      <a16:colId xmlns:a16="http://schemas.microsoft.com/office/drawing/2014/main" val="1594221700"/>
                    </a:ext>
                  </a:extLst>
                </a:gridCol>
                <a:gridCol w="1284696">
                  <a:extLst>
                    <a:ext uri="{9D8B030D-6E8A-4147-A177-3AD203B41FA5}">
                      <a16:colId xmlns:a16="http://schemas.microsoft.com/office/drawing/2014/main" val="2095018202"/>
                    </a:ext>
                  </a:extLst>
                </a:gridCol>
                <a:gridCol w="1284696">
                  <a:extLst>
                    <a:ext uri="{9D8B030D-6E8A-4147-A177-3AD203B41FA5}">
                      <a16:colId xmlns:a16="http://schemas.microsoft.com/office/drawing/2014/main" val="2327724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ARIMA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UCM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LSTM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0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TRAIN SET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9,65%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7,6%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10%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042261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TEST SET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13,7%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16,1%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14,6%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590335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718D3B5-050F-4551-AFC3-348176B680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4" y="2842283"/>
            <a:ext cx="2595411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92A088A-305B-4117-9392-8ED1689CA28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20" y="2861276"/>
            <a:ext cx="2763051" cy="181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293EBB4-634D-4FD7-BFBB-FD37F22E907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16" y="2930979"/>
            <a:ext cx="2595411" cy="1724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89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7650" y="586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Conclusioni</a:t>
            </a:r>
            <a:endParaRPr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7650" y="1303886"/>
            <a:ext cx="7296043" cy="337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dirty="0"/>
              <a:t>Guardando il grafico delle previsioni ARIMA e LSTM si può però notare come il primo oscilli semplicemente attorno alla retta del trend che prevede, mentre il secondo oscilla attorno a quello che prevede essere l’andamento dei prezzi reali. </a:t>
            </a:r>
          </a:p>
          <a:p>
            <a:pPr marL="285750" indent="-285750"/>
            <a:r>
              <a:rPr lang="it-IT" dirty="0"/>
              <a:t>Credo quindi che il modello ARIMA possa performare meglio su dati con un livello di aggregazione maggiore in cui lo scostamento dal trend è meno frequente e meno casuale. </a:t>
            </a:r>
          </a:p>
          <a:p>
            <a:pPr marL="285750" indent="-285750"/>
            <a:r>
              <a:rPr lang="it-IT" dirty="0"/>
              <a:t>Per il modello UCM siccome i valori training e test set sono molto simili per il LLT e il RW (e addirittura peggiori per il IRW) potrebbe significare la necessità di riprovare il modello con parametri diversi al fine di trovare un set-up migliore che restituisca valori di errore non troppo distanti tra training set e test set. </a:t>
            </a:r>
          </a:p>
          <a:p>
            <a:pPr marL="285750" indent="-285750"/>
            <a:r>
              <a:rPr lang="it-IT" dirty="0"/>
              <a:t>Per quanto riguarda il modello di Machine Learning ci può essere difficolta nel trovare il numero di neuroni e </a:t>
            </a:r>
            <a:r>
              <a:rPr lang="it-IT" dirty="0" err="1"/>
              <a:t>layer</a:t>
            </a:r>
            <a:r>
              <a:rPr lang="it-IT" dirty="0"/>
              <a:t> ottimale ma la semplicità del pacchetto </a:t>
            </a:r>
            <a:r>
              <a:rPr lang="it-IT" dirty="0" err="1"/>
              <a:t>Keras</a:t>
            </a:r>
            <a:r>
              <a:rPr lang="it-IT" dirty="0"/>
              <a:t> permette di effettuare modifiche e generare un nuovo modello di machine learning in pochi passaggi, questo permette una grande flessibilità e semplicità nel generare modelli diversi e aggiustare il tiro per ottenere risultati migliori.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645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E4E6BFE-CAC5-4726-87E8-CB4F7602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768632"/>
            <a:ext cx="7688700" cy="2670976"/>
          </a:xfrm>
        </p:spPr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Con l’obiettivo di analizzare la serie storica sui prezzi del mercato energetico e generare previsioni per l’anno successivo s</a:t>
            </a:r>
            <a:r>
              <a:rPr lang="it-IT" dirty="0"/>
              <a:t>ono state utilizzate 3 tipologie </a:t>
            </a:r>
            <a:r>
              <a:rPr lang="it-IT"/>
              <a:t>di modello: </a:t>
            </a:r>
            <a:endParaRPr lang="it-IT" dirty="0"/>
          </a:p>
          <a:p>
            <a:pPr lvl="1"/>
            <a:r>
              <a:rPr lang="it-IT" dirty="0"/>
              <a:t>ARIMA(</a:t>
            </a:r>
            <a:r>
              <a:rPr lang="it-IT" dirty="0" err="1"/>
              <a:t>Autoregressive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moving </a:t>
            </a:r>
            <a:r>
              <a:rPr lang="it-IT" dirty="0" err="1"/>
              <a:t>average</a:t>
            </a:r>
            <a:r>
              <a:rPr lang="it-IT" dirty="0"/>
              <a:t>),</a:t>
            </a:r>
          </a:p>
          <a:p>
            <a:pPr lvl="1"/>
            <a:r>
              <a:rPr lang="it-IT" dirty="0"/>
              <a:t>UCM (</a:t>
            </a:r>
            <a:r>
              <a:rPr lang="it-IT" dirty="0" err="1"/>
              <a:t>Unobserved</a:t>
            </a:r>
            <a:r>
              <a:rPr lang="it-IT" dirty="0"/>
              <a:t> Components Model) </a:t>
            </a:r>
          </a:p>
          <a:p>
            <a:pPr lvl="1"/>
            <a:r>
              <a:rPr lang="it-IT" dirty="0"/>
              <a:t>RNN (</a:t>
            </a:r>
            <a:r>
              <a:rPr lang="it-IT" dirty="0" err="1"/>
              <a:t>recurrent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network)</a:t>
            </a:r>
          </a:p>
          <a:p>
            <a:pPr lvl="1"/>
            <a:endParaRPr lang="it-IT" dirty="0"/>
          </a:p>
          <a:p>
            <a:r>
              <a:rPr lang="it-IT" dirty="0"/>
              <a:t>Per ogni tipologia di modello sono stati testati diversi algoritmi e sono stati confrontati tra loro in termini di test set e </a:t>
            </a:r>
            <a:r>
              <a:rPr lang="it-IT" dirty="0" err="1"/>
              <a:t>train</a:t>
            </a:r>
            <a:r>
              <a:rPr lang="it-IT" dirty="0"/>
              <a:t> set</a:t>
            </a:r>
            <a:endParaRPr lang="en-US" dirty="0"/>
          </a:p>
          <a:p>
            <a:endParaRPr lang="it-IT" dirty="0"/>
          </a:p>
          <a:p>
            <a:pPr marL="615950" lvl="1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61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Dataset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CE8C9A4E-9780-4542-90E4-E1F9BB43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80" y="1515435"/>
            <a:ext cx="3958651" cy="26709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Il dataset contiene i prezzi giornalieri del mercato energetico dal 01/01/2010 al 31/12/2018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l’obiettivo richiesto era di ottenere una previsione per il periodo 01/01/2019 - 30/11/2019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Dato che la previsione doveva partire dal 01/01/19 si è deciso di generare un test set che iniziasse il primo gennaio per ottenere un test set simile alla previsione desiderata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er fare ciò si è deciso di definire il test set il periodo 01/01/2018 - 31/12/2018 e come training set il periodo 01/01/2010 -31/12/2017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t-IT" dirty="0"/>
          </a:p>
          <a:p>
            <a:pPr marL="615950" lvl="1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3CA8D2-F5F3-4C0E-8551-096FAC290B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31" y="1515435"/>
            <a:ext cx="4665980" cy="279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Dataset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EB9C332-242C-4793-8F0D-1FF85079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850" y="1871749"/>
            <a:ext cx="7888300" cy="26709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Come misura per la qualità del modello è stato usato principalmente il MAPE (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Mean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absolute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percentage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per la sua semplicità di comunicazione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ato che il MAPE può portare a valori fuorvianti se il denominatore è una valore che tende a 0, il MAPE è stato affiancato da una misura di errore per i casi in cui i valori predetti potessero essere vicini allo 0 (ad esempio dopo la normalizzazione dei valori nel RNN) perciò è stato affiancato in alcuni casi dal MSE (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Mean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squared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 migliori algoritmi per ogni tipologia di modello sono stati poi utilizzati per generare le previsioni per il periodo 01/01/2019 – 30/11/2019.</a:t>
            </a:r>
            <a:endParaRPr lang="en-GB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7650" y="59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ARIMA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0B067-182C-44B9-A360-99D212AF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743" y="1436913"/>
            <a:ext cx="3025815" cy="3533203"/>
          </a:xfrm>
        </p:spPr>
        <p:txBody>
          <a:bodyPr/>
          <a:lstStyle/>
          <a:p>
            <a:r>
              <a:rPr lang="it-IT" dirty="0"/>
              <a:t>Dalla figura precedente si è notato un leggero trend decrescente e varianza non costante soprattutto in alcuni punti di picco della serie </a:t>
            </a:r>
          </a:p>
          <a:p>
            <a:r>
              <a:rPr lang="it-IT" dirty="0"/>
              <a:t>Si procede con analisi grafica delle trasformazioni più comuni sulla serie</a:t>
            </a:r>
          </a:p>
          <a:p>
            <a:r>
              <a:rPr lang="it-IT" dirty="0"/>
              <a:t>Ad una prima occhiata il grafico che più rispetta le condizioni di stazionarietà debole sembra essere il primo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E6DFEB-A38D-4C50-BA11-80D9AA4BEE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58" y="1306284"/>
            <a:ext cx="5762444" cy="33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9450" y="622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ARIMA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AAD51C-9F05-4845-868C-A2C9AF8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0" y="1182726"/>
            <a:ext cx="3640243" cy="3756667"/>
          </a:xfrm>
        </p:spPr>
        <p:txBody>
          <a:bodyPr/>
          <a:lstStyle/>
          <a:p>
            <a:pPr marL="146050" indent="0">
              <a:buNone/>
            </a:pPr>
            <a:endParaRPr lang="it-IT" dirty="0"/>
          </a:p>
          <a:p>
            <a:r>
              <a:rPr lang="it-IT" dirty="0"/>
              <a:t>Si vuole quindi trovare conferma con un test statistico, per questo motivo viene usato l’</a:t>
            </a:r>
            <a:r>
              <a:rPr lang="it-IT" dirty="0" err="1"/>
              <a:t>Augmented</a:t>
            </a:r>
            <a:r>
              <a:rPr lang="it-IT" dirty="0"/>
              <a:t> Dickey-Fuller Test sulla serie originale.</a:t>
            </a:r>
          </a:p>
          <a:p>
            <a:r>
              <a:rPr lang="it-IT" dirty="0"/>
              <a:t>Il test rifiuta l’ipotesi nulla (almeno una radice caratteristica è uguale ad 1), si precede quindi a considerare la serie come stazionaria senza effettuare trasformazioni. </a:t>
            </a:r>
          </a:p>
          <a:p>
            <a:r>
              <a:rPr lang="it-IT" dirty="0"/>
              <a:t>Dato però che i grafici precedenti hanno restituito una serie storica che sembrava essere più regolare, sono stati valutati anche i modelli precedenti</a:t>
            </a: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A66753-865A-4CB4-849E-797BAB3F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6311"/>
            <a:ext cx="4167868" cy="19053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7650" y="594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ARIMA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C40A5A-0FAE-4AE0-B9C3-63975661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00" y="1314440"/>
            <a:ext cx="3934157" cy="3657610"/>
          </a:xfrm>
        </p:spPr>
        <p:txBody>
          <a:bodyPr/>
          <a:lstStyle/>
          <a:p>
            <a:r>
              <a:rPr lang="it-IT" dirty="0"/>
              <a:t>Studiando i grafici PACF e ACF si è subito notato le componenti SAR(1) e SMA(1) e SI(1) di periodo 7</a:t>
            </a:r>
          </a:p>
          <a:p>
            <a:r>
              <a:rPr lang="it-IT" dirty="0"/>
              <a:t>Queste componenti sono state mantenute per i 4 modelli analizzati:</a:t>
            </a:r>
          </a:p>
          <a:p>
            <a:pPr marL="146050" indent="0">
              <a:buNone/>
            </a:pPr>
            <a:r>
              <a:rPr lang="it-IT" dirty="0"/>
              <a:t>	1) serie non integrata </a:t>
            </a:r>
            <a:br>
              <a:rPr lang="it-IT" dirty="0"/>
            </a:br>
            <a:r>
              <a:rPr lang="it-IT" dirty="0"/>
              <a:t>	2)serie integrata di ordine 1</a:t>
            </a:r>
            <a:br>
              <a:rPr lang="it-IT" dirty="0"/>
            </a:br>
            <a:r>
              <a:rPr lang="it-IT" dirty="0"/>
              <a:t>	3)serie con trasformazione logaritmica </a:t>
            </a:r>
            <a:br>
              <a:rPr lang="it-IT" dirty="0"/>
            </a:br>
            <a:r>
              <a:rPr lang="it-IT" dirty="0"/>
              <a:t>	4) serie con trasformazione	logaritmica + integrazione di ordine 1</a:t>
            </a:r>
          </a:p>
          <a:p>
            <a:r>
              <a:rPr lang="it-IT" dirty="0"/>
              <a:t>Tramite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e la funzione </a:t>
            </a:r>
            <a:r>
              <a:rPr lang="it-IT" dirty="0" err="1"/>
              <a:t>auto.arima</a:t>
            </a:r>
            <a:r>
              <a:rPr lang="it-IT" dirty="0"/>
              <a:t> si è andato ad analizzare le migliori componenti per ogni modello</a:t>
            </a:r>
          </a:p>
          <a:p>
            <a:r>
              <a:rPr lang="it-IT" dirty="0"/>
              <a:t>Il modello risultato migliore è stato l’</a:t>
            </a:r>
            <a:r>
              <a:rPr lang="it-IT" dirty="0" err="1"/>
              <a:t>arima</a:t>
            </a:r>
            <a:r>
              <a:rPr lang="it-IT" dirty="0"/>
              <a:t>(6,1,6)(1,1,1)[7] con un MAPE sul training set del 9,65% e sul test set del 13,7%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78B9C-B128-46C5-AD07-C175B290FA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31" y="1881618"/>
            <a:ext cx="423291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7650" y="653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UCM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49B9AA-5903-41C2-9A79-FA89CE2B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21" y="1744138"/>
            <a:ext cx="7688700" cy="2893175"/>
          </a:xfrm>
        </p:spPr>
        <p:txBody>
          <a:bodyPr/>
          <a:lstStyle/>
          <a:p>
            <a:r>
              <a:rPr lang="it-IT" dirty="0"/>
              <a:t>Per i modelli UCM (</a:t>
            </a:r>
            <a:r>
              <a:rPr lang="it-IT" dirty="0" err="1"/>
              <a:t>Unobserved</a:t>
            </a:r>
            <a:r>
              <a:rPr lang="it-IT" dirty="0"/>
              <a:t> Components Model) si è deciso di iniziare dal LLT (</a:t>
            </a:r>
            <a:r>
              <a:rPr lang="it-IT" dirty="0" err="1"/>
              <a:t>local</a:t>
            </a:r>
            <a:r>
              <a:rPr lang="it-IT" dirty="0"/>
              <a:t> linear trend). Per fare ciò ci si è affidato al pacchetto “KFAS” di R e alla funzione </a:t>
            </a:r>
            <a:r>
              <a:rPr lang="it-IT" dirty="0" err="1"/>
              <a:t>SSModel</a:t>
            </a:r>
            <a:r>
              <a:rPr lang="it-IT" dirty="0"/>
              <a:t>.</a:t>
            </a:r>
          </a:p>
          <a:p>
            <a:r>
              <a:rPr lang="it-IT" dirty="0"/>
              <a:t>E’ stata aggiunta una componente stagionale settimanale stocastica dummy</a:t>
            </a:r>
          </a:p>
          <a:p>
            <a:r>
              <a:rPr lang="it-IT" dirty="0"/>
              <a:t>Inoltre è stata aggiunta una componente stagionale annuale trigonometrica e per definire il miglior numero di armoniche possibile è stato usato un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comparando i risultati tramite l’indicatore MAPE,</a:t>
            </a:r>
          </a:p>
          <a:p>
            <a:r>
              <a:rPr lang="it-IT" dirty="0"/>
              <a:t>il numero di armoniche migliori è risultato essere 24, si è quindi scelto questo parametro per l’implementazione del LLT</a:t>
            </a:r>
          </a:p>
        </p:txBody>
      </p:sp>
    </p:spTree>
    <p:extLst>
      <p:ext uri="{BB962C8B-B14F-4D97-AF65-F5344CB8AC3E}">
        <p14:creationId xmlns:p14="http://schemas.microsoft.com/office/powerpoint/2010/main" val="25160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7650" y="64546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UCM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49B9AA-5903-41C2-9A79-FA89CE2B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340" y="1441200"/>
            <a:ext cx="3638443" cy="2261100"/>
          </a:xfrm>
        </p:spPr>
        <p:txBody>
          <a:bodyPr/>
          <a:lstStyle/>
          <a:p>
            <a:r>
              <a:rPr lang="it-IT" dirty="0">
                <a:latin typeface="Lato" panose="020F0502020204030203" pitchFamily="34" charset="0"/>
              </a:rPr>
              <a:t>Avendo notato graficamente dei valori più scostati rispetto al modello ARIMA è stato provato un modello RW (random </a:t>
            </a:r>
            <a:r>
              <a:rPr lang="it-IT" dirty="0" err="1">
                <a:latin typeface="Lato" panose="020F0502020204030203" pitchFamily="34" charset="0"/>
              </a:rPr>
              <a:t>walk</a:t>
            </a:r>
            <a:r>
              <a:rPr lang="it-IT" dirty="0">
                <a:latin typeface="Lato" panose="020F0502020204030203" pitchFamily="34" charset="0"/>
              </a:rPr>
              <a:t>), usando sempre una componente stagionale settimanale stocastica dummy e una componente annuale trigonometrica con 24 armoniche.</a:t>
            </a:r>
          </a:p>
          <a:p>
            <a:r>
              <a:rPr lang="it-IT" dirty="0"/>
              <a:t>Il risultato sul test-test risulta così migliorato a livello di MAPE, da 17,5% a 16,1%.</a:t>
            </a:r>
          </a:p>
          <a:p>
            <a:r>
              <a:rPr lang="it-IT" dirty="0"/>
              <a:t>Il modello ha quindi restituito un MAPE sul training set del 7,6% e sul test set del 16,1% il che potrebbe significare in un over fitting sul training set. </a:t>
            </a:r>
          </a:p>
          <a:p>
            <a:endParaRPr lang="it-IT" dirty="0"/>
          </a:p>
          <a:p>
            <a:endParaRPr lang="it-IT" dirty="0">
              <a:latin typeface="Lato" panose="020F0502020204030203" pitchFamily="34" charset="0"/>
            </a:endParaRPr>
          </a:p>
          <a:p>
            <a:endParaRPr lang="it-IT" dirty="0"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4242118-6537-4635-967F-919ABB93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28" y="585390"/>
            <a:ext cx="3638443" cy="21830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D924189-D9E4-4EB9-BC62-AA086E03B8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58" y="2763585"/>
            <a:ext cx="3638443" cy="218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1304</Words>
  <Application>Microsoft Office PowerPoint</Application>
  <PresentationFormat>Presentazione su schermo (16:9)</PresentationFormat>
  <Paragraphs>96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Lato</vt:lpstr>
      <vt:lpstr>Raleway</vt:lpstr>
      <vt:lpstr>Calibri</vt:lpstr>
      <vt:lpstr>Arial</vt:lpstr>
      <vt:lpstr>Streamline</vt:lpstr>
      <vt:lpstr>Analisi e previsioni dei prezzi del mercato energetico Streaming Data Management and Time Series Analysis</vt:lpstr>
      <vt:lpstr>Overview</vt:lpstr>
      <vt:lpstr>Dataset</vt:lpstr>
      <vt:lpstr>Dataset</vt:lpstr>
      <vt:lpstr>ARIMA</vt:lpstr>
      <vt:lpstr>ARIMA</vt:lpstr>
      <vt:lpstr>ARIMA</vt:lpstr>
      <vt:lpstr>UCM</vt:lpstr>
      <vt:lpstr>UCM</vt:lpstr>
      <vt:lpstr>RNN</vt:lpstr>
      <vt:lpstr>RNN</vt:lpstr>
      <vt:lpstr>RNN</vt:lpstr>
      <vt:lpstr>Conclusioni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previsioni dei prezzi del mercato energetico Streaming Data Management and Time Series Analysis</dc:title>
  <cp:lastModifiedBy>shady dysha</cp:lastModifiedBy>
  <cp:revision>13</cp:revision>
  <dcterms:modified xsi:type="dcterms:W3CDTF">2020-09-16T23:48:52Z</dcterms:modified>
</cp:coreProperties>
</file>