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72" r:id="rId5"/>
    <p:sldId id="259" r:id="rId6"/>
    <p:sldId id="264" r:id="rId7"/>
    <p:sldId id="267" r:id="rId8"/>
    <p:sldId id="265" r:id="rId9"/>
    <p:sldId id="268" r:id="rId10"/>
    <p:sldId id="269" r:id="rId11"/>
    <p:sldId id="270" r:id="rId12"/>
    <p:sldId id="273" r:id="rId13"/>
    <p:sldId id="260" r:id="rId14"/>
    <p:sldId id="274" r:id="rId15"/>
    <p:sldId id="261" r:id="rId16"/>
    <p:sldId id="266" r:id="rId17"/>
    <p:sldId id="262" r:id="rId18"/>
    <p:sldId id="275" r:id="rId19"/>
    <p:sldId id="277" r:id="rId20"/>
    <p:sldId id="280" r:id="rId21"/>
    <p:sldId id="263" r:id="rId22"/>
    <p:sldId id="278" r:id="rId23"/>
    <p:sldId id="279" r:id="rId24"/>
    <p:sldId id="281"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na Campillo" initials="EC" lastIdx="1" clrIdx="0">
    <p:extLst>
      <p:ext uri="{19B8F6BF-5375-455C-9EA6-DF929625EA0E}">
        <p15:presenceInfo xmlns:p15="http://schemas.microsoft.com/office/powerpoint/2012/main" userId="b4bff526d8ae32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F4E0"/>
    <a:srgbClr val="7E1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11T18:49:10.306"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734D033A-9AB9-4AAB-9870-1789239A1BDD}" type="datetimeFigureOut">
              <a:rPr lang="es-ES" smtClean="0"/>
              <a:t>11/04/2017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12032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34D033A-9AB9-4AAB-9870-1789239A1BDD}" type="datetimeFigureOut">
              <a:rPr lang="es-ES" smtClean="0"/>
              <a:t>11/04/2017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117682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34D033A-9AB9-4AAB-9870-1789239A1BDD}" type="datetimeFigureOut">
              <a:rPr lang="es-ES" smtClean="0"/>
              <a:t>11/04/2017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3342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34D033A-9AB9-4AAB-9870-1789239A1BDD}" type="datetimeFigureOut">
              <a:rPr lang="es-ES" smtClean="0"/>
              <a:t>11/04/2017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63500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34D033A-9AB9-4AAB-9870-1789239A1BDD}" type="datetimeFigureOut">
              <a:rPr lang="es-ES" smtClean="0"/>
              <a:t>11/04/2017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408053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34D033A-9AB9-4AAB-9870-1789239A1BDD}" type="datetimeFigureOut">
              <a:rPr lang="es-ES" smtClean="0"/>
              <a:t>11/04/2017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38594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34D033A-9AB9-4AAB-9870-1789239A1BDD}" type="datetimeFigureOut">
              <a:rPr lang="es-ES" smtClean="0"/>
              <a:t>11/04/2017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56538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34D033A-9AB9-4AAB-9870-1789239A1BDD}" type="datetimeFigureOut">
              <a:rPr lang="es-ES" smtClean="0"/>
              <a:t>11/04/2017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74361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D033A-9AB9-4AAB-9870-1789239A1BDD}" type="datetimeFigureOut">
              <a:rPr lang="es-ES" smtClean="0"/>
              <a:t>11/04/2017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02937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34D033A-9AB9-4AAB-9870-1789239A1BDD}" type="datetimeFigureOut">
              <a:rPr lang="es-ES" smtClean="0"/>
              <a:t>11/04/2017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2477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34D033A-9AB9-4AAB-9870-1789239A1BDD}" type="datetimeFigureOut">
              <a:rPr lang="es-ES" smtClean="0"/>
              <a:t>11/04/2017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35F17D3-5B5C-4645-82BB-DA17667E5BF6}" type="slidenum">
              <a:rPr lang="es-ES" smtClean="0"/>
              <a:t>‹Nº›</a:t>
            </a:fld>
            <a:endParaRPr lang="es-ES"/>
          </a:p>
        </p:txBody>
      </p:sp>
    </p:spTree>
    <p:extLst>
      <p:ext uri="{BB962C8B-B14F-4D97-AF65-F5344CB8AC3E}">
        <p14:creationId xmlns:p14="http://schemas.microsoft.com/office/powerpoint/2010/main" val="289113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D033A-9AB9-4AAB-9870-1789239A1BDD}" type="datetimeFigureOut">
              <a:rPr lang="es-ES" smtClean="0"/>
              <a:t>11/04/2017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F17D3-5B5C-4645-82BB-DA17667E5BF6}" type="slidenum">
              <a:rPr lang="es-ES" smtClean="0"/>
              <a:t>‹Nº›</a:t>
            </a:fld>
            <a:endParaRPr lang="es-ES"/>
          </a:p>
        </p:txBody>
      </p:sp>
    </p:spTree>
    <p:extLst>
      <p:ext uri="{BB962C8B-B14F-4D97-AF65-F5344CB8AC3E}">
        <p14:creationId xmlns:p14="http://schemas.microsoft.com/office/powerpoint/2010/main" val="45373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96568" y="1789875"/>
            <a:ext cx="9144000" cy="2387600"/>
          </a:xfrm>
        </p:spPr>
        <p:txBody>
          <a:bodyPr/>
          <a:lstStyle/>
          <a:p>
            <a:r>
              <a:rPr lang="es-ES" dirty="0" smtClean="0">
                <a:solidFill>
                  <a:schemeClr val="tx2"/>
                </a:solidFill>
                <a:latin typeface="Franklin Gothic Book" panose="020B0503020102020204" pitchFamily="34" charset="0"/>
              </a:rPr>
              <a:t>Análisis de los datos y líneas futuras</a:t>
            </a:r>
            <a:endParaRPr lang="es-ES" dirty="0">
              <a:solidFill>
                <a:schemeClr val="tx2"/>
              </a:solidFill>
              <a:latin typeface="Franklin Gothic Book" panose="020B0503020102020204" pitchFamily="34" charset="0"/>
            </a:endParaRPr>
          </a:p>
        </p:txBody>
      </p:sp>
    </p:spTree>
    <p:extLst>
      <p:ext uri="{BB962C8B-B14F-4D97-AF65-F5344CB8AC3E}">
        <p14:creationId xmlns:p14="http://schemas.microsoft.com/office/powerpoint/2010/main" val="4101989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8280" y="1033271"/>
            <a:ext cx="8671560" cy="753535"/>
          </a:xfrm>
        </p:spPr>
        <p:txBody>
          <a:bodyPr>
            <a:noAutofit/>
          </a:bodyPr>
          <a:lstStyle/>
          <a:p>
            <a:pPr algn="ctr"/>
            <a:r>
              <a:rPr lang="es-ES" dirty="0">
                <a:solidFill>
                  <a:schemeClr val="accent1">
                    <a:lumMod val="75000"/>
                  </a:schemeClr>
                </a:solidFill>
              </a:rPr>
              <a:t>Supervivencia en función del número de cámaras</a:t>
            </a:r>
            <a:endParaRPr lang="es-ES" dirty="0">
              <a:solidFill>
                <a:schemeClr val="accent1">
                  <a:lumMod val="75000"/>
                </a:schemeClr>
              </a:solidFill>
            </a:endParaRPr>
          </a:p>
        </p:txBody>
      </p:sp>
      <p:pic>
        <p:nvPicPr>
          <p:cNvPr id="4" name="Marcador de contenido 3"/>
          <p:cNvPicPr>
            <a:picLocks noGrp="1" noChangeAspect="1"/>
          </p:cNvPicPr>
          <p:nvPr>
            <p:ph idx="1"/>
          </p:nvPr>
        </p:nvPicPr>
        <p:blipFill>
          <a:blip r:embed="rId2"/>
          <a:stretch>
            <a:fillRect/>
          </a:stretch>
        </p:blipFill>
        <p:spPr>
          <a:xfrm>
            <a:off x="3575148" y="2161711"/>
            <a:ext cx="5367840" cy="3312724"/>
          </a:xfrm>
          <a:prstGeom prst="rect">
            <a:avLst/>
          </a:prstGeom>
        </p:spPr>
      </p:pic>
      <p:sp>
        <p:nvSpPr>
          <p:cNvPr id="5" name="CuadroTexto 4"/>
          <p:cNvSpPr txBox="1"/>
          <p:nvPr/>
        </p:nvSpPr>
        <p:spPr>
          <a:xfrm>
            <a:off x="1691640" y="5474435"/>
            <a:ext cx="9134856" cy="923330"/>
          </a:xfrm>
          <a:prstGeom prst="rect">
            <a:avLst/>
          </a:prstGeom>
          <a:noFill/>
        </p:spPr>
        <p:txBody>
          <a:bodyPr wrap="square" rtlCol="0">
            <a:spAutoFit/>
          </a:bodyPr>
          <a:lstStyle/>
          <a:p>
            <a:r>
              <a:rPr lang="es-ES" dirty="0" smtClean="0"/>
              <a:t>Aquí podemos apreciar la relación entre el número de cámaras y la supervivencia del aparato. Los valores grises son los desconocidos. No será la única variable con la que solo nos encontremos diversidad de datos únicamente para las 3 cámaras.</a:t>
            </a:r>
            <a:endParaRPr lang="es-ES" dirty="0"/>
          </a:p>
        </p:txBody>
      </p:sp>
    </p:spTree>
    <p:extLst>
      <p:ext uri="{BB962C8B-B14F-4D97-AF65-F5344CB8AC3E}">
        <p14:creationId xmlns:p14="http://schemas.microsoft.com/office/powerpoint/2010/main" val="4246571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3397" y="858719"/>
            <a:ext cx="9055608" cy="1141521"/>
          </a:xfrm>
        </p:spPr>
        <p:txBody>
          <a:bodyPr>
            <a:noAutofit/>
          </a:bodyPr>
          <a:lstStyle/>
          <a:p>
            <a:pPr algn="ctr"/>
            <a:r>
              <a:rPr lang="es-ES" dirty="0">
                <a:solidFill>
                  <a:schemeClr val="accent1">
                    <a:lumMod val="75000"/>
                  </a:schemeClr>
                </a:solidFill>
              </a:rPr>
              <a:t>Relación entre el tiempo entre inicio y último seguimiento y la VA</a:t>
            </a:r>
            <a:endParaRPr lang="es-ES" dirty="0">
              <a:solidFill>
                <a:schemeClr val="accent1">
                  <a:lumMod val="75000"/>
                </a:schemeClr>
              </a:solidFill>
            </a:endParaRPr>
          </a:p>
        </p:txBody>
      </p:sp>
      <p:pic>
        <p:nvPicPr>
          <p:cNvPr id="4" name="Marcador de contenido 3"/>
          <p:cNvPicPr>
            <a:picLocks noGrp="1" noChangeAspect="1"/>
          </p:cNvPicPr>
          <p:nvPr>
            <p:ph idx="1"/>
          </p:nvPr>
        </p:nvPicPr>
        <p:blipFill>
          <a:blip r:embed="rId2"/>
          <a:stretch>
            <a:fillRect/>
          </a:stretch>
        </p:blipFill>
        <p:spPr>
          <a:xfrm>
            <a:off x="3370466" y="2113764"/>
            <a:ext cx="4987150" cy="3077784"/>
          </a:xfrm>
          <a:prstGeom prst="rect">
            <a:avLst/>
          </a:prstGeom>
        </p:spPr>
      </p:pic>
      <p:sp>
        <p:nvSpPr>
          <p:cNvPr id="5" name="CuadroTexto 4"/>
          <p:cNvSpPr txBox="1"/>
          <p:nvPr/>
        </p:nvSpPr>
        <p:spPr>
          <a:xfrm>
            <a:off x="1935394" y="5305072"/>
            <a:ext cx="8315030" cy="923330"/>
          </a:xfrm>
          <a:prstGeom prst="rect">
            <a:avLst/>
          </a:prstGeom>
          <a:noFill/>
        </p:spPr>
        <p:txBody>
          <a:bodyPr wrap="square" rtlCol="0">
            <a:spAutoFit/>
          </a:bodyPr>
          <a:lstStyle/>
          <a:p>
            <a:pPr algn="just"/>
            <a:r>
              <a:rPr lang="es-ES" dirty="0" smtClean="0"/>
              <a:t>En la gráfica se aprecia la relación entre el tiempo entre inicio y último seguimiento y VA, para todos los valores conocidos de ambos. Podríamos asumir que hay cierta relación, pero con tan pocos datos no es estadísticamente correcto.</a:t>
            </a:r>
            <a:endParaRPr lang="es-ES" dirty="0"/>
          </a:p>
        </p:txBody>
      </p:sp>
    </p:spTree>
    <p:extLst>
      <p:ext uri="{BB962C8B-B14F-4D97-AF65-F5344CB8AC3E}">
        <p14:creationId xmlns:p14="http://schemas.microsoft.com/office/powerpoint/2010/main" val="126981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86656" y="2532253"/>
            <a:ext cx="3157728" cy="1325563"/>
          </a:xfrm>
        </p:spPr>
        <p:txBody>
          <a:bodyPr/>
          <a:lstStyle/>
          <a:p>
            <a:r>
              <a:rPr lang="es-ES" dirty="0" smtClean="0"/>
              <a:t>Solución</a:t>
            </a:r>
            <a:endParaRPr lang="es-ES" dirty="0"/>
          </a:p>
        </p:txBody>
      </p:sp>
    </p:spTree>
    <p:extLst>
      <p:ext uri="{BB962C8B-B14F-4D97-AF65-F5344CB8AC3E}">
        <p14:creationId xmlns:p14="http://schemas.microsoft.com/office/powerpoint/2010/main" val="1547755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05128" y="2265440"/>
            <a:ext cx="9311640" cy="2528396"/>
          </a:xfrm>
        </p:spPr>
        <p:txBody>
          <a:bodyPr/>
          <a:lstStyle/>
          <a:p>
            <a:pPr marL="0" indent="0" algn="just">
              <a:buNone/>
            </a:pPr>
            <a:r>
              <a:rPr lang="es-ES" dirty="0" smtClean="0"/>
              <a:t>A veces, es posible recuperar los datos aunque no los tengamos. Este es el caso de datos como Episodios, que si no se han registrado es porque no han sucedido, o STIMVI, que si no existe es porque no hay estimulación VI y por lo tanto podemos asumir que es 0.</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237647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791263476"/>
              </p:ext>
            </p:extLst>
          </p:nvPr>
        </p:nvGraphicFramePr>
        <p:xfrm>
          <a:off x="1820428" y="1179578"/>
          <a:ext cx="8343582" cy="4485554"/>
        </p:xfrm>
        <a:graphic>
          <a:graphicData uri="http://schemas.openxmlformats.org/drawingml/2006/table">
            <a:tbl>
              <a:tblPr firstRow="1" bandRow="1">
                <a:tableStyleId>{9D7B26C5-4107-4FEC-AEDC-1716B250A1EF}</a:tableStyleId>
              </a:tblPr>
              <a:tblGrid>
                <a:gridCol w="1479822"/>
                <a:gridCol w="1841251"/>
                <a:gridCol w="5022509"/>
              </a:tblGrid>
              <a:tr h="544306">
                <a:tc>
                  <a:txBody>
                    <a:bodyPr/>
                    <a:lstStyle/>
                    <a:p>
                      <a:r>
                        <a:rPr lang="es-ES" sz="1300" dirty="0" smtClean="0">
                          <a:solidFill>
                            <a:schemeClr val="accent1">
                              <a:lumMod val="75000"/>
                            </a:schemeClr>
                          </a:solidFill>
                        </a:rPr>
                        <a:t>DATO</a:t>
                      </a:r>
                      <a:endParaRPr lang="es-ES" sz="1300" dirty="0">
                        <a:solidFill>
                          <a:schemeClr val="accent1">
                            <a:lumMod val="75000"/>
                          </a:schemeClr>
                        </a:solidFill>
                      </a:endParaRPr>
                    </a:p>
                  </a:txBody>
                  <a:tcPr marL="62702" marR="62702" marT="31352" marB="31352"/>
                </a:tc>
                <a:tc>
                  <a:txBody>
                    <a:bodyPr/>
                    <a:lstStyle/>
                    <a:p>
                      <a:r>
                        <a:rPr lang="es-ES" sz="1300" dirty="0" smtClean="0">
                          <a:solidFill>
                            <a:schemeClr val="accent1">
                              <a:lumMod val="75000"/>
                            </a:schemeClr>
                          </a:solidFill>
                        </a:rPr>
                        <a:t>Valor</a:t>
                      </a:r>
                      <a:r>
                        <a:rPr lang="es-ES" sz="1300" baseline="0" dirty="0" smtClean="0">
                          <a:solidFill>
                            <a:schemeClr val="accent1">
                              <a:lumMod val="75000"/>
                            </a:schemeClr>
                          </a:solidFill>
                        </a:rPr>
                        <a:t> asignado a los nulos</a:t>
                      </a:r>
                      <a:endParaRPr lang="es-ES" sz="1300" dirty="0">
                        <a:solidFill>
                          <a:schemeClr val="accent1">
                            <a:lumMod val="75000"/>
                          </a:schemeClr>
                        </a:solidFill>
                      </a:endParaRPr>
                    </a:p>
                  </a:txBody>
                  <a:tcPr marL="62702" marR="62702" marT="31352" marB="31352"/>
                </a:tc>
                <a:tc>
                  <a:txBody>
                    <a:bodyPr/>
                    <a:lstStyle/>
                    <a:p>
                      <a:r>
                        <a:rPr lang="es-ES" sz="1300" dirty="0" smtClean="0">
                          <a:solidFill>
                            <a:schemeClr val="accent1">
                              <a:lumMod val="75000"/>
                            </a:schemeClr>
                          </a:solidFill>
                        </a:rPr>
                        <a:t>Por qué</a:t>
                      </a:r>
                      <a:endParaRPr lang="es-ES" sz="1300" dirty="0">
                        <a:solidFill>
                          <a:schemeClr val="accent1">
                            <a:lumMod val="75000"/>
                          </a:schemeClr>
                        </a:solidFill>
                      </a:endParaRPr>
                    </a:p>
                  </a:txBody>
                  <a:tcPr marL="62702" marR="62702" marT="31352" marB="31352"/>
                </a:tc>
              </a:tr>
              <a:tr h="490761">
                <a:tc>
                  <a:txBody>
                    <a:bodyPr/>
                    <a:lstStyle/>
                    <a:p>
                      <a:r>
                        <a:rPr lang="es-ES" sz="1300" dirty="0" smtClean="0"/>
                        <a:t>STIMA</a:t>
                      </a:r>
                      <a:endParaRPr lang="es-ES" sz="1300" b="1" dirty="0"/>
                    </a:p>
                  </a:txBody>
                  <a:tcPr marL="62702" marR="62702" marT="31352" marB="31352"/>
                </a:tc>
                <a:tc>
                  <a:txBody>
                    <a:bodyPr/>
                    <a:lstStyle/>
                    <a:p>
                      <a:r>
                        <a:rPr lang="es-ES" sz="1300" dirty="0" smtClean="0"/>
                        <a:t>0</a:t>
                      </a:r>
                      <a:endParaRPr lang="es-ES" sz="1300" dirty="0"/>
                    </a:p>
                  </a:txBody>
                  <a:tcPr marL="62702" marR="62702" marT="31352" marB="31352"/>
                </a:tc>
                <a:tc>
                  <a:txBody>
                    <a:bodyPr/>
                    <a:lstStyle/>
                    <a:p>
                      <a:r>
                        <a:rPr lang="es-ES" sz="1300" dirty="0" smtClean="0"/>
                        <a:t>Si</a:t>
                      </a:r>
                      <a:r>
                        <a:rPr lang="es-ES" sz="1300" baseline="0" dirty="0" smtClean="0"/>
                        <a:t> el valor es nulo es porque al paciente no se le ha programado esa estimulación.</a:t>
                      </a:r>
                      <a:endParaRPr lang="es-ES" sz="1300" dirty="0"/>
                    </a:p>
                  </a:txBody>
                  <a:tcPr marL="62702" marR="62702" marT="31352" marB="31352"/>
                </a:tc>
              </a:tr>
              <a:tr h="490761">
                <a:tc>
                  <a:txBody>
                    <a:bodyPr/>
                    <a:lstStyle/>
                    <a:p>
                      <a:r>
                        <a:rPr lang="es-ES" sz="1300" dirty="0" smtClean="0"/>
                        <a:t>STIMVI</a:t>
                      </a:r>
                      <a:endParaRPr lang="es-ES" sz="1300" b="1" dirty="0"/>
                    </a:p>
                  </a:txBody>
                  <a:tcPr marL="62702" marR="62702" marT="31352" marB="31352"/>
                </a:tc>
                <a:tc>
                  <a:txBody>
                    <a:bodyPr/>
                    <a:lstStyle/>
                    <a:p>
                      <a:r>
                        <a:rPr lang="es-ES" sz="1300" dirty="0" smtClean="0"/>
                        <a:t>0</a:t>
                      </a:r>
                      <a:endParaRPr lang="es-ES" sz="1300" dirty="0"/>
                    </a:p>
                  </a:txBody>
                  <a:tcPr marL="62702" marR="62702" marT="31352" marB="3135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300" dirty="0" smtClean="0"/>
                        <a:t>Si</a:t>
                      </a:r>
                      <a:r>
                        <a:rPr lang="es-ES" sz="1300" baseline="0" dirty="0" smtClean="0"/>
                        <a:t> el valor es nulo es porque al paciente no se le ha programado esa estimulación.</a:t>
                      </a:r>
                      <a:endParaRPr lang="es-ES" sz="1300" dirty="0" smtClean="0"/>
                    </a:p>
                  </a:txBody>
                  <a:tcPr marL="62702" marR="62702" marT="31352" marB="31352"/>
                </a:tc>
              </a:tr>
              <a:tr h="490761">
                <a:tc>
                  <a:txBody>
                    <a:bodyPr/>
                    <a:lstStyle/>
                    <a:p>
                      <a:r>
                        <a:rPr lang="es-ES" sz="1300" dirty="0" smtClean="0"/>
                        <a:t>Choque</a:t>
                      </a:r>
                      <a:endParaRPr lang="es-ES" sz="1300" b="1" dirty="0"/>
                    </a:p>
                  </a:txBody>
                  <a:tcPr marL="62702" marR="62702" marT="31352" marB="31352"/>
                </a:tc>
                <a:tc>
                  <a:txBody>
                    <a:bodyPr/>
                    <a:lstStyle/>
                    <a:p>
                      <a:r>
                        <a:rPr lang="es-ES" sz="1300" dirty="0" smtClean="0"/>
                        <a:t>0</a:t>
                      </a:r>
                      <a:endParaRPr lang="es-ES" sz="1300" dirty="0"/>
                    </a:p>
                  </a:txBody>
                  <a:tcPr marL="62702" marR="62702" marT="31352" marB="3135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300" dirty="0" smtClean="0"/>
                        <a:t>Si</a:t>
                      </a:r>
                      <a:r>
                        <a:rPr lang="es-ES" sz="1300" baseline="0" dirty="0" smtClean="0"/>
                        <a:t> el valor es nulo es porque al paciente no se le ha programado esa característica.</a:t>
                      </a:r>
                      <a:endParaRPr lang="es-ES" sz="1300" dirty="0"/>
                    </a:p>
                  </a:txBody>
                  <a:tcPr marL="62702" marR="62702" marT="31352" marB="31352"/>
                </a:tc>
              </a:tr>
              <a:tr h="490761">
                <a:tc>
                  <a:txBody>
                    <a:bodyPr/>
                    <a:lstStyle/>
                    <a:p>
                      <a:r>
                        <a:rPr lang="es-ES" sz="1300" dirty="0" smtClean="0"/>
                        <a:t>ATP</a:t>
                      </a:r>
                      <a:endParaRPr lang="es-ES" sz="1300" b="1" dirty="0"/>
                    </a:p>
                  </a:txBody>
                  <a:tcPr marL="62702" marR="62702" marT="31352" marB="31352"/>
                </a:tc>
                <a:tc>
                  <a:txBody>
                    <a:bodyPr/>
                    <a:lstStyle/>
                    <a:p>
                      <a:r>
                        <a:rPr lang="es-ES" sz="1300" dirty="0" smtClean="0"/>
                        <a:t>0</a:t>
                      </a:r>
                      <a:endParaRPr lang="es-ES" sz="1300" dirty="0"/>
                    </a:p>
                  </a:txBody>
                  <a:tcPr marL="62702" marR="62702" marT="31352" marB="3135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300" dirty="0" smtClean="0"/>
                        <a:t>Si</a:t>
                      </a:r>
                      <a:r>
                        <a:rPr lang="es-ES" sz="1300" baseline="0" dirty="0" smtClean="0"/>
                        <a:t> el valor es nulo es porque al paciente no se le ha programado esa característica.</a:t>
                      </a:r>
                      <a:endParaRPr lang="es-ES" sz="1300" dirty="0" smtClean="0"/>
                    </a:p>
                  </a:txBody>
                  <a:tcPr marL="62702" marR="62702" marT="31352" marB="31352"/>
                </a:tc>
              </a:tr>
              <a:tr h="494551">
                <a:tc>
                  <a:txBody>
                    <a:bodyPr/>
                    <a:lstStyle/>
                    <a:p>
                      <a:r>
                        <a:rPr lang="es-ES" sz="1300" dirty="0" smtClean="0"/>
                        <a:t>MSA</a:t>
                      </a:r>
                      <a:endParaRPr lang="es-ES" sz="1300" b="1" dirty="0"/>
                    </a:p>
                  </a:txBody>
                  <a:tcPr marL="62702" marR="62702" marT="31352" marB="31352"/>
                </a:tc>
                <a:tc>
                  <a:txBody>
                    <a:bodyPr/>
                    <a:lstStyle/>
                    <a:p>
                      <a:r>
                        <a:rPr lang="es-ES" sz="1300" b="1" dirty="0" smtClean="0">
                          <a:solidFill>
                            <a:srgbClr val="FF0000"/>
                          </a:solidFill>
                        </a:rPr>
                        <a:t>?</a:t>
                      </a:r>
                      <a:endParaRPr lang="es-ES" sz="1300" b="1" dirty="0">
                        <a:solidFill>
                          <a:srgbClr val="FF0000"/>
                        </a:solidFill>
                      </a:endParaRPr>
                    </a:p>
                  </a:txBody>
                  <a:tcPr marL="62702" marR="62702" marT="31352" marB="31352"/>
                </a:tc>
                <a:tc>
                  <a:txBody>
                    <a:bodyPr/>
                    <a:lstStyle/>
                    <a:p>
                      <a:r>
                        <a:rPr lang="es-ES" sz="1300" dirty="0" smtClean="0"/>
                        <a:t>Es una medida del paciente, y que no se mida no significa que no tuviera un valor determinado</a:t>
                      </a:r>
                      <a:r>
                        <a:rPr lang="es-ES" sz="1300" baseline="0" dirty="0" smtClean="0"/>
                        <a:t> en ese momento.</a:t>
                      </a:r>
                      <a:endParaRPr lang="es-ES" sz="1300" dirty="0"/>
                    </a:p>
                  </a:txBody>
                  <a:tcPr marL="62702" marR="62702" marT="31352" marB="31352"/>
                </a:tc>
              </a:tr>
              <a:tr h="494551">
                <a:tc>
                  <a:txBody>
                    <a:bodyPr/>
                    <a:lstStyle/>
                    <a:p>
                      <a:r>
                        <a:rPr lang="es-ES" sz="1300" dirty="0" smtClean="0"/>
                        <a:t>VA</a:t>
                      </a:r>
                      <a:endParaRPr lang="es-ES" sz="1300" b="1" dirty="0"/>
                    </a:p>
                  </a:txBody>
                  <a:tcPr marL="62702" marR="62702" marT="31352" marB="31352"/>
                </a:tc>
                <a:tc>
                  <a:txBody>
                    <a:bodyPr/>
                    <a:lstStyle/>
                    <a:p>
                      <a:r>
                        <a:rPr lang="es-ES" sz="1300" b="1" dirty="0" smtClean="0">
                          <a:solidFill>
                            <a:srgbClr val="FF0000"/>
                          </a:solidFill>
                        </a:rPr>
                        <a:t>?</a:t>
                      </a:r>
                      <a:endParaRPr lang="es-ES" sz="1300" b="1" dirty="0">
                        <a:solidFill>
                          <a:srgbClr val="FF0000"/>
                        </a:solidFill>
                      </a:endParaRPr>
                    </a:p>
                  </a:txBody>
                  <a:tcPr marL="62702" marR="62702" marT="31352" marB="3135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300" dirty="0" smtClean="0"/>
                        <a:t>Es una medida del paciente, y que no se mida no significa que no tuviera un valor determinado</a:t>
                      </a:r>
                      <a:r>
                        <a:rPr lang="es-ES" sz="1300" baseline="0" dirty="0" smtClean="0"/>
                        <a:t> en ese momento.</a:t>
                      </a:r>
                      <a:endParaRPr lang="es-ES" sz="1300" dirty="0" smtClean="0"/>
                    </a:p>
                  </a:txBody>
                  <a:tcPr marL="62702" marR="62702" marT="31352" marB="31352"/>
                </a:tc>
              </a:tr>
              <a:tr h="494551">
                <a:tc>
                  <a:txBody>
                    <a:bodyPr/>
                    <a:lstStyle/>
                    <a:p>
                      <a:r>
                        <a:rPr lang="es-ES" sz="1300" dirty="0" smtClean="0"/>
                        <a:t>MSVI</a:t>
                      </a:r>
                      <a:endParaRPr lang="es-ES" sz="1300" b="1" dirty="0"/>
                    </a:p>
                  </a:txBody>
                  <a:tcPr marL="62702" marR="62702" marT="31352" marB="31352"/>
                </a:tc>
                <a:tc>
                  <a:txBody>
                    <a:bodyPr/>
                    <a:lstStyle/>
                    <a:p>
                      <a:r>
                        <a:rPr lang="es-ES" sz="1300" b="1" dirty="0" smtClean="0">
                          <a:solidFill>
                            <a:srgbClr val="FF0000"/>
                          </a:solidFill>
                        </a:rPr>
                        <a:t>?</a:t>
                      </a:r>
                      <a:endParaRPr lang="es-ES" sz="1300" b="1" dirty="0">
                        <a:solidFill>
                          <a:srgbClr val="FF0000"/>
                        </a:solidFill>
                      </a:endParaRPr>
                    </a:p>
                  </a:txBody>
                  <a:tcPr marL="62702" marR="62702" marT="31352" marB="3135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300" dirty="0" smtClean="0"/>
                        <a:t>Es una medida del paciente, y que no se mida no significa que no tuviera un valor determinado</a:t>
                      </a:r>
                      <a:r>
                        <a:rPr lang="es-ES" sz="1300" baseline="0" dirty="0" smtClean="0"/>
                        <a:t> en ese momento.</a:t>
                      </a:r>
                      <a:endParaRPr lang="es-ES" sz="1300" dirty="0" smtClean="0"/>
                    </a:p>
                  </a:txBody>
                  <a:tcPr marL="62702" marR="62702" marT="31352" marB="31352"/>
                </a:tc>
              </a:tr>
              <a:tr h="494551">
                <a:tc>
                  <a:txBody>
                    <a:bodyPr/>
                    <a:lstStyle/>
                    <a:p>
                      <a:r>
                        <a:rPr lang="es-ES" sz="1300" dirty="0" smtClean="0"/>
                        <a:t>VI</a:t>
                      </a:r>
                      <a:endParaRPr lang="es-ES" sz="1300" b="1" dirty="0"/>
                    </a:p>
                  </a:txBody>
                  <a:tcPr marL="62702" marR="62702" marT="31352" marB="31352"/>
                </a:tc>
                <a:tc>
                  <a:txBody>
                    <a:bodyPr/>
                    <a:lstStyle/>
                    <a:p>
                      <a:r>
                        <a:rPr lang="es-ES" sz="1300" b="1" dirty="0" smtClean="0">
                          <a:solidFill>
                            <a:srgbClr val="FF0000"/>
                          </a:solidFill>
                        </a:rPr>
                        <a:t>?</a:t>
                      </a:r>
                      <a:endParaRPr lang="es-ES" sz="1300" b="1" dirty="0">
                        <a:solidFill>
                          <a:srgbClr val="FF0000"/>
                        </a:solidFill>
                      </a:endParaRPr>
                    </a:p>
                  </a:txBody>
                  <a:tcPr marL="62702" marR="62702" marT="31352" marB="3135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300" dirty="0" smtClean="0"/>
                        <a:t>Es una medida del paciente, y que no se mida no significa que no tuviera un valor determinado</a:t>
                      </a:r>
                      <a:r>
                        <a:rPr lang="es-ES" sz="1300" baseline="0" dirty="0" smtClean="0"/>
                        <a:t> en ese momento.</a:t>
                      </a:r>
                      <a:endParaRPr lang="es-ES" sz="1300" dirty="0" smtClean="0"/>
                    </a:p>
                  </a:txBody>
                  <a:tcPr marL="62702" marR="62702" marT="31352" marB="31352"/>
                </a:tc>
              </a:tr>
            </a:tbl>
          </a:graphicData>
        </a:graphic>
      </p:graphicFrame>
    </p:spTree>
    <p:extLst>
      <p:ext uri="{BB962C8B-B14F-4D97-AF65-F5344CB8AC3E}">
        <p14:creationId xmlns:p14="http://schemas.microsoft.com/office/powerpoint/2010/main" val="418222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52800" y="913765"/>
            <a:ext cx="5096256" cy="1325563"/>
          </a:xfrm>
        </p:spPr>
        <p:txBody>
          <a:bodyPr>
            <a:normAutofit/>
          </a:bodyPr>
          <a:lstStyle/>
          <a:p>
            <a:r>
              <a:rPr lang="es-ES" dirty="0" smtClean="0">
                <a:solidFill>
                  <a:schemeClr val="accent1">
                    <a:lumMod val="75000"/>
                  </a:schemeClr>
                </a:solidFill>
              </a:rPr>
              <a:t>La fecha de retirada</a:t>
            </a:r>
            <a:endParaRPr lang="es-ES" dirty="0">
              <a:solidFill>
                <a:schemeClr val="accent1">
                  <a:lumMod val="75000"/>
                </a:schemeClr>
              </a:solidFill>
            </a:endParaRPr>
          </a:p>
        </p:txBody>
      </p:sp>
      <p:sp>
        <p:nvSpPr>
          <p:cNvPr id="3" name="Marcador de contenido 2"/>
          <p:cNvSpPr>
            <a:spLocks noGrp="1"/>
          </p:cNvSpPr>
          <p:nvPr>
            <p:ph idx="1"/>
          </p:nvPr>
        </p:nvSpPr>
        <p:spPr>
          <a:xfrm>
            <a:off x="1853184" y="2368296"/>
            <a:ext cx="8478895" cy="2944368"/>
          </a:xfrm>
        </p:spPr>
        <p:txBody>
          <a:bodyPr>
            <a:normAutofit fontScale="85000" lnSpcReduction="10000"/>
          </a:bodyPr>
          <a:lstStyle/>
          <a:p>
            <a:pPr marL="0" indent="0" algn="just">
              <a:buNone/>
            </a:pPr>
            <a:r>
              <a:rPr lang="es-ES" dirty="0" smtClean="0"/>
              <a:t>La fecha de retirada es un caso especial, pues es el dato “clave” para nuestro sistema. Queremos prever cuándo va a agotar su vida útil el aparato, pero si no tenemos ese dat</a:t>
            </a:r>
            <a:r>
              <a:rPr lang="es-ES" dirty="0" smtClean="0"/>
              <a:t>o en nuestro </a:t>
            </a:r>
            <a:r>
              <a:rPr lang="es-ES" dirty="0" err="1" smtClean="0"/>
              <a:t>dataset</a:t>
            </a:r>
            <a:r>
              <a:rPr lang="es-ES" dirty="0" smtClean="0"/>
              <a:t> de entrenamiento no podemos sustituirlo con un 0.</a:t>
            </a:r>
          </a:p>
          <a:p>
            <a:pPr marL="0" indent="0">
              <a:buNone/>
            </a:pPr>
            <a:endParaRPr lang="es-ES" dirty="0"/>
          </a:p>
          <a:p>
            <a:pPr marL="0" indent="0">
              <a:buNone/>
            </a:pPr>
            <a:r>
              <a:rPr lang="es-ES" dirty="0" smtClean="0"/>
              <a:t>En esta situación, tenemos dos posibles soluciones:</a:t>
            </a:r>
          </a:p>
          <a:p>
            <a:pPr marL="514350" indent="-514350">
              <a:buAutoNum type="arabicPeriod"/>
            </a:pPr>
            <a:r>
              <a:rPr lang="es-ES" dirty="0" smtClean="0"/>
              <a:t>Recoger más datos.</a:t>
            </a:r>
          </a:p>
          <a:p>
            <a:pPr marL="514350" indent="-514350">
              <a:buAutoNum type="arabicPeriod"/>
            </a:pPr>
            <a:r>
              <a:rPr lang="es-ES" u="sng" dirty="0" smtClean="0">
                <a:solidFill>
                  <a:srgbClr val="FF0000"/>
                </a:solidFill>
              </a:rPr>
              <a:t>Intentar inferir los datos que faltan.</a:t>
            </a:r>
            <a:endParaRPr lang="es-ES" u="sng" dirty="0">
              <a:solidFill>
                <a:srgbClr val="FF0000"/>
              </a:solidFill>
            </a:endParaRPr>
          </a:p>
        </p:txBody>
      </p:sp>
    </p:spTree>
    <p:extLst>
      <p:ext uri="{BB962C8B-B14F-4D97-AF65-F5344CB8AC3E}">
        <p14:creationId xmlns:p14="http://schemas.microsoft.com/office/powerpoint/2010/main" val="502815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4624" y="720153"/>
            <a:ext cx="8744712" cy="794576"/>
          </a:xfrm>
        </p:spPr>
        <p:txBody>
          <a:bodyPr>
            <a:normAutofit fontScale="90000"/>
          </a:bodyPr>
          <a:lstStyle/>
          <a:p>
            <a:r>
              <a:rPr lang="es-ES" dirty="0">
                <a:solidFill>
                  <a:schemeClr val="accent1">
                    <a:lumMod val="75000"/>
                  </a:schemeClr>
                </a:solidFill>
              </a:rPr>
              <a:t>Solución: inferir los datos que faltan</a:t>
            </a:r>
            <a:endParaRPr lang="es-ES" dirty="0">
              <a:solidFill>
                <a:schemeClr val="accent1">
                  <a:lumMod val="75000"/>
                </a:schemeClr>
              </a:solidFill>
            </a:endParaRPr>
          </a:p>
        </p:txBody>
      </p:sp>
      <p:sp>
        <p:nvSpPr>
          <p:cNvPr id="3" name="Marcador de contenido 2"/>
          <p:cNvSpPr>
            <a:spLocks noGrp="1"/>
          </p:cNvSpPr>
          <p:nvPr>
            <p:ph idx="1"/>
          </p:nvPr>
        </p:nvSpPr>
        <p:spPr>
          <a:xfrm>
            <a:off x="2029968" y="1789049"/>
            <a:ext cx="7662672" cy="4351338"/>
          </a:xfrm>
        </p:spPr>
        <p:txBody>
          <a:bodyPr>
            <a:normAutofit fontScale="92500" lnSpcReduction="20000"/>
          </a:bodyPr>
          <a:lstStyle/>
          <a:p>
            <a:pPr marL="0" indent="0" algn="just">
              <a:buNone/>
            </a:pPr>
            <a:r>
              <a:rPr lang="es-ES" dirty="0" smtClean="0"/>
              <a:t>Sabemos que el tiempo de vida del aparato tiene que depender de alguno de los datos con los que estamos trabajando. Realizamos un análisis de relaciones entre algunas variables y el tiempo de vida del aparato para encontrar estas dependencias. </a:t>
            </a:r>
          </a:p>
          <a:p>
            <a:pPr marL="0" indent="0" algn="just">
              <a:buNone/>
            </a:pPr>
            <a:endParaRPr lang="es-ES" dirty="0"/>
          </a:p>
          <a:p>
            <a:pPr marL="0" indent="0" algn="just">
              <a:buNone/>
            </a:pPr>
            <a:r>
              <a:rPr lang="es-ES" dirty="0" smtClean="0"/>
              <a:t>Encontramos dos relaciones con coeficientes de correlación altos:</a:t>
            </a:r>
          </a:p>
          <a:p>
            <a:pPr marL="514350" indent="-514350" algn="just">
              <a:buAutoNum type="arabicPeriod"/>
            </a:pPr>
            <a:r>
              <a:rPr lang="es-ES" dirty="0" smtClean="0"/>
              <a:t>El tiempo de vida que le queda al aparato y </a:t>
            </a:r>
            <a:r>
              <a:rPr lang="es-ES" u="sng" dirty="0" smtClean="0">
                <a:solidFill>
                  <a:srgbClr val="FF0000"/>
                </a:solidFill>
              </a:rPr>
              <a:t>el tiempo que lleva funcionando</a:t>
            </a:r>
          </a:p>
          <a:p>
            <a:pPr marL="514350" indent="-514350" algn="just">
              <a:buAutoNum type="arabicPeriod"/>
            </a:pPr>
            <a:r>
              <a:rPr lang="es-ES" dirty="0" smtClean="0"/>
              <a:t>El tiempo de vida que le queda al aparato y </a:t>
            </a:r>
            <a:r>
              <a:rPr lang="es-ES" u="sng" dirty="0" smtClean="0">
                <a:solidFill>
                  <a:srgbClr val="FF0000"/>
                </a:solidFill>
              </a:rPr>
              <a:t>el voltaje de la batería en determinado momento</a:t>
            </a:r>
            <a:r>
              <a:rPr lang="es-ES" dirty="0" smtClean="0"/>
              <a:t>.</a:t>
            </a:r>
            <a:endParaRPr lang="es-ES" dirty="0"/>
          </a:p>
        </p:txBody>
      </p:sp>
    </p:spTree>
    <p:extLst>
      <p:ext uri="{BB962C8B-B14F-4D97-AF65-F5344CB8AC3E}">
        <p14:creationId xmlns:p14="http://schemas.microsoft.com/office/powerpoint/2010/main" val="2954712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51048" y="2541397"/>
            <a:ext cx="5937504" cy="1325563"/>
          </a:xfrm>
        </p:spPr>
        <p:txBody>
          <a:bodyPr>
            <a:normAutofit/>
          </a:bodyPr>
          <a:lstStyle/>
          <a:p>
            <a:pPr algn="ctr"/>
            <a:r>
              <a:rPr lang="es-ES" dirty="0"/>
              <a:t>Resultados de la solución</a:t>
            </a:r>
          </a:p>
        </p:txBody>
      </p:sp>
    </p:spTree>
    <p:extLst>
      <p:ext uri="{BB962C8B-B14F-4D97-AF65-F5344CB8AC3E}">
        <p14:creationId xmlns:p14="http://schemas.microsoft.com/office/powerpoint/2010/main" val="2282765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574938" y="909788"/>
            <a:ext cx="7538326" cy="1325563"/>
          </a:xfrm>
        </p:spPr>
        <p:txBody>
          <a:bodyPr>
            <a:normAutofit/>
          </a:bodyPr>
          <a:lstStyle/>
          <a:p>
            <a:r>
              <a:rPr lang="es-ES" sz="4000" dirty="0">
                <a:solidFill>
                  <a:schemeClr val="accent1">
                    <a:lumMod val="75000"/>
                  </a:schemeClr>
                </a:solidFill>
              </a:rPr>
              <a:t>Según el voltaje de la batería</a:t>
            </a:r>
            <a:endParaRPr lang="es-ES" sz="4000" dirty="0">
              <a:solidFill>
                <a:schemeClr val="accent1">
                  <a:lumMod val="75000"/>
                </a:schemeClr>
              </a:solidFill>
            </a:endParaRPr>
          </a:p>
        </p:txBody>
      </p:sp>
      <p:pic>
        <p:nvPicPr>
          <p:cNvPr id="6" name="Imagen 5"/>
          <p:cNvPicPr>
            <a:picLocks noChangeAspect="1"/>
          </p:cNvPicPr>
          <p:nvPr/>
        </p:nvPicPr>
        <p:blipFill>
          <a:blip r:embed="rId2"/>
          <a:stretch>
            <a:fillRect/>
          </a:stretch>
        </p:blipFill>
        <p:spPr>
          <a:xfrm>
            <a:off x="6060637" y="2281462"/>
            <a:ext cx="4908098" cy="2987849"/>
          </a:xfrm>
          <a:prstGeom prst="rect">
            <a:avLst/>
          </a:prstGeom>
        </p:spPr>
      </p:pic>
      <p:pic>
        <p:nvPicPr>
          <p:cNvPr id="7" name="Marcador de contenido 3"/>
          <p:cNvPicPr>
            <a:picLocks noGrp="1" noChangeAspect="1"/>
          </p:cNvPicPr>
          <p:nvPr>
            <p:ph idx="1"/>
          </p:nvPr>
        </p:nvPicPr>
        <p:blipFill>
          <a:blip r:embed="rId3"/>
          <a:stretch>
            <a:fillRect/>
          </a:stretch>
        </p:blipFill>
        <p:spPr>
          <a:xfrm>
            <a:off x="629359" y="2322611"/>
            <a:ext cx="4774745" cy="2946700"/>
          </a:xfrm>
          <a:prstGeom prst="rect">
            <a:avLst/>
          </a:prstGeom>
        </p:spPr>
      </p:pic>
      <p:sp>
        <p:nvSpPr>
          <p:cNvPr id="8" name="CuadroTexto 7"/>
          <p:cNvSpPr txBox="1"/>
          <p:nvPr/>
        </p:nvSpPr>
        <p:spPr>
          <a:xfrm>
            <a:off x="5404104" y="3200400"/>
            <a:ext cx="1159453" cy="707886"/>
          </a:xfrm>
          <a:prstGeom prst="rect">
            <a:avLst/>
          </a:prstGeom>
          <a:noFill/>
        </p:spPr>
        <p:txBody>
          <a:bodyPr wrap="square" rtlCol="0">
            <a:spAutoFit/>
          </a:bodyPr>
          <a:lstStyle/>
          <a:p>
            <a:r>
              <a:rPr lang="es-ES" sz="4000" dirty="0" smtClean="0">
                <a:solidFill>
                  <a:srgbClr val="FF0000"/>
                </a:solidFill>
              </a:rPr>
              <a:t>VS</a:t>
            </a:r>
            <a:endParaRPr lang="es-ES" sz="4000" dirty="0">
              <a:solidFill>
                <a:srgbClr val="FF0000"/>
              </a:solidFill>
            </a:endParaRPr>
          </a:p>
        </p:txBody>
      </p:sp>
      <p:sp>
        <p:nvSpPr>
          <p:cNvPr id="9" name="CuadroTexto 8"/>
          <p:cNvSpPr txBox="1"/>
          <p:nvPr/>
        </p:nvSpPr>
        <p:spPr>
          <a:xfrm>
            <a:off x="2702954" y="5440680"/>
            <a:ext cx="1737360" cy="365760"/>
          </a:xfrm>
          <a:prstGeom prst="rect">
            <a:avLst/>
          </a:prstGeom>
          <a:noFill/>
        </p:spPr>
        <p:txBody>
          <a:bodyPr wrap="square" rtlCol="0">
            <a:spAutoFit/>
          </a:bodyPr>
          <a:lstStyle/>
          <a:p>
            <a:r>
              <a:rPr lang="es-ES" dirty="0" smtClean="0"/>
              <a:t>Original</a:t>
            </a:r>
            <a:endParaRPr lang="es-ES" dirty="0"/>
          </a:p>
        </p:txBody>
      </p:sp>
      <p:sp>
        <p:nvSpPr>
          <p:cNvPr id="10" name="CuadroTexto 9"/>
          <p:cNvSpPr txBox="1"/>
          <p:nvPr/>
        </p:nvSpPr>
        <p:spPr>
          <a:xfrm>
            <a:off x="8085722" y="5495544"/>
            <a:ext cx="1737360" cy="365760"/>
          </a:xfrm>
          <a:prstGeom prst="rect">
            <a:avLst/>
          </a:prstGeom>
          <a:noFill/>
        </p:spPr>
        <p:txBody>
          <a:bodyPr wrap="square" rtlCol="0">
            <a:spAutoFit/>
          </a:bodyPr>
          <a:lstStyle/>
          <a:p>
            <a:r>
              <a:rPr lang="es-ES" dirty="0" smtClean="0"/>
              <a:t>Corregido</a:t>
            </a:r>
            <a:endParaRPr lang="es-ES" dirty="0"/>
          </a:p>
        </p:txBody>
      </p:sp>
    </p:spTree>
    <p:extLst>
      <p:ext uri="{BB962C8B-B14F-4D97-AF65-F5344CB8AC3E}">
        <p14:creationId xmlns:p14="http://schemas.microsoft.com/office/powerpoint/2010/main" val="2841842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941832" y="2205949"/>
            <a:ext cx="4615294" cy="2848296"/>
          </a:xfrm>
          <a:prstGeom prst="rect">
            <a:avLst/>
          </a:prstGeom>
        </p:spPr>
      </p:pic>
      <p:pic>
        <p:nvPicPr>
          <p:cNvPr id="6" name="Imagen 5"/>
          <p:cNvPicPr>
            <a:picLocks noChangeAspect="1"/>
          </p:cNvPicPr>
          <p:nvPr/>
        </p:nvPicPr>
        <p:blipFill>
          <a:blip r:embed="rId3"/>
          <a:stretch>
            <a:fillRect/>
          </a:stretch>
        </p:blipFill>
        <p:spPr>
          <a:xfrm>
            <a:off x="6342266" y="2203633"/>
            <a:ext cx="4615294" cy="2848296"/>
          </a:xfrm>
          <a:prstGeom prst="rect">
            <a:avLst/>
          </a:prstGeom>
        </p:spPr>
      </p:pic>
      <p:sp>
        <p:nvSpPr>
          <p:cNvPr id="7" name="CuadroTexto 6"/>
          <p:cNvSpPr txBox="1"/>
          <p:nvPr/>
        </p:nvSpPr>
        <p:spPr>
          <a:xfrm>
            <a:off x="5557126" y="3081528"/>
            <a:ext cx="1159453" cy="707886"/>
          </a:xfrm>
          <a:prstGeom prst="rect">
            <a:avLst/>
          </a:prstGeom>
          <a:noFill/>
        </p:spPr>
        <p:txBody>
          <a:bodyPr wrap="square" rtlCol="0">
            <a:spAutoFit/>
          </a:bodyPr>
          <a:lstStyle/>
          <a:p>
            <a:r>
              <a:rPr lang="es-ES" sz="4000" dirty="0" smtClean="0">
                <a:solidFill>
                  <a:srgbClr val="FF0000"/>
                </a:solidFill>
              </a:rPr>
              <a:t>VS</a:t>
            </a:r>
            <a:endParaRPr lang="es-ES" sz="4000" dirty="0">
              <a:solidFill>
                <a:srgbClr val="FF0000"/>
              </a:solidFill>
            </a:endParaRPr>
          </a:p>
        </p:txBody>
      </p:sp>
      <p:sp>
        <p:nvSpPr>
          <p:cNvPr id="8" name="CuadroTexto 7"/>
          <p:cNvSpPr txBox="1"/>
          <p:nvPr/>
        </p:nvSpPr>
        <p:spPr>
          <a:xfrm>
            <a:off x="2986418" y="5102352"/>
            <a:ext cx="1737360" cy="365760"/>
          </a:xfrm>
          <a:prstGeom prst="rect">
            <a:avLst/>
          </a:prstGeom>
          <a:noFill/>
        </p:spPr>
        <p:txBody>
          <a:bodyPr wrap="square" rtlCol="0">
            <a:spAutoFit/>
          </a:bodyPr>
          <a:lstStyle/>
          <a:p>
            <a:r>
              <a:rPr lang="es-ES" dirty="0" smtClean="0"/>
              <a:t>Original</a:t>
            </a:r>
            <a:endParaRPr lang="es-ES" dirty="0"/>
          </a:p>
        </p:txBody>
      </p:sp>
      <p:sp>
        <p:nvSpPr>
          <p:cNvPr id="9" name="CuadroTexto 8"/>
          <p:cNvSpPr txBox="1"/>
          <p:nvPr/>
        </p:nvSpPr>
        <p:spPr>
          <a:xfrm>
            <a:off x="8195450" y="5102352"/>
            <a:ext cx="1737360" cy="365760"/>
          </a:xfrm>
          <a:prstGeom prst="rect">
            <a:avLst/>
          </a:prstGeom>
          <a:noFill/>
        </p:spPr>
        <p:txBody>
          <a:bodyPr wrap="square" rtlCol="0">
            <a:spAutoFit/>
          </a:bodyPr>
          <a:lstStyle/>
          <a:p>
            <a:r>
              <a:rPr lang="es-ES" dirty="0" smtClean="0"/>
              <a:t>Corregido</a:t>
            </a:r>
            <a:endParaRPr lang="es-ES" dirty="0"/>
          </a:p>
        </p:txBody>
      </p:sp>
    </p:spTree>
    <p:extLst>
      <p:ext uri="{BB962C8B-B14F-4D97-AF65-F5344CB8AC3E}">
        <p14:creationId xmlns:p14="http://schemas.microsoft.com/office/powerpoint/2010/main" val="2582403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68952" y="2559685"/>
            <a:ext cx="2654808" cy="1325563"/>
          </a:xfrm>
        </p:spPr>
        <p:txBody>
          <a:bodyPr/>
          <a:lstStyle/>
          <a:p>
            <a:r>
              <a:rPr lang="es-ES" dirty="0" smtClean="0"/>
              <a:t>Los datos</a:t>
            </a:r>
            <a:endParaRPr lang="es-ES" dirty="0"/>
          </a:p>
        </p:txBody>
      </p:sp>
    </p:spTree>
    <p:extLst>
      <p:ext uri="{BB962C8B-B14F-4D97-AF65-F5344CB8AC3E}">
        <p14:creationId xmlns:p14="http://schemas.microsoft.com/office/powerpoint/2010/main" val="4155339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43705" y="3346704"/>
            <a:ext cx="1159453" cy="707886"/>
          </a:xfrm>
          <a:prstGeom prst="rect">
            <a:avLst/>
          </a:prstGeom>
          <a:noFill/>
        </p:spPr>
        <p:txBody>
          <a:bodyPr wrap="square" rtlCol="0">
            <a:spAutoFit/>
          </a:bodyPr>
          <a:lstStyle/>
          <a:p>
            <a:r>
              <a:rPr lang="es-ES" sz="4000" dirty="0" smtClean="0">
                <a:solidFill>
                  <a:srgbClr val="FF0000"/>
                </a:solidFill>
              </a:rPr>
              <a:t>VS</a:t>
            </a:r>
            <a:endParaRPr lang="es-ES" sz="4000" dirty="0">
              <a:solidFill>
                <a:srgbClr val="FF0000"/>
              </a:solidFill>
            </a:endParaRPr>
          </a:p>
        </p:txBody>
      </p:sp>
      <p:sp>
        <p:nvSpPr>
          <p:cNvPr id="5" name="CuadroTexto 4"/>
          <p:cNvSpPr txBox="1"/>
          <p:nvPr/>
        </p:nvSpPr>
        <p:spPr>
          <a:xfrm>
            <a:off x="2821826" y="5376672"/>
            <a:ext cx="1737360" cy="365760"/>
          </a:xfrm>
          <a:prstGeom prst="rect">
            <a:avLst/>
          </a:prstGeom>
          <a:noFill/>
        </p:spPr>
        <p:txBody>
          <a:bodyPr wrap="square" rtlCol="0">
            <a:spAutoFit/>
          </a:bodyPr>
          <a:lstStyle/>
          <a:p>
            <a:r>
              <a:rPr lang="es-ES" dirty="0" smtClean="0"/>
              <a:t>Original</a:t>
            </a:r>
            <a:endParaRPr lang="es-ES" dirty="0"/>
          </a:p>
        </p:txBody>
      </p:sp>
      <p:sp>
        <p:nvSpPr>
          <p:cNvPr id="6" name="CuadroTexto 5"/>
          <p:cNvSpPr txBox="1"/>
          <p:nvPr/>
        </p:nvSpPr>
        <p:spPr>
          <a:xfrm>
            <a:off x="8204594" y="5376672"/>
            <a:ext cx="1737360" cy="365760"/>
          </a:xfrm>
          <a:prstGeom prst="rect">
            <a:avLst/>
          </a:prstGeom>
          <a:noFill/>
        </p:spPr>
        <p:txBody>
          <a:bodyPr wrap="square" rtlCol="0">
            <a:spAutoFit/>
          </a:bodyPr>
          <a:lstStyle/>
          <a:p>
            <a:r>
              <a:rPr lang="es-ES" dirty="0" smtClean="0"/>
              <a:t>Corregido</a:t>
            </a:r>
            <a:endParaRPr lang="es-ES" dirty="0"/>
          </a:p>
        </p:txBody>
      </p:sp>
      <p:pic>
        <p:nvPicPr>
          <p:cNvPr id="7" name="Imagen 6"/>
          <p:cNvPicPr>
            <a:picLocks noChangeAspect="1"/>
          </p:cNvPicPr>
          <p:nvPr/>
        </p:nvPicPr>
        <p:blipFill>
          <a:blip r:embed="rId2"/>
          <a:stretch>
            <a:fillRect/>
          </a:stretch>
        </p:blipFill>
        <p:spPr>
          <a:xfrm>
            <a:off x="929018" y="2459665"/>
            <a:ext cx="4445228" cy="2743341"/>
          </a:xfrm>
          <a:prstGeom prst="rect">
            <a:avLst/>
          </a:prstGeom>
        </p:spPr>
      </p:pic>
      <p:pic>
        <p:nvPicPr>
          <p:cNvPr id="8" name="Imagen 7"/>
          <p:cNvPicPr>
            <a:picLocks noChangeAspect="1"/>
          </p:cNvPicPr>
          <p:nvPr/>
        </p:nvPicPr>
        <p:blipFill>
          <a:blip r:embed="rId3"/>
          <a:stretch>
            <a:fillRect/>
          </a:stretch>
        </p:blipFill>
        <p:spPr>
          <a:xfrm>
            <a:off x="6387986" y="2459665"/>
            <a:ext cx="4445228" cy="2743341"/>
          </a:xfrm>
          <a:prstGeom prst="rect">
            <a:avLst/>
          </a:prstGeom>
        </p:spPr>
      </p:pic>
    </p:spTree>
    <p:extLst>
      <p:ext uri="{BB962C8B-B14F-4D97-AF65-F5344CB8AC3E}">
        <p14:creationId xmlns:p14="http://schemas.microsoft.com/office/powerpoint/2010/main" val="3518630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9408" y="1033272"/>
            <a:ext cx="9201912" cy="922592"/>
          </a:xfrm>
        </p:spPr>
        <p:txBody>
          <a:bodyPr>
            <a:normAutofit fontScale="90000"/>
          </a:bodyPr>
          <a:lstStyle/>
          <a:p>
            <a:pPr algn="ctr"/>
            <a:r>
              <a:rPr lang="es-ES" sz="4000" dirty="0">
                <a:solidFill>
                  <a:schemeClr val="accent1">
                    <a:lumMod val="75000"/>
                  </a:schemeClr>
                </a:solidFill>
              </a:rPr>
              <a:t>Según el voltaje de la batería y el tiempo que lleva operativo</a:t>
            </a:r>
            <a:endParaRPr lang="es-ES" sz="4000" dirty="0">
              <a:solidFill>
                <a:schemeClr val="accent1">
                  <a:lumMod val="75000"/>
                </a:schemeClr>
              </a:solidFill>
            </a:endParaRPr>
          </a:p>
        </p:txBody>
      </p:sp>
      <p:pic>
        <p:nvPicPr>
          <p:cNvPr id="4" name="Imagen 3"/>
          <p:cNvPicPr>
            <a:picLocks noChangeAspect="1"/>
          </p:cNvPicPr>
          <p:nvPr/>
        </p:nvPicPr>
        <p:blipFill>
          <a:blip r:embed="rId2"/>
          <a:stretch>
            <a:fillRect/>
          </a:stretch>
        </p:blipFill>
        <p:spPr>
          <a:xfrm>
            <a:off x="6242304" y="2331649"/>
            <a:ext cx="4774745" cy="2946700"/>
          </a:xfrm>
          <a:prstGeom prst="rect">
            <a:avLst/>
          </a:prstGeom>
        </p:spPr>
      </p:pic>
      <p:pic>
        <p:nvPicPr>
          <p:cNvPr id="5" name="Marcador de contenido 3"/>
          <p:cNvPicPr>
            <a:picLocks noGrp="1" noChangeAspect="1"/>
          </p:cNvPicPr>
          <p:nvPr>
            <p:ph idx="1"/>
          </p:nvPr>
        </p:nvPicPr>
        <p:blipFill>
          <a:blip r:embed="rId3"/>
          <a:stretch>
            <a:fillRect/>
          </a:stretch>
        </p:blipFill>
        <p:spPr>
          <a:xfrm>
            <a:off x="768960" y="2331649"/>
            <a:ext cx="4774745" cy="2946700"/>
          </a:xfrm>
          <a:prstGeom prst="rect">
            <a:avLst/>
          </a:prstGeom>
        </p:spPr>
      </p:pic>
      <p:sp>
        <p:nvSpPr>
          <p:cNvPr id="6" name="CuadroTexto 5"/>
          <p:cNvSpPr txBox="1"/>
          <p:nvPr/>
        </p:nvSpPr>
        <p:spPr>
          <a:xfrm>
            <a:off x="5543705" y="3346704"/>
            <a:ext cx="1159453" cy="707886"/>
          </a:xfrm>
          <a:prstGeom prst="rect">
            <a:avLst/>
          </a:prstGeom>
          <a:noFill/>
        </p:spPr>
        <p:txBody>
          <a:bodyPr wrap="square" rtlCol="0">
            <a:spAutoFit/>
          </a:bodyPr>
          <a:lstStyle/>
          <a:p>
            <a:r>
              <a:rPr lang="es-ES" sz="4000" dirty="0" smtClean="0">
                <a:solidFill>
                  <a:srgbClr val="FF0000"/>
                </a:solidFill>
              </a:rPr>
              <a:t>VS</a:t>
            </a:r>
            <a:endParaRPr lang="es-ES" sz="4000" dirty="0">
              <a:solidFill>
                <a:srgbClr val="FF0000"/>
              </a:solidFill>
            </a:endParaRPr>
          </a:p>
        </p:txBody>
      </p:sp>
      <p:sp>
        <p:nvSpPr>
          <p:cNvPr id="7" name="CuadroTexto 6"/>
          <p:cNvSpPr txBox="1"/>
          <p:nvPr/>
        </p:nvSpPr>
        <p:spPr>
          <a:xfrm>
            <a:off x="2821826" y="5376672"/>
            <a:ext cx="1737360" cy="365760"/>
          </a:xfrm>
          <a:prstGeom prst="rect">
            <a:avLst/>
          </a:prstGeom>
          <a:noFill/>
        </p:spPr>
        <p:txBody>
          <a:bodyPr wrap="square" rtlCol="0">
            <a:spAutoFit/>
          </a:bodyPr>
          <a:lstStyle/>
          <a:p>
            <a:r>
              <a:rPr lang="es-ES" dirty="0" smtClean="0"/>
              <a:t>Original</a:t>
            </a:r>
            <a:endParaRPr lang="es-ES" dirty="0"/>
          </a:p>
        </p:txBody>
      </p:sp>
      <p:sp>
        <p:nvSpPr>
          <p:cNvPr id="8" name="CuadroTexto 7"/>
          <p:cNvSpPr txBox="1"/>
          <p:nvPr/>
        </p:nvSpPr>
        <p:spPr>
          <a:xfrm>
            <a:off x="8204594" y="5376672"/>
            <a:ext cx="1737360" cy="365760"/>
          </a:xfrm>
          <a:prstGeom prst="rect">
            <a:avLst/>
          </a:prstGeom>
          <a:noFill/>
        </p:spPr>
        <p:txBody>
          <a:bodyPr wrap="square" rtlCol="0">
            <a:spAutoFit/>
          </a:bodyPr>
          <a:lstStyle/>
          <a:p>
            <a:r>
              <a:rPr lang="es-ES" dirty="0" smtClean="0"/>
              <a:t>Corregido</a:t>
            </a:r>
            <a:endParaRPr lang="es-ES" dirty="0"/>
          </a:p>
        </p:txBody>
      </p:sp>
    </p:spTree>
    <p:extLst>
      <p:ext uri="{BB962C8B-B14F-4D97-AF65-F5344CB8AC3E}">
        <p14:creationId xmlns:p14="http://schemas.microsoft.com/office/powerpoint/2010/main" val="3880811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974738" y="2413874"/>
            <a:ext cx="4445228" cy="2743341"/>
          </a:xfrm>
          <a:prstGeom prst="rect">
            <a:avLst/>
          </a:prstGeom>
        </p:spPr>
      </p:pic>
      <p:pic>
        <p:nvPicPr>
          <p:cNvPr id="7" name="Imagen 6"/>
          <p:cNvPicPr>
            <a:picLocks noChangeAspect="1"/>
          </p:cNvPicPr>
          <p:nvPr/>
        </p:nvPicPr>
        <p:blipFill>
          <a:blip r:embed="rId3"/>
          <a:stretch>
            <a:fillRect/>
          </a:stretch>
        </p:blipFill>
        <p:spPr>
          <a:xfrm>
            <a:off x="6323978" y="2413874"/>
            <a:ext cx="4445228" cy="2743341"/>
          </a:xfrm>
          <a:prstGeom prst="rect">
            <a:avLst/>
          </a:prstGeom>
        </p:spPr>
      </p:pic>
      <p:sp>
        <p:nvSpPr>
          <p:cNvPr id="8" name="CuadroTexto 7"/>
          <p:cNvSpPr txBox="1"/>
          <p:nvPr/>
        </p:nvSpPr>
        <p:spPr>
          <a:xfrm>
            <a:off x="5543705" y="3346704"/>
            <a:ext cx="1159453" cy="707886"/>
          </a:xfrm>
          <a:prstGeom prst="rect">
            <a:avLst/>
          </a:prstGeom>
          <a:noFill/>
        </p:spPr>
        <p:txBody>
          <a:bodyPr wrap="square" rtlCol="0">
            <a:spAutoFit/>
          </a:bodyPr>
          <a:lstStyle/>
          <a:p>
            <a:r>
              <a:rPr lang="es-ES" sz="4000" dirty="0" smtClean="0">
                <a:solidFill>
                  <a:srgbClr val="FF0000"/>
                </a:solidFill>
              </a:rPr>
              <a:t>VS</a:t>
            </a:r>
            <a:endParaRPr lang="es-ES" sz="4000" dirty="0">
              <a:solidFill>
                <a:srgbClr val="FF0000"/>
              </a:solidFill>
            </a:endParaRPr>
          </a:p>
        </p:txBody>
      </p:sp>
      <p:sp>
        <p:nvSpPr>
          <p:cNvPr id="9" name="CuadroTexto 8"/>
          <p:cNvSpPr txBox="1"/>
          <p:nvPr/>
        </p:nvSpPr>
        <p:spPr>
          <a:xfrm>
            <a:off x="2821826" y="5376672"/>
            <a:ext cx="1737360" cy="365760"/>
          </a:xfrm>
          <a:prstGeom prst="rect">
            <a:avLst/>
          </a:prstGeom>
          <a:noFill/>
        </p:spPr>
        <p:txBody>
          <a:bodyPr wrap="square" rtlCol="0">
            <a:spAutoFit/>
          </a:bodyPr>
          <a:lstStyle/>
          <a:p>
            <a:r>
              <a:rPr lang="es-ES" dirty="0" smtClean="0"/>
              <a:t>Original</a:t>
            </a:r>
            <a:endParaRPr lang="es-ES" dirty="0"/>
          </a:p>
        </p:txBody>
      </p:sp>
      <p:sp>
        <p:nvSpPr>
          <p:cNvPr id="10" name="CuadroTexto 9"/>
          <p:cNvSpPr txBox="1"/>
          <p:nvPr/>
        </p:nvSpPr>
        <p:spPr>
          <a:xfrm>
            <a:off x="8204594" y="5376672"/>
            <a:ext cx="1737360" cy="365760"/>
          </a:xfrm>
          <a:prstGeom prst="rect">
            <a:avLst/>
          </a:prstGeom>
          <a:noFill/>
        </p:spPr>
        <p:txBody>
          <a:bodyPr wrap="square" rtlCol="0">
            <a:spAutoFit/>
          </a:bodyPr>
          <a:lstStyle/>
          <a:p>
            <a:r>
              <a:rPr lang="es-ES" dirty="0" smtClean="0"/>
              <a:t>Corregido</a:t>
            </a:r>
            <a:endParaRPr lang="es-ES" dirty="0"/>
          </a:p>
        </p:txBody>
      </p:sp>
    </p:spTree>
    <p:extLst>
      <p:ext uri="{BB962C8B-B14F-4D97-AF65-F5344CB8AC3E}">
        <p14:creationId xmlns:p14="http://schemas.microsoft.com/office/powerpoint/2010/main" val="3509390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543705" y="3346704"/>
            <a:ext cx="1159453" cy="707886"/>
          </a:xfrm>
          <a:prstGeom prst="rect">
            <a:avLst/>
          </a:prstGeom>
          <a:noFill/>
        </p:spPr>
        <p:txBody>
          <a:bodyPr wrap="square" rtlCol="0">
            <a:spAutoFit/>
          </a:bodyPr>
          <a:lstStyle/>
          <a:p>
            <a:r>
              <a:rPr lang="es-ES" sz="4000" dirty="0" smtClean="0">
                <a:solidFill>
                  <a:srgbClr val="FF0000"/>
                </a:solidFill>
              </a:rPr>
              <a:t>VS</a:t>
            </a:r>
            <a:endParaRPr lang="es-ES" sz="4000" dirty="0">
              <a:solidFill>
                <a:srgbClr val="FF0000"/>
              </a:solidFill>
            </a:endParaRPr>
          </a:p>
        </p:txBody>
      </p:sp>
      <p:sp>
        <p:nvSpPr>
          <p:cNvPr id="5" name="CuadroTexto 4"/>
          <p:cNvSpPr txBox="1"/>
          <p:nvPr/>
        </p:nvSpPr>
        <p:spPr>
          <a:xfrm>
            <a:off x="2821826" y="5376672"/>
            <a:ext cx="1737360" cy="365760"/>
          </a:xfrm>
          <a:prstGeom prst="rect">
            <a:avLst/>
          </a:prstGeom>
          <a:noFill/>
        </p:spPr>
        <p:txBody>
          <a:bodyPr wrap="square" rtlCol="0">
            <a:spAutoFit/>
          </a:bodyPr>
          <a:lstStyle/>
          <a:p>
            <a:r>
              <a:rPr lang="es-ES" dirty="0" smtClean="0"/>
              <a:t>Original</a:t>
            </a:r>
            <a:endParaRPr lang="es-ES" dirty="0"/>
          </a:p>
        </p:txBody>
      </p:sp>
      <p:sp>
        <p:nvSpPr>
          <p:cNvPr id="6" name="CuadroTexto 5"/>
          <p:cNvSpPr txBox="1"/>
          <p:nvPr/>
        </p:nvSpPr>
        <p:spPr>
          <a:xfrm>
            <a:off x="8204594" y="5376672"/>
            <a:ext cx="1737360" cy="365760"/>
          </a:xfrm>
          <a:prstGeom prst="rect">
            <a:avLst/>
          </a:prstGeom>
          <a:noFill/>
        </p:spPr>
        <p:txBody>
          <a:bodyPr wrap="square" rtlCol="0">
            <a:spAutoFit/>
          </a:bodyPr>
          <a:lstStyle/>
          <a:p>
            <a:r>
              <a:rPr lang="es-ES" dirty="0" smtClean="0"/>
              <a:t>Corregido</a:t>
            </a:r>
            <a:endParaRPr lang="es-ES" dirty="0"/>
          </a:p>
        </p:txBody>
      </p:sp>
      <p:pic>
        <p:nvPicPr>
          <p:cNvPr id="7" name="Imagen 6"/>
          <p:cNvPicPr>
            <a:picLocks noChangeAspect="1"/>
          </p:cNvPicPr>
          <p:nvPr/>
        </p:nvPicPr>
        <p:blipFill>
          <a:blip r:embed="rId2"/>
          <a:stretch>
            <a:fillRect/>
          </a:stretch>
        </p:blipFill>
        <p:spPr>
          <a:xfrm>
            <a:off x="929018" y="2459665"/>
            <a:ext cx="4445228" cy="2743341"/>
          </a:xfrm>
          <a:prstGeom prst="rect">
            <a:avLst/>
          </a:prstGeom>
        </p:spPr>
      </p:pic>
      <p:pic>
        <p:nvPicPr>
          <p:cNvPr id="9" name="Imagen 8"/>
          <p:cNvPicPr>
            <a:picLocks noChangeAspect="1"/>
          </p:cNvPicPr>
          <p:nvPr/>
        </p:nvPicPr>
        <p:blipFill>
          <a:blip r:embed="rId3"/>
          <a:stretch>
            <a:fillRect/>
          </a:stretch>
        </p:blipFill>
        <p:spPr>
          <a:xfrm>
            <a:off x="6323978" y="2459664"/>
            <a:ext cx="4445228" cy="2743341"/>
          </a:xfrm>
          <a:prstGeom prst="rect">
            <a:avLst/>
          </a:prstGeom>
        </p:spPr>
      </p:pic>
    </p:spTree>
    <p:extLst>
      <p:ext uri="{BB962C8B-B14F-4D97-AF65-F5344CB8AC3E}">
        <p14:creationId xmlns:p14="http://schemas.microsoft.com/office/powerpoint/2010/main" val="146368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7440" y="1290272"/>
            <a:ext cx="10515600" cy="1325563"/>
          </a:xfrm>
        </p:spPr>
        <p:txBody>
          <a:bodyPr/>
          <a:lstStyle/>
          <a:p>
            <a:r>
              <a:rPr lang="es-ES" dirty="0" smtClean="0"/>
              <a:t>Ventajas de inferir los datos</a:t>
            </a:r>
            <a:endParaRPr lang="es-ES" dirty="0"/>
          </a:p>
        </p:txBody>
      </p:sp>
      <p:sp>
        <p:nvSpPr>
          <p:cNvPr id="3" name="Marcador de contenido 2"/>
          <p:cNvSpPr>
            <a:spLocks noGrp="1"/>
          </p:cNvSpPr>
          <p:nvPr>
            <p:ph idx="1"/>
          </p:nvPr>
        </p:nvSpPr>
        <p:spPr>
          <a:xfrm>
            <a:off x="1920240" y="2615835"/>
            <a:ext cx="8065008" cy="1457071"/>
          </a:xfrm>
        </p:spPr>
        <p:txBody>
          <a:bodyPr>
            <a:normAutofit fontScale="92500"/>
          </a:bodyPr>
          <a:lstStyle/>
          <a:p>
            <a:r>
              <a:rPr lang="es-ES" dirty="0" smtClean="0"/>
              <a:t>Podemos trabajar con los datos para crear el modelo.</a:t>
            </a:r>
          </a:p>
          <a:p>
            <a:r>
              <a:rPr lang="es-ES" dirty="0" smtClean="0"/>
              <a:t>Nos aseguramos de que se adecúan en cierta medida a la realidad.</a:t>
            </a:r>
            <a:endParaRPr lang="es-ES" dirty="0"/>
          </a:p>
        </p:txBody>
      </p:sp>
      <p:sp>
        <p:nvSpPr>
          <p:cNvPr id="4" name="Título 1"/>
          <p:cNvSpPr txBox="1">
            <a:spLocks/>
          </p:cNvSpPr>
          <p:nvPr/>
        </p:nvSpPr>
        <p:spPr>
          <a:xfrm>
            <a:off x="2121408" y="3823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smtClean="0"/>
              <a:t>Desventajas de inferir los datos</a:t>
            </a:r>
            <a:endParaRPr lang="es-ES" dirty="0"/>
          </a:p>
        </p:txBody>
      </p:sp>
      <p:sp>
        <p:nvSpPr>
          <p:cNvPr id="5" name="Marcador de contenido 2"/>
          <p:cNvSpPr txBox="1">
            <a:spLocks/>
          </p:cNvSpPr>
          <p:nvPr/>
        </p:nvSpPr>
        <p:spPr>
          <a:xfrm>
            <a:off x="1920240" y="5010404"/>
            <a:ext cx="8065008" cy="1457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Los resultados no son estadísticamente probables.</a:t>
            </a:r>
            <a:endParaRPr lang="es-ES" dirty="0"/>
          </a:p>
        </p:txBody>
      </p:sp>
    </p:spTree>
    <p:extLst>
      <p:ext uri="{BB962C8B-B14F-4D97-AF65-F5344CB8AC3E}">
        <p14:creationId xmlns:p14="http://schemas.microsoft.com/office/powerpoint/2010/main" val="3253217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1308372768"/>
              </p:ext>
            </p:extLst>
          </p:nvPr>
        </p:nvGraphicFramePr>
        <p:xfrm>
          <a:off x="1854708" y="1170436"/>
          <a:ext cx="8523675" cy="4629292"/>
        </p:xfrm>
        <a:graphic>
          <a:graphicData uri="http://schemas.openxmlformats.org/drawingml/2006/table">
            <a:tbl>
              <a:tblPr firstRow="1" bandRow="1">
                <a:tableStyleId>{9D7B26C5-4107-4FEC-AEDC-1716B250A1EF}</a:tableStyleId>
              </a:tblPr>
              <a:tblGrid>
                <a:gridCol w="2546427"/>
                <a:gridCol w="5977248"/>
              </a:tblGrid>
              <a:tr h="250250">
                <a:tc>
                  <a:txBody>
                    <a:bodyPr/>
                    <a:lstStyle/>
                    <a:p>
                      <a:r>
                        <a:rPr lang="es-ES" sz="1200" dirty="0" smtClean="0">
                          <a:solidFill>
                            <a:schemeClr val="accent1">
                              <a:lumMod val="75000"/>
                            </a:schemeClr>
                          </a:solidFill>
                        </a:rPr>
                        <a:t>Dato</a:t>
                      </a:r>
                      <a:endParaRPr lang="es-ES" sz="1200" b="0" dirty="0">
                        <a:solidFill>
                          <a:schemeClr val="accent1">
                            <a:lumMod val="75000"/>
                          </a:schemeClr>
                        </a:solidFill>
                      </a:endParaRPr>
                    </a:p>
                  </a:txBody>
                  <a:tcPr marL="60835" marR="60835" marT="30418" marB="30418"/>
                </a:tc>
                <a:tc>
                  <a:txBody>
                    <a:bodyPr/>
                    <a:lstStyle/>
                    <a:p>
                      <a:r>
                        <a:rPr lang="es-ES" sz="1200" dirty="0" smtClean="0">
                          <a:solidFill>
                            <a:schemeClr val="accent1">
                              <a:lumMod val="75000"/>
                            </a:schemeClr>
                          </a:solidFill>
                        </a:rPr>
                        <a:t>Explicación</a:t>
                      </a:r>
                      <a:r>
                        <a:rPr lang="es-ES" sz="1200" baseline="0" dirty="0" smtClean="0">
                          <a:solidFill>
                            <a:schemeClr val="accent1">
                              <a:lumMod val="75000"/>
                            </a:schemeClr>
                          </a:solidFill>
                        </a:rPr>
                        <a:t> del dato</a:t>
                      </a:r>
                      <a:endParaRPr lang="es-ES" sz="1200" b="0" dirty="0">
                        <a:solidFill>
                          <a:schemeClr val="accent1">
                            <a:lumMod val="75000"/>
                          </a:schemeClr>
                        </a:solidFill>
                      </a:endParaRPr>
                    </a:p>
                  </a:txBody>
                  <a:tcPr marL="60835" marR="60835" marT="30418" marB="30418"/>
                </a:tc>
              </a:tr>
              <a:tr h="250250">
                <a:tc>
                  <a:txBody>
                    <a:bodyPr/>
                    <a:lstStyle/>
                    <a:p>
                      <a:r>
                        <a:rPr lang="es-ES" sz="1200" b="1" dirty="0" smtClean="0"/>
                        <a:t>Fecha implante</a:t>
                      </a:r>
                      <a:endParaRPr lang="es-ES" sz="1200" b="1" dirty="0"/>
                    </a:p>
                  </a:txBody>
                  <a:tcPr marL="60835" marR="60835" marT="30418" marB="30418"/>
                </a:tc>
                <a:tc>
                  <a:txBody>
                    <a:bodyPr/>
                    <a:lstStyle/>
                    <a:p>
                      <a:r>
                        <a:rPr lang="es-ES" sz="1200" dirty="0" smtClean="0"/>
                        <a:t>Fecha</a:t>
                      </a:r>
                      <a:r>
                        <a:rPr lang="es-ES" sz="1200" baseline="0" dirty="0" smtClean="0"/>
                        <a:t> en la que se ha insertado el aparato</a:t>
                      </a:r>
                      <a:endParaRPr lang="es-ES" sz="1200" b="0" dirty="0"/>
                    </a:p>
                  </a:txBody>
                  <a:tcPr marL="60835" marR="60835" marT="30418" marB="30418"/>
                </a:tc>
              </a:tr>
              <a:tr h="250250">
                <a:tc>
                  <a:txBody>
                    <a:bodyPr/>
                    <a:lstStyle/>
                    <a:p>
                      <a:r>
                        <a:rPr lang="es-ES" sz="1200" b="1" dirty="0" smtClean="0"/>
                        <a:t>Fecha último</a:t>
                      </a:r>
                      <a:r>
                        <a:rPr lang="es-ES" sz="1200" b="1" baseline="0" dirty="0" smtClean="0"/>
                        <a:t> seguimiento</a:t>
                      </a:r>
                      <a:endParaRPr lang="es-ES" sz="1200" b="1" dirty="0"/>
                    </a:p>
                  </a:txBody>
                  <a:tcPr marL="60835" marR="60835" marT="30418" marB="30418"/>
                </a:tc>
                <a:tc>
                  <a:txBody>
                    <a:bodyPr/>
                    <a:lstStyle/>
                    <a:p>
                      <a:r>
                        <a:rPr lang="es-ES" sz="1200" dirty="0" smtClean="0"/>
                        <a:t>Fecha en la que se ha retirado el aparato</a:t>
                      </a:r>
                      <a:endParaRPr lang="es-ES" sz="1200" dirty="0"/>
                    </a:p>
                  </a:txBody>
                  <a:tcPr marL="60835" marR="60835" marT="30418" marB="30418"/>
                </a:tc>
              </a:tr>
              <a:tr h="345770">
                <a:tc>
                  <a:txBody>
                    <a:bodyPr/>
                    <a:lstStyle/>
                    <a:p>
                      <a:r>
                        <a:rPr lang="es-ES" sz="1200" b="1" dirty="0" smtClean="0"/>
                        <a:t>Fecha</a:t>
                      </a:r>
                      <a:endParaRPr lang="es-ES" sz="1200" b="1" dirty="0"/>
                    </a:p>
                  </a:txBody>
                  <a:tcPr marL="60835" marR="60835" marT="30418" marB="30418"/>
                </a:tc>
                <a:tc>
                  <a:txBody>
                    <a:bodyPr/>
                    <a:lstStyle/>
                    <a:p>
                      <a:r>
                        <a:rPr lang="es-ES" sz="1200" dirty="0" smtClean="0"/>
                        <a:t>Fecha en la que se ha tomado la medida (la fecha</a:t>
                      </a:r>
                      <a:r>
                        <a:rPr lang="es-ES" sz="1200" baseline="0" dirty="0" smtClean="0"/>
                        <a:t> de la revisión)</a:t>
                      </a:r>
                      <a:endParaRPr lang="es-ES" sz="1200" dirty="0"/>
                    </a:p>
                  </a:txBody>
                  <a:tcPr marL="60835" marR="60835" marT="30418" marB="30418"/>
                </a:tc>
              </a:tr>
              <a:tr h="345770">
                <a:tc>
                  <a:txBody>
                    <a:bodyPr/>
                    <a:lstStyle/>
                    <a:p>
                      <a:r>
                        <a:rPr lang="es-ES" sz="1200" b="1" dirty="0" smtClean="0"/>
                        <a:t>Cámaras</a:t>
                      </a:r>
                      <a:endParaRPr lang="es-ES" sz="1200" b="1" dirty="0"/>
                    </a:p>
                  </a:txBody>
                  <a:tcPr marL="60835" marR="60835" marT="30418" marB="30418"/>
                </a:tc>
                <a:tc>
                  <a:txBody>
                    <a:bodyPr/>
                    <a:lstStyle/>
                    <a:p>
                      <a:r>
                        <a:rPr lang="es-ES" sz="1200" dirty="0" smtClean="0"/>
                        <a:t>Número de cámaras</a:t>
                      </a:r>
                      <a:r>
                        <a:rPr lang="es-ES" sz="1200" baseline="0" dirty="0" smtClean="0"/>
                        <a:t> sobre las que actúa el aparato</a:t>
                      </a:r>
                      <a:endParaRPr lang="es-ES" sz="1200" dirty="0"/>
                    </a:p>
                  </a:txBody>
                  <a:tcPr marL="60835" marR="60835" marT="30418" marB="30418"/>
                </a:tc>
              </a:tr>
              <a:tr h="494733">
                <a:tc>
                  <a:txBody>
                    <a:bodyPr/>
                    <a:lstStyle/>
                    <a:p>
                      <a:r>
                        <a:rPr lang="es-ES" sz="1200" b="1" dirty="0" smtClean="0"/>
                        <a:t>STIMA, STIMVD,</a:t>
                      </a:r>
                      <a:r>
                        <a:rPr lang="es-ES" sz="1200" b="1" baseline="0" dirty="0" smtClean="0"/>
                        <a:t> STIMVI</a:t>
                      </a:r>
                      <a:endParaRPr lang="es-ES" sz="1200" b="1" dirty="0"/>
                    </a:p>
                  </a:txBody>
                  <a:tcPr marL="60835" marR="60835" marT="30418" marB="30418"/>
                </a:tc>
                <a:tc>
                  <a:txBody>
                    <a:bodyPr/>
                    <a:lstStyle/>
                    <a:p>
                      <a:r>
                        <a:rPr lang="es-ES" sz="1200" dirty="0" smtClean="0"/>
                        <a:t>Porcentaje de estimulación de, respectivamente, la</a:t>
                      </a:r>
                      <a:r>
                        <a:rPr lang="es-ES" sz="1200" baseline="0" dirty="0" smtClean="0"/>
                        <a:t> aurícula, el ventrículo derecho y el ventrículo izquierdo, acumulados desde la sesión anterior.</a:t>
                      </a:r>
                      <a:endParaRPr lang="es-ES" sz="1200" dirty="0"/>
                    </a:p>
                  </a:txBody>
                  <a:tcPr marL="60835" marR="60835" marT="30418" marB="30418"/>
                </a:tc>
              </a:tr>
              <a:tr h="439665">
                <a:tc>
                  <a:txBody>
                    <a:bodyPr/>
                    <a:lstStyle/>
                    <a:p>
                      <a:r>
                        <a:rPr lang="es-ES" sz="1200" b="1" dirty="0" smtClean="0"/>
                        <a:t>MSA,</a:t>
                      </a:r>
                      <a:r>
                        <a:rPr lang="es-ES" sz="1200" b="1" baseline="0" dirty="0" smtClean="0"/>
                        <a:t> MSVD, MSVI</a:t>
                      </a:r>
                      <a:endParaRPr lang="es-ES" sz="1200" b="1" dirty="0"/>
                    </a:p>
                  </a:txBody>
                  <a:tcPr marL="60835" marR="60835" marT="30418" marB="30418"/>
                </a:tc>
                <a:tc>
                  <a:txBody>
                    <a:bodyPr/>
                    <a:lstStyle/>
                    <a:p>
                      <a:r>
                        <a:rPr lang="es-ES" sz="1200" dirty="0" smtClean="0"/>
                        <a:t>Anchura del impulso de salida de, respectivamente, la aurícula, el ventrículo derecho y el ventrículo izquierdo, en milisegundos.</a:t>
                      </a:r>
                      <a:endParaRPr lang="es-ES" sz="1200" dirty="0"/>
                    </a:p>
                  </a:txBody>
                  <a:tcPr marL="60835" marR="60835" marT="30418" marB="30418"/>
                </a:tc>
              </a:tr>
              <a:tr h="439665">
                <a:tc>
                  <a:txBody>
                    <a:bodyPr/>
                    <a:lstStyle/>
                    <a:p>
                      <a:r>
                        <a:rPr lang="es-ES" sz="1200" b="1" dirty="0" smtClean="0"/>
                        <a:t>VA, VD, VI</a:t>
                      </a:r>
                      <a:endParaRPr lang="es-ES" sz="1200" b="1" dirty="0"/>
                    </a:p>
                  </a:txBody>
                  <a:tcPr marL="60835" marR="60835" marT="30418" marB="30418"/>
                </a:tc>
                <a:tc>
                  <a:txBody>
                    <a:bodyPr/>
                    <a:lstStyle/>
                    <a:p>
                      <a:r>
                        <a:rPr lang="es-ES" sz="1200" dirty="0" smtClean="0"/>
                        <a:t>Respectivos valores de tensión a la salida de la aurícula, ventrículo derecho y ventrículo izquierdo medidos en el paciente.</a:t>
                      </a:r>
                      <a:endParaRPr lang="es-ES" sz="1200" dirty="0"/>
                    </a:p>
                  </a:txBody>
                  <a:tcPr marL="60835" marR="60835" marT="30418" marB="30418"/>
                </a:tc>
              </a:tr>
              <a:tr h="439665">
                <a:tc>
                  <a:txBody>
                    <a:bodyPr/>
                    <a:lstStyle/>
                    <a:p>
                      <a:r>
                        <a:rPr lang="es-ES" sz="1200" b="1" dirty="0" smtClean="0"/>
                        <a:t>Choque</a:t>
                      </a:r>
                    </a:p>
                  </a:txBody>
                  <a:tcPr marL="60835" marR="60835" marT="30418" marB="30418"/>
                </a:tc>
                <a:tc>
                  <a:txBody>
                    <a:bodyPr/>
                    <a:lstStyle/>
                    <a:p>
                      <a:r>
                        <a:rPr lang="es-ES" sz="1200" dirty="0" smtClean="0"/>
                        <a:t>Número de veces que ha saltado esta característica del aparato  desde la revisión anterior.</a:t>
                      </a:r>
                      <a:endParaRPr lang="es-ES" sz="1200" dirty="0"/>
                    </a:p>
                  </a:txBody>
                  <a:tcPr marL="60835" marR="60835" marT="30418" marB="30418"/>
                </a:tc>
              </a:tr>
              <a:tr h="439665">
                <a:tc>
                  <a:txBody>
                    <a:bodyPr/>
                    <a:lstStyle/>
                    <a:p>
                      <a:r>
                        <a:rPr lang="es-ES" sz="1200" b="1" dirty="0" smtClean="0"/>
                        <a:t>ATP</a:t>
                      </a:r>
                    </a:p>
                  </a:txBody>
                  <a:tcPr marL="60835" marR="60835" marT="30418" marB="304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Número de veces que ha saltado esta característica del aparato  desde la revisión anterior.</a:t>
                      </a:r>
                    </a:p>
                  </a:txBody>
                  <a:tcPr marL="60835" marR="60835" marT="30418" marB="30418"/>
                </a:tc>
              </a:tr>
              <a:tr h="337589">
                <a:tc>
                  <a:txBody>
                    <a:bodyPr/>
                    <a:lstStyle/>
                    <a:p>
                      <a:r>
                        <a:rPr lang="es-ES" sz="1200" b="1" dirty="0" smtClean="0"/>
                        <a:t>Frecuencia mínima</a:t>
                      </a:r>
                    </a:p>
                  </a:txBody>
                  <a:tcPr marL="60835" marR="60835" marT="30418" marB="304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Frecuencia programada a la</a:t>
                      </a:r>
                      <a:r>
                        <a:rPr lang="es-ES" sz="1200" baseline="0" dirty="0" smtClean="0"/>
                        <a:t> que funciona el aparato.</a:t>
                      </a:r>
                      <a:endParaRPr lang="es-ES" sz="1200" dirty="0" smtClean="0"/>
                    </a:p>
                  </a:txBody>
                  <a:tcPr marL="60835" marR="60835" marT="30418" marB="30418"/>
                </a:tc>
              </a:tr>
              <a:tr h="250250">
                <a:tc>
                  <a:txBody>
                    <a:bodyPr/>
                    <a:lstStyle/>
                    <a:p>
                      <a:r>
                        <a:rPr lang="es-ES" sz="1200" b="1" dirty="0" smtClean="0"/>
                        <a:t>R</a:t>
                      </a:r>
                    </a:p>
                  </a:txBody>
                  <a:tcPr marL="60835" marR="60835" marT="30418" marB="30418"/>
                </a:tc>
                <a:tc>
                  <a:txBody>
                    <a:bodyPr/>
                    <a:lstStyle/>
                    <a:p>
                      <a:r>
                        <a:rPr lang="es-ES" sz="1200" dirty="0" smtClean="0"/>
                        <a:t>Indica si el aparato tiene respuesta en frecuencia o no.</a:t>
                      </a:r>
                      <a:endParaRPr lang="es-ES" sz="1200" dirty="0"/>
                    </a:p>
                  </a:txBody>
                  <a:tcPr marL="60835" marR="60835" marT="30418" marB="30418"/>
                </a:tc>
              </a:tr>
              <a:tr h="345770">
                <a:tc>
                  <a:txBody>
                    <a:bodyPr/>
                    <a:lstStyle/>
                    <a:p>
                      <a:r>
                        <a:rPr lang="es-ES" sz="1200" b="1" dirty="0" smtClean="0"/>
                        <a:t>Episodios</a:t>
                      </a:r>
                    </a:p>
                  </a:txBody>
                  <a:tcPr marL="60835" marR="60835" marT="30418" marB="30418"/>
                </a:tc>
                <a:tc>
                  <a:txBody>
                    <a:bodyPr/>
                    <a:lstStyle/>
                    <a:p>
                      <a:r>
                        <a:rPr lang="es-ES" sz="1200" dirty="0" smtClean="0"/>
                        <a:t>Número de episodios que ha sufrido el paciente desde la revisión anterior.</a:t>
                      </a:r>
                      <a:endParaRPr lang="es-ES" sz="1200" dirty="0"/>
                    </a:p>
                  </a:txBody>
                  <a:tcPr marL="60835" marR="60835" marT="30418" marB="30418"/>
                </a:tc>
              </a:tr>
            </a:tbl>
          </a:graphicData>
        </a:graphic>
      </p:graphicFrame>
    </p:spTree>
    <p:extLst>
      <p:ext uri="{BB962C8B-B14F-4D97-AF65-F5344CB8AC3E}">
        <p14:creationId xmlns:p14="http://schemas.microsoft.com/office/powerpoint/2010/main" val="4125159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29584" y="2559685"/>
            <a:ext cx="4754880" cy="1325563"/>
          </a:xfrm>
        </p:spPr>
        <p:txBody>
          <a:bodyPr>
            <a:normAutofit fontScale="90000"/>
          </a:bodyPr>
          <a:lstStyle/>
          <a:p>
            <a:r>
              <a:rPr lang="es-ES" dirty="0" smtClean="0"/>
              <a:t>Problemas que nos hemos encontrado</a:t>
            </a:r>
            <a:endParaRPr lang="es-ES" dirty="0"/>
          </a:p>
        </p:txBody>
      </p:sp>
    </p:spTree>
    <p:extLst>
      <p:ext uri="{BB962C8B-B14F-4D97-AF65-F5344CB8AC3E}">
        <p14:creationId xmlns:p14="http://schemas.microsoft.com/office/powerpoint/2010/main" val="1750569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6224" y="886333"/>
            <a:ext cx="4840224" cy="1325563"/>
          </a:xfrm>
        </p:spPr>
        <p:txBody>
          <a:bodyPr/>
          <a:lstStyle/>
          <a:p>
            <a:r>
              <a:rPr lang="es-ES" dirty="0" smtClean="0">
                <a:solidFill>
                  <a:schemeClr val="accent1">
                    <a:lumMod val="75000"/>
                  </a:schemeClr>
                </a:solidFill>
              </a:rPr>
              <a:t>Datos incompletos</a:t>
            </a:r>
            <a:endParaRPr lang="es-ES" dirty="0">
              <a:solidFill>
                <a:schemeClr val="accent1">
                  <a:lumMod val="75000"/>
                </a:schemeClr>
              </a:solidFill>
            </a:endParaRPr>
          </a:p>
        </p:txBody>
      </p:sp>
      <p:sp>
        <p:nvSpPr>
          <p:cNvPr id="3" name="Marcador de contenido 2"/>
          <p:cNvSpPr>
            <a:spLocks noGrp="1"/>
          </p:cNvSpPr>
          <p:nvPr>
            <p:ph idx="1"/>
          </p:nvPr>
        </p:nvSpPr>
        <p:spPr>
          <a:xfrm>
            <a:off x="1944624" y="2367344"/>
            <a:ext cx="8008989" cy="3103627"/>
          </a:xfrm>
        </p:spPr>
        <p:txBody>
          <a:bodyPr>
            <a:normAutofit fontScale="92500" lnSpcReduction="20000"/>
          </a:bodyPr>
          <a:lstStyle/>
          <a:p>
            <a:pPr marL="0" indent="0" algn="just">
              <a:buNone/>
            </a:pPr>
            <a:r>
              <a:rPr lang="es-ES" dirty="0" smtClean="0"/>
              <a:t>Para poder incorporar una cita al modelo necesitamos saber el valor de todos los datos que vayamos a incorporar al mismo. Por esta razón, es importante que falten el menor número de datos posibles.</a:t>
            </a:r>
          </a:p>
          <a:p>
            <a:pPr marL="0" indent="0" algn="just">
              <a:buNone/>
            </a:pPr>
            <a:endParaRPr lang="es-ES" dirty="0"/>
          </a:p>
          <a:p>
            <a:pPr marL="0" indent="0" algn="just">
              <a:buNone/>
            </a:pPr>
            <a:r>
              <a:rPr lang="es-ES" dirty="0" smtClean="0"/>
              <a:t>En el </a:t>
            </a:r>
            <a:r>
              <a:rPr lang="es-ES" dirty="0" err="1" smtClean="0"/>
              <a:t>dataset</a:t>
            </a:r>
            <a:r>
              <a:rPr lang="es-ES" dirty="0" smtClean="0"/>
              <a:t> original contamos con </a:t>
            </a:r>
            <a:r>
              <a:rPr lang="es-ES" b="1" u="sng" dirty="0" smtClean="0">
                <a:solidFill>
                  <a:srgbClr val="FF0000"/>
                </a:solidFill>
              </a:rPr>
              <a:t>524</a:t>
            </a:r>
            <a:r>
              <a:rPr lang="es-ES" dirty="0" smtClean="0"/>
              <a:t> datos.</a:t>
            </a:r>
          </a:p>
          <a:p>
            <a:pPr marL="0" indent="0" algn="just">
              <a:buNone/>
            </a:pPr>
            <a:endParaRPr lang="es-ES" dirty="0"/>
          </a:p>
          <a:p>
            <a:pPr marL="0" indent="0" algn="just">
              <a:buNone/>
            </a:pPr>
            <a:r>
              <a:rPr lang="es-ES" dirty="0" smtClean="0"/>
              <a:t>De los 524 datos, no tenemos ninguno completo.</a:t>
            </a:r>
            <a:endParaRPr lang="es-ES" dirty="0"/>
          </a:p>
        </p:txBody>
      </p:sp>
    </p:spTree>
    <p:extLst>
      <p:ext uri="{BB962C8B-B14F-4D97-AF65-F5344CB8AC3E}">
        <p14:creationId xmlns:p14="http://schemas.microsoft.com/office/powerpoint/2010/main" val="550091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22753" y="543516"/>
            <a:ext cx="5169408" cy="1325563"/>
          </a:xfrm>
        </p:spPr>
        <p:txBody>
          <a:bodyPr/>
          <a:lstStyle/>
          <a:p>
            <a:r>
              <a:rPr lang="es-ES" dirty="0" smtClean="0">
                <a:solidFill>
                  <a:schemeClr val="accent1">
                    <a:lumMod val="75000"/>
                  </a:schemeClr>
                </a:solidFill>
              </a:rPr>
              <a:t>¿Qué datos faltan?</a:t>
            </a:r>
            <a:endParaRPr lang="es-ES" dirty="0">
              <a:solidFill>
                <a:schemeClr val="accent1">
                  <a:lumMod val="75000"/>
                </a:schemeClr>
              </a:solidFill>
            </a:endParaRPr>
          </a:p>
        </p:txBody>
      </p:sp>
      <p:sp>
        <p:nvSpPr>
          <p:cNvPr id="3" name="Marcador de contenido 2"/>
          <p:cNvSpPr>
            <a:spLocks noGrp="1"/>
          </p:cNvSpPr>
          <p:nvPr>
            <p:ph idx="1"/>
          </p:nvPr>
        </p:nvSpPr>
        <p:spPr>
          <a:xfrm>
            <a:off x="838200" y="1600200"/>
            <a:ext cx="10515600" cy="4887659"/>
          </a:xfrm>
        </p:spPr>
        <p:txBody>
          <a:bodyPr>
            <a:normAutofit/>
          </a:bodyPr>
          <a:lstStyle/>
          <a:p>
            <a:pPr marL="0" indent="0">
              <a:buNone/>
            </a:pPr>
            <a:endParaRPr lang="es-ES" dirty="0"/>
          </a:p>
          <a:p>
            <a:pPr marL="0" indent="0">
              <a:buNone/>
            </a:pP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249450301"/>
              </p:ext>
            </p:extLst>
          </p:nvPr>
        </p:nvGraphicFramePr>
        <p:xfrm>
          <a:off x="2549452" y="1670030"/>
          <a:ext cx="6667701" cy="3412704"/>
        </p:xfrm>
        <a:graphic>
          <a:graphicData uri="http://schemas.openxmlformats.org/drawingml/2006/table">
            <a:tbl>
              <a:tblPr firstRow="1" bandRow="1">
                <a:tableStyleId>{9D7B26C5-4107-4FEC-AEDC-1716B250A1EF}</a:tableStyleId>
              </a:tblPr>
              <a:tblGrid>
                <a:gridCol w="2222567"/>
                <a:gridCol w="2222567"/>
                <a:gridCol w="2222567"/>
              </a:tblGrid>
              <a:tr h="292666">
                <a:tc>
                  <a:txBody>
                    <a:bodyPr/>
                    <a:lstStyle/>
                    <a:p>
                      <a:r>
                        <a:rPr lang="es-ES" sz="1500" dirty="0" smtClean="0">
                          <a:solidFill>
                            <a:schemeClr val="accent1">
                              <a:lumMod val="75000"/>
                            </a:schemeClr>
                          </a:solidFill>
                        </a:rPr>
                        <a:t>Datos</a:t>
                      </a:r>
                      <a:endParaRPr lang="es-ES" sz="1500" dirty="0">
                        <a:solidFill>
                          <a:schemeClr val="accent1">
                            <a:lumMod val="75000"/>
                          </a:schemeClr>
                        </a:solidFill>
                      </a:endParaRPr>
                    </a:p>
                  </a:txBody>
                  <a:tcPr marL="75012" marR="75012" marT="37506" marB="37506"/>
                </a:tc>
                <a:tc>
                  <a:txBody>
                    <a:bodyPr/>
                    <a:lstStyle/>
                    <a:p>
                      <a:r>
                        <a:rPr lang="es-ES" sz="1500" dirty="0" smtClean="0">
                          <a:solidFill>
                            <a:schemeClr val="accent1">
                              <a:lumMod val="75000"/>
                            </a:schemeClr>
                          </a:solidFill>
                        </a:rPr>
                        <a:t>Valores conocidos</a:t>
                      </a:r>
                      <a:endParaRPr lang="es-ES" sz="1500" dirty="0">
                        <a:solidFill>
                          <a:schemeClr val="accent1">
                            <a:lumMod val="75000"/>
                          </a:schemeClr>
                        </a:solidFill>
                      </a:endParaRPr>
                    </a:p>
                  </a:txBody>
                  <a:tcPr marL="75012" marR="75012" marT="37506" marB="37506"/>
                </a:tc>
                <a:tc>
                  <a:txBody>
                    <a:bodyPr/>
                    <a:lstStyle/>
                    <a:p>
                      <a:r>
                        <a:rPr lang="es-ES" sz="1500" dirty="0" smtClean="0">
                          <a:solidFill>
                            <a:schemeClr val="accent1">
                              <a:lumMod val="75000"/>
                            </a:schemeClr>
                          </a:solidFill>
                        </a:rPr>
                        <a:t>Valores</a:t>
                      </a:r>
                      <a:r>
                        <a:rPr lang="es-ES" sz="1500" baseline="0" dirty="0" smtClean="0">
                          <a:solidFill>
                            <a:schemeClr val="accent1">
                              <a:lumMod val="75000"/>
                            </a:schemeClr>
                          </a:solidFill>
                        </a:rPr>
                        <a:t> desconocidos</a:t>
                      </a:r>
                      <a:endParaRPr lang="es-ES" sz="1500" dirty="0">
                        <a:solidFill>
                          <a:schemeClr val="accent1">
                            <a:lumMod val="75000"/>
                          </a:schemeClr>
                        </a:solidFill>
                      </a:endParaRPr>
                    </a:p>
                  </a:txBody>
                  <a:tcPr marL="75012" marR="75012" marT="37506" marB="37506"/>
                </a:tc>
              </a:tr>
              <a:tr h="577743">
                <a:tc>
                  <a:txBody>
                    <a:bodyPr/>
                    <a:lstStyle/>
                    <a:p>
                      <a:r>
                        <a:rPr lang="es-ES" sz="1500" b="1" dirty="0" smtClean="0"/>
                        <a:t>Fecha de último seguimiento</a:t>
                      </a:r>
                      <a:endParaRPr lang="es-ES" sz="1500" b="1" dirty="0"/>
                    </a:p>
                  </a:txBody>
                  <a:tcPr marL="75012" marR="75012" marT="37506" marB="37506"/>
                </a:tc>
                <a:tc>
                  <a:txBody>
                    <a:bodyPr/>
                    <a:lstStyle/>
                    <a:p>
                      <a:r>
                        <a:rPr lang="es-ES" sz="1500" u="sng" dirty="0" smtClean="0"/>
                        <a:t>39</a:t>
                      </a:r>
                      <a:r>
                        <a:rPr lang="es-ES" sz="1800" b="1" dirty="0" smtClean="0">
                          <a:solidFill>
                            <a:srgbClr val="FF0000"/>
                          </a:solidFill>
                        </a:rPr>
                        <a:t>*</a:t>
                      </a:r>
                    </a:p>
                    <a:p>
                      <a:endParaRPr lang="es-ES" sz="1500" dirty="0"/>
                    </a:p>
                  </a:txBody>
                  <a:tcPr marL="75012" marR="75012" marT="37506" marB="37506"/>
                </a:tc>
                <a:tc>
                  <a:txBody>
                    <a:bodyPr/>
                    <a:lstStyle/>
                    <a:p>
                      <a:r>
                        <a:rPr lang="es-ES" sz="1500" u="sng" dirty="0" smtClean="0"/>
                        <a:t>485</a:t>
                      </a:r>
                      <a:endParaRPr lang="es-ES" sz="1500" u="sng" dirty="0"/>
                    </a:p>
                  </a:txBody>
                  <a:tcPr marL="75012" marR="75012" marT="37506" marB="37506"/>
                </a:tc>
              </a:tr>
              <a:tr h="316395">
                <a:tc>
                  <a:txBody>
                    <a:bodyPr/>
                    <a:lstStyle/>
                    <a:p>
                      <a:r>
                        <a:rPr lang="es-ES" sz="1500" b="1" dirty="0" smtClean="0"/>
                        <a:t>STIMA</a:t>
                      </a:r>
                      <a:endParaRPr lang="es-ES" sz="1500" b="1" dirty="0"/>
                    </a:p>
                  </a:txBody>
                  <a:tcPr marL="75012" marR="75012" marT="37506" marB="37506"/>
                </a:tc>
                <a:tc>
                  <a:txBody>
                    <a:bodyPr/>
                    <a:lstStyle/>
                    <a:p>
                      <a:r>
                        <a:rPr lang="es-ES" sz="1500" dirty="0" smtClean="0"/>
                        <a:t>455</a:t>
                      </a:r>
                      <a:endParaRPr lang="es-ES" sz="1500" dirty="0"/>
                    </a:p>
                  </a:txBody>
                  <a:tcPr marL="75012" marR="75012" marT="37506" marB="37506"/>
                </a:tc>
                <a:tc>
                  <a:txBody>
                    <a:bodyPr/>
                    <a:lstStyle/>
                    <a:p>
                      <a:r>
                        <a:rPr lang="es-ES" sz="1500" dirty="0" smtClean="0"/>
                        <a:t>69</a:t>
                      </a:r>
                      <a:endParaRPr lang="es-ES" sz="1500" dirty="0"/>
                    </a:p>
                  </a:txBody>
                  <a:tcPr marL="75012" marR="75012" marT="37506" marB="37506"/>
                </a:tc>
              </a:tr>
              <a:tr h="316395">
                <a:tc>
                  <a:txBody>
                    <a:bodyPr/>
                    <a:lstStyle/>
                    <a:p>
                      <a:r>
                        <a:rPr lang="es-ES" sz="1500" b="1" dirty="0" smtClean="0"/>
                        <a:t>STIMVI</a:t>
                      </a:r>
                      <a:endParaRPr lang="es-ES" sz="1500" b="1" dirty="0"/>
                    </a:p>
                  </a:txBody>
                  <a:tcPr marL="75012" marR="75012" marT="37506" marB="37506"/>
                </a:tc>
                <a:tc>
                  <a:txBody>
                    <a:bodyPr/>
                    <a:lstStyle/>
                    <a:p>
                      <a:r>
                        <a:rPr lang="es-ES" sz="1500" u="sng" dirty="0" smtClean="0"/>
                        <a:t>64</a:t>
                      </a:r>
                      <a:endParaRPr lang="es-ES" sz="1500" u="sng" dirty="0"/>
                    </a:p>
                  </a:txBody>
                  <a:tcPr marL="75012" marR="75012" marT="37506" marB="37506"/>
                </a:tc>
                <a:tc>
                  <a:txBody>
                    <a:bodyPr/>
                    <a:lstStyle/>
                    <a:p>
                      <a:r>
                        <a:rPr lang="es-ES" sz="1500" u="sng" dirty="0" smtClean="0"/>
                        <a:t>460</a:t>
                      </a:r>
                      <a:endParaRPr lang="es-ES" sz="1500" u="sng" dirty="0"/>
                    </a:p>
                  </a:txBody>
                  <a:tcPr marL="75012" marR="75012" marT="37506" marB="37506"/>
                </a:tc>
              </a:tr>
              <a:tr h="316395">
                <a:tc>
                  <a:txBody>
                    <a:bodyPr/>
                    <a:lstStyle/>
                    <a:p>
                      <a:r>
                        <a:rPr lang="es-ES" sz="1500" b="1" dirty="0" smtClean="0"/>
                        <a:t>Choque</a:t>
                      </a:r>
                      <a:endParaRPr lang="es-ES" sz="1500" b="1" dirty="0"/>
                    </a:p>
                  </a:txBody>
                  <a:tcPr marL="75012" marR="75012" marT="37506" marB="37506"/>
                </a:tc>
                <a:tc>
                  <a:txBody>
                    <a:bodyPr/>
                    <a:lstStyle/>
                    <a:p>
                      <a:r>
                        <a:rPr lang="es-ES" sz="1500" dirty="0" smtClean="0"/>
                        <a:t>440</a:t>
                      </a:r>
                      <a:endParaRPr lang="es-ES" sz="1500" dirty="0"/>
                    </a:p>
                  </a:txBody>
                  <a:tcPr marL="75012" marR="75012" marT="37506" marB="37506"/>
                </a:tc>
                <a:tc>
                  <a:txBody>
                    <a:bodyPr/>
                    <a:lstStyle/>
                    <a:p>
                      <a:r>
                        <a:rPr lang="es-ES" sz="1500" dirty="0" smtClean="0"/>
                        <a:t>84</a:t>
                      </a:r>
                      <a:endParaRPr lang="es-ES" sz="1500" dirty="0"/>
                    </a:p>
                  </a:txBody>
                  <a:tcPr marL="75012" marR="75012" marT="37506" marB="37506"/>
                </a:tc>
              </a:tr>
              <a:tr h="316395">
                <a:tc>
                  <a:txBody>
                    <a:bodyPr/>
                    <a:lstStyle/>
                    <a:p>
                      <a:r>
                        <a:rPr lang="es-ES" sz="1500" b="1" dirty="0" smtClean="0"/>
                        <a:t>ATP</a:t>
                      </a:r>
                      <a:endParaRPr lang="es-ES" sz="1500" b="1" dirty="0"/>
                    </a:p>
                  </a:txBody>
                  <a:tcPr marL="75012" marR="75012" marT="37506" marB="37506"/>
                </a:tc>
                <a:tc>
                  <a:txBody>
                    <a:bodyPr/>
                    <a:lstStyle/>
                    <a:p>
                      <a:r>
                        <a:rPr lang="es-ES" sz="1500" dirty="0" smtClean="0"/>
                        <a:t>440</a:t>
                      </a:r>
                      <a:endParaRPr lang="es-ES" sz="1500" dirty="0"/>
                    </a:p>
                  </a:txBody>
                  <a:tcPr marL="75012" marR="75012" marT="37506" marB="37506"/>
                </a:tc>
                <a:tc>
                  <a:txBody>
                    <a:bodyPr/>
                    <a:lstStyle/>
                    <a:p>
                      <a:r>
                        <a:rPr lang="es-ES" sz="1500" dirty="0" smtClean="0"/>
                        <a:t>84</a:t>
                      </a:r>
                      <a:endParaRPr lang="es-ES" sz="1500" dirty="0"/>
                    </a:p>
                  </a:txBody>
                  <a:tcPr marL="75012" marR="75012" marT="37506" marB="37506"/>
                </a:tc>
              </a:tr>
              <a:tr h="316395">
                <a:tc>
                  <a:txBody>
                    <a:bodyPr/>
                    <a:lstStyle/>
                    <a:p>
                      <a:r>
                        <a:rPr lang="es-ES" sz="1500" b="1" dirty="0" smtClean="0"/>
                        <a:t>MSA</a:t>
                      </a:r>
                      <a:endParaRPr lang="es-ES" sz="1500" b="1" dirty="0"/>
                    </a:p>
                  </a:txBody>
                  <a:tcPr marL="75012" marR="75012" marT="37506" marB="37506"/>
                </a:tc>
                <a:tc>
                  <a:txBody>
                    <a:bodyPr/>
                    <a:lstStyle/>
                    <a:p>
                      <a:r>
                        <a:rPr lang="es-ES" sz="1500" dirty="0" smtClean="0"/>
                        <a:t>455</a:t>
                      </a:r>
                      <a:endParaRPr lang="es-ES" sz="1500" dirty="0"/>
                    </a:p>
                  </a:txBody>
                  <a:tcPr marL="75012" marR="75012" marT="37506" marB="37506"/>
                </a:tc>
                <a:tc>
                  <a:txBody>
                    <a:bodyPr/>
                    <a:lstStyle/>
                    <a:p>
                      <a:r>
                        <a:rPr lang="es-ES" sz="1500" dirty="0" smtClean="0"/>
                        <a:t>69</a:t>
                      </a:r>
                      <a:endParaRPr lang="es-ES" sz="1500" dirty="0"/>
                    </a:p>
                  </a:txBody>
                  <a:tcPr marL="75012" marR="75012" marT="37506" marB="37506"/>
                </a:tc>
              </a:tr>
              <a:tr h="316395">
                <a:tc>
                  <a:txBody>
                    <a:bodyPr/>
                    <a:lstStyle/>
                    <a:p>
                      <a:r>
                        <a:rPr lang="es-ES" sz="1500" b="1" dirty="0" smtClean="0"/>
                        <a:t>VA</a:t>
                      </a:r>
                      <a:endParaRPr lang="es-ES" sz="1500" b="1" dirty="0"/>
                    </a:p>
                  </a:txBody>
                  <a:tcPr marL="75012" marR="75012" marT="37506" marB="37506"/>
                </a:tc>
                <a:tc>
                  <a:txBody>
                    <a:bodyPr/>
                    <a:lstStyle/>
                    <a:p>
                      <a:r>
                        <a:rPr lang="es-ES" sz="1500" dirty="0" smtClean="0"/>
                        <a:t>455</a:t>
                      </a:r>
                      <a:endParaRPr lang="es-ES" sz="1500" dirty="0"/>
                    </a:p>
                  </a:txBody>
                  <a:tcPr marL="75012" marR="75012" marT="37506" marB="37506"/>
                </a:tc>
                <a:tc>
                  <a:txBody>
                    <a:bodyPr/>
                    <a:lstStyle/>
                    <a:p>
                      <a:r>
                        <a:rPr lang="es-ES" sz="1500" dirty="0" smtClean="0"/>
                        <a:t>69</a:t>
                      </a:r>
                      <a:endParaRPr lang="es-ES" sz="1500" dirty="0"/>
                    </a:p>
                  </a:txBody>
                  <a:tcPr marL="75012" marR="75012" marT="37506" marB="37506"/>
                </a:tc>
              </a:tr>
              <a:tr h="316395">
                <a:tc>
                  <a:txBody>
                    <a:bodyPr/>
                    <a:lstStyle/>
                    <a:p>
                      <a:r>
                        <a:rPr lang="es-ES" sz="1500" b="1" dirty="0" smtClean="0"/>
                        <a:t>VI</a:t>
                      </a:r>
                      <a:endParaRPr lang="es-ES" sz="1500" b="1" dirty="0"/>
                    </a:p>
                  </a:txBody>
                  <a:tcPr marL="75012" marR="75012" marT="37506" marB="37506"/>
                </a:tc>
                <a:tc>
                  <a:txBody>
                    <a:bodyPr/>
                    <a:lstStyle/>
                    <a:p>
                      <a:r>
                        <a:rPr lang="es-ES" sz="1500" u="sng" dirty="0" smtClean="0"/>
                        <a:t>64</a:t>
                      </a:r>
                      <a:endParaRPr lang="es-ES" sz="1500" u="sng" dirty="0"/>
                    </a:p>
                  </a:txBody>
                  <a:tcPr marL="75012" marR="75012" marT="37506" marB="37506"/>
                </a:tc>
                <a:tc>
                  <a:txBody>
                    <a:bodyPr/>
                    <a:lstStyle/>
                    <a:p>
                      <a:r>
                        <a:rPr lang="es-ES" sz="1500" u="sng" dirty="0" smtClean="0"/>
                        <a:t>460</a:t>
                      </a:r>
                      <a:endParaRPr lang="es-ES" sz="1500" u="sng" dirty="0"/>
                    </a:p>
                  </a:txBody>
                  <a:tcPr marL="75012" marR="75012" marT="37506" marB="37506"/>
                </a:tc>
              </a:tr>
              <a:tr h="316395">
                <a:tc>
                  <a:txBody>
                    <a:bodyPr/>
                    <a:lstStyle/>
                    <a:p>
                      <a:r>
                        <a:rPr lang="es-ES" sz="1500" b="1" dirty="0" smtClean="0"/>
                        <a:t>MSVI</a:t>
                      </a:r>
                      <a:endParaRPr lang="es-ES" sz="1500" b="1" dirty="0"/>
                    </a:p>
                  </a:txBody>
                  <a:tcPr marL="75012" marR="75012" marT="37506" marB="37506"/>
                </a:tc>
                <a:tc>
                  <a:txBody>
                    <a:bodyPr/>
                    <a:lstStyle/>
                    <a:p>
                      <a:r>
                        <a:rPr lang="es-ES" sz="1500" u="sng" dirty="0" smtClean="0"/>
                        <a:t>64</a:t>
                      </a:r>
                      <a:endParaRPr lang="es-ES" sz="1500" u="sng" dirty="0"/>
                    </a:p>
                  </a:txBody>
                  <a:tcPr marL="75012" marR="75012" marT="37506" marB="37506"/>
                </a:tc>
                <a:tc>
                  <a:txBody>
                    <a:bodyPr/>
                    <a:lstStyle/>
                    <a:p>
                      <a:r>
                        <a:rPr lang="es-ES" sz="1500" u="sng" dirty="0" smtClean="0"/>
                        <a:t>460</a:t>
                      </a:r>
                      <a:endParaRPr lang="es-ES" sz="1500" u="sng" dirty="0"/>
                    </a:p>
                  </a:txBody>
                  <a:tcPr marL="75012" marR="75012" marT="37506" marB="37506"/>
                </a:tc>
              </a:tr>
            </a:tbl>
          </a:graphicData>
        </a:graphic>
      </p:graphicFrame>
      <p:sp>
        <p:nvSpPr>
          <p:cNvPr id="6" name="CuadroTexto 5"/>
          <p:cNvSpPr txBox="1"/>
          <p:nvPr/>
        </p:nvSpPr>
        <p:spPr>
          <a:xfrm>
            <a:off x="1318260" y="5216088"/>
            <a:ext cx="9555480" cy="923330"/>
          </a:xfrm>
          <a:prstGeom prst="rect">
            <a:avLst/>
          </a:prstGeom>
          <a:noFill/>
        </p:spPr>
        <p:txBody>
          <a:bodyPr wrap="square" rtlCol="0">
            <a:spAutoFit/>
          </a:bodyPr>
          <a:lstStyle/>
          <a:p>
            <a:r>
              <a:rPr lang="es-ES" b="1" dirty="0" smtClean="0">
                <a:solidFill>
                  <a:srgbClr val="FF0000"/>
                </a:solidFill>
              </a:rPr>
              <a:t>*</a:t>
            </a:r>
            <a:r>
              <a:rPr lang="es-ES" dirty="0" smtClean="0"/>
              <a:t> Las operaciones de modelado de machine </a:t>
            </a:r>
            <a:r>
              <a:rPr lang="es-ES" dirty="0" err="1" smtClean="0"/>
              <a:t>learning</a:t>
            </a:r>
            <a:r>
              <a:rPr lang="es-ES" dirty="0" smtClean="0"/>
              <a:t> se basan en la </a:t>
            </a:r>
            <a:r>
              <a:rPr lang="es-ES" u="sng" dirty="0" smtClean="0">
                <a:solidFill>
                  <a:srgbClr val="FF0000"/>
                </a:solidFill>
              </a:rPr>
              <a:t>asunción de normalidad</a:t>
            </a:r>
            <a:r>
              <a:rPr lang="es-ES" dirty="0" smtClean="0"/>
              <a:t>, para la cual la población con la que se trabaja debe tener un tamaño igual o superior a 50. Esta variable no la cumple.</a:t>
            </a:r>
            <a:endParaRPr lang="es-ES" dirty="0"/>
          </a:p>
        </p:txBody>
      </p:sp>
    </p:spTree>
    <p:extLst>
      <p:ext uri="{BB962C8B-B14F-4D97-AF65-F5344CB8AC3E}">
        <p14:creationId xmlns:p14="http://schemas.microsoft.com/office/powerpoint/2010/main" val="79218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89960" y="2605405"/>
            <a:ext cx="4931664" cy="1325563"/>
          </a:xfrm>
        </p:spPr>
        <p:txBody>
          <a:bodyPr/>
          <a:lstStyle/>
          <a:p>
            <a:r>
              <a:rPr lang="es-ES" dirty="0" smtClean="0"/>
              <a:t>Algunos ejemplos</a:t>
            </a:r>
            <a:endParaRPr lang="es-ES" dirty="0"/>
          </a:p>
        </p:txBody>
      </p:sp>
    </p:spTree>
    <p:extLst>
      <p:ext uri="{BB962C8B-B14F-4D97-AF65-F5344CB8AC3E}">
        <p14:creationId xmlns:p14="http://schemas.microsoft.com/office/powerpoint/2010/main" val="344565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030925" y="1882712"/>
            <a:ext cx="5345768" cy="3299103"/>
          </a:xfrm>
          <a:prstGeom prst="rect">
            <a:avLst/>
          </a:prstGeom>
        </p:spPr>
      </p:pic>
      <p:sp>
        <p:nvSpPr>
          <p:cNvPr id="12" name="CuadroTexto 11"/>
          <p:cNvSpPr txBox="1"/>
          <p:nvPr/>
        </p:nvSpPr>
        <p:spPr>
          <a:xfrm>
            <a:off x="1949802" y="5337164"/>
            <a:ext cx="8430768" cy="646331"/>
          </a:xfrm>
          <a:prstGeom prst="rect">
            <a:avLst/>
          </a:prstGeom>
          <a:noFill/>
        </p:spPr>
        <p:txBody>
          <a:bodyPr wrap="square" rtlCol="0">
            <a:spAutoFit/>
          </a:bodyPr>
          <a:lstStyle/>
          <a:p>
            <a:r>
              <a:rPr lang="es-ES" dirty="0" smtClean="0"/>
              <a:t>En la gráfica podemos apreciar la distribución de los tiempos de vida que conocemos de distintos aparatos. La distribución no se asemeja a una normal.</a:t>
            </a:r>
            <a:endParaRPr lang="es-ES" dirty="0"/>
          </a:p>
        </p:txBody>
      </p:sp>
      <p:sp>
        <p:nvSpPr>
          <p:cNvPr id="13" name="Título 1"/>
          <p:cNvSpPr>
            <a:spLocks noGrp="1"/>
          </p:cNvSpPr>
          <p:nvPr>
            <p:ph type="title"/>
          </p:nvPr>
        </p:nvSpPr>
        <p:spPr>
          <a:xfrm>
            <a:off x="1949802" y="729168"/>
            <a:ext cx="8097323" cy="1063702"/>
          </a:xfrm>
        </p:spPr>
        <p:txBody>
          <a:bodyPr>
            <a:noAutofit/>
          </a:bodyPr>
          <a:lstStyle/>
          <a:p>
            <a:pPr algn="ctr"/>
            <a:r>
              <a:rPr lang="es-ES" dirty="0">
                <a:solidFill>
                  <a:schemeClr val="accent1">
                    <a:lumMod val="75000"/>
                  </a:schemeClr>
                </a:solidFill>
              </a:rPr>
              <a:t>Tiempo entre inicio y último seguimiento</a:t>
            </a:r>
            <a:endParaRPr lang="es-ES" dirty="0">
              <a:solidFill>
                <a:schemeClr val="accent1">
                  <a:lumMod val="75000"/>
                </a:schemeClr>
              </a:solidFill>
            </a:endParaRPr>
          </a:p>
        </p:txBody>
      </p:sp>
    </p:spTree>
    <p:extLst>
      <p:ext uri="{BB962C8B-B14F-4D97-AF65-F5344CB8AC3E}">
        <p14:creationId xmlns:p14="http://schemas.microsoft.com/office/powerpoint/2010/main" val="102866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42844" y="1689337"/>
            <a:ext cx="5532832" cy="3414548"/>
          </a:xfrm>
          <a:prstGeom prst="rect">
            <a:avLst/>
          </a:prstGeom>
        </p:spPr>
      </p:pic>
      <p:sp>
        <p:nvSpPr>
          <p:cNvPr id="6" name="CuadroTexto 5"/>
          <p:cNvSpPr txBox="1"/>
          <p:nvPr/>
        </p:nvSpPr>
        <p:spPr>
          <a:xfrm>
            <a:off x="2016252" y="5103885"/>
            <a:ext cx="8398764" cy="1200329"/>
          </a:xfrm>
          <a:prstGeom prst="rect">
            <a:avLst/>
          </a:prstGeom>
          <a:noFill/>
        </p:spPr>
        <p:txBody>
          <a:bodyPr wrap="square" rtlCol="0">
            <a:spAutoFit/>
          </a:bodyPr>
          <a:lstStyle/>
          <a:p>
            <a:pPr algn="just"/>
            <a:r>
              <a:rPr lang="es-ES" dirty="0" smtClean="0"/>
              <a:t>En la gráfica podemos observar la distribución de la variable Supervivencia, así como la cantidad de datos que desconocemos (los marcados como NA). Esta cantidad es demasiado grande como para no tenerlos en cuenta y asumir que la población presenta una distribución como la representada en la gráfica.</a:t>
            </a:r>
            <a:endParaRPr lang="es-ES" dirty="0"/>
          </a:p>
        </p:txBody>
      </p:sp>
      <p:sp>
        <p:nvSpPr>
          <p:cNvPr id="7" name="Título 1"/>
          <p:cNvSpPr>
            <a:spLocks noGrp="1"/>
          </p:cNvSpPr>
          <p:nvPr>
            <p:ph type="title"/>
          </p:nvPr>
        </p:nvSpPr>
        <p:spPr>
          <a:xfrm>
            <a:off x="3443428" y="664516"/>
            <a:ext cx="4931664" cy="1325563"/>
          </a:xfrm>
        </p:spPr>
        <p:txBody>
          <a:bodyPr>
            <a:normAutofit/>
          </a:bodyPr>
          <a:lstStyle/>
          <a:p>
            <a:pPr algn="ctr"/>
            <a:r>
              <a:rPr lang="es-ES" dirty="0">
                <a:solidFill>
                  <a:schemeClr val="accent1">
                    <a:lumMod val="75000"/>
                  </a:schemeClr>
                </a:solidFill>
              </a:rPr>
              <a:t>Supervivencia</a:t>
            </a:r>
            <a:endParaRPr lang="es-ES" dirty="0">
              <a:solidFill>
                <a:schemeClr val="accent1">
                  <a:lumMod val="75000"/>
                </a:schemeClr>
              </a:solidFill>
            </a:endParaRPr>
          </a:p>
        </p:txBody>
      </p:sp>
    </p:spTree>
    <p:extLst>
      <p:ext uri="{BB962C8B-B14F-4D97-AF65-F5344CB8AC3E}">
        <p14:creationId xmlns:p14="http://schemas.microsoft.com/office/powerpoint/2010/main" val="1676936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1042</Words>
  <Application>Microsoft Office PowerPoint</Application>
  <PresentationFormat>Panorámica</PresentationFormat>
  <Paragraphs>143</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Franklin Gothic Book</vt:lpstr>
      <vt:lpstr>Franklin Gothic Medium</vt:lpstr>
      <vt:lpstr>Tema de Office</vt:lpstr>
      <vt:lpstr>Análisis de los datos y líneas futuras</vt:lpstr>
      <vt:lpstr>Los datos</vt:lpstr>
      <vt:lpstr>Presentación de PowerPoint</vt:lpstr>
      <vt:lpstr>Problemas que nos hemos encontrado</vt:lpstr>
      <vt:lpstr>Datos incompletos</vt:lpstr>
      <vt:lpstr>¿Qué datos faltan?</vt:lpstr>
      <vt:lpstr>Algunos ejemplos</vt:lpstr>
      <vt:lpstr>Tiempo entre inicio y último seguimiento</vt:lpstr>
      <vt:lpstr>Supervivencia</vt:lpstr>
      <vt:lpstr>Supervivencia en función del número de cámaras</vt:lpstr>
      <vt:lpstr>Relación entre el tiempo entre inicio y último seguimiento y la VA</vt:lpstr>
      <vt:lpstr>Solución</vt:lpstr>
      <vt:lpstr>Presentación de PowerPoint</vt:lpstr>
      <vt:lpstr>Presentación de PowerPoint</vt:lpstr>
      <vt:lpstr>La fecha de retirada</vt:lpstr>
      <vt:lpstr>Solución: inferir los datos que faltan</vt:lpstr>
      <vt:lpstr>Resultados de la solución</vt:lpstr>
      <vt:lpstr>Según el voltaje de la batería</vt:lpstr>
      <vt:lpstr>Presentación de PowerPoint</vt:lpstr>
      <vt:lpstr>Presentación de PowerPoint</vt:lpstr>
      <vt:lpstr>Según el voltaje de la batería y el tiempo que lleva operativo</vt:lpstr>
      <vt:lpstr>Presentación de PowerPoint</vt:lpstr>
      <vt:lpstr>Presentación de PowerPoint</vt:lpstr>
      <vt:lpstr>Ventajas de inferir los datos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los datos y líneas futuras</dc:title>
  <dc:creator>Elena Campillo</dc:creator>
  <cp:lastModifiedBy>Elena Campillo</cp:lastModifiedBy>
  <cp:revision>40</cp:revision>
  <dcterms:created xsi:type="dcterms:W3CDTF">2017-04-11T11:27:40Z</dcterms:created>
  <dcterms:modified xsi:type="dcterms:W3CDTF">2017-04-11T17:06:15Z</dcterms:modified>
</cp:coreProperties>
</file>