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4" r:id="rId4"/>
    <p:sldId id="275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49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76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1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32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98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163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1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9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5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B7D7-E402-45EE-B61F-147514E54F14}" type="datetimeFigureOut">
              <a:rPr lang="es-ES" smtClean="0"/>
              <a:t>15/04/2017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28EB-3FA8-463A-9710-433A97E6E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50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Resultados del modelado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051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638640" y="1408175"/>
            <a:ext cx="10771890" cy="4169665"/>
            <a:chOff x="638640" y="1408175"/>
            <a:chExt cx="10771890" cy="4169665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638640" y="2337267"/>
              <a:ext cx="10771890" cy="3240573"/>
              <a:chOff x="1450226" y="2584155"/>
              <a:chExt cx="9119056" cy="2743341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0226" y="258415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054" y="2584155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3021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477845" y="1983295"/>
            <a:ext cx="11078367" cy="3978593"/>
            <a:chOff x="404693" y="1965007"/>
            <a:chExt cx="11078367" cy="3978593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404693" y="2711089"/>
              <a:ext cx="11078367" cy="3232511"/>
              <a:chOff x="1002170" y="2976265"/>
              <a:chExt cx="9401898" cy="2743341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170" y="297626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8840" y="2976265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6804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98366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0.9641791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0.994302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0.9444444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0.994302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0.4980264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0.5135857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4017264" y="2549604"/>
            <a:ext cx="1935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x6M.fix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10   19</a:t>
            </a:r>
          </a:p>
          <a:p>
            <a:r>
              <a:rPr lang="da-DK" dirty="0"/>
              <a:t>  TRUE     12  323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6495288" y="2549604"/>
            <a:ext cx="196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x6M.fix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22    2</a:t>
            </a:r>
          </a:p>
          <a:p>
            <a:r>
              <a:rPr lang="da-DK" dirty="0"/>
              <a:t>  TRUE      2  349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01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12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584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450521" y="1408175"/>
            <a:ext cx="11415965" cy="4261105"/>
            <a:chOff x="450521" y="1408175"/>
            <a:chExt cx="11415965" cy="4261105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50521" y="2231028"/>
              <a:ext cx="11415965" cy="3438252"/>
              <a:chOff x="1569098" y="2514492"/>
              <a:chExt cx="9108668" cy="274334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9098" y="2514493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2538" y="2514492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455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595873" y="1965007"/>
            <a:ext cx="10648821" cy="3859721"/>
            <a:chOff x="595873" y="1965007"/>
            <a:chExt cx="10648821" cy="3859721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95873" y="2702159"/>
              <a:ext cx="10648821" cy="3122569"/>
              <a:chOff x="1377074" y="2894183"/>
              <a:chExt cx="9355556" cy="2743343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7074" y="289418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7402" y="2894183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1854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00716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0.9745223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0.9842767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0.9683544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0.9690402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0.5235614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0.528802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053840" y="2520678"/>
            <a:ext cx="1944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x12M.fix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40   10</a:t>
            </a:r>
          </a:p>
          <a:p>
            <a:r>
              <a:rPr lang="da-DK" dirty="0"/>
              <a:t>  TRUE      8  306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513576" y="2520677"/>
            <a:ext cx="2026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x12M.fix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47   10</a:t>
            </a:r>
          </a:p>
          <a:p>
            <a:r>
              <a:rPr lang="da-DK" dirty="0"/>
              <a:t>  TRUE      5  313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371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03576" y="2760853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18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22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419279" y="1408175"/>
            <a:ext cx="11447207" cy="4306825"/>
            <a:chOff x="419279" y="1408175"/>
            <a:chExt cx="11447207" cy="4306825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19279" y="2285892"/>
              <a:ext cx="11447207" cy="3429108"/>
              <a:chOff x="1163199" y="2679084"/>
              <a:chExt cx="9157951" cy="274334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3199" y="2679085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922" y="2679084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70999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365706" y="1965007"/>
            <a:ext cx="10988094" cy="4124896"/>
            <a:chOff x="365706" y="1965007"/>
            <a:chExt cx="10988094" cy="4124896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365706" y="2894182"/>
              <a:ext cx="10988094" cy="3195721"/>
              <a:chOff x="1235978" y="3044880"/>
              <a:chExt cx="9432644" cy="2743342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5978" y="304488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3394" y="3044880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Regresión logística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Predice el </a:t>
            </a:r>
            <a:r>
              <a:rPr lang="es-ES" dirty="0">
                <a:latin typeface="+mj-lt"/>
              </a:rPr>
              <a:t>resultado de una variable categórica </a:t>
            </a:r>
            <a:r>
              <a:rPr lang="es-ES" dirty="0" smtClean="0">
                <a:latin typeface="+mj-lt"/>
              </a:rPr>
              <a:t>(en nuestro caso, la supervivencia a los distintos meses) </a:t>
            </a:r>
            <a:r>
              <a:rPr lang="es-ES" dirty="0">
                <a:latin typeface="+mj-lt"/>
              </a:rPr>
              <a:t>en función de las variables </a:t>
            </a:r>
            <a:r>
              <a:rPr lang="es-ES" dirty="0" smtClean="0">
                <a:latin typeface="+mj-lt"/>
              </a:rPr>
              <a:t>independientes (los demás parámetros del </a:t>
            </a:r>
            <a:r>
              <a:rPr lang="es-ES" dirty="0" err="1" smtClean="0">
                <a:latin typeface="+mj-lt"/>
              </a:rPr>
              <a:t>dataset</a:t>
            </a:r>
            <a:r>
              <a:rPr lang="es-ES" dirty="0" smtClean="0">
                <a:latin typeface="+mj-lt"/>
              </a:rPr>
              <a:t>).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Permite modelar la </a:t>
            </a:r>
            <a:r>
              <a:rPr lang="es-ES" dirty="0">
                <a:solidFill>
                  <a:srgbClr val="FF0000"/>
                </a:solidFill>
                <a:latin typeface="+mj-lt"/>
              </a:rPr>
              <a:t>probabilidad</a:t>
            </a:r>
            <a:r>
              <a:rPr lang="es-ES" dirty="0">
                <a:latin typeface="+mj-lt"/>
              </a:rPr>
              <a:t> de un evento ocurriendo como función de otros factores</a:t>
            </a:r>
          </a:p>
        </p:txBody>
      </p:sp>
    </p:spTree>
    <p:extLst>
      <p:ext uri="{BB962C8B-B14F-4D97-AF65-F5344CB8AC3E}">
        <p14:creationId xmlns:p14="http://schemas.microsoft.com/office/powerpoint/2010/main" val="77991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79907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0.9795322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0.9627507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0.9824047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0.5066546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0.4979745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4238243" y="2549604"/>
            <a:ext cx="1962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x18M.fix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16    6</a:t>
            </a:r>
          </a:p>
          <a:p>
            <a:r>
              <a:rPr lang="da-DK" dirty="0"/>
              <a:t>  TRUE      7  335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350506" y="2549604"/>
            <a:ext cx="2054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x18M.fix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12   14</a:t>
            </a:r>
          </a:p>
          <a:p>
            <a:r>
              <a:rPr lang="da-DK" dirty="0"/>
              <a:t>  TRUE     13  336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773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02208" y="828928"/>
            <a:ext cx="10515600" cy="55627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Modelo </a:t>
            </a:r>
            <a:r>
              <a:rPr lang="es-ES" sz="4000" b="1" u="sng" dirty="0" err="1" smtClean="0">
                <a:solidFill>
                  <a:srgbClr val="0070C0"/>
                </a:solidFill>
                <a:latin typeface="+mj-lt"/>
              </a:rPr>
              <a:t>naive</a:t>
            </a:r>
            <a:r>
              <a:rPr lang="es-ES" sz="4000" u="sng" dirty="0" smtClean="0">
                <a:solidFill>
                  <a:srgbClr val="0070C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s-ES" dirty="0">
                <a:latin typeface="+mj-lt"/>
              </a:rPr>
              <a:t>M</a:t>
            </a:r>
            <a:r>
              <a:rPr lang="es-ES" dirty="0" smtClean="0">
                <a:latin typeface="+mj-lt"/>
              </a:rPr>
              <a:t>odelo antes de realizar el análisis de los datos.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  <a:r>
              <a:rPr lang="es-ES" dirty="0" smtClean="0">
                <a:solidFill>
                  <a:srgbClr val="FF0000"/>
                </a:solidFill>
                <a:latin typeface="+mj-lt"/>
              </a:rPr>
              <a:t>Supervivencia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~ cámaras + frecuencia min + R + Tiempo desde implante + voltaje batería + STIMA + STIMVI + STIMVD + Choque + ATP + Episodios</a:t>
            </a:r>
          </a:p>
          <a:p>
            <a:pPr marL="0" indent="0">
              <a:buNone/>
            </a:pPr>
            <a:endParaRPr lang="es-ES" dirty="0" smtClean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sz="4000" b="1" u="sng" dirty="0" smtClean="0">
                <a:solidFill>
                  <a:srgbClr val="0070C0"/>
                </a:solidFill>
                <a:latin typeface="+mj-lt"/>
              </a:rPr>
              <a:t>Modelo</a:t>
            </a:r>
            <a:endParaRPr lang="es-ES" sz="4000" u="sng" dirty="0">
              <a:solidFill>
                <a:srgbClr val="0070C0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>
                <a:latin typeface="+mj-lt"/>
              </a:rPr>
              <a:t>M</a:t>
            </a:r>
            <a:r>
              <a:rPr lang="es-ES" dirty="0" smtClean="0">
                <a:latin typeface="+mj-lt"/>
              </a:rPr>
              <a:t>odelo tras realizar el análisis de los datos.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	</a:t>
            </a:r>
            <a:r>
              <a:rPr lang="es-ES" dirty="0" smtClean="0">
                <a:solidFill>
                  <a:srgbClr val="FF0000"/>
                </a:solidFill>
                <a:latin typeface="+mj-lt"/>
              </a:rPr>
              <a:t>Supervivencia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~ </a:t>
            </a:r>
            <a:r>
              <a:rPr lang="es-E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Tiempo desde implante 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+ </a:t>
            </a:r>
            <a:r>
              <a:rPr lang="es-ES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voltaje batería</a:t>
            </a:r>
            <a:endParaRPr lang="es-ES" u="sng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5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1196" y="1855280"/>
            <a:ext cx="6769608" cy="435133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s-ES" sz="3700" b="1" u="sng" dirty="0">
                <a:solidFill>
                  <a:srgbClr val="0070C0"/>
                </a:solidFill>
                <a:latin typeface="+mj-lt"/>
              </a:rPr>
              <a:t>Training set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30% datos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Usados para entrenar el modelo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r>
              <a:rPr lang="es-ES" sz="3700" b="1" u="sng" dirty="0">
                <a:solidFill>
                  <a:srgbClr val="0070C0"/>
                </a:solidFill>
                <a:latin typeface="+mj-lt"/>
              </a:rPr>
              <a:t>Test set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70% datos</a:t>
            </a:r>
          </a:p>
          <a:p>
            <a:pPr marL="0" indent="0">
              <a:buNone/>
            </a:pPr>
            <a:r>
              <a:rPr lang="es-ES" dirty="0" smtClean="0">
                <a:latin typeface="+mj-lt"/>
              </a:rPr>
              <a:t>Usados para medir la eficacia del modelo</a:t>
            </a:r>
            <a:endParaRPr lang="es-E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3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3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5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91065" y="1408175"/>
            <a:ext cx="11457133" cy="4361689"/>
            <a:chOff x="391065" y="1408175"/>
            <a:chExt cx="11457133" cy="4361689"/>
          </a:xfrm>
        </p:grpSpPr>
        <p:grpSp>
          <p:nvGrpSpPr>
            <p:cNvPr id="11" name="Grupo 10"/>
            <p:cNvGrpSpPr/>
            <p:nvPr/>
          </p:nvGrpSpPr>
          <p:grpSpPr>
            <a:xfrm>
              <a:off x="1861768" y="1408175"/>
              <a:ext cx="8098968" cy="703721"/>
              <a:chOff x="2332384" y="2167497"/>
              <a:chExt cx="6730042" cy="584775"/>
            </a:xfrm>
          </p:grpSpPr>
          <p:sp>
            <p:nvSpPr>
              <p:cNvPr id="6" name="CuadroTexto 5"/>
              <p:cNvSpPr txBox="1"/>
              <p:nvPr/>
            </p:nvSpPr>
            <p:spPr>
              <a:xfrm>
                <a:off x="2332384" y="2167497"/>
                <a:ext cx="2532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7367738" y="2167497"/>
                <a:ext cx="16946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391065" y="2262885"/>
              <a:ext cx="11457133" cy="3506979"/>
              <a:chOff x="1459370" y="2390901"/>
              <a:chExt cx="8962364" cy="2743341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9370" y="239090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506" y="2390901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4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Treshold</a:t>
            </a:r>
            <a:r>
              <a:rPr lang="es-ES" dirty="0" smtClean="0"/>
              <a:t> VS. Precisión y </a:t>
            </a:r>
            <a:r>
              <a:rPr lang="es-ES" dirty="0" err="1" smtClean="0"/>
              <a:t>recall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653072" y="1965007"/>
            <a:ext cx="10700728" cy="4083928"/>
            <a:chOff x="653072" y="1965007"/>
            <a:chExt cx="10700728" cy="4083928"/>
          </a:xfrm>
        </p:grpSpPr>
        <p:grpSp>
          <p:nvGrpSpPr>
            <p:cNvPr id="9" name="Grupo 8"/>
            <p:cNvGrpSpPr/>
            <p:nvPr/>
          </p:nvGrpSpPr>
          <p:grpSpPr>
            <a:xfrm>
              <a:off x="1989173" y="1965007"/>
              <a:ext cx="7700371" cy="654858"/>
              <a:chOff x="2523744" y="1690687"/>
              <a:chExt cx="6876288" cy="584776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2523744" y="1690688"/>
                <a:ext cx="26243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 </a:t>
                </a:r>
                <a:r>
                  <a:rPr lang="es-ES" sz="3200" dirty="0" err="1" smtClean="0">
                    <a:solidFill>
                      <a:srgbClr val="0070C0"/>
                    </a:solidFill>
                  </a:rPr>
                  <a:t>naive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7879080" y="1690687"/>
                <a:ext cx="15209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smtClean="0">
                    <a:solidFill>
                      <a:srgbClr val="0070C0"/>
                    </a:solidFill>
                  </a:rPr>
                  <a:t>Modelo</a:t>
                </a:r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653072" y="2894183"/>
              <a:ext cx="10700728" cy="3154752"/>
              <a:chOff x="1235978" y="2999160"/>
              <a:chExt cx="9305250" cy="2743342"/>
            </a:xfrm>
          </p:grpSpPr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5978" y="2999161"/>
                <a:ext cx="4445228" cy="2743341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999160"/>
                <a:ext cx="4445228" cy="27433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8936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Medidas de evaluación</a:t>
            </a:r>
            <a:endParaRPr lang="es-ES" dirty="0"/>
          </a:p>
        </p:txBody>
      </p:sp>
      <p:grpSp>
        <p:nvGrpSpPr>
          <p:cNvPr id="12" name="Grupo 11"/>
          <p:cNvGrpSpPr/>
          <p:nvPr/>
        </p:nvGrpSpPr>
        <p:grpSpPr>
          <a:xfrm>
            <a:off x="4130039" y="1935480"/>
            <a:ext cx="3563112" cy="369332"/>
            <a:chOff x="1310640" y="2292096"/>
            <a:chExt cx="3563112" cy="369332"/>
          </a:xfrm>
        </p:grpSpPr>
        <p:sp>
          <p:nvSpPr>
            <p:cNvPr id="9" name="CuadroTexto 8"/>
            <p:cNvSpPr txBox="1"/>
            <p:nvPr/>
          </p:nvSpPr>
          <p:spPr>
            <a:xfrm>
              <a:off x="3916680" y="2292096"/>
              <a:ext cx="957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1310640" y="2292096"/>
              <a:ext cx="217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rgbClr val="0070C0"/>
                  </a:solidFill>
                </a:rPr>
                <a:t>Modelo </a:t>
              </a:r>
              <a:r>
                <a:rPr lang="es-ES" dirty="0" err="1" smtClean="0">
                  <a:solidFill>
                    <a:srgbClr val="0070C0"/>
                  </a:solidFill>
                </a:rPr>
                <a:t>naive</a:t>
              </a:r>
              <a:endParaRPr lang="es-ES" dirty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72075"/>
              </p:ext>
            </p:extLst>
          </p:nvPr>
        </p:nvGraphicFramePr>
        <p:xfrm>
          <a:off x="2032000" y="4551002"/>
          <a:ext cx="8127999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Para </a:t>
                      </a:r>
                      <a:r>
                        <a:rPr lang="es-ES" dirty="0" err="1" smtClean="0"/>
                        <a:t>treshold</a:t>
                      </a:r>
                      <a:r>
                        <a:rPr lang="es-ES" dirty="0" smtClean="0"/>
                        <a:t> = 0.6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 </a:t>
                      </a:r>
                      <a:r>
                        <a:rPr lang="es-ES" dirty="0" err="1" smtClean="0"/>
                        <a:t>naive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Precisión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0.9970674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0.9971989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Recall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0.9659091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0.9834254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Enrich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0.5073274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rgbClr val="FF0000"/>
                          </a:solidFill>
                        </a:rPr>
                        <a:t>0.5073943</a:t>
                      </a:r>
                      <a:endParaRPr lang="es-E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953256" y="2349055"/>
            <a:ext cx="1999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x3M.fix</a:t>
            </a:r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11   12</a:t>
            </a:r>
          </a:p>
          <a:p>
            <a:r>
              <a:rPr lang="da-DK" dirty="0"/>
              <a:t>  TRUE      1  340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403848" y="2349055"/>
            <a:ext cx="1917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 </a:t>
            </a:r>
            <a:r>
              <a:rPr lang="da-DK" dirty="0" smtClean="0"/>
              <a:t>x3M.fix</a:t>
            </a:r>
            <a:endParaRPr lang="da-DK" dirty="0"/>
          </a:p>
          <a:p>
            <a:r>
              <a:rPr lang="da-DK" dirty="0"/>
              <a:t>pred    FALSE TRUE</a:t>
            </a:r>
          </a:p>
          <a:p>
            <a:r>
              <a:rPr lang="da-DK" dirty="0"/>
              <a:t>  FALSE    12    6</a:t>
            </a:r>
          </a:p>
          <a:p>
            <a:r>
              <a:rPr lang="da-DK" dirty="0"/>
              <a:t>  TRUE      1  356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270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04744" y="2788285"/>
            <a:ext cx="10515600" cy="1325563"/>
          </a:xfrm>
        </p:spPr>
        <p:txBody>
          <a:bodyPr/>
          <a:lstStyle/>
          <a:p>
            <a:r>
              <a:rPr lang="es-ES" dirty="0" smtClean="0"/>
              <a:t>Modelado para los 6 meses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45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347</Words>
  <Application>Microsoft Office PowerPoint</Application>
  <PresentationFormat>Panorámica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Modelado</vt:lpstr>
      <vt:lpstr>Modelado</vt:lpstr>
      <vt:lpstr>Presentación de PowerPoint</vt:lpstr>
      <vt:lpstr>Metodología</vt:lpstr>
      <vt:lpstr>Modelado para los 3 meses</vt:lpstr>
      <vt:lpstr>Presentación de PowerPoint</vt:lpstr>
      <vt:lpstr>Treshold VS. Precisión y recall</vt:lpstr>
      <vt:lpstr>Medidas de evaluación</vt:lpstr>
      <vt:lpstr>Modelado para los 6 meses</vt:lpstr>
      <vt:lpstr>Presentación de PowerPoint</vt:lpstr>
      <vt:lpstr>Treshold VS. Precisión y recall</vt:lpstr>
      <vt:lpstr>Medidas de evaluación</vt:lpstr>
      <vt:lpstr>Modelado para los 12 meses</vt:lpstr>
      <vt:lpstr>Presentación de PowerPoint</vt:lpstr>
      <vt:lpstr>Treshold VS. Precisión y recall</vt:lpstr>
      <vt:lpstr>Medidas de evaluación</vt:lpstr>
      <vt:lpstr>Modelado para los 18 meses</vt:lpstr>
      <vt:lpstr>Presentación de PowerPoint</vt:lpstr>
      <vt:lpstr>Treshold VS. Precisión y recall</vt:lpstr>
      <vt:lpstr>Medidas de evaluación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</dc:title>
  <dc:creator>Elena Campillo</dc:creator>
  <cp:lastModifiedBy>Elena Campillo</cp:lastModifiedBy>
  <cp:revision>19</cp:revision>
  <dcterms:created xsi:type="dcterms:W3CDTF">2017-04-14T16:27:09Z</dcterms:created>
  <dcterms:modified xsi:type="dcterms:W3CDTF">2017-04-15T17:54:16Z</dcterms:modified>
</cp:coreProperties>
</file>