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4" r:id="rId4"/>
    <p:sldId id="275" r:id="rId5"/>
    <p:sldId id="257" r:id="rId6"/>
    <p:sldId id="258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B7D7-E402-45EE-B61F-147514E54F14}" type="datetimeFigureOut">
              <a:rPr lang="es-ES" smtClean="0"/>
              <a:t>17/04/2017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28EB-3FA8-463A-9710-433A97E6E3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8491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B7D7-E402-45EE-B61F-147514E54F14}" type="datetimeFigureOut">
              <a:rPr lang="es-ES" smtClean="0"/>
              <a:t>17/04/2017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28EB-3FA8-463A-9710-433A97E6E3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0095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B7D7-E402-45EE-B61F-147514E54F14}" type="datetimeFigureOut">
              <a:rPr lang="es-ES" smtClean="0"/>
              <a:t>17/04/2017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28EB-3FA8-463A-9710-433A97E6E3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8768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B7D7-E402-45EE-B61F-147514E54F14}" type="datetimeFigureOut">
              <a:rPr lang="es-ES" smtClean="0"/>
              <a:t>17/04/2017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28EB-3FA8-463A-9710-433A97E6E3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8141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B7D7-E402-45EE-B61F-147514E54F14}" type="datetimeFigureOut">
              <a:rPr lang="es-ES" smtClean="0"/>
              <a:t>17/04/2017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28EB-3FA8-463A-9710-433A97E6E3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7325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B7D7-E402-45EE-B61F-147514E54F14}" type="datetimeFigureOut">
              <a:rPr lang="es-ES" smtClean="0"/>
              <a:t>17/04/2017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28EB-3FA8-463A-9710-433A97E6E3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9989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B7D7-E402-45EE-B61F-147514E54F14}" type="datetimeFigureOut">
              <a:rPr lang="es-ES" smtClean="0"/>
              <a:t>17/04/2017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28EB-3FA8-463A-9710-433A97E6E3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163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B7D7-E402-45EE-B61F-147514E54F14}" type="datetimeFigureOut">
              <a:rPr lang="es-ES" smtClean="0"/>
              <a:t>17/04/2017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28EB-3FA8-463A-9710-433A97E6E3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3719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B7D7-E402-45EE-B61F-147514E54F14}" type="datetimeFigureOut">
              <a:rPr lang="es-ES" smtClean="0"/>
              <a:t>17/04/2017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28EB-3FA8-463A-9710-433A97E6E3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7069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B7D7-E402-45EE-B61F-147514E54F14}" type="datetimeFigureOut">
              <a:rPr lang="es-ES" smtClean="0"/>
              <a:t>17/04/2017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28EB-3FA8-463A-9710-433A97E6E3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9799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B7D7-E402-45EE-B61F-147514E54F14}" type="datetimeFigureOut">
              <a:rPr lang="es-ES" smtClean="0"/>
              <a:t>17/04/2017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28EB-3FA8-463A-9710-433A97E6E3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7582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DB7D7-E402-45EE-B61F-147514E54F14}" type="datetimeFigureOut">
              <a:rPr lang="es-ES" smtClean="0"/>
              <a:t>17/04/2017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428EB-3FA8-463A-9710-433A97E6E3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250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Modelado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Resultados del modelado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5051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2317978" y="228599"/>
            <a:ext cx="7249566" cy="722008"/>
            <a:chOff x="3038216" y="2167497"/>
            <a:chExt cx="6024210" cy="599971"/>
          </a:xfrm>
        </p:grpSpPr>
        <p:sp>
          <p:nvSpPr>
            <p:cNvPr id="6" name="CuadroTexto 5"/>
            <p:cNvSpPr txBox="1"/>
            <p:nvPr/>
          </p:nvSpPr>
          <p:spPr>
            <a:xfrm>
              <a:off x="3038216" y="2182693"/>
              <a:ext cx="25328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3200" dirty="0" smtClean="0">
                  <a:solidFill>
                    <a:srgbClr val="0070C0"/>
                  </a:solidFill>
                </a:rPr>
                <a:t>Modelo </a:t>
              </a:r>
              <a:r>
                <a:rPr lang="es-ES" sz="3200" dirty="0" err="1" smtClean="0">
                  <a:solidFill>
                    <a:srgbClr val="0070C0"/>
                  </a:solidFill>
                </a:rPr>
                <a:t>naive</a:t>
              </a:r>
              <a:endParaRPr lang="es-ES" sz="3200" dirty="0">
                <a:solidFill>
                  <a:srgbClr val="0070C0"/>
                </a:solidFill>
              </a:endParaRPr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7367738" y="2167497"/>
              <a:ext cx="16946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3200" dirty="0" smtClean="0">
                  <a:solidFill>
                    <a:srgbClr val="0070C0"/>
                  </a:solidFill>
                </a:rPr>
                <a:t>Modelo</a:t>
              </a:r>
              <a:endParaRPr lang="es-ES" sz="3200" dirty="0">
                <a:solidFill>
                  <a:srgbClr val="0070C0"/>
                </a:solidFill>
              </a:endParaRPr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576" y="932319"/>
            <a:ext cx="4445228" cy="274334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080" y="932318"/>
            <a:ext cx="4445228" cy="274334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4534" y="3849553"/>
            <a:ext cx="4445228" cy="274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217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2128" y="36047"/>
            <a:ext cx="9156192" cy="777769"/>
          </a:xfrm>
        </p:spPr>
        <p:txBody>
          <a:bodyPr/>
          <a:lstStyle/>
          <a:p>
            <a:r>
              <a:rPr lang="es-ES" dirty="0" err="1" smtClean="0"/>
              <a:t>Treshold</a:t>
            </a:r>
            <a:r>
              <a:rPr lang="es-ES" dirty="0" smtClean="0"/>
              <a:t> VS. Precisión y </a:t>
            </a:r>
            <a:r>
              <a:rPr lang="es-ES" dirty="0" err="1" smtClean="0"/>
              <a:t>recall</a:t>
            </a:r>
            <a:endParaRPr lang="es-ES" dirty="0"/>
          </a:p>
        </p:txBody>
      </p:sp>
      <p:grpSp>
        <p:nvGrpSpPr>
          <p:cNvPr id="13" name="Grupo 12"/>
          <p:cNvGrpSpPr/>
          <p:nvPr/>
        </p:nvGrpSpPr>
        <p:grpSpPr>
          <a:xfrm>
            <a:off x="1428821" y="397076"/>
            <a:ext cx="8306443" cy="3471382"/>
            <a:chOff x="1383101" y="1965007"/>
            <a:chExt cx="8306443" cy="3471382"/>
          </a:xfrm>
        </p:grpSpPr>
        <p:grpSp>
          <p:nvGrpSpPr>
            <p:cNvPr id="9" name="Grupo 8"/>
            <p:cNvGrpSpPr/>
            <p:nvPr/>
          </p:nvGrpSpPr>
          <p:grpSpPr>
            <a:xfrm>
              <a:off x="1989173" y="1965007"/>
              <a:ext cx="7700371" cy="654858"/>
              <a:chOff x="2523744" y="1690687"/>
              <a:chExt cx="6876288" cy="584776"/>
            </a:xfrm>
          </p:grpSpPr>
          <p:sp>
            <p:nvSpPr>
              <p:cNvPr id="7" name="CuadroTexto 6"/>
              <p:cNvSpPr txBox="1"/>
              <p:nvPr/>
            </p:nvSpPr>
            <p:spPr>
              <a:xfrm>
                <a:off x="2523744" y="1690688"/>
                <a:ext cx="262432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3200" dirty="0" smtClean="0">
                    <a:solidFill>
                      <a:srgbClr val="0070C0"/>
                    </a:solidFill>
                  </a:rPr>
                  <a:t>Modelo </a:t>
                </a:r>
                <a:r>
                  <a:rPr lang="es-ES" sz="3200" dirty="0" err="1" smtClean="0">
                    <a:solidFill>
                      <a:srgbClr val="0070C0"/>
                    </a:solidFill>
                  </a:rPr>
                  <a:t>naive</a:t>
                </a:r>
                <a:endParaRPr lang="es-ES" sz="3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8" name="CuadroTexto 7"/>
              <p:cNvSpPr txBox="1"/>
              <p:nvPr/>
            </p:nvSpPr>
            <p:spPr>
              <a:xfrm>
                <a:off x="7879080" y="1690687"/>
                <a:ext cx="152095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3200" dirty="0" smtClean="0">
                    <a:solidFill>
                      <a:srgbClr val="0070C0"/>
                    </a:solidFill>
                  </a:rPr>
                  <a:t>Modelo</a:t>
                </a:r>
                <a:endParaRPr lang="es-ES" sz="3200" dirty="0">
                  <a:solidFill>
                    <a:srgbClr val="0070C0"/>
                  </a:solidFill>
                </a:endParaRPr>
              </a:p>
            </p:txBody>
          </p:sp>
        </p:grp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3101" y="2729129"/>
              <a:ext cx="4386763" cy="2707260"/>
            </a:xfrm>
            <a:prstGeom prst="rect">
              <a:avLst/>
            </a:prstGeom>
          </p:spPr>
        </p:pic>
      </p:grp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568" y="1143158"/>
            <a:ext cx="4445228" cy="274334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1174" y="3977722"/>
            <a:ext cx="4445228" cy="274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042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Medidas de evaluación</a:t>
            </a:r>
            <a:endParaRPr lang="es-ES" dirty="0"/>
          </a:p>
        </p:txBody>
      </p:sp>
      <p:grpSp>
        <p:nvGrpSpPr>
          <p:cNvPr id="12" name="Grupo 11"/>
          <p:cNvGrpSpPr/>
          <p:nvPr/>
        </p:nvGrpSpPr>
        <p:grpSpPr>
          <a:xfrm>
            <a:off x="2456687" y="2028952"/>
            <a:ext cx="3563112" cy="369332"/>
            <a:chOff x="1310640" y="2292096"/>
            <a:chExt cx="3563112" cy="369332"/>
          </a:xfrm>
        </p:grpSpPr>
        <p:sp>
          <p:nvSpPr>
            <p:cNvPr id="9" name="CuadroTexto 8"/>
            <p:cNvSpPr txBox="1"/>
            <p:nvPr/>
          </p:nvSpPr>
          <p:spPr>
            <a:xfrm>
              <a:off x="3916680" y="2292096"/>
              <a:ext cx="957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>
                  <a:solidFill>
                    <a:srgbClr val="0070C0"/>
                  </a:solidFill>
                </a:rPr>
                <a:t>Modelo</a:t>
              </a:r>
              <a:endParaRPr lang="es-ES" dirty="0">
                <a:solidFill>
                  <a:srgbClr val="0070C0"/>
                </a:solidFill>
              </a:endParaRPr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1310640" y="2292096"/>
              <a:ext cx="2179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>
                  <a:solidFill>
                    <a:srgbClr val="0070C0"/>
                  </a:solidFill>
                </a:rPr>
                <a:t>Modelo </a:t>
              </a:r>
              <a:r>
                <a:rPr lang="es-ES" dirty="0" err="1" smtClean="0">
                  <a:solidFill>
                    <a:srgbClr val="0070C0"/>
                  </a:solidFill>
                </a:rPr>
                <a:t>naive</a:t>
              </a:r>
              <a:endParaRPr lang="es-ES" dirty="0">
                <a:solidFill>
                  <a:srgbClr val="0070C0"/>
                </a:solidFill>
              </a:endParaRPr>
            </a:p>
          </p:txBody>
        </p:sp>
      </p:grp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216805"/>
              </p:ext>
            </p:extLst>
          </p:nvPr>
        </p:nvGraphicFramePr>
        <p:xfrm>
          <a:off x="2032000" y="4551002"/>
          <a:ext cx="8128000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Para </a:t>
                      </a:r>
                      <a:r>
                        <a:rPr lang="es-ES" dirty="0" err="1" smtClean="0"/>
                        <a:t>treshold</a:t>
                      </a:r>
                      <a:r>
                        <a:rPr lang="es-ES" dirty="0" smtClean="0"/>
                        <a:t> = 0.6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Modelo </a:t>
                      </a:r>
                      <a:r>
                        <a:rPr lang="es-ES" dirty="0" err="1" smtClean="0"/>
                        <a:t>naive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Modelo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Precisión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0.9913043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0.98017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0.9915254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Recall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0.9633803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0.9558011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0.9696133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Enrich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0.5134719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0.5077046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0.5135864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ángulo 4"/>
          <p:cNvSpPr/>
          <p:nvPr/>
        </p:nvSpPr>
        <p:spPr>
          <a:xfrm>
            <a:off x="2380488" y="2643076"/>
            <a:ext cx="1962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/>
              <a:t> x6M.fix</a:t>
            </a:r>
          </a:p>
          <a:p>
            <a:r>
              <a:rPr lang="da-DK" dirty="0"/>
              <a:t>pred    FALSE TRUE</a:t>
            </a:r>
          </a:p>
          <a:p>
            <a:r>
              <a:rPr lang="da-DK" dirty="0"/>
              <a:t>  FALSE    23   13</a:t>
            </a:r>
          </a:p>
          <a:p>
            <a:r>
              <a:rPr lang="da-DK" dirty="0"/>
              <a:t>  TRUE      3  342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4636007" y="2643076"/>
            <a:ext cx="19171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/>
              <a:t> x6M.fix</a:t>
            </a:r>
          </a:p>
          <a:p>
            <a:r>
              <a:rPr lang="da-DK" dirty="0"/>
              <a:t>pred    FALSE TRUE</a:t>
            </a:r>
          </a:p>
          <a:p>
            <a:r>
              <a:rPr lang="da-DK" dirty="0"/>
              <a:t>  FALSE    20   16</a:t>
            </a:r>
          </a:p>
          <a:p>
            <a:r>
              <a:rPr lang="da-DK" dirty="0"/>
              <a:t>  TRUE      7  346</a:t>
            </a:r>
            <a:endParaRPr lang="es-ES" dirty="0"/>
          </a:p>
        </p:txBody>
      </p:sp>
      <p:sp>
        <p:nvSpPr>
          <p:cNvPr id="14" name="Rectángulo 13"/>
          <p:cNvSpPr/>
          <p:nvPr/>
        </p:nvSpPr>
        <p:spPr>
          <a:xfrm>
            <a:off x="6845806" y="2643075"/>
            <a:ext cx="20147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/>
              <a:t> x6M.fix</a:t>
            </a:r>
          </a:p>
          <a:p>
            <a:r>
              <a:rPr lang="da-DK" dirty="0"/>
              <a:t>pred    FALSE TRUE</a:t>
            </a:r>
          </a:p>
          <a:p>
            <a:r>
              <a:rPr lang="da-DK" dirty="0"/>
              <a:t>  FALSE    24   11</a:t>
            </a:r>
          </a:p>
          <a:p>
            <a:r>
              <a:rPr lang="da-DK" dirty="0"/>
              <a:t>  TRUE      3  351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1017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04744" y="2788285"/>
            <a:ext cx="10515600" cy="1325563"/>
          </a:xfrm>
        </p:spPr>
        <p:txBody>
          <a:bodyPr/>
          <a:lstStyle/>
          <a:p>
            <a:r>
              <a:rPr lang="es-ES" dirty="0" smtClean="0"/>
              <a:t>Modelado para los 12 meses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5844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714" y="426229"/>
            <a:ext cx="4445228" cy="274334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562" y="426229"/>
            <a:ext cx="4445228" cy="274334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1986" y="3538657"/>
            <a:ext cx="4445228" cy="274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558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688" y="199011"/>
            <a:ext cx="9211056" cy="476123"/>
          </a:xfrm>
        </p:spPr>
        <p:txBody>
          <a:bodyPr>
            <a:normAutofit fontScale="90000"/>
          </a:bodyPr>
          <a:lstStyle/>
          <a:p>
            <a:r>
              <a:rPr lang="es-ES" dirty="0" err="1" smtClean="0"/>
              <a:t>Treshold</a:t>
            </a:r>
            <a:r>
              <a:rPr lang="es-ES" dirty="0" smtClean="0"/>
              <a:t> VS. Precisión y </a:t>
            </a:r>
            <a:r>
              <a:rPr lang="es-ES" dirty="0" err="1" smtClean="0"/>
              <a:t>recall</a:t>
            </a:r>
            <a:endParaRPr lang="es-ES" dirty="0"/>
          </a:p>
        </p:txBody>
      </p:sp>
      <p:grpSp>
        <p:nvGrpSpPr>
          <p:cNvPr id="13" name="Grupo 12"/>
          <p:cNvGrpSpPr/>
          <p:nvPr/>
        </p:nvGrpSpPr>
        <p:grpSpPr>
          <a:xfrm>
            <a:off x="1835652" y="665629"/>
            <a:ext cx="8557271" cy="3101628"/>
            <a:chOff x="595873" y="1965007"/>
            <a:chExt cx="10648821" cy="3859721"/>
          </a:xfrm>
        </p:grpSpPr>
        <p:grpSp>
          <p:nvGrpSpPr>
            <p:cNvPr id="9" name="Grupo 8"/>
            <p:cNvGrpSpPr/>
            <p:nvPr/>
          </p:nvGrpSpPr>
          <p:grpSpPr>
            <a:xfrm>
              <a:off x="1989173" y="1965007"/>
              <a:ext cx="7700371" cy="654858"/>
              <a:chOff x="2523744" y="1690687"/>
              <a:chExt cx="6876288" cy="584776"/>
            </a:xfrm>
          </p:grpSpPr>
          <p:sp>
            <p:nvSpPr>
              <p:cNvPr id="7" name="CuadroTexto 6"/>
              <p:cNvSpPr txBox="1"/>
              <p:nvPr/>
            </p:nvSpPr>
            <p:spPr>
              <a:xfrm>
                <a:off x="2523744" y="1690688"/>
                <a:ext cx="262432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3200" dirty="0" smtClean="0">
                    <a:solidFill>
                      <a:srgbClr val="0070C0"/>
                    </a:solidFill>
                  </a:rPr>
                  <a:t>Modelo </a:t>
                </a:r>
                <a:r>
                  <a:rPr lang="es-ES" sz="3200" dirty="0" err="1" smtClean="0">
                    <a:solidFill>
                      <a:srgbClr val="0070C0"/>
                    </a:solidFill>
                  </a:rPr>
                  <a:t>naive</a:t>
                </a:r>
                <a:endParaRPr lang="es-ES" sz="3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8" name="CuadroTexto 7"/>
              <p:cNvSpPr txBox="1"/>
              <p:nvPr/>
            </p:nvSpPr>
            <p:spPr>
              <a:xfrm>
                <a:off x="7879080" y="1690687"/>
                <a:ext cx="152095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3200" dirty="0" smtClean="0">
                    <a:solidFill>
                      <a:srgbClr val="0070C0"/>
                    </a:solidFill>
                  </a:rPr>
                  <a:t>Modelo</a:t>
                </a:r>
                <a:endParaRPr lang="es-ES" sz="32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12" name="Grupo 11"/>
            <p:cNvGrpSpPr/>
            <p:nvPr/>
          </p:nvGrpSpPr>
          <p:grpSpPr>
            <a:xfrm>
              <a:off x="595873" y="2702159"/>
              <a:ext cx="10648821" cy="3122569"/>
              <a:chOff x="1377074" y="2894183"/>
              <a:chExt cx="9355556" cy="2743343"/>
            </a:xfrm>
          </p:grpSpPr>
          <p:pic>
            <p:nvPicPr>
              <p:cNvPr id="4" name="Imagen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77074" y="2894185"/>
                <a:ext cx="4445228" cy="2743341"/>
              </a:xfrm>
              <a:prstGeom prst="rect">
                <a:avLst/>
              </a:prstGeom>
            </p:spPr>
          </p:pic>
          <p:pic>
            <p:nvPicPr>
              <p:cNvPr id="5" name="Imagen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87402" y="2894183"/>
                <a:ext cx="4445228" cy="2743341"/>
              </a:xfrm>
              <a:prstGeom prst="rect">
                <a:avLst/>
              </a:prstGeom>
            </p:spPr>
          </p:pic>
        </p:grpSp>
      </p:grp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8616" y="3833387"/>
            <a:ext cx="4445228" cy="274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544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Medidas de evaluación</a:t>
            </a:r>
            <a:endParaRPr lang="es-ES" dirty="0"/>
          </a:p>
        </p:txBody>
      </p:sp>
      <p:grpSp>
        <p:nvGrpSpPr>
          <p:cNvPr id="12" name="Grupo 11"/>
          <p:cNvGrpSpPr/>
          <p:nvPr/>
        </p:nvGrpSpPr>
        <p:grpSpPr>
          <a:xfrm>
            <a:off x="2383535" y="1953768"/>
            <a:ext cx="3563112" cy="369332"/>
            <a:chOff x="1310640" y="2292096"/>
            <a:chExt cx="3563112" cy="369332"/>
          </a:xfrm>
        </p:grpSpPr>
        <p:sp>
          <p:nvSpPr>
            <p:cNvPr id="9" name="CuadroTexto 8"/>
            <p:cNvSpPr txBox="1"/>
            <p:nvPr/>
          </p:nvSpPr>
          <p:spPr>
            <a:xfrm>
              <a:off x="3916680" y="2292096"/>
              <a:ext cx="957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>
                  <a:solidFill>
                    <a:srgbClr val="0070C0"/>
                  </a:solidFill>
                </a:rPr>
                <a:t>Modelo</a:t>
              </a:r>
              <a:endParaRPr lang="es-ES" dirty="0">
                <a:solidFill>
                  <a:srgbClr val="0070C0"/>
                </a:solidFill>
              </a:endParaRPr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1310640" y="2292096"/>
              <a:ext cx="2179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>
                  <a:solidFill>
                    <a:srgbClr val="0070C0"/>
                  </a:solidFill>
                </a:rPr>
                <a:t>Modelo </a:t>
              </a:r>
              <a:r>
                <a:rPr lang="es-ES" dirty="0" err="1" smtClean="0">
                  <a:solidFill>
                    <a:srgbClr val="0070C0"/>
                  </a:solidFill>
                </a:rPr>
                <a:t>naive</a:t>
              </a:r>
              <a:endParaRPr lang="es-ES" dirty="0">
                <a:solidFill>
                  <a:srgbClr val="0070C0"/>
                </a:solidFill>
              </a:endParaRPr>
            </a:p>
          </p:txBody>
        </p:sp>
      </p:grp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025748"/>
              </p:ext>
            </p:extLst>
          </p:nvPr>
        </p:nvGraphicFramePr>
        <p:xfrm>
          <a:off x="2032000" y="4551002"/>
          <a:ext cx="8128000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Para </a:t>
                      </a:r>
                      <a:r>
                        <a:rPr lang="es-ES" dirty="0" err="1" smtClean="0"/>
                        <a:t>treshold</a:t>
                      </a:r>
                      <a:r>
                        <a:rPr lang="es-ES" dirty="0" smtClean="0"/>
                        <a:t> = 0.6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Modelo </a:t>
                      </a:r>
                      <a:r>
                        <a:rPr lang="es-ES" dirty="0" err="1" smtClean="0"/>
                        <a:t>naive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Modelo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Precisión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0.9868421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0.9870968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0.9876543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Recall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0.9493671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0.953271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0.9968847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Enrich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0.5406783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0.5408178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0.5411233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ángulo 3"/>
          <p:cNvSpPr/>
          <p:nvPr/>
        </p:nvSpPr>
        <p:spPr>
          <a:xfrm>
            <a:off x="2225040" y="2538964"/>
            <a:ext cx="19263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/>
              <a:t> x12M.fix</a:t>
            </a:r>
          </a:p>
          <a:p>
            <a:r>
              <a:rPr lang="da-DK" dirty="0"/>
              <a:t>pred    FALSE TRUE</a:t>
            </a:r>
          </a:p>
          <a:p>
            <a:r>
              <a:rPr lang="da-DK" dirty="0"/>
              <a:t>  FALSE    61   16</a:t>
            </a:r>
          </a:p>
          <a:p>
            <a:r>
              <a:rPr lang="da-DK" dirty="0"/>
              <a:t>  TRUE      4  300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4767072" y="2534644"/>
            <a:ext cx="19415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/>
              <a:t> x12M.fix</a:t>
            </a:r>
          </a:p>
          <a:p>
            <a:r>
              <a:rPr lang="da-DK" dirty="0"/>
              <a:t>pred    FALSE TRUE</a:t>
            </a:r>
          </a:p>
          <a:p>
            <a:r>
              <a:rPr lang="da-DK" dirty="0"/>
              <a:t>  FALSE    64   15</a:t>
            </a:r>
          </a:p>
          <a:p>
            <a:r>
              <a:rPr lang="da-DK" dirty="0"/>
              <a:t>  TRUE      4  306</a:t>
            </a:r>
            <a:endParaRPr lang="es-ES" dirty="0"/>
          </a:p>
        </p:txBody>
      </p:sp>
      <p:sp>
        <p:nvSpPr>
          <p:cNvPr id="14" name="Rectángulo 13"/>
          <p:cNvSpPr/>
          <p:nvPr/>
        </p:nvSpPr>
        <p:spPr>
          <a:xfrm>
            <a:off x="7190232" y="2534644"/>
            <a:ext cx="19415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/>
              <a:t> x12M.fix</a:t>
            </a:r>
          </a:p>
          <a:p>
            <a:r>
              <a:rPr lang="da-DK" dirty="0"/>
              <a:t>pred    FALSE TRUE</a:t>
            </a:r>
          </a:p>
          <a:p>
            <a:r>
              <a:rPr lang="da-DK" dirty="0"/>
              <a:t>  FALSE    64    1</a:t>
            </a:r>
          </a:p>
          <a:p>
            <a:r>
              <a:rPr lang="da-DK" dirty="0"/>
              <a:t>  TRUE      4  320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33715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03576" y="2760853"/>
            <a:ext cx="10515600" cy="1325563"/>
          </a:xfrm>
        </p:spPr>
        <p:txBody>
          <a:bodyPr/>
          <a:lstStyle/>
          <a:p>
            <a:r>
              <a:rPr lang="es-ES" dirty="0" smtClean="0"/>
              <a:t>Modelado para los 18 meses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67225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2418850" y="0"/>
            <a:ext cx="7273594" cy="632004"/>
            <a:chOff x="2332384" y="2167497"/>
            <a:chExt cx="6730042" cy="584775"/>
          </a:xfrm>
        </p:grpSpPr>
        <p:sp>
          <p:nvSpPr>
            <p:cNvPr id="6" name="CuadroTexto 5"/>
            <p:cNvSpPr txBox="1"/>
            <p:nvPr/>
          </p:nvSpPr>
          <p:spPr>
            <a:xfrm>
              <a:off x="2332384" y="2167497"/>
              <a:ext cx="25328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3200" dirty="0" smtClean="0">
                  <a:solidFill>
                    <a:srgbClr val="0070C0"/>
                  </a:solidFill>
                </a:rPr>
                <a:t>Modelo </a:t>
              </a:r>
              <a:r>
                <a:rPr lang="es-ES" sz="3200" dirty="0" err="1" smtClean="0">
                  <a:solidFill>
                    <a:srgbClr val="0070C0"/>
                  </a:solidFill>
                </a:rPr>
                <a:t>naive</a:t>
              </a:r>
              <a:endParaRPr lang="es-ES" sz="3200" dirty="0">
                <a:solidFill>
                  <a:srgbClr val="0070C0"/>
                </a:solidFill>
              </a:endParaRPr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7367738" y="2167497"/>
              <a:ext cx="16946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3200" dirty="0" smtClean="0">
                  <a:solidFill>
                    <a:srgbClr val="0070C0"/>
                  </a:solidFill>
                </a:rPr>
                <a:t>Modelo</a:t>
              </a:r>
              <a:endParaRPr lang="es-ES" sz="3200" dirty="0">
                <a:solidFill>
                  <a:srgbClr val="0070C0"/>
                </a:solidFill>
              </a:endParaRPr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964" y="788268"/>
            <a:ext cx="4445228" cy="274334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042" y="788267"/>
            <a:ext cx="4445228" cy="274334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5138" y="3767257"/>
            <a:ext cx="4445228" cy="274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999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" y="227965"/>
            <a:ext cx="8497824" cy="366395"/>
          </a:xfrm>
        </p:spPr>
        <p:txBody>
          <a:bodyPr>
            <a:normAutofit fontScale="90000"/>
          </a:bodyPr>
          <a:lstStyle/>
          <a:p>
            <a:r>
              <a:rPr lang="es-ES" dirty="0" err="1" smtClean="0"/>
              <a:t>Treshold</a:t>
            </a:r>
            <a:r>
              <a:rPr lang="es-ES" dirty="0" smtClean="0"/>
              <a:t> VS. Precisión y </a:t>
            </a:r>
            <a:r>
              <a:rPr lang="es-ES" dirty="0" err="1" smtClean="0"/>
              <a:t>recall</a:t>
            </a:r>
            <a:endParaRPr lang="es-ES" dirty="0"/>
          </a:p>
        </p:txBody>
      </p:sp>
      <p:grpSp>
        <p:nvGrpSpPr>
          <p:cNvPr id="12" name="Grupo 11"/>
          <p:cNvGrpSpPr/>
          <p:nvPr/>
        </p:nvGrpSpPr>
        <p:grpSpPr>
          <a:xfrm>
            <a:off x="1384088" y="519826"/>
            <a:ext cx="9360435" cy="3449625"/>
            <a:chOff x="365706" y="2090616"/>
            <a:chExt cx="10988095" cy="3999287"/>
          </a:xfrm>
        </p:grpSpPr>
        <p:grpSp>
          <p:nvGrpSpPr>
            <p:cNvPr id="9" name="Grupo 8"/>
            <p:cNvGrpSpPr/>
            <p:nvPr/>
          </p:nvGrpSpPr>
          <p:grpSpPr>
            <a:xfrm>
              <a:off x="1795961" y="2090616"/>
              <a:ext cx="8842270" cy="677954"/>
              <a:chOff x="2351209" y="1802853"/>
              <a:chExt cx="7895983" cy="605400"/>
            </a:xfrm>
          </p:grpSpPr>
          <p:sp>
            <p:nvSpPr>
              <p:cNvPr id="7" name="CuadroTexto 6"/>
              <p:cNvSpPr txBox="1"/>
              <p:nvPr/>
            </p:nvSpPr>
            <p:spPr>
              <a:xfrm>
                <a:off x="2351209" y="1823478"/>
                <a:ext cx="262432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3200" dirty="0" smtClean="0">
                    <a:solidFill>
                      <a:srgbClr val="0070C0"/>
                    </a:solidFill>
                  </a:rPr>
                  <a:t>Modelo </a:t>
                </a:r>
                <a:r>
                  <a:rPr lang="es-ES" sz="3200" dirty="0" err="1" smtClean="0">
                    <a:solidFill>
                      <a:srgbClr val="0070C0"/>
                    </a:solidFill>
                  </a:rPr>
                  <a:t>naive</a:t>
                </a:r>
                <a:endParaRPr lang="es-ES" sz="3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8" name="CuadroTexto 7"/>
              <p:cNvSpPr txBox="1"/>
              <p:nvPr/>
            </p:nvSpPr>
            <p:spPr>
              <a:xfrm>
                <a:off x="7773642" y="1802853"/>
                <a:ext cx="2473550" cy="605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3200" dirty="0" smtClean="0">
                    <a:solidFill>
                      <a:srgbClr val="0070C0"/>
                    </a:solidFill>
                  </a:rPr>
                  <a:t>Modelo</a:t>
                </a:r>
                <a:endParaRPr lang="es-ES" sz="32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11" name="Grupo 10"/>
            <p:cNvGrpSpPr/>
            <p:nvPr/>
          </p:nvGrpSpPr>
          <p:grpSpPr>
            <a:xfrm>
              <a:off x="365706" y="2894183"/>
              <a:ext cx="10988095" cy="3195720"/>
              <a:chOff x="1235978" y="3044881"/>
              <a:chExt cx="9432645" cy="2743341"/>
            </a:xfrm>
          </p:grpSpPr>
          <p:pic>
            <p:nvPicPr>
              <p:cNvPr id="4" name="Imagen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35978" y="3044881"/>
                <a:ext cx="4445228" cy="2743341"/>
              </a:xfrm>
              <a:prstGeom prst="rect">
                <a:avLst/>
              </a:prstGeom>
            </p:spPr>
          </p:pic>
          <p:pic>
            <p:nvPicPr>
              <p:cNvPr id="5" name="Imagen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23394" y="3044881"/>
                <a:ext cx="4445229" cy="2743341"/>
              </a:xfrm>
              <a:prstGeom prst="rect">
                <a:avLst/>
              </a:prstGeom>
            </p:spPr>
          </p:pic>
        </p:grpSp>
      </p:grp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4235" y="3969451"/>
            <a:ext cx="4445228" cy="274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6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Modelado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4000" b="1" u="sng" dirty="0" smtClean="0">
                <a:solidFill>
                  <a:srgbClr val="0070C0"/>
                </a:solidFill>
                <a:latin typeface="+mj-lt"/>
              </a:rPr>
              <a:t>Regresión logística</a:t>
            </a:r>
          </a:p>
          <a:p>
            <a:pPr marL="0" indent="0">
              <a:buNone/>
            </a:pPr>
            <a:endParaRPr lang="es-ES" dirty="0">
              <a:latin typeface="+mj-lt"/>
            </a:endParaRPr>
          </a:p>
          <a:p>
            <a:pPr marL="0" indent="0">
              <a:buNone/>
            </a:pPr>
            <a:r>
              <a:rPr lang="es-ES" dirty="0" smtClean="0">
                <a:latin typeface="+mj-lt"/>
              </a:rPr>
              <a:t>Predice el </a:t>
            </a:r>
            <a:r>
              <a:rPr lang="es-ES" dirty="0">
                <a:latin typeface="+mj-lt"/>
              </a:rPr>
              <a:t>resultado de una variable categórica </a:t>
            </a:r>
            <a:r>
              <a:rPr lang="es-ES" dirty="0" smtClean="0">
                <a:latin typeface="+mj-lt"/>
              </a:rPr>
              <a:t>(en nuestro caso, la supervivencia a los distintos meses) </a:t>
            </a:r>
            <a:r>
              <a:rPr lang="es-ES" dirty="0">
                <a:latin typeface="+mj-lt"/>
              </a:rPr>
              <a:t>en función de las variables </a:t>
            </a:r>
            <a:r>
              <a:rPr lang="es-ES" dirty="0" smtClean="0">
                <a:latin typeface="+mj-lt"/>
              </a:rPr>
              <a:t>independientes (los demás parámetros del </a:t>
            </a:r>
            <a:r>
              <a:rPr lang="es-ES" dirty="0" err="1" smtClean="0">
                <a:latin typeface="+mj-lt"/>
              </a:rPr>
              <a:t>dataset</a:t>
            </a:r>
            <a:r>
              <a:rPr lang="es-ES" dirty="0" smtClean="0">
                <a:latin typeface="+mj-lt"/>
              </a:rPr>
              <a:t>).</a:t>
            </a:r>
          </a:p>
          <a:p>
            <a:pPr marL="0" indent="0">
              <a:buNone/>
            </a:pPr>
            <a:endParaRPr lang="es-ES" dirty="0">
              <a:latin typeface="+mj-lt"/>
            </a:endParaRPr>
          </a:p>
          <a:p>
            <a:pPr marL="0" indent="0">
              <a:buNone/>
            </a:pPr>
            <a:r>
              <a:rPr lang="es-ES" dirty="0" smtClean="0">
                <a:latin typeface="+mj-lt"/>
              </a:rPr>
              <a:t>Permite modelar la </a:t>
            </a:r>
            <a:r>
              <a:rPr lang="es-ES" dirty="0">
                <a:solidFill>
                  <a:srgbClr val="FF0000"/>
                </a:solidFill>
                <a:latin typeface="+mj-lt"/>
              </a:rPr>
              <a:t>probabilidad</a:t>
            </a:r>
            <a:r>
              <a:rPr lang="es-ES" dirty="0">
                <a:latin typeface="+mj-lt"/>
              </a:rPr>
              <a:t> de un evento ocurriendo como función de otros factores</a:t>
            </a:r>
          </a:p>
        </p:txBody>
      </p:sp>
    </p:spTree>
    <p:extLst>
      <p:ext uri="{BB962C8B-B14F-4D97-AF65-F5344CB8AC3E}">
        <p14:creationId xmlns:p14="http://schemas.microsoft.com/office/powerpoint/2010/main" val="779913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Medidas de evaluación</a:t>
            </a:r>
            <a:endParaRPr lang="es-ES" dirty="0"/>
          </a:p>
        </p:txBody>
      </p:sp>
      <p:grpSp>
        <p:nvGrpSpPr>
          <p:cNvPr id="12" name="Grupo 11"/>
          <p:cNvGrpSpPr/>
          <p:nvPr/>
        </p:nvGrpSpPr>
        <p:grpSpPr>
          <a:xfrm>
            <a:off x="2065529" y="2063496"/>
            <a:ext cx="3563112" cy="369332"/>
            <a:chOff x="1310640" y="2292096"/>
            <a:chExt cx="3563112" cy="369332"/>
          </a:xfrm>
        </p:grpSpPr>
        <p:sp>
          <p:nvSpPr>
            <p:cNvPr id="9" name="CuadroTexto 8"/>
            <p:cNvSpPr txBox="1"/>
            <p:nvPr/>
          </p:nvSpPr>
          <p:spPr>
            <a:xfrm>
              <a:off x="3916680" y="2292096"/>
              <a:ext cx="957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>
                  <a:solidFill>
                    <a:srgbClr val="0070C0"/>
                  </a:solidFill>
                </a:rPr>
                <a:t>Modelo</a:t>
              </a:r>
              <a:endParaRPr lang="es-ES" dirty="0">
                <a:solidFill>
                  <a:srgbClr val="0070C0"/>
                </a:solidFill>
              </a:endParaRPr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1310640" y="2292096"/>
              <a:ext cx="2179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>
                  <a:solidFill>
                    <a:srgbClr val="0070C0"/>
                  </a:solidFill>
                </a:rPr>
                <a:t>Modelo </a:t>
              </a:r>
              <a:r>
                <a:rPr lang="es-ES" dirty="0" err="1" smtClean="0">
                  <a:solidFill>
                    <a:srgbClr val="0070C0"/>
                  </a:solidFill>
                </a:rPr>
                <a:t>naive</a:t>
              </a:r>
              <a:endParaRPr lang="es-ES" dirty="0">
                <a:solidFill>
                  <a:srgbClr val="0070C0"/>
                </a:solidFill>
              </a:endParaRPr>
            </a:p>
          </p:txBody>
        </p:sp>
      </p:grp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559091"/>
              </p:ext>
            </p:extLst>
          </p:nvPr>
        </p:nvGraphicFramePr>
        <p:xfrm>
          <a:off x="2032000" y="4551002"/>
          <a:ext cx="8128000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Para </a:t>
                      </a:r>
                      <a:r>
                        <a:rPr lang="es-ES" dirty="0" err="1" smtClean="0"/>
                        <a:t>treshold</a:t>
                      </a:r>
                      <a:r>
                        <a:rPr lang="es-ES" dirty="0" smtClean="0"/>
                        <a:t> = 0.6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Modelo </a:t>
                      </a:r>
                      <a:r>
                        <a:rPr lang="es-ES" dirty="0" err="1" smtClean="0"/>
                        <a:t>naive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Modelo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Precisión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0.9880597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0.9685714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0.9724518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Recall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0.9271709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0.9313187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0.9697802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Enrich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0.5104319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0.5003643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0.5023689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ángulo 3"/>
          <p:cNvSpPr/>
          <p:nvPr/>
        </p:nvSpPr>
        <p:spPr>
          <a:xfrm>
            <a:off x="2032000" y="2677620"/>
            <a:ext cx="19994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/>
              <a:t> x18M.fix</a:t>
            </a:r>
          </a:p>
          <a:p>
            <a:r>
              <a:rPr lang="da-DK" dirty="0"/>
              <a:t>pred    FALSE TRUE</a:t>
            </a:r>
          </a:p>
          <a:p>
            <a:r>
              <a:rPr lang="da-DK" dirty="0"/>
              <a:t>  FALSE    20   26</a:t>
            </a:r>
          </a:p>
          <a:p>
            <a:r>
              <a:rPr lang="da-DK" dirty="0"/>
              <a:t>  TRUE      4  331</a:t>
            </a:r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4375914" y="2677619"/>
            <a:ext cx="19720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/>
              <a:t> x18M.fix</a:t>
            </a:r>
          </a:p>
          <a:p>
            <a:r>
              <a:rPr lang="da-DK" dirty="0"/>
              <a:t>pred    FALSE TRUE</a:t>
            </a:r>
          </a:p>
          <a:p>
            <a:r>
              <a:rPr lang="da-DK" dirty="0"/>
              <a:t>  FALSE    14   25</a:t>
            </a:r>
          </a:p>
          <a:p>
            <a:r>
              <a:rPr lang="da-DK" dirty="0"/>
              <a:t>  TRUE     11  339</a:t>
            </a:r>
            <a:endParaRPr lang="es-ES" dirty="0"/>
          </a:p>
        </p:txBody>
      </p:sp>
      <p:sp>
        <p:nvSpPr>
          <p:cNvPr id="14" name="Rectángulo 13"/>
          <p:cNvSpPr/>
          <p:nvPr/>
        </p:nvSpPr>
        <p:spPr>
          <a:xfrm>
            <a:off x="6467856" y="2677619"/>
            <a:ext cx="20634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/>
              <a:t> x18M.fix</a:t>
            </a:r>
          </a:p>
          <a:p>
            <a:r>
              <a:rPr lang="da-DK" dirty="0"/>
              <a:t>pred    FALSE TRUE</a:t>
            </a:r>
          </a:p>
          <a:p>
            <a:r>
              <a:rPr lang="da-DK" dirty="0"/>
              <a:t>  FALSE    15   11</a:t>
            </a:r>
          </a:p>
          <a:p>
            <a:r>
              <a:rPr lang="da-DK" dirty="0"/>
              <a:t>  TRUE     10  353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07738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02208" y="828928"/>
            <a:ext cx="10515600" cy="556272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sz="4000" b="1" u="sng" dirty="0" smtClean="0">
                <a:solidFill>
                  <a:srgbClr val="0070C0"/>
                </a:solidFill>
                <a:latin typeface="+mj-lt"/>
              </a:rPr>
              <a:t>Modelo </a:t>
            </a:r>
            <a:r>
              <a:rPr lang="es-ES" sz="4000" b="1" u="sng" dirty="0" err="1" smtClean="0">
                <a:solidFill>
                  <a:srgbClr val="0070C0"/>
                </a:solidFill>
                <a:latin typeface="+mj-lt"/>
              </a:rPr>
              <a:t>naive</a:t>
            </a:r>
            <a:r>
              <a:rPr lang="es-ES" sz="4000" u="sng" dirty="0" smtClean="0">
                <a:solidFill>
                  <a:srgbClr val="0070C0"/>
                </a:solidFill>
                <a:latin typeface="+mj-lt"/>
              </a:rPr>
              <a:t> </a:t>
            </a:r>
          </a:p>
          <a:p>
            <a:pPr marL="0" indent="0">
              <a:buNone/>
            </a:pPr>
            <a:r>
              <a:rPr lang="es-ES" dirty="0">
                <a:latin typeface="+mj-lt"/>
              </a:rPr>
              <a:t>M</a:t>
            </a:r>
            <a:r>
              <a:rPr lang="es-ES" dirty="0" smtClean="0">
                <a:latin typeface="+mj-lt"/>
              </a:rPr>
              <a:t>odelo antes de realizar el análisis de los datos.</a:t>
            </a:r>
          </a:p>
          <a:p>
            <a:pPr marL="0" indent="0">
              <a:buNone/>
            </a:pPr>
            <a:endParaRPr lang="es-ES" dirty="0">
              <a:latin typeface="+mj-lt"/>
            </a:endParaRPr>
          </a:p>
          <a:p>
            <a:pPr marL="0" indent="0">
              <a:buNone/>
            </a:pP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	</a:t>
            </a:r>
            <a:r>
              <a:rPr lang="es-ES" dirty="0" smtClean="0">
                <a:solidFill>
                  <a:srgbClr val="FF0000"/>
                </a:solidFill>
                <a:latin typeface="+mj-lt"/>
              </a:rPr>
              <a:t>Supervivencia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~ cámaras + frecuencia min + R + Tiempo desde implante + voltaje batería + STIMA + STIMVI + STIMVD + Choque + ATP + Episodios</a:t>
            </a:r>
          </a:p>
          <a:p>
            <a:pPr marL="0" indent="0">
              <a:buNone/>
            </a:pPr>
            <a:endParaRPr lang="es-ES" dirty="0" smtClean="0">
              <a:latin typeface="+mj-lt"/>
            </a:endParaRPr>
          </a:p>
          <a:p>
            <a:pPr marL="0" indent="0">
              <a:buNone/>
            </a:pPr>
            <a:endParaRPr lang="es-ES" dirty="0">
              <a:latin typeface="+mj-lt"/>
            </a:endParaRPr>
          </a:p>
          <a:p>
            <a:pPr marL="0" indent="0">
              <a:buNone/>
            </a:pPr>
            <a:endParaRPr lang="es-ES" dirty="0">
              <a:latin typeface="+mj-lt"/>
            </a:endParaRPr>
          </a:p>
          <a:p>
            <a:pPr marL="0" indent="0">
              <a:buNone/>
            </a:pPr>
            <a:r>
              <a:rPr lang="es-ES" sz="4000" b="1" u="sng" dirty="0" smtClean="0">
                <a:solidFill>
                  <a:srgbClr val="0070C0"/>
                </a:solidFill>
                <a:latin typeface="+mj-lt"/>
              </a:rPr>
              <a:t>Modelo</a:t>
            </a:r>
            <a:endParaRPr lang="es-ES" sz="4000" u="sng" dirty="0">
              <a:solidFill>
                <a:srgbClr val="0070C0"/>
              </a:solidFill>
              <a:latin typeface="+mj-lt"/>
            </a:endParaRPr>
          </a:p>
          <a:p>
            <a:pPr marL="0" indent="0">
              <a:buNone/>
            </a:pPr>
            <a:r>
              <a:rPr lang="es-ES" dirty="0">
                <a:latin typeface="+mj-lt"/>
              </a:rPr>
              <a:t>M</a:t>
            </a:r>
            <a:r>
              <a:rPr lang="es-ES" dirty="0" smtClean="0">
                <a:latin typeface="+mj-lt"/>
              </a:rPr>
              <a:t>odelo tras realizar el análisis de los datos.</a:t>
            </a:r>
          </a:p>
          <a:p>
            <a:pPr marL="0" indent="0">
              <a:buNone/>
            </a:pPr>
            <a:endParaRPr lang="es-ES" dirty="0">
              <a:latin typeface="+mj-lt"/>
            </a:endParaRPr>
          </a:p>
          <a:p>
            <a:pPr marL="0" indent="0">
              <a:buNone/>
            </a:pP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	</a:t>
            </a:r>
            <a:r>
              <a:rPr lang="es-ES" dirty="0" smtClean="0">
                <a:solidFill>
                  <a:srgbClr val="FF0000"/>
                </a:solidFill>
                <a:latin typeface="+mj-lt"/>
              </a:rPr>
              <a:t>Supervivencia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~ </a:t>
            </a:r>
            <a:r>
              <a:rPr lang="es-ES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Tiempo desde implante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+ </a:t>
            </a:r>
            <a:r>
              <a:rPr lang="es-ES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voltaje batería</a:t>
            </a:r>
            <a:endParaRPr lang="es-ES" u="sng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8594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Metodología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711196" y="1855280"/>
            <a:ext cx="6769608" cy="4351338"/>
          </a:xfrm>
        </p:spPr>
        <p:txBody>
          <a:bodyPr/>
          <a:lstStyle/>
          <a:p>
            <a:pPr marL="0" indent="0">
              <a:lnSpc>
                <a:spcPct val="70000"/>
              </a:lnSpc>
              <a:buNone/>
            </a:pPr>
            <a:r>
              <a:rPr lang="es-ES" sz="3700" b="1" u="sng" dirty="0">
                <a:solidFill>
                  <a:srgbClr val="0070C0"/>
                </a:solidFill>
                <a:latin typeface="+mj-lt"/>
              </a:rPr>
              <a:t>Training set</a:t>
            </a:r>
          </a:p>
          <a:p>
            <a:pPr marL="0" indent="0">
              <a:buNone/>
            </a:pPr>
            <a:r>
              <a:rPr lang="es-ES" dirty="0" smtClean="0">
                <a:latin typeface="+mj-lt"/>
              </a:rPr>
              <a:t>30% datos</a:t>
            </a:r>
          </a:p>
          <a:p>
            <a:pPr marL="0" indent="0">
              <a:buNone/>
            </a:pPr>
            <a:r>
              <a:rPr lang="es-ES" dirty="0" smtClean="0">
                <a:latin typeface="+mj-lt"/>
              </a:rPr>
              <a:t>Usados para entrenar el modelo</a:t>
            </a:r>
          </a:p>
          <a:p>
            <a:pPr marL="0" indent="0">
              <a:buNone/>
            </a:pPr>
            <a:endParaRPr lang="es-ES" dirty="0">
              <a:latin typeface="+mj-lt"/>
            </a:endParaRPr>
          </a:p>
          <a:p>
            <a:pPr marL="0" indent="0">
              <a:buNone/>
            </a:pPr>
            <a:r>
              <a:rPr lang="es-ES" sz="3700" b="1" u="sng" dirty="0">
                <a:solidFill>
                  <a:srgbClr val="0070C0"/>
                </a:solidFill>
                <a:latin typeface="+mj-lt"/>
              </a:rPr>
              <a:t>Test set</a:t>
            </a:r>
          </a:p>
          <a:p>
            <a:pPr marL="0" indent="0">
              <a:buNone/>
            </a:pPr>
            <a:r>
              <a:rPr lang="es-ES" dirty="0" smtClean="0">
                <a:latin typeface="+mj-lt"/>
              </a:rPr>
              <a:t>70% datos</a:t>
            </a:r>
          </a:p>
          <a:p>
            <a:pPr marL="0" indent="0">
              <a:buNone/>
            </a:pPr>
            <a:r>
              <a:rPr lang="es-ES" dirty="0" smtClean="0">
                <a:latin typeface="+mj-lt"/>
              </a:rPr>
              <a:t>Usados para medir la eficacia del modelo</a:t>
            </a:r>
            <a:endParaRPr lang="es-E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6358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04744" y="2788285"/>
            <a:ext cx="10515600" cy="1325563"/>
          </a:xfrm>
        </p:spPr>
        <p:txBody>
          <a:bodyPr/>
          <a:lstStyle/>
          <a:p>
            <a:r>
              <a:rPr lang="es-ES" dirty="0" smtClean="0"/>
              <a:t>Modelado para los 3 meses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6589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1872393" y="355835"/>
            <a:ext cx="8624919" cy="3283477"/>
            <a:chOff x="391065" y="1408174"/>
            <a:chExt cx="11457132" cy="4361690"/>
          </a:xfrm>
        </p:grpSpPr>
        <p:grpSp>
          <p:nvGrpSpPr>
            <p:cNvPr id="11" name="Grupo 10"/>
            <p:cNvGrpSpPr/>
            <p:nvPr/>
          </p:nvGrpSpPr>
          <p:grpSpPr>
            <a:xfrm>
              <a:off x="1582394" y="1408174"/>
              <a:ext cx="8378342" cy="1454205"/>
              <a:chOff x="2100231" y="2167497"/>
              <a:chExt cx="6962195" cy="1208409"/>
            </a:xfrm>
          </p:grpSpPr>
          <p:sp>
            <p:nvSpPr>
              <p:cNvPr id="6" name="CuadroTexto 5"/>
              <p:cNvSpPr txBox="1"/>
              <p:nvPr/>
            </p:nvSpPr>
            <p:spPr>
              <a:xfrm>
                <a:off x="2100231" y="2186822"/>
                <a:ext cx="3403089" cy="1189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3200" dirty="0" smtClean="0">
                    <a:solidFill>
                      <a:srgbClr val="0070C0"/>
                    </a:solidFill>
                  </a:rPr>
                  <a:t>Modelo </a:t>
                </a:r>
                <a:r>
                  <a:rPr lang="es-ES" sz="3200" dirty="0" err="1" smtClean="0">
                    <a:solidFill>
                      <a:srgbClr val="0070C0"/>
                    </a:solidFill>
                  </a:rPr>
                  <a:t>naive</a:t>
                </a:r>
                <a:r>
                  <a:rPr lang="es-ES" sz="32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s-ES" sz="3200" dirty="0" err="1" smtClean="0">
                    <a:solidFill>
                      <a:srgbClr val="0070C0"/>
                    </a:solidFill>
                  </a:rPr>
                  <a:t>naive</a:t>
                </a:r>
                <a:endParaRPr lang="es-ES" sz="3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0" name="CuadroTexto 9"/>
              <p:cNvSpPr txBox="1"/>
              <p:nvPr/>
            </p:nvSpPr>
            <p:spPr>
              <a:xfrm>
                <a:off x="7367738" y="2167497"/>
                <a:ext cx="16946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3200" dirty="0" smtClean="0">
                    <a:solidFill>
                      <a:srgbClr val="0070C0"/>
                    </a:solidFill>
                  </a:rPr>
                  <a:t>Modelo</a:t>
                </a:r>
                <a:endParaRPr lang="es-ES" sz="32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7" name="Grupo 6"/>
            <p:cNvGrpSpPr/>
            <p:nvPr/>
          </p:nvGrpSpPr>
          <p:grpSpPr>
            <a:xfrm>
              <a:off x="391065" y="2262885"/>
              <a:ext cx="11457132" cy="3506979"/>
              <a:chOff x="1459370" y="2390901"/>
              <a:chExt cx="8962364" cy="2743341"/>
            </a:xfrm>
          </p:grpSpPr>
          <p:pic>
            <p:nvPicPr>
              <p:cNvPr id="2" name="Imagen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59370" y="2390901"/>
                <a:ext cx="4445228" cy="2743341"/>
              </a:xfrm>
              <a:prstGeom prst="rect">
                <a:avLst/>
              </a:prstGeom>
            </p:spPr>
          </p:pic>
          <p:pic>
            <p:nvPicPr>
              <p:cNvPr id="3" name="Imagen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76506" y="2390901"/>
                <a:ext cx="4445228" cy="2743341"/>
              </a:xfrm>
              <a:prstGeom prst="rect">
                <a:avLst/>
              </a:prstGeom>
            </p:spPr>
          </p:pic>
        </p:grpSp>
      </p:grp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1322" y="3913561"/>
            <a:ext cx="4445228" cy="274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0728" y="154721"/>
            <a:ext cx="10515600" cy="1325563"/>
          </a:xfrm>
        </p:spPr>
        <p:txBody>
          <a:bodyPr/>
          <a:lstStyle/>
          <a:p>
            <a:r>
              <a:rPr lang="es-ES" dirty="0" err="1" smtClean="0"/>
              <a:t>Treshold</a:t>
            </a:r>
            <a:r>
              <a:rPr lang="es-ES" dirty="0" smtClean="0"/>
              <a:t> VS. Precisión y </a:t>
            </a:r>
            <a:r>
              <a:rPr lang="es-ES" dirty="0" err="1" smtClean="0"/>
              <a:t>recall</a:t>
            </a:r>
            <a:endParaRPr lang="es-ES" dirty="0"/>
          </a:p>
        </p:txBody>
      </p:sp>
      <p:grpSp>
        <p:nvGrpSpPr>
          <p:cNvPr id="11" name="Grupo 10"/>
          <p:cNvGrpSpPr/>
          <p:nvPr/>
        </p:nvGrpSpPr>
        <p:grpSpPr>
          <a:xfrm>
            <a:off x="2129428" y="954754"/>
            <a:ext cx="8207464" cy="3132375"/>
            <a:chOff x="653072" y="1965007"/>
            <a:chExt cx="10700728" cy="4083928"/>
          </a:xfrm>
        </p:grpSpPr>
        <p:grpSp>
          <p:nvGrpSpPr>
            <p:cNvPr id="9" name="Grupo 8"/>
            <p:cNvGrpSpPr/>
            <p:nvPr/>
          </p:nvGrpSpPr>
          <p:grpSpPr>
            <a:xfrm>
              <a:off x="1989173" y="1965007"/>
              <a:ext cx="7700371" cy="654858"/>
              <a:chOff x="2523744" y="1690687"/>
              <a:chExt cx="6876288" cy="584776"/>
            </a:xfrm>
          </p:grpSpPr>
          <p:sp>
            <p:nvSpPr>
              <p:cNvPr id="7" name="CuadroTexto 6"/>
              <p:cNvSpPr txBox="1"/>
              <p:nvPr/>
            </p:nvSpPr>
            <p:spPr>
              <a:xfrm>
                <a:off x="2523744" y="1690688"/>
                <a:ext cx="262432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3200" dirty="0" smtClean="0">
                    <a:solidFill>
                      <a:srgbClr val="0070C0"/>
                    </a:solidFill>
                  </a:rPr>
                  <a:t>Modelo </a:t>
                </a:r>
                <a:r>
                  <a:rPr lang="es-ES" sz="3200" dirty="0" err="1" smtClean="0">
                    <a:solidFill>
                      <a:srgbClr val="0070C0"/>
                    </a:solidFill>
                  </a:rPr>
                  <a:t>naive</a:t>
                </a:r>
                <a:endParaRPr lang="es-ES" sz="3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8" name="CuadroTexto 7"/>
              <p:cNvSpPr txBox="1"/>
              <p:nvPr/>
            </p:nvSpPr>
            <p:spPr>
              <a:xfrm>
                <a:off x="7879080" y="1690687"/>
                <a:ext cx="152095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3200" dirty="0" smtClean="0">
                    <a:solidFill>
                      <a:srgbClr val="0070C0"/>
                    </a:solidFill>
                  </a:rPr>
                  <a:t>Modelo</a:t>
                </a:r>
                <a:endParaRPr lang="es-ES" sz="32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10" name="Grupo 9"/>
            <p:cNvGrpSpPr/>
            <p:nvPr/>
          </p:nvGrpSpPr>
          <p:grpSpPr>
            <a:xfrm>
              <a:off x="653072" y="2894183"/>
              <a:ext cx="10700728" cy="3154752"/>
              <a:chOff x="1235978" y="2999160"/>
              <a:chExt cx="9305250" cy="2743342"/>
            </a:xfrm>
          </p:grpSpPr>
          <p:pic>
            <p:nvPicPr>
              <p:cNvPr id="3" name="Imagen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35978" y="2999161"/>
                <a:ext cx="4445228" cy="2743341"/>
              </a:xfrm>
              <a:prstGeom prst="rect">
                <a:avLst/>
              </a:prstGeom>
            </p:spPr>
          </p:pic>
          <p:pic>
            <p:nvPicPr>
              <p:cNvPr id="6" name="Imagen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96000" y="2999160"/>
                <a:ext cx="4445228" cy="2743341"/>
              </a:xfrm>
              <a:prstGeom prst="rect">
                <a:avLst/>
              </a:prstGeom>
            </p:spPr>
          </p:pic>
        </p:grpSp>
      </p:grp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7617" y="4087128"/>
            <a:ext cx="4445228" cy="274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363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71159" cy="896747"/>
          </a:xfrm>
        </p:spPr>
        <p:txBody>
          <a:bodyPr/>
          <a:lstStyle/>
          <a:p>
            <a:r>
              <a:rPr lang="es-ES" dirty="0" smtClean="0"/>
              <a:t>Medidas de evaluación</a:t>
            </a:r>
            <a:endParaRPr lang="es-ES" dirty="0"/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266846"/>
              </p:ext>
            </p:extLst>
          </p:nvPr>
        </p:nvGraphicFramePr>
        <p:xfrm>
          <a:off x="2032000" y="4551002"/>
          <a:ext cx="8128000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Para </a:t>
                      </a:r>
                      <a:r>
                        <a:rPr lang="es-ES" dirty="0" err="1" smtClean="0"/>
                        <a:t>treshold</a:t>
                      </a:r>
                      <a:r>
                        <a:rPr lang="es-ES" dirty="0" smtClean="0"/>
                        <a:t> = 0.6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Modelo </a:t>
                      </a:r>
                      <a:r>
                        <a:rPr lang="es-ES" dirty="0" err="1" smtClean="0"/>
                        <a:t>naive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Modelo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Precisión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0.9971264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0.9918478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0.9945946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Recall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0.9480874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0.9759358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0.9839572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Enrich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0.5083646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0.5056734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0.5070738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2" name="Grupo 11"/>
          <p:cNvGrpSpPr/>
          <p:nvPr/>
        </p:nvGrpSpPr>
        <p:grpSpPr>
          <a:xfrm>
            <a:off x="2438399" y="2099485"/>
            <a:ext cx="3563112" cy="369332"/>
            <a:chOff x="1310640" y="2292096"/>
            <a:chExt cx="3563112" cy="369332"/>
          </a:xfrm>
        </p:grpSpPr>
        <p:sp>
          <p:nvSpPr>
            <p:cNvPr id="9" name="CuadroTexto 8"/>
            <p:cNvSpPr txBox="1"/>
            <p:nvPr/>
          </p:nvSpPr>
          <p:spPr>
            <a:xfrm>
              <a:off x="3916680" y="2292096"/>
              <a:ext cx="957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>
                  <a:solidFill>
                    <a:srgbClr val="0070C0"/>
                  </a:solidFill>
                </a:rPr>
                <a:t>Modelo</a:t>
              </a:r>
              <a:endParaRPr lang="es-ES" dirty="0">
                <a:solidFill>
                  <a:srgbClr val="0070C0"/>
                </a:solidFill>
              </a:endParaRPr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1310640" y="2292096"/>
              <a:ext cx="2179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>
                  <a:solidFill>
                    <a:srgbClr val="0070C0"/>
                  </a:solidFill>
                </a:rPr>
                <a:t>Modelo </a:t>
              </a:r>
              <a:r>
                <a:rPr lang="es-ES" dirty="0" err="1" smtClean="0">
                  <a:solidFill>
                    <a:srgbClr val="0070C0"/>
                  </a:solidFill>
                </a:rPr>
                <a:t>naive</a:t>
              </a:r>
              <a:endParaRPr lang="es-ES" dirty="0">
                <a:solidFill>
                  <a:srgbClr val="0070C0"/>
                </a:solidFill>
              </a:endParaRPr>
            </a:p>
          </p:txBody>
        </p:sp>
      </p:grpSp>
      <p:sp>
        <p:nvSpPr>
          <p:cNvPr id="8" name="Rectángulo 7"/>
          <p:cNvSpPr/>
          <p:nvPr/>
        </p:nvSpPr>
        <p:spPr>
          <a:xfrm>
            <a:off x="2493262" y="2513060"/>
            <a:ext cx="19964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/>
              <a:t> x3M.fix</a:t>
            </a:r>
          </a:p>
          <a:p>
            <a:r>
              <a:rPr lang="da-DK" dirty="0"/>
              <a:t>pred    FALSE TRUE</a:t>
            </a:r>
          </a:p>
          <a:p>
            <a:r>
              <a:rPr lang="da-DK" dirty="0"/>
              <a:t>  FALSE    14   19</a:t>
            </a:r>
          </a:p>
          <a:p>
            <a:r>
              <a:rPr lang="da-DK" dirty="0"/>
              <a:t>  TRUE      1  347</a:t>
            </a:r>
            <a:endParaRPr lang="es-ES" dirty="0"/>
          </a:p>
        </p:txBody>
      </p:sp>
      <p:sp>
        <p:nvSpPr>
          <p:cNvPr id="15" name="Rectángulo 14"/>
          <p:cNvSpPr/>
          <p:nvPr/>
        </p:nvSpPr>
        <p:spPr>
          <a:xfrm>
            <a:off x="4858512" y="2513059"/>
            <a:ext cx="19964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/>
              <a:t> x3M.fix</a:t>
            </a:r>
          </a:p>
          <a:p>
            <a:r>
              <a:rPr lang="da-DK" dirty="0"/>
              <a:t>pred    FALSE TRUE</a:t>
            </a:r>
          </a:p>
          <a:p>
            <a:r>
              <a:rPr lang="da-DK" dirty="0"/>
              <a:t>  FALSE    12    9</a:t>
            </a:r>
          </a:p>
          <a:p>
            <a:r>
              <a:rPr lang="da-DK" dirty="0"/>
              <a:t>  TRUE      3  365</a:t>
            </a:r>
            <a:endParaRPr lang="es-ES" dirty="0"/>
          </a:p>
        </p:txBody>
      </p:sp>
      <p:sp>
        <p:nvSpPr>
          <p:cNvPr id="18" name="Rectángulo 17"/>
          <p:cNvSpPr/>
          <p:nvPr/>
        </p:nvSpPr>
        <p:spPr>
          <a:xfrm>
            <a:off x="7473696" y="2513059"/>
            <a:ext cx="19964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/>
              <a:t> x3M.fix</a:t>
            </a:r>
          </a:p>
          <a:p>
            <a:r>
              <a:rPr lang="da-DK" dirty="0"/>
              <a:t>pred    FALSE TRUE</a:t>
            </a:r>
          </a:p>
          <a:p>
            <a:r>
              <a:rPr lang="da-DK" dirty="0"/>
              <a:t>  FALSE    13    6</a:t>
            </a:r>
          </a:p>
          <a:p>
            <a:r>
              <a:rPr lang="da-DK" dirty="0"/>
              <a:t>  TRUE      2  368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2707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04744" y="2788285"/>
            <a:ext cx="10515600" cy="1325563"/>
          </a:xfrm>
        </p:spPr>
        <p:txBody>
          <a:bodyPr/>
          <a:lstStyle/>
          <a:p>
            <a:r>
              <a:rPr lang="es-ES" dirty="0" smtClean="0"/>
              <a:t>Modelado para los 6 meses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924566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409</Words>
  <Application>Microsoft Office PowerPoint</Application>
  <PresentationFormat>Panorámica</PresentationFormat>
  <Paragraphs>169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de Office</vt:lpstr>
      <vt:lpstr>Modelado</vt:lpstr>
      <vt:lpstr>Modelado</vt:lpstr>
      <vt:lpstr>Presentación de PowerPoint</vt:lpstr>
      <vt:lpstr>Metodología</vt:lpstr>
      <vt:lpstr>Modelado para los 3 meses</vt:lpstr>
      <vt:lpstr>Presentación de PowerPoint</vt:lpstr>
      <vt:lpstr>Treshold VS. Precisión y recall</vt:lpstr>
      <vt:lpstr>Medidas de evaluación</vt:lpstr>
      <vt:lpstr>Modelado para los 6 meses</vt:lpstr>
      <vt:lpstr>Presentación de PowerPoint</vt:lpstr>
      <vt:lpstr>Treshold VS. Precisión y recall</vt:lpstr>
      <vt:lpstr>Medidas de evaluación</vt:lpstr>
      <vt:lpstr>Modelado para los 12 meses</vt:lpstr>
      <vt:lpstr>Presentación de PowerPoint</vt:lpstr>
      <vt:lpstr>Treshold VS. Precisión y recall</vt:lpstr>
      <vt:lpstr>Medidas de evaluación</vt:lpstr>
      <vt:lpstr>Modelado para los 18 meses</vt:lpstr>
      <vt:lpstr>Presentación de PowerPoint</vt:lpstr>
      <vt:lpstr>Treshold VS. Precisión y recall</vt:lpstr>
      <vt:lpstr>Medidas de evaluación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Modelado</dc:title>
  <dc:creator>Elena Campillo</dc:creator>
  <cp:lastModifiedBy>Elena Campillo</cp:lastModifiedBy>
  <cp:revision>23</cp:revision>
  <dcterms:created xsi:type="dcterms:W3CDTF">2017-04-14T16:27:09Z</dcterms:created>
  <dcterms:modified xsi:type="dcterms:W3CDTF">2017-04-17T09:31:39Z</dcterms:modified>
</cp:coreProperties>
</file>