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6"/>
  </p:normalViewPr>
  <p:slideViewPr>
    <p:cSldViewPr snapToGrid="0" snapToObjects="1">
      <p:cViewPr>
        <p:scale>
          <a:sx n="94" d="100"/>
          <a:sy n="94" d="100"/>
        </p:scale>
        <p:origin x="7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7FC948A-43DF-A541-869A-B8C0A1DD6ED8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F90D3EE-0F56-B548-A1AE-90D59E5BD13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/>
          <a:lstStyle>
            <a:lvl1pPr>
              <a:lnSpc>
                <a:spcPct val="85000"/>
              </a:lnSpc>
              <a:defRPr sz="7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807817A-891C-674E-8D59-CAB5CB63EA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/>
          <a:lstStyle>
            <a:lvl1pPr marL="0" indent="0">
              <a:buNone/>
              <a:defRPr sz="2200">
                <a:solidFill>
                  <a:srgbClr val="A6A6A6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875B0F-0D66-CF4A-B832-EE3A4FA460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32DC1F-0B6E-8C42-BF78-E7D0C6038263}" type="datetime1">
              <a:rPr lang="en-US"/>
              <a:pPr lvl="0"/>
              <a:t>5/19/20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286CDB-3127-6B48-A20D-B22CD95CC8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89676B-0923-184C-8551-C4760D74AA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078D34-DCF7-E642-8707-E0A811F2537D}" type="slidenum">
              <a:t>‹N°›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28A395-C3E6-1947-843E-E00A0CA360CD}"/>
              </a:ext>
            </a:extLst>
          </p:cNvPr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17945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661A-4F13-564B-AE9C-48DC959236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49F71-9FEE-DC47-8D88-31068CAD364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F1F36-AC05-7C44-9117-D236847673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513347-C9D7-3941-B18E-9C366E22E79C}" type="datetime1">
              <a:rPr lang="en-US"/>
              <a:pPr lvl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F3453-88E8-274B-A848-F8E81A6898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05A4-7B98-1F42-9B28-B302321F1E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EEFCDB-C2DD-1D4E-9E29-2E434BFBD9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9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4D8F4-4D2F-C240-9C9F-C55783DFA2AC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48696" y="381003"/>
            <a:ext cx="2476496" cy="589755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DDBE8-3556-CE4F-AD21-E8FDA413CA8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61996" y="381003"/>
            <a:ext cx="7734296" cy="589755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AF421-9ADF-0D44-B56E-C7D57315DE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7B1D02-EC3E-9C4F-A45C-DED8570DF959}" type="datetime1">
              <a:rPr lang="en-US"/>
              <a:pPr lvl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D97B3-35D5-AE42-AA1D-CB0F2874EE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301D-9402-BF4C-9052-20D3BE7F7D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C5C83E-C222-EE4E-8B8B-27E385FC37C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5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6245-74D7-AD4D-ACF6-9A450C90EF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EDC8-25B8-C945-87E4-EB8992DC624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9CBB9-2988-2240-BDF2-A84AC73D93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18F936-A942-D44D-AA6E-1157F96AE3B1}" type="datetime1">
              <a:rPr lang="en-US"/>
              <a:pPr lvl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B55E6-9688-704D-AE36-ABE34BE9C0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EFEA-43A7-EB4B-AF5A-CBD1A94FD7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864715-D21F-A74E-8E5C-29D3524E4D4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280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79B2501-ED26-B14C-B664-32DEC733F45B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FFE56D-CE2A-6648-B707-D4819DFBAF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/>
          <a:lstStyle>
            <a:lvl1pPr>
              <a:lnSpc>
                <a:spcPct val="85000"/>
              </a:lnSpc>
              <a:defRPr sz="7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745CC00-BA6B-F641-B0D0-2300E4FF1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/>
          <a:lstStyle>
            <a:lvl1pPr marL="0" indent="0">
              <a:buNone/>
              <a:defRPr sz="2200">
                <a:solidFill>
                  <a:srgbClr val="A6A6A6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73BCB2-0BAD-4843-AACC-46995C41EC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5717A3-785B-ED45-9328-7E2C873B2E2B}" type="datetime1">
              <a:rPr lang="en-US"/>
              <a:pPr lvl="0"/>
              <a:t>5/19/20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0B5A66-F72A-5A40-9D01-0AFFC8E903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297BB6-4B2B-AB47-9294-5C18E6F78C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AEB4B9-DC38-F542-86CC-32316B143AD7}" type="slidenum">
              <a:t>‹N°›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0FAFB7B-4443-4547-AF5E-EA7790939D8E}"/>
              </a:ext>
            </a:extLst>
          </p:cNvPr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411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3E8A-2C56-0E42-9661-F6968776A2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F252-8AB8-984B-BBB3-6BC8056F191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1872" y="1828800"/>
            <a:ext cx="448056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D3F18-18C9-AC43-8DA1-BB90CA28B5A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26480" y="1828800"/>
            <a:ext cx="448056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472C-0B02-AA45-B2C4-C7CA124A92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611090-6021-4749-88BC-B922EC1D9C4A}" type="datetime1">
              <a:rPr lang="en-US"/>
              <a:pPr lvl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B9A05-CFA7-7241-8834-B04097E051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CFB80-31CD-C341-ACDF-E5534BE282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278C9B-58B0-FD4E-8061-9189A91BBD94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5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90119C66-8387-934B-B33F-E6F33B4DDE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31A6-A12D-7A49-90C1-E4FB261BB0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1872" y="1717883"/>
            <a:ext cx="4480560" cy="73152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A6A6A6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69779-3846-9E49-9314-12444F6ECF9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261872" y="2507549"/>
            <a:ext cx="4480560" cy="36646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982BA-7CAB-8349-9F70-E2DE34047DF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26480" y="1717883"/>
            <a:ext cx="4480560" cy="73152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A6A6A6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BF3A0-2268-DC47-8206-62153307246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26480" y="2507549"/>
            <a:ext cx="4480560" cy="36646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912C6-5D0A-FD42-93D3-98DB5CAC37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600888-2AF7-8040-AC29-CCC50427DD12}" type="datetime1">
              <a:rPr lang="en-US"/>
              <a:pPr lvl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6E0D0-7EB8-7C40-9E4D-5940F9A0AF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79108-FF12-5849-A769-AF23882AEC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F87AA0-E2E9-294C-AC58-90983F81885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7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780F484A-2562-4941-80E2-F46ADF73EC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F0E9-25AB-1741-927C-375805F0AB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F12F94-B5DE-904C-A240-DA19063B9346}" type="datetime1">
              <a:rPr lang="en-US"/>
              <a:pPr lvl="0"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9910B-14C6-6E44-A598-7E41FCFDF0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AC983-E627-5F42-8324-456CF1BA9D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B71F06-81B6-FD4E-9757-001A9C36D861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C80B4-0EEC-8142-A71D-B693BB72E06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5BC453-EAA8-4B48-99BD-6CC7C0E33BAF}" type="datetime1">
              <a:rPr lang="en-US"/>
              <a:pPr lvl="0"/>
              <a:t>5/19/20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756BA-677F-C848-838D-BE3858C8603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AF0AA-39AD-A04E-A6F8-AE5F89E4D0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296821-60C7-214C-97F6-22199720C75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A10C-F209-544B-93D6-5E296163CF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B529-AE54-8240-8273-420D276ED44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04270" y="685800"/>
            <a:ext cx="6079068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6C05D-E8AC-BD48-8AE2-CCFA15EAEF0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41248" y="2099736"/>
            <a:ext cx="3200400" cy="3810003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1C90B-B40B-3D4E-954A-45B9024874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16B354-9DDD-9448-B37C-58EE2A2AB7BB}" type="datetime1">
              <a:rPr lang="en-US"/>
              <a:pPr lvl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A5889-D7EE-DA47-A7D1-31CCFAD5362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E5364-9B1E-C544-8014-B5AFA117F5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CDE6B5-7AF2-CF4F-AD64-AA88104CD45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D7D0-724F-CA42-A350-6F6EB337FE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3" cy="9144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7BC52-E9FE-A147-99B5-E27846DD2F0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0" y="0"/>
            <a:ext cx="11292840" cy="512892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0CFA7-55D1-A044-8F77-3F410EB7E7C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4400" y="6108585"/>
            <a:ext cx="9982203" cy="59701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rgbClr val="BFBFB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FCC58-F60B-C440-B423-71625F40B8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1A1FCE-6624-D74A-BC32-2642BDE10D04}" type="datetime1">
              <a:rPr lang="en-US"/>
              <a:pPr lvl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E0054-AA63-994F-988E-E310E06788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5491C-146E-0349-8753-81AC7B7DD8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90C5E-5EA4-8F4C-8293-AE91FF4D5D81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ADCAF7D-1D54-F540-9278-E271D34480F6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4B15C02-47B0-F34E-BAF1-FEA2C75D32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1D630B0-0D47-504D-A53A-0FE6E685DD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1DF7F2-A4CA-2348-B242-518DD973FFA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 rot="16200004">
            <a:off x="10797557" y="998543"/>
            <a:ext cx="1904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7F7F7F"/>
                </a:solidFill>
                <a:uFillTx/>
                <a:latin typeface="Century Schoolbook"/>
              </a:defRPr>
            </a:lvl1pPr>
          </a:lstStyle>
          <a:p>
            <a:pPr lvl="0"/>
            <a:fld id="{AE0DBAD4-851A-5A4A-A817-06CB0F9891F8}" type="datetime1">
              <a:rPr lang="en-US"/>
              <a:pPr lvl="0"/>
              <a:t>5/19/20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4B5F7-DB3C-6B43-8253-06AF01B6885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 rot="16200004">
            <a:off x="9959353" y="4046520"/>
            <a:ext cx="35814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969696"/>
                </a:solidFill>
                <a:uFillTx/>
                <a:latin typeface="Century Schoolboo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CC6930-CFE7-C746-B74B-209B6965852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9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ctr" anchorCtr="1" compatLnSpc="1">
            <a:norm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777777"/>
                </a:solidFill>
                <a:uFillTx/>
                <a:latin typeface="Century Schoolbook"/>
              </a:defRPr>
            </a:lvl1pPr>
          </a:lstStyle>
          <a:p>
            <a:pPr lvl="0"/>
            <a:fld id="{4B9B9492-128A-F04B-92BD-9488242A445C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-50" baseline="0">
          <a:solidFill>
            <a:srgbClr val="FFFFFF"/>
          </a:solidFill>
          <a:uFillTx/>
          <a:latin typeface="Century Schoolbook"/>
        </a:defRPr>
      </a:lvl1pPr>
    </p:titleStyle>
    <p:bodyStyle>
      <a:lvl1pPr marL="182880" marR="0" lvl="0" indent="-182880" algn="l" defTabSz="914400" rtl="0" fontAlgn="auto" hangingPunct="1">
        <a:lnSpc>
          <a:spcPct val="95000"/>
        </a:lnSpc>
        <a:spcBef>
          <a:spcPts val="1400"/>
        </a:spcBef>
        <a:spcAft>
          <a:spcPts val="200"/>
        </a:spcAft>
        <a:buClr>
          <a:srgbClr val="93A299"/>
        </a:buClr>
        <a:buSzPct val="80000"/>
        <a:buFont typeface="Arial" pitchFamily="34"/>
        <a:buChar char="•"/>
        <a:tabLst/>
        <a:defRPr lang="fr-FR" sz="1800" b="0" i="0" u="none" strike="noStrike" kern="1200" cap="none" spc="10" baseline="0">
          <a:solidFill>
            <a:srgbClr val="FFFFFF"/>
          </a:solidFill>
          <a:uFillTx/>
          <a:latin typeface="Century Schoolbook"/>
        </a:defRPr>
      </a:lvl1pPr>
      <a:lvl2pPr marL="457200" marR="0" lvl="1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93A299"/>
        </a:buClr>
        <a:buSzPct val="100000"/>
        <a:buFont typeface="Wingdings 2" pitchFamily="18"/>
        <a:buChar char=""/>
        <a:tabLst/>
        <a:defRPr lang="fr-FR" sz="1600" b="0" i="0" u="none" strike="noStrike" kern="1200" cap="none" spc="0" baseline="0">
          <a:solidFill>
            <a:srgbClr val="FFFFFF"/>
          </a:solidFill>
          <a:uFillTx/>
          <a:latin typeface="Century Schoolbook"/>
        </a:defRPr>
      </a:lvl2pPr>
      <a:lvl3pPr marL="731520" marR="0" lvl="2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93A299"/>
        </a:buClr>
        <a:buSzPct val="100000"/>
        <a:buFont typeface="Wingdings 2" pitchFamily="18"/>
        <a:buChar char=""/>
        <a:tabLst/>
        <a:defRPr lang="fr-FR" sz="1400" b="0" i="0" u="none" strike="noStrike" kern="1200" cap="none" spc="0" baseline="0">
          <a:solidFill>
            <a:srgbClr val="FFFFFF"/>
          </a:solidFill>
          <a:uFillTx/>
          <a:latin typeface="Century Schoolbook"/>
        </a:defRPr>
      </a:lvl3pPr>
      <a:lvl4pPr marL="1005840" marR="0" lvl="3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93A299"/>
        </a:buClr>
        <a:buSzPct val="100000"/>
        <a:buFont typeface="Wingdings 2" pitchFamily="18"/>
        <a:buChar char=""/>
        <a:tabLst/>
        <a:defRPr lang="fr-FR" sz="1400" b="0" i="0" u="none" strike="noStrike" kern="1200" cap="none" spc="0" baseline="0">
          <a:solidFill>
            <a:srgbClr val="FFFFFF"/>
          </a:solidFill>
          <a:uFillTx/>
          <a:latin typeface="Century Schoolbook"/>
        </a:defRPr>
      </a:lvl4pPr>
      <a:lvl5pPr marL="1280160" marR="0" lvl="4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93A299"/>
        </a:buClr>
        <a:buSzPct val="100000"/>
        <a:buFont typeface="Wingdings 2" pitchFamily="18"/>
        <a:buChar char=""/>
        <a:tabLst/>
        <a:defRPr lang="fr-FR" sz="1400" b="0" i="0" u="none" strike="noStrike" kern="1200" cap="none" spc="0" baseline="0">
          <a:solidFill>
            <a:srgbClr val="FFFFFF"/>
          </a:solidFill>
          <a:uFillTx/>
          <a:latin typeface="Century School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252DA-29B9-3442-A165-9BB5CB2689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180441" y="758952"/>
            <a:ext cx="2853001" cy="4041648"/>
          </a:xfrm>
        </p:spPr>
        <p:txBody>
          <a:bodyPr/>
          <a:lstStyle/>
          <a:p>
            <a:pPr lvl="0"/>
            <a:r>
              <a:rPr lang="fr-FR" sz="5100"/>
              <a:t>Movies Industry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E2011C-C440-8E40-B9E1-2F3E194A4B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65198" y="4800600"/>
            <a:ext cx="2868244" cy="1691640"/>
          </a:xfrm>
        </p:spPr>
        <p:txBody>
          <a:bodyPr/>
          <a:lstStyle/>
          <a:p>
            <a:pPr lvl="0"/>
            <a:r>
              <a:rPr lang="fr-FR" sz="2000">
                <a:solidFill>
                  <a:srgbClr val="D9D9D9"/>
                </a:solidFill>
              </a:rPr>
              <a:t>Groupe 4</a:t>
            </a:r>
          </a:p>
        </p:txBody>
      </p:sp>
      <p:pic>
        <p:nvPicPr>
          <p:cNvPr id="4" name="Image 4" descr="Une image contenant bâtiment, horloge&#10;&#10;Description générée automatiquement">
            <a:extLst>
              <a:ext uri="{FF2B5EF4-FFF2-40B4-BE49-F238E27FC236}">
                <a16:creationId xmlns:a16="http://schemas.microsoft.com/office/drawing/2014/main" id="{0629B57A-5FF5-874D-96B1-C1B9E507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01"/>
          <a:stretch>
            <a:fillRect/>
          </a:stretch>
        </p:blipFill>
        <p:spPr>
          <a:xfrm>
            <a:off x="442450" y="9"/>
            <a:ext cx="7118558" cy="68579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B59400D-1EF9-A142-B363-97972A24DF6E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220928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18F34-7E40-224B-920F-BB6B7D49E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10315584" cy="1325559"/>
          </a:xfrm>
        </p:spPr>
        <p:txBody>
          <a:bodyPr/>
          <a:lstStyle/>
          <a:p>
            <a:pPr lvl="0"/>
            <a:r>
              <a:rPr lang="fr-FR"/>
              <a:t>Sommaire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DDC0860-5993-F949-BFE3-AFE3A5491479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30303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5" name="Espace réservé du contenu 2">
            <a:extLst>
              <a:ext uri="{FF2B5EF4-FFF2-40B4-BE49-F238E27FC236}">
                <a16:creationId xmlns:a16="http://schemas.microsoft.com/office/drawing/2014/main" id="{FDEA967C-4978-1848-A451-855BF09F0565}"/>
              </a:ext>
            </a:extLst>
          </p:cNvPr>
          <p:cNvGrpSpPr/>
          <p:nvPr/>
        </p:nvGrpSpPr>
        <p:grpSpPr>
          <a:xfrm>
            <a:off x="1745196" y="2927351"/>
            <a:ext cx="9349127" cy="2372885"/>
            <a:chOff x="1745196" y="2927351"/>
            <a:chExt cx="9349127" cy="2372885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6987026-F15D-9F4F-AC83-4999CDCBCB77}"/>
                </a:ext>
              </a:extLst>
            </p:cNvPr>
            <p:cNvSpPr/>
            <p:nvPr/>
          </p:nvSpPr>
          <p:spPr>
            <a:xfrm>
              <a:off x="2148081" y="2927351"/>
              <a:ext cx="1260326" cy="126032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CB4B30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ctangle 6" descr="Video camera">
              <a:extLst>
                <a:ext uri="{FF2B5EF4-FFF2-40B4-BE49-F238E27FC236}">
                  <a16:creationId xmlns:a16="http://schemas.microsoft.com/office/drawing/2014/main" id="{709FDFC4-31AA-7941-A571-05601467137C}"/>
                </a:ext>
              </a:extLst>
            </p:cNvPr>
            <p:cNvSpPr/>
            <p:nvPr/>
          </p:nvSpPr>
          <p:spPr>
            <a:xfrm>
              <a:off x="2416676" y="3195946"/>
              <a:ext cx="723134" cy="723134"/>
            </a:xfrm>
            <a:prstGeom prst="rect">
              <a:avLst/>
            </a:prstGeom>
            <a:blipFill>
              <a:blip r:embed="rId2">
                <a:alphaModFix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0795DE70-6C13-5B46-8D34-E47D473CA820}"/>
                </a:ext>
              </a:extLst>
            </p:cNvPr>
            <p:cNvSpPr/>
            <p:nvPr/>
          </p:nvSpPr>
          <p:spPr>
            <a:xfrm>
              <a:off x="1745196" y="4580238"/>
              <a:ext cx="2066105" cy="7199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66106"/>
                <a:gd name="f7" fmla="val 720000"/>
                <a:gd name="f8" fmla="+- 0 0 -90"/>
                <a:gd name="f9" fmla="*/ f3 1 2066106"/>
                <a:gd name="f10" fmla="*/ f4 1 720000"/>
                <a:gd name="f11" fmla="+- f7 0 f5"/>
                <a:gd name="f12" fmla="+- f6 0 f5"/>
                <a:gd name="f13" fmla="*/ f8 f0 1"/>
                <a:gd name="f14" fmla="*/ f12 1 2066106"/>
                <a:gd name="f15" fmla="*/ f11 1 720000"/>
                <a:gd name="f16" fmla="*/ 0 f12 1"/>
                <a:gd name="f17" fmla="*/ 0 f11 1"/>
                <a:gd name="f18" fmla="*/ 2066106 f12 1"/>
                <a:gd name="f19" fmla="*/ 720000 f11 1"/>
                <a:gd name="f20" fmla="*/ f13 1 f2"/>
                <a:gd name="f21" fmla="*/ f16 1 2066106"/>
                <a:gd name="f22" fmla="*/ f17 1 720000"/>
                <a:gd name="f23" fmla="*/ f18 1 2066106"/>
                <a:gd name="f24" fmla="*/ f19 1 72000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066106" h="7200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all" spc="0" baseline="0">
                  <a:solidFill>
                    <a:srgbClr val="000000"/>
                  </a:solidFill>
                  <a:uFillTx/>
                </a:defRPr>
              </a:pPr>
              <a:r>
                <a:rPr lang="fr-FR" sz="1500" b="0" i="0" u="none" strike="noStrike" kern="1200" cap="all" spc="0" baseline="0">
                  <a:solidFill>
                    <a:srgbClr val="FFFFFF"/>
                  </a:solidFill>
                  <a:uFillTx/>
                  <a:latin typeface="Century Schoolbook"/>
                </a:rPr>
                <a:t>Movies industry</a:t>
              </a:r>
              <a:endParaRPr lang="en-US" sz="1500" b="0" i="0" u="none" strike="noStrike" kern="1200" cap="all" spc="0" baseline="0">
                <a:solidFill>
                  <a:srgbClr val="FFFFFF"/>
                </a:solidFill>
                <a:uFillTx/>
                <a:latin typeface="Century Schoolbook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B9BFFEC3-090C-D34A-A65F-61ADE133D6E7}"/>
                </a:ext>
              </a:extLst>
            </p:cNvPr>
            <p:cNvSpPr/>
            <p:nvPr/>
          </p:nvSpPr>
          <p:spPr>
            <a:xfrm>
              <a:off x="4575758" y="2927351"/>
              <a:ext cx="1260326" cy="126032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B5AE53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7340F64-9102-3440-9334-939D3E132A63}"/>
                </a:ext>
              </a:extLst>
            </p:cNvPr>
            <p:cNvSpPr/>
            <p:nvPr/>
          </p:nvSpPr>
          <p:spPr>
            <a:xfrm>
              <a:off x="4172864" y="4580238"/>
              <a:ext cx="2066105" cy="7199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66106"/>
                <a:gd name="f7" fmla="val 720000"/>
                <a:gd name="f8" fmla="+- 0 0 -90"/>
                <a:gd name="f9" fmla="*/ f3 1 2066106"/>
                <a:gd name="f10" fmla="*/ f4 1 720000"/>
                <a:gd name="f11" fmla="+- f7 0 f5"/>
                <a:gd name="f12" fmla="+- f6 0 f5"/>
                <a:gd name="f13" fmla="*/ f8 f0 1"/>
                <a:gd name="f14" fmla="*/ f12 1 2066106"/>
                <a:gd name="f15" fmla="*/ f11 1 720000"/>
                <a:gd name="f16" fmla="*/ 0 f12 1"/>
                <a:gd name="f17" fmla="*/ 0 f11 1"/>
                <a:gd name="f18" fmla="*/ 2066106 f12 1"/>
                <a:gd name="f19" fmla="*/ 720000 f11 1"/>
                <a:gd name="f20" fmla="*/ f13 1 f2"/>
                <a:gd name="f21" fmla="*/ f16 1 2066106"/>
                <a:gd name="f22" fmla="*/ f17 1 720000"/>
                <a:gd name="f23" fmla="*/ f18 1 2066106"/>
                <a:gd name="f24" fmla="*/ f19 1 72000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066106" h="7200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all" spc="0" baseline="0">
                  <a:solidFill>
                    <a:srgbClr val="000000"/>
                  </a:solidFill>
                  <a:uFillTx/>
                </a:defRPr>
              </a:pPr>
              <a:r>
                <a:rPr lang="fr-FR" sz="1500" b="0" i="0" u="none" strike="noStrike" kern="1200" cap="all" spc="0" baseline="0">
                  <a:solidFill>
                    <a:srgbClr val="FFFFFF"/>
                  </a:solidFill>
                  <a:uFillTx/>
                  <a:latin typeface="Century Schoolbook"/>
                </a:rPr>
                <a:t>API utilisée</a:t>
              </a:r>
              <a:endParaRPr lang="en-US" sz="1500" b="0" i="0" u="none" strike="noStrike" kern="1200" cap="all" spc="0" baseline="0">
                <a:solidFill>
                  <a:srgbClr val="FFFFFF"/>
                </a:solidFill>
                <a:uFillTx/>
                <a:latin typeface="Century Schoolbook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F3DAFFDE-17D1-A041-B1ED-49A7815684D9}"/>
                </a:ext>
              </a:extLst>
            </p:cNvPr>
            <p:cNvSpPr/>
            <p:nvPr/>
          </p:nvSpPr>
          <p:spPr>
            <a:xfrm>
              <a:off x="7003435" y="2927351"/>
              <a:ext cx="1260326" cy="126032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6F6A7A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ctangle 12" descr="Chat">
              <a:extLst>
                <a:ext uri="{FF2B5EF4-FFF2-40B4-BE49-F238E27FC236}">
                  <a16:creationId xmlns:a16="http://schemas.microsoft.com/office/drawing/2014/main" id="{CA4D7930-6E90-194A-AFB0-95662DA35A73}"/>
                </a:ext>
              </a:extLst>
            </p:cNvPr>
            <p:cNvSpPr/>
            <p:nvPr/>
          </p:nvSpPr>
          <p:spPr>
            <a:xfrm>
              <a:off x="7272031" y="3195946"/>
              <a:ext cx="723134" cy="723134"/>
            </a:xfrm>
            <a:prstGeom prst="rect">
              <a:avLst/>
            </a:prstGeom>
            <a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139858AE-FD5F-9143-BF56-D67E5B138536}"/>
                </a:ext>
              </a:extLst>
            </p:cNvPr>
            <p:cNvSpPr/>
            <p:nvPr/>
          </p:nvSpPr>
          <p:spPr>
            <a:xfrm>
              <a:off x="6600541" y="4580238"/>
              <a:ext cx="2066105" cy="7199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66106"/>
                <a:gd name="f7" fmla="val 720000"/>
                <a:gd name="f8" fmla="+- 0 0 -90"/>
                <a:gd name="f9" fmla="*/ f3 1 2066106"/>
                <a:gd name="f10" fmla="*/ f4 1 720000"/>
                <a:gd name="f11" fmla="+- f7 0 f5"/>
                <a:gd name="f12" fmla="+- f6 0 f5"/>
                <a:gd name="f13" fmla="*/ f8 f0 1"/>
                <a:gd name="f14" fmla="*/ f12 1 2066106"/>
                <a:gd name="f15" fmla="*/ f11 1 720000"/>
                <a:gd name="f16" fmla="*/ 0 f12 1"/>
                <a:gd name="f17" fmla="*/ 0 f11 1"/>
                <a:gd name="f18" fmla="*/ 2066106 f12 1"/>
                <a:gd name="f19" fmla="*/ 720000 f11 1"/>
                <a:gd name="f20" fmla="*/ f13 1 f2"/>
                <a:gd name="f21" fmla="*/ f16 1 2066106"/>
                <a:gd name="f22" fmla="*/ f17 1 720000"/>
                <a:gd name="f23" fmla="*/ f18 1 2066106"/>
                <a:gd name="f24" fmla="*/ f19 1 72000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066106" h="7200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all" spc="0" baseline="0">
                  <a:solidFill>
                    <a:srgbClr val="000000"/>
                  </a:solidFill>
                  <a:uFillTx/>
                </a:defRPr>
              </a:pPr>
              <a:r>
                <a:rPr lang="fr-FR" sz="1500" b="0" i="0" u="none" strike="noStrike" kern="1200" cap="all" spc="0" baseline="0" dirty="0">
                  <a:solidFill>
                    <a:srgbClr val="FFFFFF"/>
                  </a:solidFill>
                  <a:uFillTx/>
                  <a:latin typeface="Century Schoolbook"/>
                </a:rPr>
                <a:t>Langages et framework utiliséS</a:t>
              </a:r>
              <a:endParaRPr lang="en-US" sz="1500" b="0" i="0" u="none" strike="noStrike" kern="1200" cap="all" spc="0" baseline="0" dirty="0">
                <a:solidFill>
                  <a:srgbClr val="FFFFFF"/>
                </a:solidFill>
                <a:uFillTx/>
                <a:latin typeface="Century Schoolbook"/>
              </a:endParaRP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70BA0719-E56B-C348-81BA-4CB521E64F59}"/>
                </a:ext>
              </a:extLst>
            </p:cNvPr>
            <p:cNvSpPr/>
            <p:nvPr/>
          </p:nvSpPr>
          <p:spPr>
            <a:xfrm>
              <a:off x="9431112" y="2927351"/>
              <a:ext cx="1260326" cy="126032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E8B54D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Rectangle 15" descr="Play">
              <a:extLst>
                <a:ext uri="{FF2B5EF4-FFF2-40B4-BE49-F238E27FC236}">
                  <a16:creationId xmlns:a16="http://schemas.microsoft.com/office/drawing/2014/main" id="{1F94CD7A-5A96-DE4F-A43D-16FF11BB2589}"/>
                </a:ext>
              </a:extLst>
            </p:cNvPr>
            <p:cNvSpPr/>
            <p:nvPr/>
          </p:nvSpPr>
          <p:spPr>
            <a:xfrm>
              <a:off x="9775324" y="3195946"/>
              <a:ext cx="723134" cy="723134"/>
            </a:xfrm>
            <a:prstGeom prst="rect">
              <a:avLst/>
            </a:prstGeom>
            <a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B3EA2F94-F29A-494E-A9B7-9FD145903E31}"/>
                </a:ext>
              </a:extLst>
            </p:cNvPr>
            <p:cNvSpPr/>
            <p:nvPr/>
          </p:nvSpPr>
          <p:spPr>
            <a:xfrm>
              <a:off x="9028218" y="4580238"/>
              <a:ext cx="2066105" cy="7199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66106"/>
                <a:gd name="f7" fmla="val 720000"/>
                <a:gd name="f8" fmla="+- 0 0 -90"/>
                <a:gd name="f9" fmla="*/ f3 1 2066106"/>
                <a:gd name="f10" fmla="*/ f4 1 720000"/>
                <a:gd name="f11" fmla="+- f7 0 f5"/>
                <a:gd name="f12" fmla="+- f6 0 f5"/>
                <a:gd name="f13" fmla="*/ f8 f0 1"/>
                <a:gd name="f14" fmla="*/ f12 1 2066106"/>
                <a:gd name="f15" fmla="*/ f11 1 720000"/>
                <a:gd name="f16" fmla="*/ 0 f12 1"/>
                <a:gd name="f17" fmla="*/ 0 f11 1"/>
                <a:gd name="f18" fmla="*/ 2066106 f12 1"/>
                <a:gd name="f19" fmla="*/ 720000 f11 1"/>
                <a:gd name="f20" fmla="*/ f13 1 f2"/>
                <a:gd name="f21" fmla="*/ f16 1 2066106"/>
                <a:gd name="f22" fmla="*/ f17 1 720000"/>
                <a:gd name="f23" fmla="*/ f18 1 2066106"/>
                <a:gd name="f24" fmla="*/ f19 1 72000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066106" h="7200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all" spc="0" baseline="0">
                  <a:solidFill>
                    <a:srgbClr val="000000"/>
                  </a:solidFill>
                  <a:uFillTx/>
                </a:defRPr>
              </a:pPr>
              <a:r>
                <a:rPr lang="fr-FR" sz="1500" b="0" i="0" u="none" strike="noStrike" kern="1200" cap="all" spc="0" baseline="0">
                  <a:solidFill>
                    <a:srgbClr val="FFFFFF"/>
                  </a:solidFill>
                  <a:uFillTx/>
                  <a:latin typeface="Century Schoolbook"/>
                </a:rPr>
                <a:t>Démo</a:t>
              </a:r>
              <a:endParaRPr lang="en-US" sz="1500" b="0" i="0" u="none" strike="noStrike" kern="1200" cap="all" spc="0" baseline="0">
                <a:solidFill>
                  <a:srgbClr val="FFFFFF"/>
                </a:solidFill>
                <a:uFillTx/>
                <a:latin typeface="Century Schoolbook"/>
              </a:endParaRPr>
            </a:p>
          </p:txBody>
        </p:sp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336DE2B5-D45D-E44B-82F8-C10FBB4A7E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4442" y="3216039"/>
            <a:ext cx="682947" cy="68294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08CAB-2FEE-E04A-A9E0-8C584F442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829" y="640080"/>
            <a:ext cx="3241145" cy="1325559"/>
          </a:xfrm>
        </p:spPr>
        <p:txBody>
          <a:bodyPr/>
          <a:lstStyle/>
          <a:p>
            <a:pPr lvl="0"/>
            <a:r>
              <a:rPr lang="fr-FR" sz="3200"/>
              <a:t>Movies Indurstry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7D74D4E1-76EF-7849-ADD6-7E5E9AF92B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3829" y="1936955"/>
            <a:ext cx="3241145" cy="4243181"/>
          </a:xfrm>
        </p:spPr>
        <p:txBody>
          <a:bodyPr/>
          <a:lstStyle/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r>
              <a:rPr lang="fr-FR" dirty="0"/>
              <a:t>Choix du nom</a:t>
            </a:r>
          </a:p>
          <a:p>
            <a:r>
              <a:rPr lang="fr-FR" dirty="0"/>
              <a:t>Création du logo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44852D5-2BC2-8D40-A66C-D71AF08DF63B}"/>
              </a:ext>
            </a:extLst>
          </p:cNvPr>
          <p:cNvSpPr>
            <a:spLocks noMove="1" noResize="1"/>
          </p:cNvSpPr>
          <p:nvPr/>
        </p:nvSpPr>
        <p:spPr>
          <a:xfrm>
            <a:off x="4208013" y="0"/>
            <a:ext cx="708482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</a:endParaRPr>
          </a:p>
        </p:txBody>
      </p:sp>
      <p:pic>
        <p:nvPicPr>
          <p:cNvPr id="5" name="Espace réservé du contenu 4" descr="Une image contenant assis, horloge, table&#10;&#10;Description générée automatiquement">
            <a:extLst>
              <a:ext uri="{FF2B5EF4-FFF2-40B4-BE49-F238E27FC236}">
                <a16:creationId xmlns:a16="http://schemas.microsoft.com/office/drawing/2014/main" id="{29DC8E0F-FEE7-B64E-911C-59F05991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287627"/>
            <a:ext cx="6155731" cy="229301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C64B3FC1-F52B-E046-902D-9364653B305E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220928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B07D880E-098C-D64B-98AF-4D517BD037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259442"/>
            <a:ext cx="10315584" cy="768041"/>
          </a:xfrm>
        </p:spPr>
        <p:txBody>
          <a:bodyPr anchorCtr="1"/>
          <a:lstStyle/>
          <a:p>
            <a:pPr lvl="0" algn="ctr"/>
            <a:r>
              <a:rPr lang="fr-FR"/>
              <a:t>API utilisée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2925322-2AD0-BE44-8BFB-576BB3C3CF5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30303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5" name="Espace réservé du contenu 2">
            <a:extLst>
              <a:ext uri="{FF2B5EF4-FFF2-40B4-BE49-F238E27FC236}">
                <a16:creationId xmlns:a16="http://schemas.microsoft.com/office/drawing/2014/main" id="{9B41D337-DF26-B540-9627-98C7050E98F0}"/>
              </a:ext>
            </a:extLst>
          </p:cNvPr>
          <p:cNvGrpSpPr/>
          <p:nvPr/>
        </p:nvGrpSpPr>
        <p:grpSpPr>
          <a:xfrm>
            <a:off x="1261862" y="1286935"/>
            <a:ext cx="10315594" cy="5433465"/>
            <a:chOff x="1261862" y="1286935"/>
            <a:chExt cx="10315594" cy="54334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731255-6A3C-E542-A769-12E9E55474CD}"/>
                </a:ext>
              </a:extLst>
            </p:cNvPr>
            <p:cNvSpPr/>
            <p:nvPr/>
          </p:nvSpPr>
          <p:spPr>
            <a:xfrm>
              <a:off x="1262064" y="1286935"/>
              <a:ext cx="10315392" cy="5433465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2F2A1ADD-6C76-0F45-B884-2785B43C7DAD}"/>
                </a:ext>
              </a:extLst>
            </p:cNvPr>
            <p:cNvSpPr/>
            <p:nvPr/>
          </p:nvSpPr>
          <p:spPr>
            <a:xfrm>
              <a:off x="1261862" y="1541495"/>
              <a:ext cx="4419798" cy="2806577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7F9086"/>
            </a:solidFill>
            <a:ln cap="flat">
              <a:noFill/>
              <a:prstDash val="solid"/>
            </a:ln>
            <a:effectLst>
              <a:outerShdw dist="15243" dir="5400000" algn="tl">
                <a:srgbClr val="000000">
                  <a:alpha val="75000"/>
                </a:srgbClr>
              </a:outerShdw>
            </a:effectLst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6465B92B-256F-434E-9253-21BCE695B413}"/>
                </a:ext>
              </a:extLst>
            </p:cNvPr>
            <p:cNvSpPr/>
            <p:nvPr/>
          </p:nvSpPr>
          <p:spPr>
            <a:xfrm>
              <a:off x="1752950" y="2008031"/>
              <a:ext cx="4419798" cy="280657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419802"/>
                <a:gd name="f7" fmla="val 2806574"/>
                <a:gd name="f8" fmla="val 280657"/>
                <a:gd name="f9" fmla="val 125654"/>
                <a:gd name="f10" fmla="val 4139145"/>
                <a:gd name="f11" fmla="val 4294148"/>
                <a:gd name="f12" fmla="val 2525917"/>
                <a:gd name="f13" fmla="val 2680920"/>
                <a:gd name="f14" fmla="+- 0 0 -90"/>
                <a:gd name="f15" fmla="*/ f3 1 4419802"/>
                <a:gd name="f16" fmla="*/ f4 1 2806574"/>
                <a:gd name="f17" fmla="+- f7 0 f5"/>
                <a:gd name="f18" fmla="+- f6 0 f5"/>
                <a:gd name="f19" fmla="*/ f14 f0 1"/>
                <a:gd name="f20" fmla="*/ f18 1 4419802"/>
                <a:gd name="f21" fmla="*/ f17 1 2806574"/>
                <a:gd name="f22" fmla="*/ 0 f18 1"/>
                <a:gd name="f23" fmla="*/ 280657 f17 1"/>
                <a:gd name="f24" fmla="*/ 280657 f18 1"/>
                <a:gd name="f25" fmla="*/ 0 f17 1"/>
                <a:gd name="f26" fmla="*/ 4139145 f18 1"/>
                <a:gd name="f27" fmla="*/ 4419802 f18 1"/>
                <a:gd name="f28" fmla="*/ 2525917 f17 1"/>
                <a:gd name="f29" fmla="*/ 2806574 f17 1"/>
                <a:gd name="f30" fmla="*/ f19 1 f2"/>
                <a:gd name="f31" fmla="*/ f22 1 4419802"/>
                <a:gd name="f32" fmla="*/ f23 1 2806574"/>
                <a:gd name="f33" fmla="*/ f24 1 4419802"/>
                <a:gd name="f34" fmla="*/ f25 1 2806574"/>
                <a:gd name="f35" fmla="*/ f26 1 4419802"/>
                <a:gd name="f36" fmla="*/ f27 1 4419802"/>
                <a:gd name="f37" fmla="*/ f28 1 2806574"/>
                <a:gd name="f38" fmla="*/ f29 1 280657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419802" h="280657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 cap="flat">
              <a:solidFill>
                <a:srgbClr val="93A299"/>
              </a:solidFill>
              <a:prstDash val="solid"/>
              <a:miter/>
            </a:ln>
          </p:spPr>
          <p:txBody>
            <a:bodyPr vert="horz" wrap="square" lIns="192691" tIns="192691" rIns="192691" bIns="192691" anchor="ctr" anchorCtr="1" compatLnSpc="1">
              <a:noAutofit/>
            </a:bodyPr>
            <a:lstStyle/>
            <a:p>
              <a:pPr marL="0" marR="0" lvl="0" indent="0" algn="ctr" defTabSz="128904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900" b="0" i="0" u="none" strike="noStrike" kern="1200" cap="none" spc="0" baseline="0">
                  <a:solidFill>
                    <a:srgbClr val="000000"/>
                  </a:solidFill>
                  <a:uFillTx/>
                  <a:latin typeface="Century Schoolbook"/>
                </a:rPr>
                <a:t>On a choisi l’API  The Movie DataBase (TMDb) une base de données cinématographique et télévisuelle.</a:t>
              </a:r>
              <a:endParaRPr lang="en-US" sz="2900" b="0" i="0" u="none" strike="noStrike" kern="1200" cap="none" spc="0" baseline="0">
                <a:solidFill>
                  <a:srgbClr val="000000"/>
                </a:solidFill>
                <a:uFillTx/>
                <a:latin typeface="Century Schoolbook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5BF595A-413D-4A43-9EBB-C1333664E6A2}"/>
                </a:ext>
              </a:extLst>
            </p:cNvPr>
            <p:cNvSpPr/>
            <p:nvPr/>
          </p:nvSpPr>
          <p:spPr>
            <a:xfrm>
              <a:off x="6665299" y="1541495"/>
              <a:ext cx="4419798" cy="2806577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7F9086"/>
            </a:solidFill>
            <a:ln cap="flat">
              <a:noFill/>
              <a:prstDash val="solid"/>
            </a:ln>
            <a:effectLst>
              <a:outerShdw dist="15243" dir="5400000" algn="tl">
                <a:srgbClr val="000000">
                  <a:alpha val="75000"/>
                </a:srgbClr>
              </a:outerShdw>
            </a:effectLst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9649E90-AAA6-A44C-9ADC-425946BBE490}"/>
                </a:ext>
              </a:extLst>
            </p:cNvPr>
            <p:cNvSpPr/>
            <p:nvPr/>
          </p:nvSpPr>
          <p:spPr>
            <a:xfrm>
              <a:off x="7156396" y="2008031"/>
              <a:ext cx="4419798" cy="280657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419802"/>
                <a:gd name="f7" fmla="val 2806574"/>
                <a:gd name="f8" fmla="val 280657"/>
                <a:gd name="f9" fmla="val 125654"/>
                <a:gd name="f10" fmla="val 4139145"/>
                <a:gd name="f11" fmla="val 4294148"/>
                <a:gd name="f12" fmla="val 2525917"/>
                <a:gd name="f13" fmla="val 2680920"/>
                <a:gd name="f14" fmla="+- 0 0 -90"/>
                <a:gd name="f15" fmla="*/ f3 1 4419802"/>
                <a:gd name="f16" fmla="*/ f4 1 2806574"/>
                <a:gd name="f17" fmla="+- f7 0 f5"/>
                <a:gd name="f18" fmla="+- f6 0 f5"/>
                <a:gd name="f19" fmla="*/ f14 f0 1"/>
                <a:gd name="f20" fmla="*/ f18 1 4419802"/>
                <a:gd name="f21" fmla="*/ f17 1 2806574"/>
                <a:gd name="f22" fmla="*/ 0 f18 1"/>
                <a:gd name="f23" fmla="*/ 280657 f17 1"/>
                <a:gd name="f24" fmla="*/ 280657 f18 1"/>
                <a:gd name="f25" fmla="*/ 0 f17 1"/>
                <a:gd name="f26" fmla="*/ 4139145 f18 1"/>
                <a:gd name="f27" fmla="*/ 4419802 f18 1"/>
                <a:gd name="f28" fmla="*/ 2525917 f17 1"/>
                <a:gd name="f29" fmla="*/ 2806574 f17 1"/>
                <a:gd name="f30" fmla="*/ f19 1 f2"/>
                <a:gd name="f31" fmla="*/ f22 1 4419802"/>
                <a:gd name="f32" fmla="*/ f23 1 2806574"/>
                <a:gd name="f33" fmla="*/ f24 1 4419802"/>
                <a:gd name="f34" fmla="*/ f25 1 2806574"/>
                <a:gd name="f35" fmla="*/ f26 1 4419802"/>
                <a:gd name="f36" fmla="*/ f27 1 4419802"/>
                <a:gd name="f37" fmla="*/ f28 1 2806574"/>
                <a:gd name="f38" fmla="*/ f29 1 2806574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4419802" h="2806574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9528" cap="flat">
              <a:solidFill>
                <a:srgbClr val="93A299"/>
              </a:solidFill>
              <a:prstDash val="solid"/>
              <a:miter/>
            </a:ln>
          </p:spPr>
          <p:txBody>
            <a:bodyPr vert="horz" wrap="square" lIns="192691" tIns="192691" rIns="192691" bIns="192691" anchor="ctr" anchorCtr="1" compatLnSpc="1">
              <a:noAutofit/>
            </a:bodyPr>
            <a:lstStyle/>
            <a:p>
              <a:pPr marL="0" marR="0" lvl="0" indent="0" algn="ctr" defTabSz="128904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900" b="0" i="0" u="none" strike="noStrike" kern="1200" cap="none" spc="0" baseline="0">
                  <a:solidFill>
                    <a:srgbClr val="000000"/>
                  </a:solidFill>
                  <a:uFillTx/>
                  <a:latin typeface="Century Schoolbook"/>
                </a:rPr>
                <a:t>Une API accessible pour tous et qui  fournit un moyen rapide, cohérent et fiable pour obtenir des données tierces.</a:t>
              </a:r>
              <a:endParaRPr lang="en-US" sz="2900" b="0" i="0" u="none" strike="noStrike" kern="1200" cap="none" spc="0" baseline="0">
                <a:solidFill>
                  <a:srgbClr val="000000"/>
                </a:solidFill>
                <a:uFillTx/>
                <a:latin typeface="Century Schoolbook"/>
              </a:endParaRPr>
            </a:p>
          </p:txBody>
        </p:sp>
      </p:grpSp>
      <p:pic>
        <p:nvPicPr>
          <p:cNvPr id="11" name="Image 9" descr="Une image contenant horloge, mètre, dessin&#10;&#10;Description générée automatiquement">
            <a:extLst>
              <a:ext uri="{FF2B5EF4-FFF2-40B4-BE49-F238E27FC236}">
                <a16:creationId xmlns:a16="http://schemas.microsoft.com/office/drawing/2014/main" id="{11F3DFFF-EE33-1549-9A78-4133D662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235" y="5122413"/>
            <a:ext cx="2139513" cy="98681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2EF2B9A-B64C-4343-9AF2-AAE9F51A0508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220928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Schoolbook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53C605C-EF2C-C748-B2AD-4912DAB3A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10315584" cy="1325559"/>
          </a:xfrm>
        </p:spPr>
        <p:txBody>
          <a:bodyPr/>
          <a:lstStyle/>
          <a:p>
            <a:pPr lvl="0"/>
            <a:r>
              <a:rPr lang="fr-FR" dirty="0"/>
              <a:t>Langages et framework utilisés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DDC560A-D4AF-B04E-A1DA-38D40534C04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30303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5" name="Espace réservé du contenu 3">
            <a:extLst>
              <a:ext uri="{FF2B5EF4-FFF2-40B4-BE49-F238E27FC236}">
                <a16:creationId xmlns:a16="http://schemas.microsoft.com/office/drawing/2014/main" id="{6C59F9C6-ECCC-6644-87F2-FD6310561852}"/>
              </a:ext>
            </a:extLst>
          </p:cNvPr>
          <p:cNvGrpSpPr/>
          <p:nvPr/>
        </p:nvGrpSpPr>
        <p:grpSpPr>
          <a:xfrm>
            <a:off x="1265520" y="4277325"/>
            <a:ext cx="10308469" cy="599764"/>
            <a:chOff x="1265520" y="4277325"/>
            <a:chExt cx="10308469" cy="599764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C45E59F6-BAF3-D04A-80A0-5BE697FC9B97}"/>
                </a:ext>
              </a:extLst>
            </p:cNvPr>
            <p:cNvSpPr/>
            <p:nvPr/>
          </p:nvSpPr>
          <p:spPr>
            <a:xfrm>
              <a:off x="1265520" y="4277325"/>
              <a:ext cx="1499414" cy="5997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99414"/>
                <a:gd name="f7" fmla="val 599765"/>
                <a:gd name="f8" fmla="+- 0 0 -90"/>
                <a:gd name="f9" fmla="*/ f3 1 1499414"/>
                <a:gd name="f10" fmla="*/ f4 1 599765"/>
                <a:gd name="f11" fmla="+- f7 0 f5"/>
                <a:gd name="f12" fmla="+- f6 0 f5"/>
                <a:gd name="f13" fmla="*/ f8 f0 1"/>
                <a:gd name="f14" fmla="*/ f12 1 1499414"/>
                <a:gd name="f15" fmla="*/ f11 1 599765"/>
                <a:gd name="f16" fmla="*/ 0 f12 1"/>
                <a:gd name="f17" fmla="*/ 0 f11 1"/>
                <a:gd name="f18" fmla="*/ 1499414 f12 1"/>
                <a:gd name="f19" fmla="*/ 599765 f11 1"/>
                <a:gd name="f20" fmla="*/ f13 1 f2"/>
                <a:gd name="f21" fmla="*/ f16 1 1499414"/>
                <a:gd name="f22" fmla="*/ f17 1 599765"/>
                <a:gd name="f23" fmla="*/ f18 1 1499414"/>
                <a:gd name="f24" fmla="*/ f19 1 59976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499414" h="59976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1" compatLnSpc="1">
              <a:noAutofit/>
            </a:bodyPr>
            <a:lstStyle/>
            <a:p>
              <a:pPr marL="0" marR="0" lvl="0" indent="0" algn="ctr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900" b="0" i="0" u="none" strike="noStrike" kern="1200" cap="none" spc="0" baseline="0">
                  <a:solidFill>
                    <a:srgbClr val="FFFFFF"/>
                  </a:solidFill>
                  <a:uFillTx/>
                  <a:latin typeface="Century Schoolbook"/>
                </a:rPr>
                <a:t>Flask</a:t>
              </a:r>
              <a:endParaRPr lang="en-US" sz="1900" b="0" i="0" u="none" strike="noStrike" kern="1200" cap="none" spc="0" baseline="0">
                <a:solidFill>
                  <a:srgbClr val="FFFFFF"/>
                </a:solidFill>
                <a:uFillTx/>
                <a:latin typeface="Century Schoolbook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00590834-A956-2644-93B4-3038FF87A594}"/>
                </a:ext>
              </a:extLst>
            </p:cNvPr>
            <p:cNvSpPr/>
            <p:nvPr/>
          </p:nvSpPr>
          <p:spPr>
            <a:xfrm>
              <a:off x="3027331" y="4277325"/>
              <a:ext cx="1499414" cy="5997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99414"/>
                <a:gd name="f7" fmla="val 599765"/>
                <a:gd name="f8" fmla="+- 0 0 -90"/>
                <a:gd name="f9" fmla="*/ f3 1 1499414"/>
                <a:gd name="f10" fmla="*/ f4 1 599765"/>
                <a:gd name="f11" fmla="+- f7 0 f5"/>
                <a:gd name="f12" fmla="+- f6 0 f5"/>
                <a:gd name="f13" fmla="*/ f8 f0 1"/>
                <a:gd name="f14" fmla="*/ f12 1 1499414"/>
                <a:gd name="f15" fmla="*/ f11 1 599765"/>
                <a:gd name="f16" fmla="*/ 0 f12 1"/>
                <a:gd name="f17" fmla="*/ 0 f11 1"/>
                <a:gd name="f18" fmla="*/ 1499414 f12 1"/>
                <a:gd name="f19" fmla="*/ 599765 f11 1"/>
                <a:gd name="f20" fmla="*/ f13 1 f2"/>
                <a:gd name="f21" fmla="*/ f16 1 1499414"/>
                <a:gd name="f22" fmla="*/ f17 1 599765"/>
                <a:gd name="f23" fmla="*/ f18 1 1499414"/>
                <a:gd name="f24" fmla="*/ f19 1 59976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499414" h="59976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1" compatLnSpc="1">
              <a:noAutofit/>
            </a:bodyPr>
            <a:lstStyle/>
            <a:p>
              <a:pPr marL="0" marR="0" lvl="0" indent="0" algn="ctr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900" b="0" i="0" u="none" strike="noStrike" kern="1200" cap="none" spc="0" baseline="0">
                  <a:solidFill>
                    <a:srgbClr val="FFFFFF"/>
                  </a:solidFill>
                  <a:uFillTx/>
                  <a:latin typeface="Century Schoolbook"/>
                </a:rPr>
                <a:t>HTML/CSS</a:t>
              </a:r>
              <a:endParaRPr lang="en-US" sz="1900" b="0" i="0" u="none" strike="noStrike" kern="1200" cap="none" spc="0" baseline="0">
                <a:solidFill>
                  <a:srgbClr val="FFFFFF"/>
                </a:solidFill>
                <a:uFillTx/>
                <a:latin typeface="Century Schoolbook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635C1A37-18D0-124A-BAE1-6560D524A865}"/>
                </a:ext>
              </a:extLst>
            </p:cNvPr>
            <p:cNvSpPr/>
            <p:nvPr/>
          </p:nvSpPr>
          <p:spPr>
            <a:xfrm>
              <a:off x="4789142" y="4277325"/>
              <a:ext cx="1499414" cy="5997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99414"/>
                <a:gd name="f7" fmla="val 599765"/>
                <a:gd name="f8" fmla="+- 0 0 -90"/>
                <a:gd name="f9" fmla="*/ f3 1 1499414"/>
                <a:gd name="f10" fmla="*/ f4 1 599765"/>
                <a:gd name="f11" fmla="+- f7 0 f5"/>
                <a:gd name="f12" fmla="+- f6 0 f5"/>
                <a:gd name="f13" fmla="*/ f8 f0 1"/>
                <a:gd name="f14" fmla="*/ f12 1 1499414"/>
                <a:gd name="f15" fmla="*/ f11 1 599765"/>
                <a:gd name="f16" fmla="*/ 0 f12 1"/>
                <a:gd name="f17" fmla="*/ 0 f11 1"/>
                <a:gd name="f18" fmla="*/ 1499414 f12 1"/>
                <a:gd name="f19" fmla="*/ 599765 f11 1"/>
                <a:gd name="f20" fmla="*/ f13 1 f2"/>
                <a:gd name="f21" fmla="*/ f16 1 1499414"/>
                <a:gd name="f22" fmla="*/ f17 1 599765"/>
                <a:gd name="f23" fmla="*/ f18 1 1499414"/>
                <a:gd name="f24" fmla="*/ f19 1 59976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499414" h="59976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1" compatLnSpc="1">
              <a:noAutofit/>
            </a:bodyPr>
            <a:lstStyle/>
            <a:p>
              <a:pPr marL="0" marR="0" lvl="0" indent="0" algn="ctr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900" b="0" i="0" u="none" strike="noStrike" kern="1200" cap="none" spc="0" baseline="0" dirty="0">
                  <a:solidFill>
                    <a:srgbClr val="FFFFFF"/>
                  </a:solidFill>
                  <a:uFillTx/>
                  <a:latin typeface="Century Schoolbook"/>
                </a:rPr>
                <a:t>JavaScript</a:t>
              </a:r>
              <a:endParaRPr lang="en-US" sz="1900" b="0" i="0" u="none" strike="noStrike" kern="1200" cap="none" spc="0" baseline="0" dirty="0">
                <a:solidFill>
                  <a:srgbClr val="FFFFFF"/>
                </a:solidFill>
                <a:uFillTx/>
                <a:latin typeface="Century Schoolbook"/>
              </a:endParaRP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E20C57D8-5B28-7C47-B032-961A59A555BF}"/>
                </a:ext>
              </a:extLst>
            </p:cNvPr>
            <p:cNvSpPr/>
            <p:nvPr/>
          </p:nvSpPr>
          <p:spPr>
            <a:xfrm>
              <a:off x="6550953" y="4277325"/>
              <a:ext cx="1499414" cy="5997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99414"/>
                <a:gd name="f7" fmla="val 599765"/>
                <a:gd name="f8" fmla="+- 0 0 -90"/>
                <a:gd name="f9" fmla="*/ f3 1 1499414"/>
                <a:gd name="f10" fmla="*/ f4 1 599765"/>
                <a:gd name="f11" fmla="+- f7 0 f5"/>
                <a:gd name="f12" fmla="+- f6 0 f5"/>
                <a:gd name="f13" fmla="*/ f8 f0 1"/>
                <a:gd name="f14" fmla="*/ f12 1 1499414"/>
                <a:gd name="f15" fmla="*/ f11 1 599765"/>
                <a:gd name="f16" fmla="*/ 0 f12 1"/>
                <a:gd name="f17" fmla="*/ 0 f11 1"/>
                <a:gd name="f18" fmla="*/ 1499414 f12 1"/>
                <a:gd name="f19" fmla="*/ 599765 f11 1"/>
                <a:gd name="f20" fmla="*/ f13 1 f2"/>
                <a:gd name="f21" fmla="*/ f16 1 1499414"/>
                <a:gd name="f22" fmla="*/ f17 1 599765"/>
                <a:gd name="f23" fmla="*/ f18 1 1499414"/>
                <a:gd name="f24" fmla="*/ f19 1 59976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499414" h="59976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1" compatLnSpc="1">
              <a:noAutofit/>
            </a:bodyPr>
            <a:lstStyle/>
            <a:p>
              <a:pPr marL="0" marR="0" lvl="0" indent="0" algn="ctr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900" b="0" i="0" u="none" strike="noStrike" kern="1200" cap="none" spc="0" baseline="0">
                  <a:solidFill>
                    <a:srgbClr val="FFFFFF"/>
                  </a:solidFill>
                  <a:uFillTx/>
                  <a:latin typeface="Century Schoolbook"/>
                </a:rPr>
                <a:t>Python </a:t>
              </a:r>
              <a:endParaRPr lang="en-US" sz="1900" b="0" i="0" u="none" strike="noStrike" kern="1200" cap="none" spc="0" baseline="0">
                <a:solidFill>
                  <a:srgbClr val="FFFFFF"/>
                </a:solidFill>
                <a:uFillTx/>
                <a:latin typeface="Century Schoolbook"/>
              </a:endParaRP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01D06BFD-70D8-E74C-9B2D-A5B2AD1CB78D}"/>
                </a:ext>
              </a:extLst>
            </p:cNvPr>
            <p:cNvSpPr/>
            <p:nvPr/>
          </p:nvSpPr>
          <p:spPr>
            <a:xfrm>
              <a:off x="8185764" y="4277325"/>
              <a:ext cx="1499414" cy="5997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99414"/>
                <a:gd name="f7" fmla="val 599765"/>
                <a:gd name="f8" fmla="+- 0 0 -90"/>
                <a:gd name="f9" fmla="*/ f3 1 1499414"/>
                <a:gd name="f10" fmla="*/ f4 1 599765"/>
                <a:gd name="f11" fmla="+- f7 0 f5"/>
                <a:gd name="f12" fmla="+- f6 0 f5"/>
                <a:gd name="f13" fmla="*/ f8 f0 1"/>
                <a:gd name="f14" fmla="*/ f12 1 1499414"/>
                <a:gd name="f15" fmla="*/ f11 1 599765"/>
                <a:gd name="f16" fmla="*/ 0 f12 1"/>
                <a:gd name="f17" fmla="*/ 0 f11 1"/>
                <a:gd name="f18" fmla="*/ 1499414 f12 1"/>
                <a:gd name="f19" fmla="*/ 599765 f11 1"/>
                <a:gd name="f20" fmla="*/ f13 1 f2"/>
                <a:gd name="f21" fmla="*/ f16 1 1499414"/>
                <a:gd name="f22" fmla="*/ f17 1 599765"/>
                <a:gd name="f23" fmla="*/ f18 1 1499414"/>
                <a:gd name="f24" fmla="*/ f19 1 59976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499414" h="59976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1" compatLnSpc="1">
              <a:noAutofit/>
            </a:bodyPr>
            <a:lstStyle/>
            <a:p>
              <a:pPr marL="0" marR="0" lvl="0" indent="0" algn="ctr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900" b="0" i="0" u="none" strike="noStrike" kern="1200" cap="none" spc="0" baseline="0" dirty="0">
                  <a:solidFill>
                    <a:srgbClr val="FFFFFF"/>
                  </a:solidFill>
                  <a:uFillTx/>
                  <a:latin typeface="Century Schoolbook"/>
                </a:rPr>
                <a:t>Jinja</a:t>
              </a:r>
              <a:endParaRPr lang="en-US" sz="1900" b="0" i="0" u="none" strike="noStrike" kern="1200" cap="none" spc="0" baseline="0" dirty="0">
                <a:solidFill>
                  <a:srgbClr val="FFFFFF"/>
                </a:solidFill>
                <a:uFillTx/>
                <a:latin typeface="Century Schoolbook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43F76BF-B4A5-FA46-B50C-153DD2E68B6E}"/>
                </a:ext>
              </a:extLst>
            </p:cNvPr>
            <p:cNvSpPr/>
            <p:nvPr/>
          </p:nvSpPr>
          <p:spPr>
            <a:xfrm>
              <a:off x="10074575" y="4277325"/>
              <a:ext cx="1499414" cy="5997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99414"/>
                <a:gd name="f7" fmla="val 599765"/>
                <a:gd name="f8" fmla="+- 0 0 -90"/>
                <a:gd name="f9" fmla="*/ f3 1 1499414"/>
                <a:gd name="f10" fmla="*/ f4 1 599765"/>
                <a:gd name="f11" fmla="+- f7 0 f5"/>
                <a:gd name="f12" fmla="+- f6 0 f5"/>
                <a:gd name="f13" fmla="*/ f8 f0 1"/>
                <a:gd name="f14" fmla="*/ f12 1 1499414"/>
                <a:gd name="f15" fmla="*/ f11 1 599765"/>
                <a:gd name="f16" fmla="*/ 0 f12 1"/>
                <a:gd name="f17" fmla="*/ 0 f11 1"/>
                <a:gd name="f18" fmla="*/ 1499414 f12 1"/>
                <a:gd name="f19" fmla="*/ 599765 f11 1"/>
                <a:gd name="f20" fmla="*/ f13 1 f2"/>
                <a:gd name="f21" fmla="*/ f16 1 1499414"/>
                <a:gd name="f22" fmla="*/ f17 1 599765"/>
                <a:gd name="f23" fmla="*/ f18 1 1499414"/>
                <a:gd name="f24" fmla="*/ f19 1 59976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1499414" h="59976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1" compatLnSpc="1">
              <a:noAutofit/>
            </a:bodyPr>
            <a:lstStyle/>
            <a:p>
              <a:pPr marL="0" marR="0" lvl="0" indent="0" algn="ctr" defTabSz="84454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900" b="0" i="0" u="none" strike="noStrike" kern="1200" cap="none" spc="0" baseline="0">
                  <a:solidFill>
                    <a:srgbClr val="FFFFFF"/>
                  </a:solidFill>
                  <a:uFillTx/>
                  <a:latin typeface="Century Schoolbook"/>
                </a:rPr>
                <a:t>SQLAlchemy</a:t>
              </a:r>
              <a:endParaRPr lang="en-US" sz="1900" b="0" i="0" u="none" strike="noStrike" kern="1200" cap="none" spc="0" baseline="0">
                <a:solidFill>
                  <a:srgbClr val="FFFFFF"/>
                </a:solidFill>
                <a:uFillTx/>
                <a:latin typeface="Century Schoolbook"/>
              </a:endParaRPr>
            </a:p>
          </p:txBody>
        </p:sp>
      </p:grpSp>
      <p:pic>
        <p:nvPicPr>
          <p:cNvPr id="19" name="Image 18" descr="Une image contenant dessin, table&#10;&#10;Description générée automatiquement">
            <a:extLst>
              <a:ext uri="{FF2B5EF4-FFF2-40B4-BE49-F238E27FC236}">
                <a16:creationId xmlns:a16="http://schemas.microsoft.com/office/drawing/2014/main" id="{BFD7D6BC-77C4-EF43-99B6-526DD34E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334" y="3005366"/>
            <a:ext cx="1028274" cy="1025525"/>
          </a:xfrm>
          <a:prstGeom prst="rect">
            <a:avLst/>
          </a:prstGeom>
        </p:spPr>
      </p:pic>
      <p:pic>
        <p:nvPicPr>
          <p:cNvPr id="21" name="Image 2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687AB63-00F2-324F-8DAC-90A4364BB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60" y="3002617"/>
            <a:ext cx="1028274" cy="1028274"/>
          </a:xfrm>
          <a:prstGeom prst="rect">
            <a:avLst/>
          </a:prstGeom>
        </p:spPr>
      </p:pic>
      <p:pic>
        <p:nvPicPr>
          <p:cNvPr id="23" name="Image 22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5A2320B1-C03F-D248-8466-05D5EA898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899" y="3079135"/>
            <a:ext cx="866670" cy="866670"/>
          </a:xfrm>
          <a:prstGeom prst="rect">
            <a:avLst/>
          </a:prstGeom>
        </p:spPr>
      </p:pic>
      <p:pic>
        <p:nvPicPr>
          <p:cNvPr id="27" name="Image 2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B328B10-5CE8-EC4C-BD0F-7D65C298E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276" y="3252692"/>
            <a:ext cx="1968012" cy="519555"/>
          </a:xfrm>
          <a:prstGeom prst="rect">
            <a:avLst/>
          </a:prstGeom>
        </p:spPr>
      </p:pic>
      <p:pic>
        <p:nvPicPr>
          <p:cNvPr id="31" name="Image 30" descr="Une image contenant dessin, signe, homme&#10;&#10;Description générée automatiquement">
            <a:extLst>
              <a:ext uri="{FF2B5EF4-FFF2-40B4-BE49-F238E27FC236}">
                <a16:creationId xmlns:a16="http://schemas.microsoft.com/office/drawing/2014/main" id="{FB39CEF9-2EE3-B043-896A-082660C5D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547" y="2974743"/>
            <a:ext cx="1459053" cy="1075452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A292625F-B887-E848-864F-B9F0C6312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071" y="2670389"/>
            <a:ext cx="1637377" cy="168415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181FF-D654-DE42-9461-A6EE2E73CD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fr-FR" dirty="0"/>
              <a:t>Démonstration du site</a:t>
            </a:r>
          </a:p>
        </p:txBody>
      </p:sp>
      <p:pic>
        <p:nvPicPr>
          <p:cNvPr id="3" name="Espace réservé du contenu 4" descr="Une image contenant texte, intérieur, livre, moniteur&#10;&#10;Description générée automatiquement">
            <a:extLst>
              <a:ext uri="{FF2B5EF4-FFF2-40B4-BE49-F238E27FC236}">
                <a16:creationId xmlns:a16="http://schemas.microsoft.com/office/drawing/2014/main" id="{21C3D2AE-3199-FC48-B18E-298879C6B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876" y="1828800"/>
            <a:ext cx="8105104" cy="4351336"/>
          </a:xfrm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D3CC3-FF76-C54E-8962-6ED04D32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écoute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32B84-C761-0F4A-8623-5D539E4CE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r">
              <a:buNone/>
            </a:pPr>
            <a:r>
              <a:rPr lang="fr-FR" dirty="0"/>
              <a:t>Hedi Ben Mohand, Hadil Friaa, Yamina Gherbi, Eléa Carton</a:t>
            </a:r>
          </a:p>
        </p:txBody>
      </p:sp>
    </p:spTree>
    <p:extLst>
      <p:ext uri="{BB962C8B-B14F-4D97-AF65-F5344CB8AC3E}">
        <p14:creationId xmlns:p14="http://schemas.microsoft.com/office/powerpoint/2010/main" val="735890450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94</Words>
  <Application>Microsoft Macintosh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Vue</vt:lpstr>
      <vt:lpstr>Movies Industry</vt:lpstr>
      <vt:lpstr>Sommaire</vt:lpstr>
      <vt:lpstr>Movies Indurstry</vt:lpstr>
      <vt:lpstr>API utilisée</vt:lpstr>
      <vt:lpstr>Langages et framework utilisés</vt:lpstr>
      <vt:lpstr>Démonstration du site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Industry</dc:title>
  <dc:creator>FRIAA Hadil</dc:creator>
  <cp:lastModifiedBy>CARTON Eléa</cp:lastModifiedBy>
  <cp:revision>15</cp:revision>
  <dcterms:created xsi:type="dcterms:W3CDTF">2020-05-18T19:11:00Z</dcterms:created>
  <dcterms:modified xsi:type="dcterms:W3CDTF">2020-05-19T09:01:26Z</dcterms:modified>
</cp:coreProperties>
</file>