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1" r:id="rId6"/>
    <p:sldId id="259" r:id="rId7"/>
    <p:sldId id="260" r:id="rId8"/>
    <p:sldId id="272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5F254-B121-4A15-871A-E016293A8C25}" v="263" dt="2020-10-05T22:32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ashOverlay-FullResolve.png"/>
          <p:cNvPicPr/>
          <p:nvPr/>
        </p:nvPicPr>
        <p:blipFill>
          <a:blip r:embed="rId14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1" name="Picture 6" descr="HD-ShadowLong.png"/>
          <p:cNvPicPr/>
          <p:nvPr/>
        </p:nvPicPr>
        <p:blipFill>
          <a:blip r:embed="rId15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16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s-ES" sz="5400" b="0" strike="noStrike" spc="-1">
                <a:solidFill>
                  <a:srgbClr val="FFFFFF"/>
                </a:solidFill>
                <a:latin typeface="Trebuchet MS"/>
              </a:rPr>
              <a:t>Haga clic para modificar el estilo de título del patrón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DAB4F16-9CB1-47D1-824B-84056976A038}" type="datetime">
              <a:rPr lang="en-US" sz="1050" b="0" strike="noStrike" spc="-1">
                <a:solidFill>
                  <a:srgbClr val="FFFFFF"/>
                </a:solidFill>
                <a:latin typeface="Trebuchet MS"/>
              </a:rPr>
              <a:t>11/20/2020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F2B91DC-2543-4793-8D5C-F9253333B18F}" type="slidenum">
              <a:rPr lang="en-US" sz="3600" b="0" strike="noStrike" spc="-1">
                <a:solidFill>
                  <a:srgbClr val="FFFFFF"/>
                </a:solidFill>
                <a:latin typeface="Trebuchet MS"/>
              </a:rPr>
              <a:t>‹#›</a:t>
            </a:fld>
            <a:endParaRPr lang="es-AR" sz="3600" b="0" strike="noStrike" spc="-1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rebuchet MS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rebuchet MS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ashOverlay-FullResolve.png"/>
          <p:cNvPicPr/>
          <p:nvPr/>
        </p:nvPicPr>
        <p:blipFill>
          <a:blip r:embed="rId14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HD-ShadowLong.png"/>
          <p:cNvPicPr/>
          <p:nvPr/>
        </p:nvPicPr>
        <p:blipFill>
          <a:blip r:embed="rId15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48" name="Picture 15" descr="HD-ShadowShort.png"/>
          <p:cNvPicPr/>
          <p:nvPr/>
        </p:nvPicPr>
        <p:blipFill>
          <a:blip r:embed="rId16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3600" b="0" strike="noStrike" spc="-1">
                <a:solidFill>
                  <a:srgbClr val="FFFFFF"/>
                </a:solidFill>
                <a:latin typeface="Trebuchet MS"/>
              </a:rPr>
              <a:t>Haga clic para modificar el estilo de título del patrón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Trebuchet MS"/>
              </a:rPr>
              <a:t>Haga clic para modificar los estilos de texto del patrón</a:t>
            </a: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FFFFFF"/>
                </a:solidFill>
                <a:latin typeface="Trebuchet MS"/>
              </a:rPr>
              <a:t>Segundo nivel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Trebuchet MS"/>
              </a:rPr>
              <a:t>Tercer nivel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Trebuchet MS"/>
              </a:rPr>
              <a:t>Cuarto nivel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Trebuchet MS"/>
              </a:rPr>
              <a:t>Quinto nivel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EFD13E6-3025-45EC-88B8-C822DACE8528}" type="datetime">
              <a:rPr lang="en-US" sz="1050" b="0" strike="noStrike" spc="-1">
                <a:solidFill>
                  <a:srgbClr val="FFFFFF"/>
                </a:solidFill>
                <a:latin typeface="Trebuchet MS"/>
              </a:rPr>
              <a:t>11/20/2020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B674379-0001-4E71-BC53-6E892C009AA4}" type="slidenum">
              <a:rPr lang="en-US" sz="3600" b="0" strike="noStrike" spc="-1">
                <a:solidFill>
                  <a:srgbClr val="FFFFFF"/>
                </a:solidFill>
                <a:latin typeface="Trebuchet MS"/>
              </a:rPr>
              <a:t>‹#›</a:t>
            </a:fld>
            <a:endParaRPr lang="es-AR" sz="3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5400" b="0" strike="noStrike" spc="-1" dirty="0">
                <a:latin typeface="Trebuchet MS"/>
              </a:rPr>
              <a:t>Regularización</a:t>
            </a:r>
            <a:endParaRPr lang="en-US" sz="5400" b="0" strike="noStrike" spc="-1" dirty="0"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4400" b="0" strike="noStrike" spc="-1" dirty="0" err="1">
                <a:latin typeface="Trebuchet MS"/>
              </a:rPr>
              <a:t>Drop</a:t>
            </a:r>
            <a:r>
              <a:rPr lang="es-419" sz="4400" b="0" strike="noStrike" spc="-1" dirty="0">
                <a:latin typeface="Trebuchet MS"/>
              </a:rPr>
              <a:t> - </a:t>
            </a:r>
            <a:r>
              <a:rPr lang="es-419" sz="4400" b="0" strike="noStrike" spc="-1" dirty="0" err="1">
                <a:latin typeface="Trebuchet MS"/>
              </a:rPr>
              <a:t>Out</a:t>
            </a:r>
            <a:endParaRPr lang="en-US" sz="4400" b="0" strike="noStrike" spc="-1" dirty="0">
              <a:latin typeface="Trebuchet MS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47640" y="2378880"/>
            <a:ext cx="10896120" cy="4005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419" sz="2400" b="1" strike="noStrike" spc="-1">
                <a:solidFill>
                  <a:srgbClr val="FFFFFF"/>
                </a:solidFill>
                <a:latin typeface="Trebuchet MS"/>
              </a:rPr>
              <a:t>Intuición</a:t>
            </a:r>
            <a:r>
              <a:rPr lang="es-419" sz="2400" b="0" strike="noStrike" spc="-1">
                <a:solidFill>
                  <a:srgbClr val="FFFFFF"/>
                </a:solidFill>
                <a:latin typeface="Trebuchet MS"/>
              </a:rPr>
              <a:t>: combinar las predicciones de múltiples modelos entrenados con el mismo fin es una forma de prevenir overfitting.</a:t>
            </a: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419" sz="2400" b="1" strike="noStrike" spc="-1">
                <a:solidFill>
                  <a:srgbClr val="FFFFFF"/>
                </a:solidFill>
                <a:latin typeface="Trebuchet MS"/>
              </a:rPr>
              <a:t>Idea</a:t>
            </a:r>
            <a:r>
              <a:rPr lang="es-419" sz="2400" b="0" strike="noStrike" spc="-1">
                <a:solidFill>
                  <a:srgbClr val="FFFFFF"/>
                </a:solidFill>
                <a:latin typeface="Trebuchet MS"/>
              </a:rPr>
              <a:t>: promediar las predicciones de múltiples modelos entrenados independientemente para resolver el mismo problema.</a:t>
            </a: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419" sz="2400" b="1" strike="noStrike" spc="-1">
                <a:solidFill>
                  <a:srgbClr val="FFFFFF"/>
                </a:solidFill>
                <a:latin typeface="Trebuchet MS"/>
              </a:rPr>
              <a:t>Problema</a:t>
            </a:r>
            <a:r>
              <a:rPr lang="es-419" sz="2400" b="0" strike="noStrike" spc="-1">
                <a:solidFill>
                  <a:srgbClr val="FFFFFF"/>
                </a:solidFill>
                <a:latin typeface="Trebuchet MS"/>
              </a:rPr>
              <a:t>: ¡Es carísimo!</a:t>
            </a: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419" sz="2400" b="1" strike="noStrike" spc="-1">
                <a:solidFill>
                  <a:srgbClr val="FFFFFF"/>
                </a:solidFill>
                <a:latin typeface="Trebuchet MS"/>
              </a:rPr>
              <a:t>Solución</a:t>
            </a:r>
            <a:r>
              <a:rPr lang="es-419" sz="2400" b="0" strike="noStrike" spc="-1">
                <a:solidFill>
                  <a:srgbClr val="FFFFFF"/>
                </a:solidFill>
                <a:latin typeface="Trebuchet MS"/>
              </a:rPr>
              <a:t>: hacer que un mismo modelo sea a la vez ”múltiples” modelos.</a:t>
            </a: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4400" b="0" strike="noStrike" spc="-1">
                <a:solidFill>
                  <a:srgbClr val="000000"/>
                </a:solidFill>
                <a:latin typeface="Trebuchet MS"/>
              </a:rPr>
              <a:t>Drop - Out</a:t>
            </a:r>
            <a:endParaRPr lang="en-US" sz="44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07" name="Marcador de contenido 5"/>
          <p:cNvPicPr/>
          <p:nvPr/>
        </p:nvPicPr>
        <p:blipFill>
          <a:blip r:embed="rId2"/>
          <a:stretch/>
        </p:blipFill>
        <p:spPr>
          <a:xfrm>
            <a:off x="1365120" y="2135520"/>
            <a:ext cx="9461520" cy="450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4400" b="0" strike="noStrike" spc="-1">
                <a:solidFill>
                  <a:srgbClr val="000000"/>
                </a:solidFill>
                <a:latin typeface="Trebuchet MS"/>
              </a:rPr>
              <a:t>Aumentación de Datos</a:t>
            </a:r>
            <a:endParaRPr lang="en-US" sz="4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31520" y="2505600"/>
            <a:ext cx="1072836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 algn="just">
              <a:lnSpc>
                <a:spcPct val="2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419" sz="2400" b="1" strike="noStrike" spc="-1">
                <a:solidFill>
                  <a:srgbClr val="FFFFFF"/>
                </a:solidFill>
                <a:latin typeface="Trebuchet MS"/>
              </a:rPr>
              <a:t>En tiempo de entrenamiento</a:t>
            </a:r>
            <a:r>
              <a:rPr lang="es-419" sz="2400" b="0" strike="noStrike" spc="-1">
                <a:solidFill>
                  <a:srgbClr val="FFFFFF"/>
                </a:solidFill>
                <a:latin typeface="Trebuchet MS"/>
              </a:rPr>
              <a:t>, aumentar artificialmente el dataset utilizando transformaciones en los datos y conservando las etiquetas.</a:t>
            </a: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  <a:p>
            <a:pPr marL="228600" indent="-228240" algn="just">
              <a:lnSpc>
                <a:spcPct val="2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419" sz="2400" b="1" strike="noStrike" spc="-1">
                <a:solidFill>
                  <a:srgbClr val="FFFFFF"/>
                </a:solidFill>
                <a:latin typeface="Trebuchet MS"/>
              </a:rPr>
              <a:t>En tiempo de prueba</a:t>
            </a:r>
            <a:r>
              <a:rPr lang="es-419" sz="2400" b="0" strike="noStrike" spc="-1">
                <a:solidFill>
                  <a:srgbClr val="FFFFFF"/>
                </a:solidFill>
                <a:latin typeface="Trebuchet MS"/>
              </a:rPr>
              <a:t>, es posible generar N versiones de la imagen de test.</a:t>
            </a: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4400" b="0" strike="noStrike" spc="-1">
                <a:solidFill>
                  <a:srgbClr val="000000"/>
                </a:solidFill>
                <a:latin typeface="Trebuchet MS"/>
              </a:rPr>
              <a:t>Aumentación de Datos</a:t>
            </a:r>
            <a:endParaRPr lang="en-US" sz="44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11" name="Marcador de contenido 4"/>
          <p:cNvPicPr/>
          <p:nvPr/>
        </p:nvPicPr>
        <p:blipFill>
          <a:blip r:embed="rId2"/>
          <a:stretch/>
        </p:blipFill>
        <p:spPr>
          <a:xfrm>
            <a:off x="3960000" y="2127240"/>
            <a:ext cx="4271760" cy="452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4400" b="0" strike="noStrike" spc="-1">
                <a:solidFill>
                  <a:srgbClr val="000000"/>
                </a:solidFill>
                <a:latin typeface="Trebuchet MS"/>
              </a:rPr>
              <a:t>Aumentación de Datos</a:t>
            </a:r>
            <a:endParaRPr lang="en-US" sz="44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13" name="Imagen 4"/>
          <p:cNvPicPr/>
          <p:nvPr/>
        </p:nvPicPr>
        <p:blipFill>
          <a:blip r:embed="rId2"/>
          <a:stretch/>
        </p:blipFill>
        <p:spPr>
          <a:xfrm>
            <a:off x="1362240" y="2221920"/>
            <a:ext cx="9466920" cy="434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4400" b="0" strike="noStrike" spc="-1" dirty="0">
                <a:latin typeface="Trebuchet MS"/>
              </a:rPr>
              <a:t>Aumentación de Datos</a:t>
            </a:r>
            <a:endParaRPr lang="en-US" sz="4400" b="0" strike="noStrike" spc="-1">
              <a:latin typeface="Trebuchet MS"/>
            </a:endParaRPr>
          </a:p>
        </p:txBody>
      </p:sp>
      <p:pic>
        <p:nvPicPr>
          <p:cNvPr id="115" name="Imagen 6"/>
          <p:cNvPicPr/>
          <p:nvPr/>
        </p:nvPicPr>
        <p:blipFill>
          <a:blip r:embed="rId2"/>
          <a:stretch/>
        </p:blipFill>
        <p:spPr>
          <a:xfrm>
            <a:off x="2740680" y="2131920"/>
            <a:ext cx="6710040" cy="453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4400" b="0" strike="noStrike" spc="-1" dirty="0">
                <a:latin typeface="Trebuchet MS"/>
              </a:rPr>
              <a:t>Aumentación de Datos</a:t>
            </a:r>
            <a:endParaRPr lang="en-US" sz="4400" b="0" strike="noStrike" spc="-1">
              <a:latin typeface="Trebuchet MS"/>
            </a:endParaRPr>
          </a:p>
        </p:txBody>
      </p:sp>
      <p:pic>
        <p:nvPicPr>
          <p:cNvPr id="117" name="Marcador de contenido 5"/>
          <p:cNvPicPr/>
          <p:nvPr/>
        </p:nvPicPr>
        <p:blipFill>
          <a:blip r:embed="rId2"/>
          <a:stretch/>
        </p:blipFill>
        <p:spPr>
          <a:xfrm>
            <a:off x="3833280" y="2110320"/>
            <a:ext cx="4525560" cy="45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4400" b="0" strike="noStrike" spc="-1" dirty="0">
                <a:latin typeface="Trebuchet MS"/>
              </a:rPr>
              <a:t>Aumentación de Datos</a:t>
            </a:r>
            <a:endParaRPr lang="en-US" sz="4400" b="0" strike="noStrike" spc="-1">
              <a:latin typeface="Trebuchet MS"/>
            </a:endParaRPr>
          </a:p>
        </p:txBody>
      </p:sp>
      <p:pic>
        <p:nvPicPr>
          <p:cNvPr id="119" name="Marcador de contenido 4"/>
          <p:cNvPicPr/>
          <p:nvPr/>
        </p:nvPicPr>
        <p:blipFill>
          <a:blip r:embed="rId2"/>
          <a:stretch/>
        </p:blipFill>
        <p:spPr>
          <a:xfrm>
            <a:off x="3756960" y="2127240"/>
            <a:ext cx="4677840" cy="458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4400" b="0" strike="noStrike" spc="-1" dirty="0">
                <a:latin typeface="Trebuchet MS"/>
              </a:rPr>
              <a:t>Bibliografía</a:t>
            </a:r>
            <a:endParaRPr lang="en-US" sz="4400" b="0" strike="noStrike" spc="-1"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228600" indent="-228240" algn="just">
              <a:lnSpc>
                <a:spcPct val="2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419" sz="2400" b="0" strike="noStrike" spc="-1">
                <a:solidFill>
                  <a:srgbClr val="FFFFFF"/>
                </a:solidFill>
                <a:latin typeface="Trebuchet MS"/>
              </a:rPr>
              <a:t>Taller: “Aprendizaje Profundo para el análisis de imágenes biomédicas”. Profesor Dr. Enzo Ferrante. Bloque 2. UNL, Santa Fe, Argentina.</a:t>
            </a: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4400" b="0" strike="noStrike" spc="-1" dirty="0" err="1">
                <a:solidFill>
                  <a:srgbClr val="000000"/>
                </a:solidFill>
                <a:latin typeface="Trebuchet MS"/>
              </a:rPr>
              <a:t>Overfitting</a:t>
            </a:r>
            <a:endParaRPr lang="en-US" sz="4400" b="0" strike="noStrike" spc="-1" dirty="0" err="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94" name="Imagen 6"/>
          <p:cNvPicPr/>
          <p:nvPr/>
        </p:nvPicPr>
        <p:blipFill>
          <a:blip r:embed="rId2"/>
          <a:stretch/>
        </p:blipFill>
        <p:spPr>
          <a:xfrm>
            <a:off x="834840" y="2833920"/>
            <a:ext cx="10522080" cy="299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4400" b="0" strike="noStrike" spc="-1" dirty="0" err="1">
                <a:solidFill>
                  <a:srgbClr val="000000"/>
                </a:solidFill>
                <a:latin typeface="Trebuchet MS"/>
              </a:rPr>
              <a:t>Overfitting</a:t>
            </a:r>
            <a:endParaRPr lang="en-US" sz="4400" b="0" strike="noStrike" spc="-1" dirty="0" err="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96" name="Imagen 3"/>
          <p:cNvPicPr/>
          <p:nvPr/>
        </p:nvPicPr>
        <p:blipFill>
          <a:blip r:embed="rId2"/>
          <a:stretch/>
        </p:blipFill>
        <p:spPr>
          <a:xfrm>
            <a:off x="1014480" y="2160000"/>
            <a:ext cx="10162440" cy="444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3EE5-00F1-4848-BD58-1F286F07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¿Cómo podemos evitarlo?</a:t>
            </a:r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2217809" y="2673438"/>
            <a:ext cx="2743200" cy="3654693"/>
            <a:chOff x="2217809" y="2409092"/>
            <a:chExt cx="2743200" cy="3654693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C04DAE4-168B-4AF2-8502-4B7572F8947C}"/>
                </a:ext>
              </a:extLst>
            </p:cNvPr>
            <p:cNvSpPr txBox="1"/>
            <p:nvPr/>
          </p:nvSpPr>
          <p:spPr>
            <a:xfrm>
              <a:off x="2217809" y="3817016"/>
              <a:ext cx="2743200" cy="224676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ES" sz="2800" dirty="0">
                  <a:solidFill>
                    <a:schemeClr val="bg1"/>
                  </a:solidFill>
                </a:rPr>
                <a:t>Limitar la capacidad de aprendizaje del modelo en el entrenamiento</a:t>
              </a:r>
            </a:p>
          </p:txBody>
        </p:sp>
        <p:sp>
          <p:nvSpPr>
            <p:cNvPr id="3" name="Down Arrow 2"/>
            <p:cNvSpPr/>
            <p:nvPr/>
          </p:nvSpPr>
          <p:spPr>
            <a:xfrm>
              <a:off x="3193755" y="2409092"/>
              <a:ext cx="791308" cy="1223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826302" y="2673438"/>
            <a:ext cx="1991933" cy="2387831"/>
            <a:chOff x="7826302" y="2383292"/>
            <a:chExt cx="1991933" cy="2387831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6A91AE0-D0E7-4493-95B2-17E68ED6EB19}"/>
                </a:ext>
              </a:extLst>
            </p:cNvPr>
            <p:cNvSpPr txBox="1"/>
            <p:nvPr/>
          </p:nvSpPr>
          <p:spPr>
            <a:xfrm>
              <a:off x="7826302" y="3817016"/>
              <a:ext cx="1991933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ES" sz="2800" dirty="0">
                  <a:solidFill>
                    <a:schemeClr val="bg1"/>
                  </a:solidFill>
                </a:rPr>
                <a:t>Conseguir más datos</a:t>
              </a:r>
            </a:p>
          </p:txBody>
        </p:sp>
        <p:sp>
          <p:nvSpPr>
            <p:cNvPr id="6" name="Down Arrow 5"/>
            <p:cNvSpPr/>
            <p:nvPr/>
          </p:nvSpPr>
          <p:spPr>
            <a:xfrm>
              <a:off x="8426614" y="2383292"/>
              <a:ext cx="791308" cy="1223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3600" b="0" strike="noStrike" spc="-1" dirty="0">
                <a:solidFill>
                  <a:srgbClr val="000000"/>
                </a:solidFill>
                <a:latin typeface="Trebuchet MS"/>
              </a:rPr>
              <a:t>Regularización</a:t>
            </a:r>
            <a:r>
              <a:rPr lang="es-419" sz="3600" spc="-1" dirty="0">
                <a:solidFill>
                  <a:srgbClr val="000000"/>
                </a:solidFill>
                <a:latin typeface="Trebuchet MS"/>
              </a:rPr>
              <a:t> de Parámetros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0400" y="2336760"/>
            <a:ext cx="10745280" cy="35989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7965" algn="just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419" sz="2000" b="0" strike="noStrike" spc="-1" dirty="0">
                <a:solidFill>
                  <a:srgbClr val="FFFFFF"/>
                </a:solidFill>
                <a:latin typeface="Trebuchet MS"/>
              </a:rPr>
              <a:t>Existen muchos w que pueden minimizar una función de pérdida para un </a:t>
            </a:r>
            <a:r>
              <a:rPr lang="es-419" sz="2000" b="0" strike="noStrike" spc="-1" dirty="0" err="1">
                <a:solidFill>
                  <a:srgbClr val="FFFFFF"/>
                </a:solidFill>
                <a:latin typeface="Trebuchet MS"/>
              </a:rPr>
              <a:t>dataset</a:t>
            </a:r>
            <a:r>
              <a:rPr lang="es-419" sz="2000" b="0" strike="noStrike" spc="-1" dirty="0">
                <a:solidFill>
                  <a:srgbClr val="FFFFFF"/>
                </a:solidFill>
                <a:latin typeface="Trebuchet MS"/>
              </a:rPr>
              <a:t> de entrenamiento dado.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 marL="228600" indent="-227965" algn="just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419" sz="2000" b="0" strike="noStrike" spc="-1" dirty="0">
                <a:solidFill>
                  <a:srgbClr val="FFFFFF"/>
                </a:solidFill>
                <a:latin typeface="Trebuchet MS"/>
              </a:rPr>
              <a:t>¿Hay alguno de ellos que beneficie más que el resto la generalización de nuestro modelo?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 marL="228600" indent="-227965" algn="just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419" sz="2000" b="0" strike="noStrike" spc="-1" dirty="0">
                <a:solidFill>
                  <a:srgbClr val="FFFFFF"/>
                </a:solidFill>
                <a:latin typeface="Trebuchet MS"/>
              </a:rPr>
              <a:t>Pensemos en un perceptrón simple: una idea es buscar aquel w que evite las predicciones estén demasiado influenciadas por sólo algunas dimensiones de entrada, repartiendo esa responsabilidad.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 marL="228600" indent="-227965" algn="just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419" sz="2000" b="0" strike="noStrike" spc="-1" dirty="0">
                <a:solidFill>
                  <a:srgbClr val="FFFFFF"/>
                </a:solidFill>
                <a:latin typeface="Trebuchet MS"/>
              </a:rPr>
              <a:t>Esto implica evitar que existan </a:t>
            </a:r>
            <a:r>
              <a:rPr lang="es-419" sz="2000" b="1" spc="-1" dirty="0" err="1">
                <a:solidFill>
                  <a:srgbClr val="FFFFFF"/>
                </a:solidFill>
                <a:latin typeface="Trebuchet MS"/>
              </a:rPr>
              <a:t>w</a:t>
            </a:r>
            <a:r>
              <a:rPr lang="es-419" sz="2000" b="1" spc="-1" baseline="-25000" dirty="0" err="1">
                <a:solidFill>
                  <a:srgbClr val="FFFFFF"/>
                </a:solidFill>
                <a:latin typeface="Trebuchet MS"/>
              </a:rPr>
              <a:t>i</a:t>
            </a:r>
            <a:r>
              <a:rPr lang="es-419" sz="20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419" sz="2000" b="0" strike="noStrike" spc="-1" dirty="0">
                <a:solidFill>
                  <a:srgbClr val="FFFFFF"/>
                </a:solidFill>
                <a:latin typeface="Trebuchet MS"/>
              </a:rPr>
              <a:t>muy grandes.</a:t>
            </a:r>
            <a:endParaRPr lang="en-US" sz="2000" b="0" strike="noStrike" spc="-1" dirty="0">
              <a:solidFill>
                <a:srgbClr val="FFFFFF"/>
              </a:solidFill>
              <a:latin typeface="Trebuchet MS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3600" spc="-1" dirty="0">
                <a:latin typeface="Trebuchet MS"/>
              </a:rPr>
              <a:t>Regularización L2</a:t>
            </a:r>
            <a:r>
              <a:rPr lang="es-419" sz="3600" b="0" strike="noStrike" spc="-1" dirty="0">
                <a:latin typeface="Trebuchet MS"/>
              </a:rPr>
              <a:t> </a:t>
            </a:r>
            <a:r>
              <a:rPr lang="es-419" sz="3600" spc="-1" dirty="0">
                <a:latin typeface="Trebuchet MS"/>
              </a:rPr>
              <a:t>(Ridge)</a:t>
            </a:r>
            <a:endParaRPr lang="es-419" sz="3600" b="0" strike="noStrike" spc="-1" dirty="0">
              <a:latin typeface="Trebuchet M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20040" y="2269800"/>
            <a:ext cx="11551320" cy="758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419" sz="2400" b="0" strike="noStrike" spc="-1">
                <a:solidFill>
                  <a:srgbClr val="FFFFFF"/>
                </a:solidFill>
                <a:latin typeface="Trebuchet MS"/>
              </a:rPr>
              <a:t>Agregar un término de regularización a la función de coste que sea la norma euclídea cuadrada de los pesos</a:t>
            </a: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1" name="Imagen 4"/>
          <p:cNvPicPr/>
          <p:nvPr/>
        </p:nvPicPr>
        <p:blipFill>
          <a:blip r:embed="rId2"/>
          <a:stretch/>
        </p:blipFill>
        <p:spPr>
          <a:xfrm>
            <a:off x="915840" y="3178440"/>
            <a:ext cx="10360080" cy="342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F3E98D7B-3641-4345-9CE2-72CC291FEC9B}"/>
              </a:ext>
            </a:extLst>
          </p:cNvPr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3600" spc="-1" dirty="0">
                <a:latin typeface="Trebuchet MS"/>
              </a:rPr>
              <a:t>Regularización L1</a:t>
            </a:r>
            <a:r>
              <a:rPr lang="es-419" sz="3600" b="0" strike="noStrike" spc="-1" dirty="0">
                <a:latin typeface="Trebuchet MS"/>
              </a:rPr>
              <a:t> </a:t>
            </a:r>
            <a:r>
              <a:rPr lang="es-419" sz="3600" spc="-1" dirty="0">
                <a:latin typeface="Trebuchet MS"/>
              </a:rPr>
              <a:t>(Lasso)</a:t>
            </a:r>
            <a:endParaRPr lang="es-419" sz="3600" b="0" strike="noStrike" spc="-1" dirty="0">
              <a:latin typeface="Trebuchet MS"/>
            </a:endParaRPr>
          </a:p>
        </p:txBody>
      </p:sp>
      <p:pic>
        <p:nvPicPr>
          <p:cNvPr id="9" name="Imagen 9" descr="Texto, Carta&#10;&#10;Descripción generada automáticamente">
            <a:extLst>
              <a:ext uri="{FF2B5EF4-FFF2-40B4-BE49-F238E27FC236}">
                <a16:creationId xmlns:a16="http://schemas.microsoft.com/office/drawing/2014/main" id="{565C1712-17FA-4ADC-8792-7B424E04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72" y="2718694"/>
            <a:ext cx="9226656" cy="291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386EC-D894-489C-8ECA-86F90DC1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de cada Método</a:t>
            </a:r>
          </a:p>
        </p:txBody>
      </p:sp>
      <p:pic>
        <p:nvPicPr>
          <p:cNvPr id="4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CE99F29-B093-489E-9435-933B63AF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15" y="2421502"/>
            <a:ext cx="7302284" cy="401686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25386EC-D894-489C-8ECA-86F90DC153E0}"/>
              </a:ext>
            </a:extLst>
          </p:cNvPr>
          <p:cNvSpPr txBox="1">
            <a:spLocks/>
          </p:cNvSpPr>
          <p:nvPr/>
        </p:nvSpPr>
        <p:spPr>
          <a:xfrm>
            <a:off x="7013792" y="2619450"/>
            <a:ext cx="556385" cy="6688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 smtClean="0">
                <a:solidFill>
                  <a:srgbClr val="0066FF"/>
                </a:solidFill>
              </a:rPr>
              <a:t>L2</a:t>
            </a:r>
            <a:endParaRPr lang="es-ES" sz="2800" dirty="0">
              <a:solidFill>
                <a:srgbClr val="0066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5386EC-D894-489C-8ECA-86F90DC153E0}"/>
              </a:ext>
            </a:extLst>
          </p:cNvPr>
          <p:cNvSpPr txBox="1">
            <a:spLocks/>
          </p:cNvSpPr>
          <p:nvPr/>
        </p:nvSpPr>
        <p:spPr>
          <a:xfrm>
            <a:off x="8256438" y="2619449"/>
            <a:ext cx="556385" cy="6688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 smtClean="0">
                <a:solidFill>
                  <a:srgbClr val="FF0000"/>
                </a:solidFill>
              </a:rPr>
              <a:t>L1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419" sz="3600" b="0" strike="noStrike" spc="-1">
                <a:solidFill>
                  <a:srgbClr val="000000"/>
                </a:solidFill>
                <a:latin typeface="Trebuchet MS"/>
              </a:rPr>
              <a:t>L2 Weight Decay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03" name="Marcador de contenido 4"/>
          <p:cNvPicPr/>
          <p:nvPr/>
        </p:nvPicPr>
        <p:blipFill>
          <a:blip r:embed="rId2"/>
          <a:stretch/>
        </p:blipFill>
        <p:spPr>
          <a:xfrm>
            <a:off x="1271160" y="2219400"/>
            <a:ext cx="9649440" cy="430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52</TotalTime>
  <Words>281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¿Cómo podemos evitarlo?</vt:lpstr>
      <vt:lpstr>PowerPoint Presentation</vt:lpstr>
      <vt:lpstr>PowerPoint Presentation</vt:lpstr>
      <vt:lpstr>PowerPoint Presentation</vt:lpstr>
      <vt:lpstr>Comportamiento de cada Método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Regularización</dc:title>
  <dc:subject/>
  <dc:creator>seba palacio</dc:creator>
  <dc:description/>
  <cp:lastModifiedBy>SEBA</cp:lastModifiedBy>
  <cp:revision>135</cp:revision>
  <dcterms:created xsi:type="dcterms:W3CDTF">2019-11-14T01:40:15Z</dcterms:created>
  <dcterms:modified xsi:type="dcterms:W3CDTF">2020-11-20T13:30:47Z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