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297" r:id="rId1"/>
  </p:sldMasterIdLst>
  <p:notesMasterIdLst>
    <p:notesMasterId r:id="rId13"/>
  </p:notesMasterIdLst>
  <p:sldIdLst>
    <p:sldId id="256" r:id="rId2"/>
    <p:sldId id="269" r:id="rId3"/>
    <p:sldId id="258" r:id="rId4"/>
    <p:sldId id="265" r:id="rId5"/>
    <p:sldId id="263" r:id="rId6"/>
    <p:sldId id="259" r:id="rId7"/>
    <p:sldId id="268" r:id="rId8"/>
    <p:sldId id="260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6600"/>
    <a:srgbClr val="66CCFF"/>
    <a:srgbClr val="FFCC00"/>
    <a:srgbClr val="00FFCC"/>
    <a:srgbClr val="FA3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166AEFD-17F0-45A7-850C-0F3EFAC50D73}" type="datetimeFigureOut">
              <a:rPr lang="es-AR"/>
              <a:pPr>
                <a:defRPr/>
              </a:pPr>
              <a:t>12/8/2021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1C1CFD5-0231-4E8F-A662-1311E2F4DF0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0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5AC8BA-19E9-4327-9C69-65D8FD5056A6}" type="slidenum">
              <a:rPr lang="es-A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426165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FB7164-191B-4A7F-99C8-65BE7A6FCD1C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A9DCB09A-C946-45D9-869C-01EFB514218D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1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5665B-5363-42D7-9932-13F28A4A4C36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201CE32B-1F20-4891-95F0-5AD8ACF29852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79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5665B-5363-42D7-9932-13F28A4A4C36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201CE32B-1F20-4891-95F0-5AD8ACF29852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2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5665B-5363-42D7-9932-13F28A4A4C36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201CE32B-1F20-4891-95F0-5AD8ACF29852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5559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5665B-5363-42D7-9932-13F28A4A4C36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201CE32B-1F20-4891-95F0-5AD8ACF29852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88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5665B-5363-42D7-9932-13F28A4A4C36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201CE32B-1F20-4891-95F0-5AD8ACF29852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057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9AAC1-099E-43DD-9B1C-F6333AD31851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CA707-D797-495D-B130-263504A1A22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1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4DAFCB-3056-4221-8343-8BE9F2B28CBF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32123-5088-4314-BEEE-DC523273D5F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riángulo isósceles"/>
          <p:cNvSpPr/>
          <p:nvPr/>
        </p:nvSpPr>
        <p:spPr>
          <a:xfrm rot="16200000">
            <a:off x="7553325" y="5254626"/>
            <a:ext cx="1893887" cy="1293812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17 Grupo"/>
          <p:cNvGrpSpPr>
            <a:grpSpLocks/>
          </p:cNvGrpSpPr>
          <p:nvPr userDrawn="1"/>
        </p:nvGrpSpPr>
        <p:grpSpPr bwMode="auto">
          <a:xfrm>
            <a:off x="87313" y="142875"/>
            <a:ext cx="2341562" cy="1071563"/>
            <a:chOff x="87682" y="142852"/>
            <a:chExt cx="2357422" cy="1133387"/>
          </a:xfrm>
        </p:grpSpPr>
        <p:sp>
          <p:nvSpPr>
            <p:cNvPr id="4" name="3 CuadroTexto"/>
            <p:cNvSpPr txBox="1"/>
            <p:nvPr userDrawn="1"/>
          </p:nvSpPr>
          <p:spPr bwMode="auto">
            <a:xfrm>
              <a:off x="87682" y="1029412"/>
              <a:ext cx="2357422" cy="246827"/>
            </a:xfrm>
            <a:prstGeom prst="rect">
              <a:avLst/>
            </a:prstGeom>
            <a:noFill/>
          </p:spPr>
          <p:txBody>
            <a:bodyPr lIns="36000" rIns="360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900" i="1" dirty="0">
                  <a:solidFill>
                    <a:schemeClr val="bg2">
                      <a:lumMod val="25000"/>
                    </a:schemeClr>
                  </a:solidFill>
                  <a:latin typeface="+mn-lt"/>
                  <a:cs typeface="+mn-cs"/>
                </a:rPr>
                <a:t>Universidad Nacional  de Córdoba</a:t>
              </a:r>
              <a:endParaRPr lang="es-ES" sz="900" i="1" dirty="0">
                <a:solidFill>
                  <a:schemeClr val="bg2">
                    <a:lumMod val="25000"/>
                  </a:schemeClr>
                </a:solidFill>
                <a:latin typeface="+mn-lt"/>
                <a:cs typeface="+mn-cs"/>
              </a:endParaRPr>
            </a:p>
          </p:txBody>
        </p:sp>
        <p:pic>
          <p:nvPicPr>
            <p:cNvPr id="5" name="4 Imagen" descr="logo_unc.jp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8576" y="142852"/>
              <a:ext cx="1933288" cy="90369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6" name="4 CuadroTexto"/>
          <p:cNvSpPr txBox="1"/>
          <p:nvPr userDrawn="1"/>
        </p:nvSpPr>
        <p:spPr>
          <a:xfrm>
            <a:off x="2643188" y="0"/>
            <a:ext cx="4071937" cy="11699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_tradnl" sz="900" b="1" dirty="0" smtClean="0">
                <a:solidFill>
                  <a:schemeClr val="bg2">
                    <a:lumMod val="25000"/>
                  </a:schemeClr>
                </a:solidFill>
              </a:rPr>
              <a:t>Facultad de Ciencias Exactas, Físicas y Naturales </a:t>
            </a:r>
          </a:p>
          <a:p>
            <a:pPr algn="ctr">
              <a:defRPr/>
            </a:pPr>
            <a:r>
              <a:rPr lang="es-ES_tradnl" sz="900" b="1" dirty="0" smtClean="0">
                <a:solidFill>
                  <a:schemeClr val="bg2">
                    <a:lumMod val="25000"/>
                  </a:schemeClr>
                </a:solidFill>
              </a:rPr>
              <a:t>Departamento de Matemáticas</a:t>
            </a:r>
          </a:p>
          <a:p>
            <a:pPr algn="ctr">
              <a:defRPr/>
            </a:pPr>
            <a:endParaRPr lang="es-ES_tradnl" sz="4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s-ES_tradnl" sz="900" b="1" dirty="0" smtClean="0">
                <a:solidFill>
                  <a:schemeClr val="bg2">
                    <a:lumMod val="25000"/>
                  </a:schemeClr>
                </a:solidFill>
              </a:rPr>
              <a:t>LAPSE</a:t>
            </a:r>
          </a:p>
          <a:p>
            <a:pPr algn="ctr">
              <a:defRPr/>
            </a:pPr>
            <a:endParaRPr lang="es-ES_tradnl" sz="3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s-ES_tradnl" sz="900" b="1" dirty="0" smtClean="0">
                <a:solidFill>
                  <a:schemeClr val="bg2">
                    <a:lumMod val="25000"/>
                  </a:schemeClr>
                </a:solidFill>
              </a:rPr>
              <a:t>Laboratorio de Procesamiento de Señales</a:t>
            </a:r>
          </a:p>
          <a:p>
            <a:pPr algn="ctr">
              <a:defRPr/>
            </a:pPr>
            <a:r>
              <a:rPr lang="es-ES_tradnl" sz="900" b="1" dirty="0" smtClean="0">
                <a:solidFill>
                  <a:schemeClr val="bg2">
                    <a:lumMod val="25000"/>
                  </a:schemeClr>
                </a:solidFill>
              </a:rPr>
              <a:t>Av. Vélez Sarsfield  1611 -  Ciudad Universitaria – Córdoba</a:t>
            </a:r>
          </a:p>
          <a:p>
            <a:pPr algn="ctr">
              <a:defRPr/>
            </a:pPr>
            <a:r>
              <a:rPr lang="es-ES_tradnl" sz="900" b="1" dirty="0" smtClean="0">
                <a:solidFill>
                  <a:schemeClr val="bg2">
                    <a:lumMod val="25000"/>
                  </a:schemeClr>
                </a:solidFill>
              </a:rPr>
              <a:t>República Argentina</a:t>
            </a:r>
          </a:p>
          <a:p>
            <a:pPr algn="ctr">
              <a:defRPr/>
            </a:pPr>
            <a:r>
              <a:rPr lang="es-ES_tradnl" sz="900" b="1" dirty="0" smtClean="0">
                <a:solidFill>
                  <a:schemeClr val="bg2">
                    <a:lumMod val="25000"/>
                  </a:schemeClr>
                </a:solidFill>
              </a:rPr>
              <a:t>+54 351 434 4982</a:t>
            </a:r>
            <a:endParaRPr lang="es-ES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6 Imagen" descr="Onditas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lum contrast="30000"/>
          </a:blip>
          <a:srcRect/>
          <a:stretch>
            <a:fillRect/>
          </a:stretch>
        </p:blipFill>
        <p:spPr bwMode="auto">
          <a:xfrm>
            <a:off x="6929455" y="148700"/>
            <a:ext cx="2298489" cy="990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7 Conector recto"/>
          <p:cNvCxnSpPr/>
          <p:nvPr userDrawn="1"/>
        </p:nvCxnSpPr>
        <p:spPr>
          <a:xfrm>
            <a:off x="0" y="1227138"/>
            <a:ext cx="914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27 Marcador de fecha"/>
          <p:cNvSpPr>
            <a:spLocks noGrp="1"/>
          </p:cNvSpPr>
          <p:nvPr>
            <p:ph type="dt" sz="half" idx="10"/>
          </p:nvPr>
        </p:nvSpPr>
        <p:spPr>
          <a:xfrm>
            <a:off x="66675" y="6434138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fld id="{20923E28-E877-46C4-A580-DF4E2622DC8D}" type="datetimeFigureOut">
              <a:rPr lang="en-US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6675" y="6072188"/>
            <a:ext cx="5791200" cy="365125"/>
          </a:xfrm>
        </p:spPr>
        <p:txBody>
          <a:bodyPr tIns="0" bIns="0" anchor="b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0763" y="6072188"/>
            <a:ext cx="503237" cy="365125"/>
          </a:xfrm>
        </p:spPr>
        <p:txBody>
          <a:bodyPr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AF67BC8-5301-4366-B198-D826D4D22A59}" type="slidenum">
              <a:rPr lang="en-US"/>
              <a:pPr>
                <a:defRPr/>
              </a:pPr>
              <a:t>‹Nº›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14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4E9CD-9872-4ED7-8693-F3BCF95D7B69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15C4C-DD17-4D71-88B1-7DCEE419B95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B869BB-DB71-4555-94C7-46F09054B5EB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7BE89B62-F817-467F-8800-1E3A1963366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grpSp>
        <p:nvGrpSpPr>
          <p:cNvPr id="8" name="7 Grupo"/>
          <p:cNvGrpSpPr>
            <a:grpSpLocks/>
          </p:cNvGrpSpPr>
          <p:nvPr userDrawn="1"/>
        </p:nvGrpSpPr>
        <p:grpSpPr bwMode="auto">
          <a:xfrm>
            <a:off x="87313" y="142875"/>
            <a:ext cx="2357437" cy="1133475"/>
            <a:chOff x="1171" y="3320"/>
            <a:chExt cx="2342001" cy="1273494"/>
          </a:xfrm>
        </p:grpSpPr>
        <p:sp>
          <p:nvSpPr>
            <p:cNvPr id="9" name="12 CuadroTexto"/>
            <p:cNvSpPr txBox="1"/>
            <p:nvPr userDrawn="1"/>
          </p:nvSpPr>
          <p:spPr>
            <a:xfrm>
              <a:off x="1171" y="1000356"/>
              <a:ext cx="2342001" cy="276458"/>
            </a:xfrm>
            <a:prstGeom prst="rect">
              <a:avLst/>
            </a:prstGeom>
            <a:noFill/>
          </p:spPr>
          <p:txBody>
            <a:bodyPr lIns="36000" rIns="3600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sz="1000" i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+mn-lt"/>
                  <a:cs typeface="+mn-cs"/>
                </a:rPr>
                <a:t>Universidad Nacional  de Córdoba</a:t>
              </a:r>
              <a:endParaRPr lang="es-ES" sz="10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+mn-cs"/>
              </a:endParaRPr>
            </a:p>
          </p:txBody>
        </p:sp>
        <p:pic>
          <p:nvPicPr>
            <p:cNvPr id="10" name="13 Imagen" descr="logo_unc.jpg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lum bright="22000" contrast="33000"/>
            </a:blip>
            <a:srcRect/>
            <a:stretch>
              <a:fillRect/>
            </a:stretch>
          </p:blipFill>
          <p:spPr bwMode="auto">
            <a:xfrm>
              <a:off x="160581" y="3320"/>
              <a:ext cx="2030803" cy="1015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4 CuadroTexto"/>
          <p:cNvSpPr txBox="1"/>
          <p:nvPr userDrawn="1"/>
        </p:nvSpPr>
        <p:spPr>
          <a:xfrm>
            <a:off x="2643188" y="0"/>
            <a:ext cx="4071937" cy="136207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_tradnl" sz="1050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Facultad de Ciencias Exactas, Físicas y Naturales </a:t>
            </a:r>
          </a:p>
          <a:p>
            <a:pPr algn="ctr">
              <a:defRPr/>
            </a:pPr>
            <a:r>
              <a:rPr lang="es-ES_tradnl" sz="1050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Departamento de Matemáticas</a:t>
            </a:r>
          </a:p>
          <a:p>
            <a:pPr algn="ctr">
              <a:defRPr/>
            </a:pPr>
            <a:endParaRPr lang="es-ES_tradnl" sz="400" i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es-ES_tradnl" sz="1050" b="1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LAPSE</a:t>
            </a:r>
          </a:p>
          <a:p>
            <a:pPr algn="ctr">
              <a:defRPr/>
            </a:pPr>
            <a:endParaRPr lang="es-ES_tradnl" sz="300" b="1" i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r>
              <a:rPr lang="es-ES_tradnl" sz="1050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Laboratorio de Procesamiento de Señales</a:t>
            </a:r>
          </a:p>
          <a:p>
            <a:pPr algn="ctr">
              <a:defRPr/>
            </a:pPr>
            <a:r>
              <a:rPr lang="es-ES_tradnl" sz="1050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Av. Vélez Sarsfield  1611 -  Ciudad Universitaria – Córdoba</a:t>
            </a:r>
          </a:p>
          <a:p>
            <a:pPr algn="ctr">
              <a:defRPr/>
            </a:pPr>
            <a:r>
              <a:rPr lang="es-ES_tradnl" sz="1050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República Argentina</a:t>
            </a:r>
          </a:p>
          <a:p>
            <a:pPr algn="ctr">
              <a:defRPr/>
            </a:pPr>
            <a:r>
              <a:rPr lang="es-ES_tradnl" sz="1050" i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+54 351 434 4982</a:t>
            </a:r>
            <a:endParaRPr lang="es-ES" sz="1050" b="1" i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15 Imagen" descr="Onditas.jpg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8215338" y="573609"/>
            <a:ext cx="928662" cy="78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6 Conector recto"/>
          <p:cNvCxnSpPr/>
          <p:nvPr userDrawn="1"/>
        </p:nvCxnSpPr>
        <p:spPr>
          <a:xfrm>
            <a:off x="0" y="1285875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2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99E8FE-B93A-45A7-96B6-D2415D86E53A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1A503B4D-5381-45FB-9DF5-B7116CB25E8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13CEE2-2DFC-422F-ADF3-C8E63B7DF3D8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9AABEC58-1AD2-4666-A069-BDD01F59D57A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C3F0A1-9C1A-4D3C-AABC-C469A31BD530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49388-3D59-4BA8-9438-33AED3E94B48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73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E05F78-6D2B-44AC-B16A-C5323DE070CE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20C22-734B-4214-B694-8D56E2189C2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870FB4-778F-4C86-ADCA-DB6AE89991FE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5E173-D596-4BA8-AD1B-6F0B821BDEA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5E6D7D-BE43-4004-A92B-82D27907BB09}" type="datetimeFigureOut">
              <a:rPr lang="en-US" smtClean="0"/>
              <a:pPr>
                <a:defRPr/>
              </a:pPr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8E624458-3D85-4EE1-B002-B9FF4117984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DC5665B-5363-42D7-9932-13F28A4A4C36}" type="datetimeFigureOut">
              <a:rPr lang="en-US" smtClean="0"/>
              <a:pPr>
                <a:defRPr/>
              </a:pPr>
              <a:t>8/12/2021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201CE32B-1F20-4891-95F0-5AD8ACF29852}" type="slidenum">
              <a:rPr lang="en-US" smtClean="0"/>
              <a:pPr>
                <a:defRPr/>
              </a:pPr>
              <a:t>‹Nº›</a:t>
            </a:fld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114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98" r:id="rId1"/>
    <p:sldLayoutId id="2147486299" r:id="rId2"/>
    <p:sldLayoutId id="2147486300" r:id="rId3"/>
    <p:sldLayoutId id="2147486301" r:id="rId4"/>
    <p:sldLayoutId id="2147486302" r:id="rId5"/>
    <p:sldLayoutId id="2147486303" r:id="rId6"/>
    <p:sldLayoutId id="2147486304" r:id="rId7"/>
    <p:sldLayoutId id="2147486305" r:id="rId8"/>
    <p:sldLayoutId id="2147486306" r:id="rId9"/>
    <p:sldLayoutId id="2147486307" r:id="rId10"/>
    <p:sldLayoutId id="2147486308" r:id="rId11"/>
    <p:sldLayoutId id="2147486309" r:id="rId12"/>
    <p:sldLayoutId id="2147486310" r:id="rId13"/>
    <p:sldLayoutId id="2147486311" r:id="rId14"/>
    <p:sldLayoutId id="2147486312" r:id="rId15"/>
    <p:sldLayoutId id="2147486313" r:id="rId16"/>
    <p:sldLayoutId id="21474863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3 CuadroTexto"/>
          <p:cNvSpPr txBox="1">
            <a:spLocks noChangeArrowheads="1"/>
          </p:cNvSpPr>
          <p:nvPr/>
        </p:nvSpPr>
        <p:spPr bwMode="auto">
          <a:xfrm>
            <a:off x="1203326" y="5778335"/>
            <a:ext cx="70119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sz="3600" dirty="0" smtClean="0">
                <a:solidFill>
                  <a:srgbClr val="FF6600"/>
                </a:solidFill>
                <a:latin typeface="+mn-lt"/>
              </a:rPr>
              <a:t>IMÁGENES</a:t>
            </a:r>
            <a:endParaRPr lang="es-ES_tradnl" sz="36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" y="1525686"/>
            <a:ext cx="90328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 smtClean="0">
                <a:solidFill>
                  <a:schemeClr val="accent2">
                    <a:lumMod val="50000"/>
                  </a:schemeClr>
                </a:solidFill>
              </a:rPr>
              <a:t>Curso</a:t>
            </a:r>
            <a:endParaRPr lang="es-ES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s-ES" sz="3000" b="1" dirty="0" smtClean="0">
                <a:solidFill>
                  <a:schemeClr val="accent2">
                    <a:lumMod val="50000"/>
                  </a:schemeClr>
                </a:solidFill>
              </a:rPr>
              <a:t>Machine </a:t>
            </a:r>
            <a:r>
              <a:rPr lang="es-ES" sz="3000" b="1" dirty="0" err="1" smtClean="0">
                <a:solidFill>
                  <a:schemeClr val="accent2">
                    <a:lumMod val="50000"/>
                  </a:schemeClr>
                </a:solidFill>
              </a:rPr>
              <a:t>Learning</a:t>
            </a:r>
            <a:r>
              <a:rPr lang="es-E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3000" b="1" dirty="0" smtClean="0">
                <a:solidFill>
                  <a:schemeClr val="accent2">
                    <a:lumMod val="50000"/>
                  </a:schemeClr>
                </a:solidFill>
              </a:rPr>
              <a:t>e </a:t>
            </a:r>
            <a:r>
              <a:rPr lang="es-ES" sz="3000" b="1" dirty="0">
                <a:solidFill>
                  <a:schemeClr val="accent2">
                    <a:lumMod val="50000"/>
                  </a:schemeClr>
                </a:solidFill>
              </a:rPr>
              <a:t>Imágenes en </a:t>
            </a:r>
            <a:r>
              <a:rPr lang="es-ES" sz="3000" b="1" dirty="0" smtClean="0">
                <a:solidFill>
                  <a:schemeClr val="accent2">
                    <a:lumMod val="50000"/>
                  </a:schemeClr>
                </a:solidFill>
              </a:rPr>
              <a:t>Python</a:t>
            </a:r>
          </a:p>
          <a:p>
            <a:pPr algn="ctr"/>
            <a:endParaRPr lang="es-ES" sz="2800" b="1" dirty="0"/>
          </a:p>
          <a:p>
            <a:pPr algn="ctr"/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Dras.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Valeria S.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</a:rPr>
              <a:t>Rulloni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A.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Carolina Maldonado </a:t>
            </a:r>
            <a:endParaRPr lang="es-ES" sz="28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Colaboran: </a:t>
            </a:r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800" dirty="0" err="1" smtClean="0">
                <a:solidFill>
                  <a:schemeClr val="bg2">
                    <a:lumMod val="25000"/>
                  </a:schemeClr>
                </a:solidFill>
              </a:rPr>
              <a:t>Ings</a:t>
            </a:r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. Juan Manuel López, </a:t>
            </a:r>
          </a:p>
          <a:p>
            <a:pPr algn="ctr"/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Axel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</a:rPr>
              <a:t>Aguerreberry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 - Sebastián </a:t>
            </a:r>
            <a:r>
              <a:rPr lang="es-ES" sz="2800" dirty="0" smtClean="0">
                <a:solidFill>
                  <a:schemeClr val="bg2">
                    <a:lumMod val="25000"/>
                  </a:schemeClr>
                </a:solidFill>
              </a:rPr>
              <a:t>Palacio</a:t>
            </a:r>
            <a:endParaRPr lang="es-ES" sz="28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25" y="2220913"/>
            <a:ext cx="2568575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209"/>
          <p:cNvSpPr>
            <a:spLocks noChangeArrowheads="1"/>
          </p:cNvSpPr>
          <p:nvPr/>
        </p:nvSpPr>
        <p:spPr bwMode="auto">
          <a:xfrm>
            <a:off x="4195763" y="3276600"/>
            <a:ext cx="647700" cy="2159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975" y="2414588"/>
            <a:ext cx="272732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73"/>
          <p:cNvSpPr txBox="1">
            <a:spLocks noChangeArrowheads="1"/>
          </p:cNvSpPr>
          <p:nvPr/>
        </p:nvSpPr>
        <p:spPr bwMode="auto">
          <a:xfrm>
            <a:off x="2674938" y="1490663"/>
            <a:ext cx="50149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3200">
                <a:solidFill>
                  <a:srgbClr val="1F4E79"/>
                </a:solidFill>
                <a:latin typeface="Calibri" pitchFamily="34" charset="0"/>
              </a:rPr>
              <a:t>Imagen Binaria:   </a:t>
            </a:r>
            <a:r>
              <a:rPr lang="es-ES" sz="2800" i="1">
                <a:latin typeface="Century" pitchFamily="18" charset="0"/>
              </a:rPr>
              <a:t>E  </a:t>
            </a:r>
            <a:r>
              <a:rPr lang="es-ES" sz="2800">
                <a:latin typeface="Century" pitchFamily="18" charset="0"/>
              </a:rPr>
              <a:t>= {0,1}</a:t>
            </a: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4163" y="5073650"/>
            <a:ext cx="3746500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9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D:\MIS DOCUMENTOS\Valeria\conferencias\Lapse_2014\ima_500it_vy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0" y="4205288"/>
            <a:ext cx="2849563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5" descr="D:\MIS DOCUMENTOS\Valeria\conferencias\Lapse_2014\hebrasbin_nyr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8550" y="1700213"/>
            <a:ext cx="2903538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3"/>
          <p:cNvSpPr txBox="1">
            <a:spLocks noChangeArrowheads="1"/>
          </p:cNvSpPr>
          <p:nvPr/>
        </p:nvSpPr>
        <p:spPr bwMode="auto">
          <a:xfrm>
            <a:off x="2152650" y="1490663"/>
            <a:ext cx="501491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Imagen Binaria</a:t>
            </a:r>
          </a:p>
        </p:txBody>
      </p:sp>
      <p:pic>
        <p:nvPicPr>
          <p:cNvPr id="20486" name="Picture 3" descr="D:\MIS DOCUMENTOS\Valeria\conferencias\Lapse_2014\de_ghand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413" y="1774825"/>
            <a:ext cx="1912937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54" descr="https://lh6.googleusercontent.com/0h6Q5r9e4rrSFlQkOfJm9-ZgfyHhPtxu9edT5l1bxDRW83azC78TWluSTHsLA4Ora3OF594MXHvOl2vQsAz45pm0QfqK4bCyUV9tI2sjzTc0td0GDaC5WdOOEzxF9Zhnl2acy38MPUrcHlS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2292350"/>
            <a:ext cx="2430463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55" descr="https://lh3.googleusercontent.com/gGHk67G97utz2PlPI8ZD3_S-wS95ryA0GJuiRPEMAxGY_U1_IKz3pKDuEs4kX3013OQeMHCTaQ211d2thavqGoFqdE8-qTMTH1N-yhCEz8vmdQcDuZG5SMeK0zfTetJqKGn2d4Ej-eYj7S2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37288" y="4021138"/>
            <a:ext cx="2114550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96" y="4326036"/>
            <a:ext cx="1708150" cy="2074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2"/>
          <p:cNvSpPr txBox="1">
            <a:spLocks noChangeArrowheads="1"/>
          </p:cNvSpPr>
          <p:nvPr/>
        </p:nvSpPr>
        <p:spPr bwMode="auto">
          <a:xfrm>
            <a:off x="1025236" y="1949735"/>
            <a:ext cx="705196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s-ES" sz="3200" dirty="0" smtClean="0">
                <a:solidFill>
                  <a:schemeClr val="accent1"/>
                </a:solidFill>
                <a:latin typeface="Calibri" pitchFamily="34" charset="0"/>
              </a:rPr>
              <a:t>Sistemas de adquisición de imágenes</a:t>
            </a:r>
            <a:endParaRPr lang="es-ES_tradnl" sz="3200" dirty="0">
              <a:solidFill>
                <a:schemeClr val="accent1"/>
              </a:solidFill>
              <a:latin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2701637"/>
            <a:ext cx="5220195" cy="29233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" t="21138" r="38913" b="21136"/>
          <a:stretch/>
        </p:blipFill>
        <p:spPr>
          <a:xfrm>
            <a:off x="235527" y="4008120"/>
            <a:ext cx="3588328" cy="2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963" y="1528763"/>
            <a:ext cx="5649912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339" name="10 Grupo"/>
          <p:cNvGrpSpPr>
            <a:grpSpLocks/>
          </p:cNvGrpSpPr>
          <p:nvPr/>
        </p:nvGrpSpPr>
        <p:grpSpPr bwMode="auto">
          <a:xfrm>
            <a:off x="6562725" y="4079875"/>
            <a:ext cx="1655763" cy="2563813"/>
            <a:chOff x="7092950" y="4076700"/>
            <a:chExt cx="1655763" cy="2563813"/>
          </a:xfrm>
        </p:grpSpPr>
        <p:pic>
          <p:nvPicPr>
            <p:cNvPr id="1434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92950" y="4149725"/>
              <a:ext cx="6191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7" name="11 CuadroTexto"/>
            <p:cNvSpPr txBox="1">
              <a:spLocks noChangeArrowheads="1"/>
            </p:cNvSpPr>
            <p:nvPr/>
          </p:nvSpPr>
          <p:spPr bwMode="auto">
            <a:xfrm>
              <a:off x="8101013" y="4076700"/>
              <a:ext cx="647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UY">
                  <a:latin typeface="Tw Cen MT" pitchFamily="34" charset="0"/>
                </a:rPr>
                <a:t>1</a:t>
              </a:r>
              <a:endParaRPr lang="es-ES">
                <a:latin typeface="Tw Cen MT" pitchFamily="34" charset="0"/>
              </a:endParaRP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7812088" y="4292600"/>
              <a:ext cx="288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7812088" y="6453188"/>
              <a:ext cx="2889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20 CuadroTexto"/>
            <p:cNvSpPr txBox="1">
              <a:spLocks noChangeArrowheads="1"/>
            </p:cNvSpPr>
            <p:nvPr/>
          </p:nvSpPr>
          <p:spPr bwMode="auto">
            <a:xfrm>
              <a:off x="8101013" y="6270625"/>
              <a:ext cx="647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UY">
                  <a:latin typeface="Tw Cen MT" pitchFamily="34" charset="0"/>
                </a:rPr>
                <a:t>0</a:t>
              </a:r>
              <a:endParaRPr lang="es-ES">
                <a:latin typeface="Tw Cen MT" pitchFamily="34" charset="0"/>
              </a:endParaRP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45125" y="2249488"/>
            <a:ext cx="3706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es-AR" sz="20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x e y coordenadas </a:t>
            </a:r>
            <a:r>
              <a:rPr lang="es-AR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espaciales (2D)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138863" y="3017838"/>
            <a:ext cx="1857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es-AR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I[</a:t>
            </a:r>
            <a:r>
              <a:rPr lang="es-AR" sz="2000" kern="0" dirty="0" err="1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x,y</a:t>
            </a:r>
            <a:r>
              <a:rPr lang="es-AR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]= </a:t>
            </a:r>
            <a:r>
              <a:rPr lang="es-AR" sz="2000" kern="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0.1789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716213" y="2057400"/>
            <a:ext cx="600075" cy="192088"/>
          </a:xfrm>
          <a:prstGeom prst="rect">
            <a:avLst/>
          </a:prstGeom>
          <a:noFill/>
          <a:ln>
            <a:solidFill>
              <a:srgbClr val="0070C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endParaRPr lang="es-AR" sz="2000" kern="0" dirty="0">
              <a:solidFill>
                <a:srgbClr val="7030A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681662" y="1494407"/>
            <a:ext cx="2977705" cy="5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8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Imagen digital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446088" y="1498600"/>
            <a:ext cx="4997450" cy="16811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035675" y="3681413"/>
            <a:ext cx="1785938" cy="302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4350" grpId="0" animBg="1"/>
      <p:bldP spid="143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885825" y="1374775"/>
            <a:ext cx="8258175" cy="1325563"/>
          </a:xfrm>
        </p:spPr>
        <p:txBody>
          <a:bodyPr/>
          <a:lstStyle/>
          <a:p>
            <a:pPr algn="ctr" eaLnBrk="1" hangingPunct="1"/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Formalización: 		</a:t>
            </a:r>
            <a:b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Imagen ↔ 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matriz/arreglo 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2D (o </a:t>
            </a:r>
            <a:r>
              <a:rPr lang="es-AR" sz="3200" dirty="0" smtClean="0">
                <a:solidFill>
                  <a:schemeClr val="accent2">
                    <a:lumMod val="75000"/>
                  </a:schemeClr>
                </a:solidFill>
              </a:rPr>
              <a:t>3D…)</a:t>
            </a:r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1325880" y="2962275"/>
            <a:ext cx="7886700" cy="34194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s-AR" sz="2800" dirty="0" smtClean="0">
                <a:solidFill>
                  <a:srgbClr val="003366"/>
                </a:solidFill>
              </a:rPr>
              <a:t>Imagen: matriz o función 2D </a:t>
            </a:r>
            <a:r>
              <a:rPr lang="es-AR" sz="2800" dirty="0" smtClean="0">
                <a:solidFill>
                  <a:srgbClr val="003366"/>
                </a:solidFill>
              </a:rPr>
              <a:t>I</a:t>
            </a:r>
            <a:r>
              <a:rPr lang="es-AR" sz="2800" dirty="0" smtClean="0">
                <a:solidFill>
                  <a:srgbClr val="003366"/>
                </a:solidFill>
              </a:rPr>
              <a:t>=I[</a:t>
            </a:r>
            <a:r>
              <a:rPr lang="es-AR" sz="2800" dirty="0" err="1" smtClean="0">
                <a:solidFill>
                  <a:srgbClr val="003366"/>
                </a:solidFill>
              </a:rPr>
              <a:t>x</a:t>
            </a:r>
            <a:r>
              <a:rPr lang="es-AR" sz="2800" dirty="0" err="1" smtClean="0">
                <a:solidFill>
                  <a:srgbClr val="003366"/>
                </a:solidFill>
              </a:rPr>
              <a:t>,y</a:t>
            </a:r>
            <a:r>
              <a:rPr lang="es-AR" sz="2800" dirty="0" smtClean="0">
                <a:solidFill>
                  <a:srgbClr val="003366"/>
                </a:solidFill>
              </a:rPr>
              <a:t>] </a:t>
            </a:r>
            <a:r>
              <a:rPr lang="es-AR" sz="2800" baseline="-25000" dirty="0" err="1" smtClean="0">
                <a:solidFill>
                  <a:srgbClr val="003366"/>
                </a:solidFill>
              </a:rPr>
              <a:t>x,y</a:t>
            </a:r>
            <a:endParaRPr lang="pt-BR" sz="2800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pt-BR" sz="2800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E=Valores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Posibles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de  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I[</a:t>
            </a:r>
            <a:r>
              <a:rPr lang="es-AR" dirty="0" err="1" smtClean="0">
                <a:solidFill>
                  <a:schemeClr val="accent2">
                    <a:lumMod val="75000"/>
                  </a:schemeClr>
                </a:solidFill>
              </a:rPr>
              <a:t>x,y</a:t>
            </a:r>
            <a:r>
              <a:rPr lang="es-AR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sym typeface="SymbolMono BT" pitchFamily="18" charset="2"/>
              </a:rPr>
              <a:t> &lt;-&gt; tipo de dato</a:t>
            </a:r>
            <a:r>
              <a:rPr lang="pt-BR" i="1" dirty="0" smtClean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pt-BR" i="1" dirty="0" err="1" smtClean="0">
                <a:solidFill>
                  <a:schemeClr val="accent2">
                    <a:lumMod val="75000"/>
                  </a:schemeClr>
                </a:solidFill>
              </a:rPr>
              <a:t>en</a:t>
            </a:r>
            <a:r>
              <a:rPr lang="pt-BR" i="1" dirty="0" smtClean="0">
                <a:solidFill>
                  <a:schemeClr val="accent2">
                    <a:lumMod val="75000"/>
                  </a:schemeClr>
                </a:solidFill>
              </a:rPr>
              <a:t> cada lugar   )</a:t>
            </a:r>
            <a:endParaRPr lang="pt-BR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pt-BR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puede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ser: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i="1" dirty="0" smtClean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  <a:sym typeface="Symbol" pitchFamily="18" charset="2"/>
              </a:rPr>
              <a:t>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[0,1]      tipo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double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pt-B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pt-BR" i="1" dirty="0" smtClean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= {0,1}    tipo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booleano/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logical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también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...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/etc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pt-BR" i="1" dirty="0" smtClean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={0,1,..., 255}  tipo uint8 (2</a:t>
            </a:r>
            <a:r>
              <a:rPr lang="pt-BR" baseline="30000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 valores </a:t>
            </a:r>
            <a:r>
              <a:rPr lang="pt-BR" dirty="0" err="1" smtClean="0">
                <a:solidFill>
                  <a:schemeClr val="accent2">
                    <a:lumMod val="75000"/>
                  </a:schemeClr>
                </a:solidFill>
              </a:rPr>
              <a:t>posibles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: byte)</a:t>
            </a:r>
            <a:endParaRPr lang="es-E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425" y="2220913"/>
            <a:ext cx="2568575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209"/>
          <p:cNvSpPr>
            <a:spLocks noChangeArrowheads="1"/>
          </p:cNvSpPr>
          <p:nvPr/>
        </p:nvSpPr>
        <p:spPr bwMode="auto">
          <a:xfrm>
            <a:off x="4195763" y="3276600"/>
            <a:ext cx="647700" cy="2159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975" y="2414588"/>
            <a:ext cx="272732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73"/>
          <p:cNvSpPr txBox="1">
            <a:spLocks noChangeArrowheads="1"/>
          </p:cNvSpPr>
          <p:nvPr/>
        </p:nvSpPr>
        <p:spPr bwMode="auto">
          <a:xfrm>
            <a:off x="1399309" y="1490663"/>
            <a:ext cx="719050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s-ES" sz="3200" dirty="0">
                <a:solidFill>
                  <a:srgbClr val="1F4E79"/>
                </a:solidFill>
                <a:latin typeface="Calibri" pitchFamily="34" charset="0"/>
              </a:rPr>
              <a:t>Imagen Binaria:   </a:t>
            </a:r>
            <a:r>
              <a:rPr lang="es-ES" sz="2800" i="1" dirty="0">
                <a:latin typeface="Century" pitchFamily="18" charset="0"/>
              </a:rPr>
              <a:t>E  </a:t>
            </a:r>
            <a:r>
              <a:rPr lang="es-ES" sz="2800" dirty="0">
                <a:latin typeface="Century" pitchFamily="18" charset="0"/>
              </a:rPr>
              <a:t>= {0,1</a:t>
            </a:r>
            <a:r>
              <a:rPr lang="es-ES" sz="2800" dirty="0" smtClean="0">
                <a:latin typeface="Century" pitchFamily="18" charset="0"/>
              </a:rPr>
              <a:t>} o {False, True}</a:t>
            </a:r>
            <a:endParaRPr lang="es-ES" sz="2800" dirty="0">
              <a:latin typeface="Century" pitchFamily="18" charset="0"/>
            </a:endParaRPr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4163" y="5073650"/>
            <a:ext cx="3746500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2609850" y="1490663"/>
            <a:ext cx="5014913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s-ES" sz="320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Imagen Monocroma</a:t>
            </a:r>
          </a:p>
        </p:txBody>
      </p:sp>
      <p:graphicFrame>
        <p:nvGraphicFramePr>
          <p:cNvPr id="5" name="Group 200"/>
          <p:cNvGraphicFramePr>
            <a:graphicFrameLocks noGrp="1"/>
          </p:cNvGraphicFramePr>
          <p:nvPr/>
        </p:nvGraphicFramePr>
        <p:xfrm>
          <a:off x="1138238" y="2592388"/>
          <a:ext cx="2232025" cy="1944689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441" name="10 Grupo"/>
          <p:cNvGrpSpPr>
            <a:grpSpLocks/>
          </p:cNvGrpSpPr>
          <p:nvPr/>
        </p:nvGrpSpPr>
        <p:grpSpPr bwMode="auto">
          <a:xfrm>
            <a:off x="6465888" y="2592388"/>
            <a:ext cx="1584325" cy="2190750"/>
            <a:chOff x="7092950" y="4076700"/>
            <a:chExt cx="1655763" cy="2635108"/>
          </a:xfrm>
        </p:grpSpPr>
        <p:pic>
          <p:nvPicPr>
            <p:cNvPr id="1644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92950" y="4149725"/>
              <a:ext cx="619125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45" name="11 CuadroTexto"/>
            <p:cNvSpPr txBox="1">
              <a:spLocks noChangeArrowheads="1"/>
            </p:cNvSpPr>
            <p:nvPr/>
          </p:nvSpPr>
          <p:spPr bwMode="auto">
            <a:xfrm>
              <a:off x="8101671" y="4076700"/>
              <a:ext cx="647042" cy="441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UY">
                  <a:latin typeface="Tw Cen MT" pitchFamily="34" charset="0"/>
                </a:rPr>
                <a:t>255</a:t>
              </a:r>
              <a:endParaRPr lang="es-ES">
                <a:latin typeface="Tw Cen MT" pitchFamily="34" charset="0"/>
              </a:endParaRPr>
            </a:p>
          </p:txBody>
        </p:sp>
        <p:cxnSp>
          <p:nvCxnSpPr>
            <p:cNvPr id="88" name="87 Conector recto"/>
            <p:cNvCxnSpPr/>
            <p:nvPr/>
          </p:nvCxnSpPr>
          <p:spPr>
            <a:xfrm>
              <a:off x="7811332" y="4292473"/>
              <a:ext cx="290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"/>
            <p:cNvCxnSpPr/>
            <p:nvPr/>
          </p:nvCxnSpPr>
          <p:spPr>
            <a:xfrm>
              <a:off x="7811332" y="6454025"/>
              <a:ext cx="290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48" name="20 CuadroTexto"/>
            <p:cNvSpPr txBox="1">
              <a:spLocks noChangeArrowheads="1"/>
            </p:cNvSpPr>
            <p:nvPr/>
          </p:nvSpPr>
          <p:spPr bwMode="auto">
            <a:xfrm>
              <a:off x="8101671" y="6270714"/>
              <a:ext cx="647042" cy="441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UY">
                  <a:latin typeface="Tw Cen MT" pitchFamily="34" charset="0"/>
                </a:rPr>
                <a:t>0</a:t>
              </a:r>
              <a:endParaRPr lang="es-ES">
                <a:latin typeface="Tw Cen MT" pitchFamily="34" charset="0"/>
              </a:endParaRPr>
            </a:p>
          </p:txBody>
        </p:sp>
      </p:grpSp>
      <p:sp>
        <p:nvSpPr>
          <p:cNvPr id="92" name="AutoShape 209"/>
          <p:cNvSpPr>
            <a:spLocks noChangeArrowheads="1"/>
          </p:cNvSpPr>
          <p:nvPr/>
        </p:nvSpPr>
        <p:spPr bwMode="auto">
          <a:xfrm>
            <a:off x="3428278" y="3384550"/>
            <a:ext cx="647700" cy="2159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3048147" y="5276850"/>
            <a:ext cx="282618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es-AR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Cada I[</a:t>
            </a:r>
            <a:r>
              <a:rPr lang="es-AR" sz="2000" kern="0" dirty="0" err="1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i,j</a:t>
            </a:r>
            <a:r>
              <a:rPr lang="es-AR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] un número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es-AR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I[0</a:t>
            </a:r>
            <a:r>
              <a:rPr lang="es-AR" sz="2000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,2]= </a:t>
            </a:r>
            <a:r>
              <a:rPr lang="es-AR" sz="2000" kern="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80</a:t>
            </a:r>
          </a:p>
        </p:txBody>
      </p:sp>
      <p:graphicFrame>
        <p:nvGraphicFramePr>
          <p:cNvPr id="13" name="Group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9247"/>
              </p:ext>
            </p:extLst>
          </p:nvPr>
        </p:nvGraphicFramePr>
        <p:xfrm>
          <a:off x="4075418" y="2578528"/>
          <a:ext cx="2232025" cy="1944689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2"/>
          <p:cNvSpPr txBox="1">
            <a:spLocks noChangeArrowheads="1"/>
          </p:cNvSpPr>
          <p:nvPr/>
        </p:nvSpPr>
        <p:spPr bwMode="auto">
          <a:xfrm>
            <a:off x="6371360" y="6204990"/>
            <a:ext cx="158432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s-ES" sz="3200" dirty="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s-ES" sz="3200" dirty="0">
                <a:solidFill>
                  <a:schemeClr val="accent2"/>
                </a:solidFill>
                <a:latin typeface="Calibri" pitchFamily="34" charset="0"/>
              </a:rPr>
              <a:t>  </a:t>
            </a:r>
            <a:r>
              <a:rPr lang="es-ES" sz="3200" dirty="0">
                <a:solidFill>
                  <a:srgbClr val="006600"/>
                </a:solidFill>
                <a:latin typeface="Calibri" pitchFamily="34" charset="0"/>
              </a:rPr>
              <a:t>G  </a:t>
            </a:r>
            <a:r>
              <a:rPr lang="es-ES" sz="3200" dirty="0">
                <a:solidFill>
                  <a:srgbClr val="0066FF"/>
                </a:solidFill>
                <a:latin typeface="Calibri" pitchFamily="34" charset="0"/>
              </a:rPr>
              <a:t>B</a:t>
            </a:r>
            <a:endParaRPr lang="es-ES_tradnl" sz="3200" dirty="0">
              <a:solidFill>
                <a:srgbClr val="0066FF"/>
              </a:solidFill>
              <a:latin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0" y="1554393"/>
            <a:ext cx="3718463" cy="208233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87" y="1568248"/>
            <a:ext cx="4257521" cy="20823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85" y="3739031"/>
            <a:ext cx="2409424" cy="22949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98" y="3783819"/>
            <a:ext cx="3345557" cy="28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86"/>
          <p:cNvSpPr>
            <a:spLocks noChangeShapeType="1"/>
          </p:cNvSpPr>
          <p:nvPr/>
        </p:nvSpPr>
        <p:spPr bwMode="auto">
          <a:xfrm>
            <a:off x="1162050" y="4565650"/>
            <a:ext cx="215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graphicFrame>
        <p:nvGraphicFramePr>
          <p:cNvPr id="2" name="Group 11"/>
          <p:cNvGraphicFramePr>
            <a:graphicFrameLocks noGrp="1"/>
          </p:cNvGraphicFramePr>
          <p:nvPr/>
        </p:nvGraphicFramePr>
        <p:xfrm>
          <a:off x="6169025" y="2744788"/>
          <a:ext cx="2232025" cy="195262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s-ES_tradn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13" name="Rectangle 140"/>
          <p:cNvSpPr>
            <a:spLocks noChangeArrowheads="1"/>
          </p:cNvSpPr>
          <p:nvPr/>
        </p:nvSpPr>
        <p:spPr bwMode="auto">
          <a:xfrm>
            <a:off x="3455988" y="390207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</a:t>
            </a:r>
          </a:p>
        </p:txBody>
      </p:sp>
      <p:sp>
        <p:nvSpPr>
          <p:cNvPr id="16414" name="Rectangle 141"/>
          <p:cNvSpPr>
            <a:spLocks noChangeArrowheads="1"/>
          </p:cNvSpPr>
          <p:nvPr/>
        </p:nvSpPr>
        <p:spPr bwMode="auto">
          <a:xfrm>
            <a:off x="2917825" y="3902075"/>
            <a:ext cx="538163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15" name="Rectangle 142"/>
          <p:cNvSpPr>
            <a:spLocks noChangeArrowheads="1"/>
          </p:cNvSpPr>
          <p:nvPr/>
        </p:nvSpPr>
        <p:spPr bwMode="auto">
          <a:xfrm>
            <a:off x="2378075" y="390207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255</a:t>
            </a:r>
          </a:p>
        </p:txBody>
      </p:sp>
      <p:sp>
        <p:nvSpPr>
          <p:cNvPr id="16416" name="Rectangle 143"/>
          <p:cNvSpPr>
            <a:spLocks noChangeArrowheads="1"/>
          </p:cNvSpPr>
          <p:nvPr/>
        </p:nvSpPr>
        <p:spPr bwMode="auto">
          <a:xfrm>
            <a:off x="1838325" y="390207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17" name="Rectangle 144"/>
          <p:cNvSpPr>
            <a:spLocks noChangeArrowheads="1"/>
          </p:cNvSpPr>
          <p:nvPr/>
        </p:nvSpPr>
        <p:spPr bwMode="auto">
          <a:xfrm>
            <a:off x="3455988" y="34512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60</a:t>
            </a:r>
          </a:p>
        </p:txBody>
      </p:sp>
      <p:sp>
        <p:nvSpPr>
          <p:cNvPr id="16418" name="Rectangle 145"/>
          <p:cNvSpPr>
            <a:spLocks noChangeArrowheads="1"/>
          </p:cNvSpPr>
          <p:nvPr/>
        </p:nvSpPr>
        <p:spPr bwMode="auto">
          <a:xfrm>
            <a:off x="2917825" y="3451225"/>
            <a:ext cx="538163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19" name="Rectangle 146"/>
          <p:cNvSpPr>
            <a:spLocks noChangeArrowheads="1"/>
          </p:cNvSpPr>
          <p:nvPr/>
        </p:nvSpPr>
        <p:spPr bwMode="auto">
          <a:xfrm>
            <a:off x="2378075" y="34512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60</a:t>
            </a:r>
          </a:p>
        </p:txBody>
      </p:sp>
      <p:sp>
        <p:nvSpPr>
          <p:cNvPr id="16420" name="Rectangle 147"/>
          <p:cNvSpPr>
            <a:spLocks noChangeArrowheads="1"/>
          </p:cNvSpPr>
          <p:nvPr/>
        </p:nvSpPr>
        <p:spPr bwMode="auto">
          <a:xfrm>
            <a:off x="1838325" y="34512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0</a:t>
            </a:r>
          </a:p>
        </p:txBody>
      </p:sp>
      <p:sp>
        <p:nvSpPr>
          <p:cNvPr id="16421" name="Rectangle 148"/>
          <p:cNvSpPr>
            <a:spLocks noChangeArrowheads="1"/>
          </p:cNvSpPr>
          <p:nvPr/>
        </p:nvSpPr>
        <p:spPr bwMode="auto">
          <a:xfrm>
            <a:off x="3455988" y="300037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99</a:t>
            </a:r>
          </a:p>
        </p:txBody>
      </p:sp>
      <p:sp>
        <p:nvSpPr>
          <p:cNvPr id="16422" name="Rectangle 149"/>
          <p:cNvSpPr>
            <a:spLocks noChangeArrowheads="1"/>
          </p:cNvSpPr>
          <p:nvPr/>
        </p:nvSpPr>
        <p:spPr bwMode="auto">
          <a:xfrm>
            <a:off x="2917825" y="3000375"/>
            <a:ext cx="538163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140</a:t>
            </a:r>
          </a:p>
        </p:txBody>
      </p:sp>
      <p:sp>
        <p:nvSpPr>
          <p:cNvPr id="16423" name="Rectangle 150"/>
          <p:cNvSpPr>
            <a:spLocks noChangeArrowheads="1"/>
          </p:cNvSpPr>
          <p:nvPr/>
        </p:nvSpPr>
        <p:spPr bwMode="auto">
          <a:xfrm>
            <a:off x="2378075" y="300037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255</a:t>
            </a:r>
          </a:p>
        </p:txBody>
      </p:sp>
      <p:sp>
        <p:nvSpPr>
          <p:cNvPr id="16424" name="Rectangle 151"/>
          <p:cNvSpPr>
            <a:spLocks noChangeArrowheads="1"/>
          </p:cNvSpPr>
          <p:nvPr/>
        </p:nvSpPr>
        <p:spPr bwMode="auto">
          <a:xfrm>
            <a:off x="1838325" y="300037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25" name="Rectangle 152"/>
          <p:cNvSpPr>
            <a:spLocks noChangeArrowheads="1"/>
          </p:cNvSpPr>
          <p:nvPr/>
        </p:nvSpPr>
        <p:spPr bwMode="auto">
          <a:xfrm>
            <a:off x="3455988" y="25495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20</a:t>
            </a:r>
          </a:p>
        </p:txBody>
      </p:sp>
      <p:sp>
        <p:nvSpPr>
          <p:cNvPr id="16426" name="Rectangle 153"/>
          <p:cNvSpPr>
            <a:spLocks noChangeArrowheads="1"/>
          </p:cNvSpPr>
          <p:nvPr/>
        </p:nvSpPr>
        <p:spPr bwMode="auto">
          <a:xfrm>
            <a:off x="2917825" y="2549525"/>
            <a:ext cx="538163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230</a:t>
            </a:r>
          </a:p>
        </p:txBody>
      </p:sp>
      <p:sp>
        <p:nvSpPr>
          <p:cNvPr id="16427" name="Rectangle 154"/>
          <p:cNvSpPr>
            <a:spLocks noChangeArrowheads="1"/>
          </p:cNvSpPr>
          <p:nvPr/>
        </p:nvSpPr>
        <p:spPr bwMode="auto">
          <a:xfrm>
            <a:off x="2378075" y="25495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44</a:t>
            </a:r>
          </a:p>
        </p:txBody>
      </p:sp>
      <p:sp>
        <p:nvSpPr>
          <p:cNvPr id="16428" name="Rectangle 155"/>
          <p:cNvSpPr>
            <a:spLocks noChangeArrowheads="1"/>
          </p:cNvSpPr>
          <p:nvPr/>
        </p:nvSpPr>
        <p:spPr bwMode="auto">
          <a:xfrm>
            <a:off x="1838325" y="25495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100</a:t>
            </a:r>
          </a:p>
        </p:txBody>
      </p:sp>
      <p:sp>
        <p:nvSpPr>
          <p:cNvPr id="16429" name="Line 156"/>
          <p:cNvSpPr>
            <a:spLocks noChangeShapeType="1"/>
          </p:cNvSpPr>
          <p:nvPr/>
        </p:nvSpPr>
        <p:spPr bwMode="auto">
          <a:xfrm>
            <a:off x="1851025" y="2562225"/>
            <a:ext cx="21574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0" name="Line 157"/>
          <p:cNvSpPr>
            <a:spLocks noChangeShapeType="1"/>
          </p:cNvSpPr>
          <p:nvPr/>
        </p:nvSpPr>
        <p:spPr bwMode="auto">
          <a:xfrm>
            <a:off x="1838325" y="3000375"/>
            <a:ext cx="2157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1" name="Line 158"/>
          <p:cNvSpPr>
            <a:spLocks noChangeShapeType="1"/>
          </p:cNvSpPr>
          <p:nvPr/>
        </p:nvSpPr>
        <p:spPr bwMode="auto">
          <a:xfrm>
            <a:off x="1838325" y="3451225"/>
            <a:ext cx="2157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2" name="Line 159"/>
          <p:cNvSpPr>
            <a:spLocks noChangeShapeType="1"/>
          </p:cNvSpPr>
          <p:nvPr/>
        </p:nvSpPr>
        <p:spPr bwMode="auto">
          <a:xfrm>
            <a:off x="1838325" y="3902075"/>
            <a:ext cx="2157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3" name="Line 160"/>
          <p:cNvSpPr>
            <a:spLocks noChangeShapeType="1"/>
          </p:cNvSpPr>
          <p:nvPr/>
        </p:nvSpPr>
        <p:spPr bwMode="auto">
          <a:xfrm>
            <a:off x="1851025" y="4365625"/>
            <a:ext cx="21574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4" name="Line 161"/>
          <p:cNvSpPr>
            <a:spLocks noChangeShapeType="1"/>
          </p:cNvSpPr>
          <p:nvPr/>
        </p:nvSpPr>
        <p:spPr bwMode="auto">
          <a:xfrm>
            <a:off x="1838325" y="2549525"/>
            <a:ext cx="0" cy="180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5" name="Line 162"/>
          <p:cNvSpPr>
            <a:spLocks noChangeShapeType="1"/>
          </p:cNvSpPr>
          <p:nvPr/>
        </p:nvSpPr>
        <p:spPr bwMode="auto">
          <a:xfrm>
            <a:off x="2378075" y="2549525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6" name="Line 163"/>
          <p:cNvSpPr>
            <a:spLocks noChangeShapeType="1"/>
          </p:cNvSpPr>
          <p:nvPr/>
        </p:nvSpPr>
        <p:spPr bwMode="auto">
          <a:xfrm>
            <a:off x="2917825" y="2549525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7" name="Line 164"/>
          <p:cNvSpPr>
            <a:spLocks noChangeShapeType="1"/>
          </p:cNvSpPr>
          <p:nvPr/>
        </p:nvSpPr>
        <p:spPr bwMode="auto">
          <a:xfrm>
            <a:off x="3455988" y="2549525"/>
            <a:ext cx="0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8" name="Line 165"/>
          <p:cNvSpPr>
            <a:spLocks noChangeShapeType="1"/>
          </p:cNvSpPr>
          <p:nvPr/>
        </p:nvSpPr>
        <p:spPr bwMode="auto">
          <a:xfrm>
            <a:off x="3995738" y="2549525"/>
            <a:ext cx="0" cy="180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39" name="Rectangle 166"/>
          <p:cNvSpPr>
            <a:spLocks noChangeArrowheads="1"/>
          </p:cNvSpPr>
          <p:nvPr/>
        </p:nvSpPr>
        <p:spPr bwMode="auto">
          <a:xfrm>
            <a:off x="2808288" y="4116388"/>
            <a:ext cx="539750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40" name="Rectangle 167"/>
          <p:cNvSpPr>
            <a:spLocks noChangeArrowheads="1"/>
          </p:cNvSpPr>
          <p:nvPr/>
        </p:nvSpPr>
        <p:spPr bwMode="auto">
          <a:xfrm>
            <a:off x="2268538" y="4116388"/>
            <a:ext cx="539750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41" name="Rectangle 168"/>
          <p:cNvSpPr>
            <a:spLocks noChangeArrowheads="1"/>
          </p:cNvSpPr>
          <p:nvPr/>
        </p:nvSpPr>
        <p:spPr bwMode="auto">
          <a:xfrm>
            <a:off x="1730375" y="4116388"/>
            <a:ext cx="538163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255</a:t>
            </a:r>
          </a:p>
        </p:txBody>
      </p:sp>
      <p:sp>
        <p:nvSpPr>
          <p:cNvPr id="16442" name="Rectangle 169"/>
          <p:cNvSpPr>
            <a:spLocks noChangeArrowheads="1"/>
          </p:cNvSpPr>
          <p:nvPr/>
        </p:nvSpPr>
        <p:spPr bwMode="auto">
          <a:xfrm>
            <a:off x="1189038" y="4116388"/>
            <a:ext cx="541337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43" name="Rectangle 170"/>
          <p:cNvSpPr>
            <a:spLocks noChangeArrowheads="1"/>
          </p:cNvSpPr>
          <p:nvPr/>
        </p:nvSpPr>
        <p:spPr bwMode="auto">
          <a:xfrm>
            <a:off x="2808288" y="3665538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44" name="Rectangle 171"/>
          <p:cNvSpPr>
            <a:spLocks noChangeArrowheads="1"/>
          </p:cNvSpPr>
          <p:nvPr/>
        </p:nvSpPr>
        <p:spPr bwMode="auto">
          <a:xfrm>
            <a:off x="2268538" y="3665538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45" name="Rectangle 172"/>
          <p:cNvSpPr>
            <a:spLocks noChangeArrowheads="1"/>
          </p:cNvSpPr>
          <p:nvPr/>
        </p:nvSpPr>
        <p:spPr bwMode="auto">
          <a:xfrm>
            <a:off x="1730375" y="3665538"/>
            <a:ext cx="538163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60</a:t>
            </a:r>
          </a:p>
        </p:txBody>
      </p:sp>
      <p:sp>
        <p:nvSpPr>
          <p:cNvPr id="16446" name="Rectangle 173"/>
          <p:cNvSpPr>
            <a:spLocks noChangeArrowheads="1"/>
          </p:cNvSpPr>
          <p:nvPr/>
        </p:nvSpPr>
        <p:spPr bwMode="auto">
          <a:xfrm>
            <a:off x="1189038" y="3665538"/>
            <a:ext cx="541337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0</a:t>
            </a:r>
          </a:p>
        </p:txBody>
      </p:sp>
      <p:sp>
        <p:nvSpPr>
          <p:cNvPr id="16447" name="Rectangle 174"/>
          <p:cNvSpPr>
            <a:spLocks noChangeArrowheads="1"/>
          </p:cNvSpPr>
          <p:nvPr/>
        </p:nvSpPr>
        <p:spPr bwMode="auto">
          <a:xfrm>
            <a:off x="2808288" y="3216275"/>
            <a:ext cx="539750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140</a:t>
            </a:r>
          </a:p>
        </p:txBody>
      </p:sp>
      <p:sp>
        <p:nvSpPr>
          <p:cNvPr id="16448" name="Rectangle 175"/>
          <p:cNvSpPr>
            <a:spLocks noChangeArrowheads="1"/>
          </p:cNvSpPr>
          <p:nvPr/>
        </p:nvSpPr>
        <p:spPr bwMode="auto">
          <a:xfrm>
            <a:off x="2268538" y="3216275"/>
            <a:ext cx="539750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140</a:t>
            </a:r>
          </a:p>
        </p:txBody>
      </p:sp>
      <p:sp>
        <p:nvSpPr>
          <p:cNvPr id="16449" name="Rectangle 176"/>
          <p:cNvSpPr>
            <a:spLocks noChangeArrowheads="1"/>
          </p:cNvSpPr>
          <p:nvPr/>
        </p:nvSpPr>
        <p:spPr bwMode="auto">
          <a:xfrm>
            <a:off x="1730375" y="3216275"/>
            <a:ext cx="538163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255</a:t>
            </a:r>
          </a:p>
        </p:txBody>
      </p:sp>
      <p:sp>
        <p:nvSpPr>
          <p:cNvPr id="16450" name="Rectangle 177"/>
          <p:cNvSpPr>
            <a:spLocks noChangeArrowheads="1"/>
          </p:cNvSpPr>
          <p:nvPr/>
        </p:nvSpPr>
        <p:spPr bwMode="auto">
          <a:xfrm>
            <a:off x="1189038" y="3216275"/>
            <a:ext cx="541337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51" name="Rectangle 178"/>
          <p:cNvSpPr>
            <a:spLocks noChangeArrowheads="1"/>
          </p:cNvSpPr>
          <p:nvPr/>
        </p:nvSpPr>
        <p:spPr bwMode="auto">
          <a:xfrm>
            <a:off x="2808288" y="27654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60</a:t>
            </a:r>
          </a:p>
        </p:txBody>
      </p:sp>
      <p:sp>
        <p:nvSpPr>
          <p:cNvPr id="16452" name="Rectangle 179"/>
          <p:cNvSpPr>
            <a:spLocks noChangeArrowheads="1"/>
          </p:cNvSpPr>
          <p:nvPr/>
        </p:nvSpPr>
        <p:spPr bwMode="auto">
          <a:xfrm>
            <a:off x="2268538" y="27654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53" name="Rectangle 180"/>
          <p:cNvSpPr>
            <a:spLocks noChangeArrowheads="1"/>
          </p:cNvSpPr>
          <p:nvPr/>
        </p:nvSpPr>
        <p:spPr bwMode="auto">
          <a:xfrm>
            <a:off x="1730375" y="2765425"/>
            <a:ext cx="538163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200</a:t>
            </a:r>
          </a:p>
        </p:txBody>
      </p:sp>
      <p:sp>
        <p:nvSpPr>
          <p:cNvPr id="16454" name="Rectangle 181"/>
          <p:cNvSpPr>
            <a:spLocks noChangeArrowheads="1"/>
          </p:cNvSpPr>
          <p:nvPr/>
        </p:nvSpPr>
        <p:spPr bwMode="auto">
          <a:xfrm>
            <a:off x="1189038" y="2765425"/>
            <a:ext cx="541337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10</a:t>
            </a:r>
          </a:p>
        </p:txBody>
      </p:sp>
      <p:sp>
        <p:nvSpPr>
          <p:cNvPr id="16455" name="Line 182"/>
          <p:cNvSpPr>
            <a:spLocks noChangeShapeType="1"/>
          </p:cNvSpPr>
          <p:nvPr/>
        </p:nvSpPr>
        <p:spPr bwMode="auto">
          <a:xfrm>
            <a:off x="1201738" y="2778125"/>
            <a:ext cx="215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56" name="Line 183"/>
          <p:cNvSpPr>
            <a:spLocks noChangeShapeType="1"/>
          </p:cNvSpPr>
          <p:nvPr/>
        </p:nvSpPr>
        <p:spPr bwMode="auto">
          <a:xfrm>
            <a:off x="1189038" y="3216275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57" name="Line 184"/>
          <p:cNvSpPr>
            <a:spLocks noChangeShapeType="1"/>
          </p:cNvSpPr>
          <p:nvPr/>
        </p:nvSpPr>
        <p:spPr bwMode="auto">
          <a:xfrm>
            <a:off x="1189038" y="3665538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58" name="Line 185"/>
          <p:cNvSpPr>
            <a:spLocks noChangeShapeType="1"/>
          </p:cNvSpPr>
          <p:nvPr/>
        </p:nvSpPr>
        <p:spPr bwMode="auto">
          <a:xfrm>
            <a:off x="1189038" y="4116388"/>
            <a:ext cx="215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59" name="Line 186"/>
          <p:cNvSpPr>
            <a:spLocks noChangeShapeType="1"/>
          </p:cNvSpPr>
          <p:nvPr/>
        </p:nvSpPr>
        <p:spPr bwMode="auto">
          <a:xfrm>
            <a:off x="1189038" y="4565650"/>
            <a:ext cx="215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0" name="Line 187"/>
          <p:cNvSpPr>
            <a:spLocks noChangeShapeType="1"/>
          </p:cNvSpPr>
          <p:nvPr/>
        </p:nvSpPr>
        <p:spPr bwMode="auto">
          <a:xfrm>
            <a:off x="1189038" y="2765425"/>
            <a:ext cx="0" cy="1800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1" name="Line 188"/>
          <p:cNvSpPr>
            <a:spLocks noChangeShapeType="1"/>
          </p:cNvSpPr>
          <p:nvPr/>
        </p:nvSpPr>
        <p:spPr bwMode="auto">
          <a:xfrm>
            <a:off x="1730375" y="2765425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2" name="Line 189"/>
          <p:cNvSpPr>
            <a:spLocks noChangeShapeType="1"/>
          </p:cNvSpPr>
          <p:nvPr/>
        </p:nvSpPr>
        <p:spPr bwMode="auto">
          <a:xfrm>
            <a:off x="2268538" y="2765425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3" name="Line 190"/>
          <p:cNvSpPr>
            <a:spLocks noChangeShapeType="1"/>
          </p:cNvSpPr>
          <p:nvPr/>
        </p:nvSpPr>
        <p:spPr bwMode="auto">
          <a:xfrm>
            <a:off x="2808288" y="2765425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4" name="Line 191"/>
          <p:cNvSpPr>
            <a:spLocks noChangeShapeType="1"/>
          </p:cNvSpPr>
          <p:nvPr/>
        </p:nvSpPr>
        <p:spPr bwMode="auto">
          <a:xfrm>
            <a:off x="3348038" y="2765425"/>
            <a:ext cx="0" cy="1800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65" name="Text Box 192"/>
          <p:cNvSpPr txBox="1">
            <a:spLocks noChangeArrowheads="1"/>
          </p:cNvSpPr>
          <p:nvPr/>
        </p:nvSpPr>
        <p:spPr bwMode="auto">
          <a:xfrm>
            <a:off x="4210050" y="2060575"/>
            <a:ext cx="1584325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s-ES" sz="3200" dirty="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s-ES" sz="3200" dirty="0">
                <a:solidFill>
                  <a:schemeClr val="accent2"/>
                </a:solidFill>
                <a:latin typeface="Calibri" pitchFamily="34" charset="0"/>
              </a:rPr>
              <a:t>  </a:t>
            </a:r>
            <a:r>
              <a:rPr lang="es-ES" sz="3200" dirty="0">
                <a:solidFill>
                  <a:srgbClr val="006600"/>
                </a:solidFill>
                <a:latin typeface="Calibri" pitchFamily="34" charset="0"/>
              </a:rPr>
              <a:t>G  </a:t>
            </a:r>
            <a:r>
              <a:rPr lang="es-ES" sz="3200" dirty="0">
                <a:solidFill>
                  <a:srgbClr val="0066FF"/>
                </a:solidFill>
                <a:latin typeface="Calibri" pitchFamily="34" charset="0"/>
              </a:rPr>
              <a:t>B</a:t>
            </a:r>
            <a:endParaRPr lang="es-ES_tradnl" sz="3200" dirty="0">
              <a:solidFill>
                <a:srgbClr val="0066FF"/>
              </a:solidFill>
              <a:latin typeface="Calibri" pitchFamily="34" charset="0"/>
            </a:endParaRPr>
          </a:p>
        </p:txBody>
      </p:sp>
      <p:sp>
        <p:nvSpPr>
          <p:cNvPr id="16466" name="Rectangle 194"/>
          <p:cNvSpPr>
            <a:spLocks noChangeArrowheads="1"/>
          </p:cNvSpPr>
          <p:nvPr/>
        </p:nvSpPr>
        <p:spPr bwMode="auto">
          <a:xfrm>
            <a:off x="2160588" y="4332288"/>
            <a:ext cx="539750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67" name="Rectangle 195"/>
          <p:cNvSpPr>
            <a:spLocks noChangeArrowheads="1"/>
          </p:cNvSpPr>
          <p:nvPr/>
        </p:nvSpPr>
        <p:spPr bwMode="auto">
          <a:xfrm>
            <a:off x="1620838" y="4332288"/>
            <a:ext cx="539750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68" name="Rectangle 196"/>
          <p:cNvSpPr>
            <a:spLocks noChangeArrowheads="1"/>
          </p:cNvSpPr>
          <p:nvPr/>
        </p:nvSpPr>
        <p:spPr bwMode="auto">
          <a:xfrm>
            <a:off x="1079500" y="4332288"/>
            <a:ext cx="541338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255</a:t>
            </a:r>
          </a:p>
        </p:txBody>
      </p:sp>
      <p:sp>
        <p:nvSpPr>
          <p:cNvPr id="16469" name="Rectangle 197"/>
          <p:cNvSpPr>
            <a:spLocks noChangeArrowheads="1"/>
          </p:cNvSpPr>
          <p:nvPr/>
        </p:nvSpPr>
        <p:spPr bwMode="auto">
          <a:xfrm>
            <a:off x="539750" y="4332288"/>
            <a:ext cx="539750" cy="449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70" name="Rectangle 198"/>
          <p:cNvSpPr>
            <a:spLocks noChangeArrowheads="1"/>
          </p:cNvSpPr>
          <p:nvPr/>
        </p:nvSpPr>
        <p:spPr bwMode="auto">
          <a:xfrm>
            <a:off x="2160588" y="3881438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60</a:t>
            </a:r>
          </a:p>
        </p:txBody>
      </p:sp>
      <p:sp>
        <p:nvSpPr>
          <p:cNvPr id="16471" name="Rectangle 199"/>
          <p:cNvSpPr>
            <a:spLocks noChangeArrowheads="1"/>
          </p:cNvSpPr>
          <p:nvPr/>
        </p:nvSpPr>
        <p:spPr bwMode="auto">
          <a:xfrm>
            <a:off x="1620838" y="3881438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125</a:t>
            </a:r>
          </a:p>
        </p:txBody>
      </p:sp>
      <p:sp>
        <p:nvSpPr>
          <p:cNvPr id="16472" name="Rectangle 200"/>
          <p:cNvSpPr>
            <a:spLocks noChangeArrowheads="1"/>
          </p:cNvSpPr>
          <p:nvPr/>
        </p:nvSpPr>
        <p:spPr bwMode="auto">
          <a:xfrm>
            <a:off x="1079500" y="3881438"/>
            <a:ext cx="541338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60</a:t>
            </a:r>
          </a:p>
        </p:txBody>
      </p:sp>
      <p:sp>
        <p:nvSpPr>
          <p:cNvPr id="16473" name="Rectangle 201"/>
          <p:cNvSpPr>
            <a:spLocks noChangeArrowheads="1"/>
          </p:cNvSpPr>
          <p:nvPr/>
        </p:nvSpPr>
        <p:spPr bwMode="auto">
          <a:xfrm>
            <a:off x="539750" y="3881438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</a:t>
            </a:r>
          </a:p>
        </p:txBody>
      </p:sp>
      <p:sp>
        <p:nvSpPr>
          <p:cNvPr id="16474" name="Rectangle 202"/>
          <p:cNvSpPr>
            <a:spLocks noChangeArrowheads="1"/>
          </p:cNvSpPr>
          <p:nvPr/>
        </p:nvSpPr>
        <p:spPr bwMode="auto">
          <a:xfrm>
            <a:off x="2160588" y="3432175"/>
            <a:ext cx="539750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180</a:t>
            </a:r>
          </a:p>
        </p:txBody>
      </p:sp>
      <p:sp>
        <p:nvSpPr>
          <p:cNvPr id="16475" name="Rectangle 203"/>
          <p:cNvSpPr>
            <a:spLocks noChangeArrowheads="1"/>
          </p:cNvSpPr>
          <p:nvPr/>
        </p:nvSpPr>
        <p:spPr bwMode="auto">
          <a:xfrm>
            <a:off x="1620838" y="3432175"/>
            <a:ext cx="539750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140</a:t>
            </a:r>
          </a:p>
        </p:txBody>
      </p:sp>
      <p:sp>
        <p:nvSpPr>
          <p:cNvPr id="16476" name="Rectangle 204"/>
          <p:cNvSpPr>
            <a:spLocks noChangeArrowheads="1"/>
          </p:cNvSpPr>
          <p:nvPr/>
        </p:nvSpPr>
        <p:spPr bwMode="auto">
          <a:xfrm>
            <a:off x="1079500" y="3432175"/>
            <a:ext cx="541338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255</a:t>
            </a:r>
          </a:p>
        </p:txBody>
      </p:sp>
      <p:sp>
        <p:nvSpPr>
          <p:cNvPr id="16477" name="Rectangle 205"/>
          <p:cNvSpPr>
            <a:spLocks noChangeArrowheads="1"/>
          </p:cNvSpPr>
          <p:nvPr/>
        </p:nvSpPr>
        <p:spPr bwMode="auto">
          <a:xfrm>
            <a:off x="563563" y="3416300"/>
            <a:ext cx="539750" cy="449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78" name="Rectangle 206"/>
          <p:cNvSpPr>
            <a:spLocks noChangeArrowheads="1"/>
          </p:cNvSpPr>
          <p:nvPr/>
        </p:nvSpPr>
        <p:spPr bwMode="auto">
          <a:xfrm>
            <a:off x="2160588" y="29813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150</a:t>
            </a:r>
          </a:p>
        </p:txBody>
      </p:sp>
      <p:sp>
        <p:nvSpPr>
          <p:cNvPr id="16479" name="Rectangle 207"/>
          <p:cNvSpPr>
            <a:spLocks noChangeArrowheads="1"/>
          </p:cNvSpPr>
          <p:nvPr/>
        </p:nvSpPr>
        <p:spPr bwMode="auto">
          <a:xfrm>
            <a:off x="1620838" y="29813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80</a:t>
            </a:r>
          </a:p>
        </p:txBody>
      </p:sp>
      <p:sp>
        <p:nvSpPr>
          <p:cNvPr id="16480" name="Rectangle 208"/>
          <p:cNvSpPr>
            <a:spLocks noChangeArrowheads="1"/>
          </p:cNvSpPr>
          <p:nvPr/>
        </p:nvSpPr>
        <p:spPr bwMode="auto">
          <a:xfrm>
            <a:off x="1079500" y="2981325"/>
            <a:ext cx="541338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60</a:t>
            </a:r>
          </a:p>
        </p:txBody>
      </p:sp>
      <p:sp>
        <p:nvSpPr>
          <p:cNvPr id="16481" name="Rectangle 209"/>
          <p:cNvSpPr>
            <a:spLocks noChangeArrowheads="1"/>
          </p:cNvSpPr>
          <p:nvPr/>
        </p:nvSpPr>
        <p:spPr bwMode="auto">
          <a:xfrm>
            <a:off x="539750" y="2981325"/>
            <a:ext cx="539750" cy="450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s-ES" sz="1400">
                <a:latin typeface="Calibri" pitchFamily="34" charset="0"/>
              </a:rPr>
              <a:t>100</a:t>
            </a:r>
          </a:p>
        </p:txBody>
      </p:sp>
      <p:sp>
        <p:nvSpPr>
          <p:cNvPr id="16483" name="Line 211"/>
          <p:cNvSpPr>
            <a:spLocks noChangeShapeType="1"/>
          </p:cNvSpPr>
          <p:nvPr/>
        </p:nvSpPr>
        <p:spPr bwMode="auto">
          <a:xfrm>
            <a:off x="539750" y="3432175"/>
            <a:ext cx="2160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4" name="Line 212"/>
          <p:cNvSpPr>
            <a:spLocks noChangeShapeType="1"/>
          </p:cNvSpPr>
          <p:nvPr/>
        </p:nvSpPr>
        <p:spPr bwMode="auto">
          <a:xfrm>
            <a:off x="539750" y="3881438"/>
            <a:ext cx="2160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5" name="Line 213"/>
          <p:cNvSpPr>
            <a:spLocks noChangeShapeType="1"/>
          </p:cNvSpPr>
          <p:nvPr/>
        </p:nvSpPr>
        <p:spPr bwMode="auto">
          <a:xfrm>
            <a:off x="539750" y="4332288"/>
            <a:ext cx="2160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6" name="Line 214"/>
          <p:cNvSpPr>
            <a:spLocks noChangeShapeType="1"/>
          </p:cNvSpPr>
          <p:nvPr/>
        </p:nvSpPr>
        <p:spPr bwMode="auto">
          <a:xfrm>
            <a:off x="539750" y="4781550"/>
            <a:ext cx="21605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7" name="Line 215"/>
          <p:cNvSpPr>
            <a:spLocks noChangeShapeType="1"/>
          </p:cNvSpPr>
          <p:nvPr/>
        </p:nvSpPr>
        <p:spPr bwMode="auto">
          <a:xfrm>
            <a:off x="539750" y="2981325"/>
            <a:ext cx="0" cy="1800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8" name="Line 216"/>
          <p:cNvSpPr>
            <a:spLocks noChangeShapeType="1"/>
          </p:cNvSpPr>
          <p:nvPr/>
        </p:nvSpPr>
        <p:spPr bwMode="auto">
          <a:xfrm>
            <a:off x="1079500" y="2981325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9" name="Line 217"/>
          <p:cNvSpPr>
            <a:spLocks noChangeShapeType="1"/>
          </p:cNvSpPr>
          <p:nvPr/>
        </p:nvSpPr>
        <p:spPr bwMode="auto">
          <a:xfrm>
            <a:off x="1620838" y="2981325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90" name="Line 218"/>
          <p:cNvSpPr>
            <a:spLocks noChangeShapeType="1"/>
          </p:cNvSpPr>
          <p:nvPr/>
        </p:nvSpPr>
        <p:spPr bwMode="auto">
          <a:xfrm>
            <a:off x="2160588" y="2981325"/>
            <a:ext cx="0" cy="180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91" name="Line 219"/>
          <p:cNvSpPr>
            <a:spLocks noChangeShapeType="1"/>
          </p:cNvSpPr>
          <p:nvPr/>
        </p:nvSpPr>
        <p:spPr bwMode="auto">
          <a:xfrm>
            <a:off x="2713038" y="2994025"/>
            <a:ext cx="0" cy="1800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2" name="AutoShape 208"/>
          <p:cNvSpPr>
            <a:spLocks noChangeArrowheads="1"/>
          </p:cNvSpPr>
          <p:nvPr/>
        </p:nvSpPr>
        <p:spPr bwMode="auto">
          <a:xfrm>
            <a:off x="4656138" y="3544888"/>
            <a:ext cx="647700" cy="2159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latin typeface="+mn-lt"/>
              <a:cs typeface="+mn-cs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1035182" y="5124856"/>
            <a:ext cx="8634507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[</a:t>
            </a:r>
            <a:r>
              <a:rPr lang="es-AR" sz="2400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i,j,k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]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	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3D    </a:t>
            </a:r>
            <a:r>
              <a:rPr lang="es-AR" sz="2400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ó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	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[</a:t>
            </a:r>
            <a:r>
              <a:rPr lang="es-AR" sz="2400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i,j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]= (R</a:t>
            </a:r>
            <a:r>
              <a:rPr lang="es-AR" sz="2400" kern="0" baseline="-250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i,j,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,</a:t>
            </a:r>
            <a:r>
              <a:rPr lang="es-AR" sz="2400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G</a:t>
            </a:r>
            <a:r>
              <a:rPr lang="es-AR" sz="2400" kern="0" baseline="-25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i,j</a:t>
            </a:r>
            <a:r>
              <a:rPr lang="es-AR" sz="2400" kern="0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,B</a:t>
            </a:r>
            <a:r>
              <a:rPr lang="es-AR" sz="2400" kern="0" baseline="-25000" dirty="0" err="1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i,j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endParaRPr lang="es-AR" sz="2400" kern="0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A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[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0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,1]=(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60, 200,44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)      </a:t>
            </a:r>
            <a:r>
              <a:rPr lang="es-AR" sz="2400" kern="0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ó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 A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[0,1,0]=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60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= </a:t>
            </a:r>
            <a:r>
              <a:rPr lang="es-AR" sz="2400" kern="0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R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[0,1]=R</a:t>
            </a:r>
            <a:r>
              <a:rPr lang="es-AR" sz="2400" kern="0" baseline="-2500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0,1</a:t>
            </a:r>
            <a:r>
              <a:rPr lang="es-AR" sz="2400" kern="0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; </a:t>
            </a:r>
            <a:endParaRPr lang="es-AR" sz="2400" kern="0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endParaRPr lang="es-AR" sz="2400" kern="0" dirty="0">
              <a:solidFill>
                <a:schemeClr val="accent2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467168" y="1304925"/>
            <a:ext cx="8430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AR" sz="3200" dirty="0">
                <a:solidFill>
                  <a:srgbClr val="1F4E79"/>
                </a:solidFill>
                <a:latin typeface="+mn-lt"/>
              </a:rPr>
              <a:t>Formalización: Imagen ↔ matriz </a:t>
            </a:r>
            <a:r>
              <a:rPr lang="es-AR" sz="3200" dirty="0" smtClean="0">
                <a:solidFill>
                  <a:srgbClr val="1F4E79"/>
                </a:solidFill>
                <a:latin typeface="+mn-lt"/>
              </a:rPr>
              <a:t>3D </a:t>
            </a:r>
            <a:r>
              <a:rPr lang="es-AR" sz="3200" dirty="0">
                <a:solidFill>
                  <a:srgbClr val="1F4E79"/>
                </a:solidFill>
                <a:latin typeface="+mn-lt"/>
              </a:rPr>
              <a:t>A</a:t>
            </a:r>
            <a:r>
              <a:rPr lang="es-AR" sz="3200" dirty="0" smtClean="0">
                <a:solidFill>
                  <a:srgbClr val="1F4E79"/>
                </a:solidFill>
                <a:latin typeface="+mn-lt"/>
              </a:rPr>
              <a:t>[</a:t>
            </a:r>
            <a:r>
              <a:rPr lang="es-AR" sz="3200" dirty="0" err="1" smtClean="0">
                <a:solidFill>
                  <a:srgbClr val="1F4E79"/>
                </a:solidFill>
                <a:latin typeface="+mn-lt"/>
              </a:rPr>
              <a:t>i,j,k</a:t>
            </a:r>
            <a:r>
              <a:rPr lang="es-AR" sz="3200" dirty="0">
                <a:solidFill>
                  <a:srgbClr val="1F4E79"/>
                </a:solidFill>
                <a:latin typeface="+mn-lt"/>
              </a:rPr>
              <a:t>]</a:t>
            </a:r>
            <a:endParaRPr lang="es-AR" sz="3200" dirty="0">
              <a:latin typeface="+mn-lt"/>
            </a:endParaRPr>
          </a:p>
        </p:txBody>
      </p:sp>
      <p:sp>
        <p:nvSpPr>
          <p:cNvPr id="85" name="Line 165"/>
          <p:cNvSpPr>
            <a:spLocks noChangeShapeType="1"/>
          </p:cNvSpPr>
          <p:nvPr/>
        </p:nvSpPr>
        <p:spPr bwMode="auto">
          <a:xfrm>
            <a:off x="3968750" y="2549525"/>
            <a:ext cx="0" cy="180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87" name="Line 214"/>
          <p:cNvSpPr>
            <a:spLocks noChangeShapeType="1"/>
          </p:cNvSpPr>
          <p:nvPr/>
        </p:nvSpPr>
        <p:spPr bwMode="auto">
          <a:xfrm>
            <a:off x="512763" y="4781550"/>
            <a:ext cx="21605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16482" name="Line 210"/>
          <p:cNvSpPr>
            <a:spLocks noChangeShapeType="1"/>
          </p:cNvSpPr>
          <p:nvPr/>
        </p:nvSpPr>
        <p:spPr bwMode="auto">
          <a:xfrm>
            <a:off x="552450" y="2994025"/>
            <a:ext cx="21605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6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6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9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1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1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1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7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3" dur="500"/>
                                        <p:tgtEl>
                                          <p:spTgt spid="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6" dur="500"/>
                                        <p:tgtEl>
                                          <p:spTgt spid="1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9" dur="500"/>
                                        <p:tgtEl>
                                          <p:spTgt spid="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1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5" dur="500"/>
                                        <p:tgtEl>
                                          <p:spTgt spid="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1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1" dur="5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3" dur="500"/>
                                        <p:tgtEl>
                                          <p:spTgt spid="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6413" grpId="0" animBg="1"/>
      <p:bldP spid="16414" grpId="0" animBg="1"/>
      <p:bldP spid="16415" grpId="0" animBg="1"/>
      <p:bldP spid="16416" grpId="0" animBg="1"/>
      <p:bldP spid="16417" grpId="0" animBg="1"/>
      <p:bldP spid="16418" grpId="0" animBg="1"/>
      <p:bldP spid="16419" grpId="0" animBg="1"/>
      <p:bldP spid="16420" grpId="0" animBg="1"/>
      <p:bldP spid="16421" grpId="0" animBg="1"/>
      <p:bldP spid="16422" grpId="0" animBg="1"/>
      <p:bldP spid="16423" grpId="0" animBg="1"/>
      <p:bldP spid="16424" grpId="0" animBg="1"/>
      <p:bldP spid="16425" grpId="0" animBg="1"/>
      <p:bldP spid="16426" grpId="0" animBg="1"/>
      <p:bldP spid="16427" grpId="0" animBg="1"/>
      <p:bldP spid="16428" grpId="0" animBg="1"/>
      <p:bldP spid="16429" grpId="0" animBg="1"/>
      <p:bldP spid="16430" grpId="0" animBg="1"/>
      <p:bldP spid="16431" grpId="0" animBg="1"/>
      <p:bldP spid="16432" grpId="0" animBg="1"/>
      <p:bldP spid="16433" grpId="0" animBg="1"/>
      <p:bldP spid="16434" grpId="0" animBg="1"/>
      <p:bldP spid="16435" grpId="0" animBg="1"/>
      <p:bldP spid="16436" grpId="0" animBg="1"/>
      <p:bldP spid="16437" grpId="0" animBg="1"/>
      <p:bldP spid="16438" grpId="0" animBg="1"/>
      <p:bldP spid="16439" grpId="0" animBg="1"/>
      <p:bldP spid="16440" grpId="0" animBg="1"/>
      <p:bldP spid="16441" grpId="0" animBg="1"/>
      <p:bldP spid="16442" grpId="0" animBg="1"/>
      <p:bldP spid="16443" grpId="0" animBg="1"/>
      <p:bldP spid="16444" grpId="0" animBg="1"/>
      <p:bldP spid="16445" grpId="0" animBg="1"/>
      <p:bldP spid="16446" grpId="0" animBg="1"/>
      <p:bldP spid="16447" grpId="0" animBg="1"/>
      <p:bldP spid="16448" grpId="0" animBg="1"/>
      <p:bldP spid="16449" grpId="0" animBg="1"/>
      <p:bldP spid="16450" grpId="0" animBg="1"/>
      <p:bldP spid="16451" grpId="0" animBg="1"/>
      <p:bldP spid="16452" grpId="0" animBg="1"/>
      <p:bldP spid="16453" grpId="0" animBg="1"/>
      <p:bldP spid="16454" grpId="0" animBg="1"/>
      <p:bldP spid="16455" grpId="0" animBg="1"/>
      <p:bldP spid="16456" grpId="0" animBg="1"/>
      <p:bldP spid="16457" grpId="0" animBg="1"/>
      <p:bldP spid="16458" grpId="0" animBg="1"/>
      <p:bldP spid="16459" grpId="0" animBg="1"/>
      <p:bldP spid="16460" grpId="0" animBg="1"/>
      <p:bldP spid="16461" grpId="0" animBg="1"/>
      <p:bldP spid="16462" grpId="0" animBg="1"/>
      <p:bldP spid="16463" grpId="0" animBg="1"/>
      <p:bldP spid="16464" grpId="0" animBg="1"/>
      <p:bldP spid="16465" grpId="0"/>
      <p:bldP spid="16466" grpId="0" animBg="1"/>
      <p:bldP spid="16467" grpId="0" animBg="1"/>
      <p:bldP spid="16468" grpId="0" animBg="1"/>
      <p:bldP spid="16469" grpId="0" animBg="1"/>
      <p:bldP spid="16470" grpId="0" animBg="1"/>
      <p:bldP spid="16471" grpId="0" animBg="1"/>
      <p:bldP spid="16472" grpId="0" animBg="1"/>
      <p:bldP spid="16473" grpId="0" animBg="1"/>
      <p:bldP spid="16474" grpId="0" animBg="1"/>
      <p:bldP spid="16475" grpId="0" animBg="1"/>
      <p:bldP spid="16476" grpId="0" animBg="1"/>
      <p:bldP spid="16477" grpId="0" animBg="1"/>
      <p:bldP spid="16478" grpId="0" animBg="1"/>
      <p:bldP spid="16479" grpId="0" animBg="1"/>
      <p:bldP spid="16480" grpId="0" animBg="1"/>
      <p:bldP spid="16481" grpId="0" animBg="1"/>
      <p:bldP spid="16483" grpId="0" animBg="1"/>
      <p:bldP spid="16484" grpId="0" animBg="1"/>
      <p:bldP spid="16485" grpId="0" animBg="1"/>
      <p:bldP spid="16486" grpId="0" animBg="1"/>
      <p:bldP spid="16487" grpId="0" animBg="1"/>
      <p:bldP spid="16488" grpId="0" animBg="1"/>
      <p:bldP spid="16489" grpId="0" animBg="1"/>
      <p:bldP spid="16490" grpId="0" animBg="1"/>
      <p:bldP spid="16491" grpId="0" animBg="1"/>
      <p:bldP spid="82" grpId="0" animBg="1"/>
      <p:bldP spid="83" grpId="0"/>
      <p:bldP spid="85" grpId="0" animBg="1"/>
      <p:bldP spid="87" grpId="0" animBg="1"/>
      <p:bldP spid="164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2559050"/>
            <a:ext cx="8008938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73"/>
          <p:cNvSpPr txBox="1">
            <a:spLocks noChangeArrowheads="1"/>
          </p:cNvSpPr>
          <p:nvPr/>
        </p:nvSpPr>
        <p:spPr bwMode="auto">
          <a:xfrm>
            <a:off x="2693988" y="1776413"/>
            <a:ext cx="50149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ES" sz="3200" dirty="0">
                <a:solidFill>
                  <a:srgbClr val="1F4E79"/>
                </a:solidFill>
                <a:latin typeface="Calibri" pitchFamily="34" charset="0"/>
              </a:rPr>
              <a:t>Más ejemplos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6778</TotalTime>
  <Words>252</Words>
  <Application>Microsoft Office PowerPoint</Application>
  <PresentationFormat>Presentación en pantalla (4:3)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Arial</vt:lpstr>
      <vt:lpstr>Calibri</vt:lpstr>
      <vt:lpstr>Century</vt:lpstr>
      <vt:lpstr>Century Gothic</vt:lpstr>
      <vt:lpstr>Symbol</vt:lpstr>
      <vt:lpstr>SymbolMono BT</vt:lpstr>
      <vt:lpstr>Tw Cen MT</vt:lpstr>
      <vt:lpstr>Wingdings</vt:lpstr>
      <vt:lpstr>Wingdings 3</vt:lpstr>
      <vt:lpstr>Espiral</vt:lpstr>
      <vt:lpstr>Presentación de PowerPoint</vt:lpstr>
      <vt:lpstr>Presentación de PowerPoint</vt:lpstr>
      <vt:lpstr>Presentación de PowerPoint</vt:lpstr>
      <vt:lpstr>Formalización:    Imagen ↔ matriz/arreglo 2D (o 3D…)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Cristina</dc:creator>
  <cp:lastModifiedBy>Valeria</cp:lastModifiedBy>
  <cp:revision>272</cp:revision>
  <dcterms:created xsi:type="dcterms:W3CDTF">2009-11-21T13:25:08Z</dcterms:created>
  <dcterms:modified xsi:type="dcterms:W3CDTF">2021-08-13T00:34:50Z</dcterms:modified>
</cp:coreProperties>
</file>