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embeddedFontLst>
    <p:embeddedFont>
      <p:font typeface="PT Sans Narrow"/>
      <p:regular r:id="rId28"/>
      <p:bold r:id="rId29"/>
    </p:embeddedFont>
    <p:embeddedFont>
      <p:font typeface="Open Sans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PTSansNarrow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PTSansNarrow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OpenSans-bold.fntdata"/><Relationship Id="rId30" Type="http://schemas.openxmlformats.org/officeDocument/2006/relationships/font" Target="fonts/OpenSans-regular.fntdata"/><Relationship Id="rId11" Type="http://schemas.openxmlformats.org/officeDocument/2006/relationships/slide" Target="slides/slide6.xml"/><Relationship Id="rId33" Type="http://schemas.openxmlformats.org/officeDocument/2006/relationships/font" Target="fonts/OpenSans-boldItalic.fntdata"/><Relationship Id="rId10" Type="http://schemas.openxmlformats.org/officeDocument/2006/relationships/slide" Target="slides/slide5.xml"/><Relationship Id="rId32" Type="http://schemas.openxmlformats.org/officeDocument/2006/relationships/font" Target="fonts/OpenSans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79f2be0d40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79f2be0d40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79f2be0d40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79f2be0d40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79f2be0d40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79f2be0d40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ea6720dee0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ea6720dee0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79f2be0d40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79f2be0d40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ea6720dee0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ea6720dee0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79f2be0d40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79f2be0d40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79f2be0d40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79f2be0d40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79f2be0d40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79f2be0d40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79f2be0d40_0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79f2be0d40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9f2be0d40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79f2be0d40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79f2be0d40_0_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79f2be0d40_0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79f2be0d40_0_2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79f2be0d40_0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c69759321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c69759321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79f2be0d40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79f2be0d40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79f2be0d40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79f2be0d40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9f2be0d40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79f2be0d40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79f2be0d40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79f2be0d40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79f2be0d40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79f2be0d40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79f2be0d40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79f2be0d40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79f2be0d40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79f2be0d40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9.png"/><Relationship Id="rId5" Type="http://schemas.openxmlformats.org/officeDocument/2006/relationships/image" Target="../media/image14.png"/><Relationship Id="rId6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15.png"/><Relationship Id="rId5" Type="http://schemas.openxmlformats.org/officeDocument/2006/relationships/image" Target="../media/image20.png"/><Relationship Id="rId6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6" Type="http://schemas.openxmlformats.org/officeDocument/2006/relationships/image" Target="../media/image19.png"/><Relationship Id="rId7" Type="http://schemas.openxmlformats.org/officeDocument/2006/relationships/image" Target="../media/image2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docs.opencv.org/3.4/d8/dbc/tutorial_histogram_calculation.html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8.png"/><Relationship Id="rId4" Type="http://schemas.openxmlformats.org/officeDocument/2006/relationships/image" Target="../media/image6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png"/><Relationship Id="rId4" Type="http://schemas.openxmlformats.org/officeDocument/2006/relationships/image" Target="../media/image3.png"/><Relationship Id="rId5" Type="http://schemas.openxmlformats.org/officeDocument/2006/relationships/image" Target="../media/image16.png"/><Relationship Id="rId6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25" y="17635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Transformaciones Espaciales para Mejora de la Imagen. 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9688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0000"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54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Procesamiento de punto- - Histograma. </a:t>
            </a:r>
            <a:endParaRPr b="1" sz="5400">
              <a:solidFill>
                <a:schemeClr val="accent1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54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Mejora de la imagen con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96000" y="208450"/>
            <a:ext cx="1914525" cy="174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16550" y="2329625"/>
            <a:ext cx="5038725" cy="240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7888" y="1259462"/>
            <a:ext cx="3411750" cy="1070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12663" y="3134924"/>
            <a:ext cx="2162175" cy="962025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2"/>
          <p:cNvSpPr txBox="1"/>
          <p:nvPr/>
        </p:nvSpPr>
        <p:spPr>
          <a:xfrm>
            <a:off x="589050" y="330425"/>
            <a:ext cx="312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FF00FF"/>
                </a:solidFill>
                <a:latin typeface="Open Sans"/>
                <a:ea typeface="Open Sans"/>
                <a:cs typeface="Open Sans"/>
                <a:sym typeface="Open Sans"/>
              </a:rPr>
              <a:t>Transformación Gamma</a:t>
            </a:r>
            <a:endParaRPr b="1">
              <a:solidFill>
                <a:srgbClr val="FF00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0013" y="150138"/>
            <a:ext cx="5000625" cy="236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00025" y="2639451"/>
            <a:ext cx="5000626" cy="23464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71250" y="1007575"/>
            <a:ext cx="2162175" cy="100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2950" y="3285075"/>
            <a:ext cx="2305050" cy="88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8800" y="311650"/>
            <a:ext cx="1914525" cy="171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48438" y="283075"/>
            <a:ext cx="1914525" cy="1771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52750" y="2566975"/>
            <a:ext cx="1876425" cy="171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58100" y="330700"/>
            <a:ext cx="1933575" cy="172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272388" y="2571750"/>
            <a:ext cx="1905000" cy="1704975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4"/>
          <p:cNvSpPr txBox="1"/>
          <p:nvPr/>
        </p:nvSpPr>
        <p:spPr>
          <a:xfrm>
            <a:off x="502850" y="2816000"/>
            <a:ext cx="2729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FF00FF"/>
                </a:solidFill>
                <a:latin typeface="Open Sans"/>
                <a:ea typeface="Open Sans"/>
                <a:cs typeface="Open Sans"/>
                <a:sym typeface="Open Sans"/>
              </a:rPr>
              <a:t>Otras transformaciones punto a punto</a:t>
            </a:r>
            <a:endParaRPr b="1">
              <a:solidFill>
                <a:srgbClr val="FF00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5"/>
          <p:cNvSpPr txBox="1"/>
          <p:nvPr>
            <p:ph type="title"/>
          </p:nvPr>
        </p:nvSpPr>
        <p:spPr>
          <a:xfrm>
            <a:off x="378538" y="145225"/>
            <a:ext cx="8520600" cy="112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Modificación del rango de intensidades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/>
              <a:t>(seguimos con transformaciones punto a punto)</a:t>
            </a:r>
            <a:endParaRPr sz="2000"/>
          </a:p>
        </p:txBody>
      </p:sp>
      <p:sp>
        <p:nvSpPr>
          <p:cNvPr id="155" name="Google Shape;155;p2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6" name="Google Shape;15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675" y="1152425"/>
            <a:ext cx="9010326" cy="36356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6"/>
          <p:cNvSpPr txBox="1"/>
          <p:nvPr>
            <p:ph type="title"/>
          </p:nvPr>
        </p:nvSpPr>
        <p:spPr>
          <a:xfrm>
            <a:off x="311700" y="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Histograma </a:t>
            </a:r>
            <a:endParaRPr/>
          </a:p>
        </p:txBody>
      </p:sp>
      <p:sp>
        <p:nvSpPr>
          <p:cNvPr id="162" name="Google Shape;162;p26"/>
          <p:cNvSpPr txBox="1"/>
          <p:nvPr>
            <p:ph idx="1" type="body"/>
          </p:nvPr>
        </p:nvSpPr>
        <p:spPr>
          <a:xfrm>
            <a:off x="311700" y="541700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El histograma de una imagen con niveles de gris en el rango [1, L-1] es una función discreta </a:t>
            </a:r>
            <a:r>
              <a:rPr b="1" lang="es"/>
              <a:t>p(rk) = nk / N</a:t>
            </a:r>
            <a:r>
              <a:rPr lang="es"/>
              <a:t>, donde rk es el k-ésimo nivel de gris , nk es el número de píxeles de la imagen que tienen ese nivel de gris y N es el número total de píxeles de la imagen (mxn)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3" name="Google Shape;16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4300" y="1855763"/>
            <a:ext cx="5334000" cy="294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Documentación Histograma opencv</a:t>
            </a:r>
            <a:endParaRPr/>
          </a:p>
        </p:txBody>
      </p:sp>
      <p:sp>
        <p:nvSpPr>
          <p:cNvPr id="169" name="Google Shape;169;p2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 u="sng">
                <a:solidFill>
                  <a:schemeClr val="hlink"/>
                </a:solidFill>
                <a:hlinkClick r:id="rId3"/>
              </a:rPr>
              <a:t>https://docs.opencv.org/3.4/d8/dbc/tutorial_histogram_calculation.html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550" y="152400"/>
            <a:ext cx="8555145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Google Shape;17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4075" y="152400"/>
            <a:ext cx="8395842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8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538" y="152400"/>
            <a:ext cx="8618934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0538" y="152400"/>
            <a:ext cx="8422920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8867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 Qué es una imagen digital?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73177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Puede ser definida matemáticamente por una función </a:t>
            </a:r>
            <a:r>
              <a:rPr b="1" lang="es"/>
              <a:t>f(x,y)</a:t>
            </a:r>
            <a:r>
              <a:rPr lang="es"/>
              <a:t>, donde x e y son coordenadas espaciales de la imagen sobre el plano, y f es la intensidad o el nivel de gris en ese punto coordenado.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4" name="Google Shape;7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788" y="1908000"/>
            <a:ext cx="5495925" cy="2847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06625" y="2065150"/>
            <a:ext cx="3143250" cy="253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2"/>
          <p:cNvSpPr txBox="1"/>
          <p:nvPr>
            <p:ph idx="1" type="body"/>
          </p:nvPr>
        </p:nvSpPr>
        <p:spPr>
          <a:xfrm>
            <a:off x="311700" y="422950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2) Leer la documentación de la función </a:t>
            </a:r>
            <a:r>
              <a:rPr b="1" lang="es"/>
              <a:t>imadjust </a:t>
            </a:r>
            <a:r>
              <a:rPr lang="es"/>
              <a:t>de matlab</a:t>
            </a:r>
            <a:r>
              <a:rPr lang="es"/>
              <a:t>, y analice cómo debería de ajustar sus parámetros para aplicar </a:t>
            </a:r>
            <a:r>
              <a:rPr lang="es"/>
              <a:t>transformaciones</a:t>
            </a:r>
            <a:r>
              <a:rPr lang="es"/>
              <a:t> de intensidad que se muestran a continuación</a:t>
            </a:r>
            <a:endParaRPr/>
          </a:p>
        </p:txBody>
      </p:sp>
      <p:pic>
        <p:nvPicPr>
          <p:cNvPr id="195" name="Google Shape;19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8775" y="1827963"/>
            <a:ext cx="5886450" cy="220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En qué </a:t>
            </a:r>
            <a:r>
              <a:rPr lang="es"/>
              <a:t>ocasiones sería útil aumentar el contraste de una imagen? En qué ocasiones sería útil disminuirlo?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Cuándo conviene usar una transformación de intensidad del tipo logarítmica?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4"/>
          <p:cNvSpPr txBox="1"/>
          <p:nvPr>
            <p:ph type="title"/>
          </p:nvPr>
        </p:nvSpPr>
        <p:spPr>
          <a:xfrm>
            <a:off x="311700" y="649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Sustracción y promediado</a:t>
            </a:r>
            <a:endParaRPr/>
          </a:p>
        </p:txBody>
      </p:sp>
      <p:sp>
        <p:nvSpPr>
          <p:cNvPr id="206" name="Google Shape;206;p34"/>
          <p:cNvSpPr txBox="1"/>
          <p:nvPr>
            <p:ph idx="1" type="body"/>
          </p:nvPr>
        </p:nvSpPr>
        <p:spPr>
          <a:xfrm>
            <a:off x="311700" y="819850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Podemos realizar la resta píxel a píxel entre dos imágenes. Para esto es condición necesaria que las imágenes se encuentren alineadas.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                                         g(m,n) = f(m,n) - h(m,n)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7" name="Google Shape;20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347588"/>
            <a:ext cx="9144001" cy="268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Mejora de una imagen</a:t>
            </a:r>
            <a:endParaRPr/>
          </a:p>
        </p:txBody>
      </p:sp>
      <p:sp>
        <p:nvSpPr>
          <p:cNvPr id="81" name="Google Shape;81;p15"/>
          <p:cNvSpPr txBox="1"/>
          <p:nvPr>
            <p:ph idx="1" type="body"/>
          </p:nvPr>
        </p:nvSpPr>
        <p:spPr>
          <a:xfrm>
            <a:off x="311700" y="14801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El objetivo principal del mejoramiento de una imagen es acentuar algunas características de la misma para su posterior análisis. </a:t>
            </a:r>
            <a:r>
              <a:rPr lang="es"/>
              <a:t>Presentar la imagen de una manera más adecuada de acuerdo a nuestras necesidades.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Mejora de una imagen en el dominio espacial</a:t>
            </a:r>
            <a:endParaRPr/>
          </a:p>
        </p:txBody>
      </p:sp>
      <p:sp>
        <p:nvSpPr>
          <p:cNvPr id="87" name="Google Shape;87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El dominio espacial se refiere al plano de la imagen. Las técnicas de mejora están basadas en la manipulación directa de los píxeles de una imagen.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arenR"/>
            </a:pPr>
            <a:r>
              <a:rPr b="1" lang="es"/>
              <a:t>Transformaciones</a:t>
            </a:r>
            <a:r>
              <a:rPr b="1" lang="es"/>
              <a:t> de intensidad o niveles de gris. </a:t>
            </a:r>
            <a:endParaRPr b="1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modifica el dato del pixel teniendo en cuenta sólo el 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pixel a transformar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arenR"/>
            </a:pPr>
            <a:r>
              <a:rPr b="1" lang="es"/>
              <a:t>Filtrado espacial o convolución espacial</a:t>
            </a:r>
            <a:endParaRPr b="1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modifica el dato del pixel teniendo en cuenta el pixel a trasformar y alguna vecindad del mismo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Transformaciones de intensidad</a:t>
            </a:r>
            <a:endParaRPr/>
          </a:p>
        </p:txBody>
      </p:sp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311700" y="11524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1.1 </a:t>
            </a:r>
            <a:r>
              <a:rPr b="1" lang="es"/>
              <a:t>Procesamiento de punto </a:t>
            </a:r>
            <a:endParaRPr b="1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La forma más simple de T corresponde a un entorno 1x1. El valor de g depende sólo del valor de f en ese punto (m,n).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s = T(r),   r: nivel de gris de f(m,n),   s: nivel de gris de g(m,n)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/>
              <a:t>1.2 </a:t>
            </a:r>
            <a:r>
              <a:rPr b="1" lang="es"/>
              <a:t>Sustracción y promediado</a:t>
            </a:r>
            <a:endParaRPr b="1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Método alternativo al procesamiento de punto.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g(m,n) = f(m,n) - h(m,n)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311700" y="24310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Procesamiento de punto</a:t>
            </a:r>
            <a:endParaRPr/>
          </a:p>
        </p:txBody>
      </p:sp>
      <p:sp>
        <p:nvSpPr>
          <p:cNvPr id="99" name="Google Shape;99;p18"/>
          <p:cNvSpPr txBox="1"/>
          <p:nvPr/>
        </p:nvSpPr>
        <p:spPr>
          <a:xfrm>
            <a:off x="582525" y="1214600"/>
            <a:ext cx="61101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r nivel de gris de la  imagen original IO</a:t>
            </a:r>
            <a:r>
              <a:rPr b="1" lang="es" sz="1600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(m,n)</a:t>
            </a:r>
            <a:endParaRPr b="1" sz="1600">
              <a:solidFill>
                <a:srgbClr val="0000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b="1" sz="1600">
              <a:solidFill>
                <a:srgbClr val="0000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s nivel de gris de la  imagen original IT(m,n)</a:t>
            </a:r>
            <a:endParaRPr b="1" sz="1600">
              <a:solidFill>
                <a:srgbClr val="0000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0000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0000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rgbClr val="FF00FF"/>
                </a:solidFill>
                <a:latin typeface="Open Sans"/>
                <a:ea typeface="Open Sans"/>
                <a:cs typeface="Open Sans"/>
                <a:sym typeface="Open Sans"/>
              </a:rPr>
              <a:t>s=T (r)  transformación de los niveles de gris de cada pixel</a:t>
            </a:r>
            <a:endParaRPr b="1" sz="1600">
              <a:solidFill>
                <a:srgbClr val="FF00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1325" y="1864800"/>
            <a:ext cx="1905000" cy="1762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05450" y="1456375"/>
            <a:ext cx="5038725" cy="238125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9"/>
          <p:cNvSpPr txBox="1"/>
          <p:nvPr/>
        </p:nvSpPr>
        <p:spPr>
          <a:xfrm>
            <a:off x="1363325" y="495750"/>
            <a:ext cx="7138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rgbClr val="FF00FF"/>
                </a:solidFill>
                <a:latin typeface="Open Sans"/>
                <a:ea typeface="Open Sans"/>
                <a:cs typeface="Open Sans"/>
                <a:sym typeface="Open Sans"/>
              </a:rPr>
              <a:t>Transformación identidad   ¡¡no hace nada!!</a:t>
            </a:r>
            <a:endParaRPr b="1" sz="1600">
              <a:solidFill>
                <a:srgbClr val="FF00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37288" y="138063"/>
            <a:ext cx="1914525" cy="1762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5050" y="2571738"/>
            <a:ext cx="4727958" cy="2266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20450" y="2625050"/>
            <a:ext cx="2061283" cy="221365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0"/>
          <p:cNvSpPr txBox="1"/>
          <p:nvPr/>
        </p:nvSpPr>
        <p:spPr>
          <a:xfrm>
            <a:off x="979100" y="297450"/>
            <a:ext cx="34566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FF00FF"/>
                </a:solidFill>
                <a:latin typeface="Open Sans"/>
                <a:ea typeface="Open Sans"/>
                <a:cs typeface="Open Sans"/>
                <a:sym typeface="Open Sans"/>
              </a:rPr>
              <a:t>Transformación: Umbralización</a:t>
            </a:r>
            <a:endParaRPr b="1">
              <a:solidFill>
                <a:srgbClr val="FF00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00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FF00FF"/>
                </a:solidFill>
                <a:latin typeface="Open Sans"/>
                <a:ea typeface="Open Sans"/>
                <a:cs typeface="Open Sans"/>
                <a:sym typeface="Open Sans"/>
              </a:rPr>
              <a:t>Binariza la imagen de acuerdo a un umbral </a:t>
            </a:r>
            <a:endParaRPr b="1">
              <a:solidFill>
                <a:srgbClr val="FF00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15" name="Google Shape;115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46572" y="1344147"/>
            <a:ext cx="4073300" cy="114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7875" y="2571750"/>
            <a:ext cx="5048250" cy="240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69000" y="271175"/>
            <a:ext cx="1933575" cy="1781175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1"/>
          <p:cNvSpPr txBox="1"/>
          <p:nvPr/>
        </p:nvSpPr>
        <p:spPr>
          <a:xfrm>
            <a:off x="4969975" y="793200"/>
            <a:ext cx="296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FF00FF"/>
                </a:solidFill>
                <a:latin typeface="Open Sans"/>
                <a:ea typeface="Open Sans"/>
                <a:cs typeface="Open Sans"/>
                <a:sym typeface="Open Sans"/>
              </a:rPr>
              <a:t>Otra binarización</a:t>
            </a:r>
            <a:endParaRPr b="1">
              <a:solidFill>
                <a:srgbClr val="FF00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