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7039" y="935101"/>
            <a:ext cx="31267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Carlito"/>
                <a:cs typeface="Carlito"/>
              </a:rPr>
              <a:t>Pushdown</a:t>
            </a:r>
            <a:r>
              <a:rPr dirty="0" sz="2200" spc="-75" b="1">
                <a:latin typeface="Carlito"/>
                <a:cs typeface="Carlito"/>
              </a:rPr>
              <a:t> </a:t>
            </a:r>
            <a:r>
              <a:rPr dirty="0" sz="2200" spc="-10" b="1">
                <a:latin typeface="Carlito"/>
                <a:cs typeface="Carlito"/>
              </a:rPr>
              <a:t>Automata(PDA)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663" y="1977695"/>
            <a:ext cx="5759450" cy="2788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rlito"/>
                <a:cs typeface="Carlito"/>
              </a:rPr>
              <a:t>Definition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rlito"/>
              <a:cs typeface="Carlito"/>
            </a:endParaRPr>
          </a:p>
          <a:p>
            <a:pPr algn="just" marL="241300" marR="5715" indent="-228600">
              <a:lnSpc>
                <a:spcPct val="131500"/>
              </a:lnSpc>
              <a:buFont typeface="Wingdings"/>
              <a:buChar char=""/>
              <a:tabLst>
                <a:tab pos="241935" algn="l"/>
              </a:tabLst>
            </a:pPr>
            <a:r>
              <a:rPr dirty="0" sz="1000" spc="-5">
                <a:latin typeface="Carlito"/>
                <a:cs typeface="Carlito"/>
              </a:rPr>
              <a:t>Pushdown automata is a way to </a:t>
            </a:r>
            <a:r>
              <a:rPr dirty="0" sz="1000" spc="-10">
                <a:latin typeface="Carlito"/>
                <a:cs typeface="Carlito"/>
              </a:rPr>
              <a:t>implement </a:t>
            </a:r>
            <a:r>
              <a:rPr dirty="0" sz="1000" spc="-5">
                <a:latin typeface="Carlito"/>
                <a:cs typeface="Carlito"/>
              </a:rPr>
              <a:t>a </a:t>
            </a:r>
            <a:r>
              <a:rPr dirty="0" sz="1000" spc="-10">
                <a:latin typeface="Carlito"/>
                <a:cs typeface="Carlito"/>
              </a:rPr>
              <a:t>CFG </a:t>
            </a:r>
            <a:r>
              <a:rPr dirty="0" sz="1000" spc="-5">
                <a:latin typeface="Carlito"/>
                <a:cs typeface="Carlito"/>
              </a:rPr>
              <a:t>in the same </a:t>
            </a:r>
            <a:r>
              <a:rPr dirty="0" sz="1000" spc="-10">
                <a:latin typeface="Carlito"/>
                <a:cs typeface="Carlito"/>
              </a:rPr>
              <a:t>way </a:t>
            </a:r>
            <a:r>
              <a:rPr dirty="0" sz="1000" spc="-5">
                <a:latin typeface="Carlito"/>
                <a:cs typeface="Carlito"/>
              </a:rPr>
              <a:t>we </a:t>
            </a:r>
            <a:r>
              <a:rPr dirty="0" sz="1000" spc="-10">
                <a:latin typeface="Carlito"/>
                <a:cs typeface="Carlito"/>
              </a:rPr>
              <a:t>design DFA </a:t>
            </a:r>
            <a:r>
              <a:rPr dirty="0" sz="1000" spc="-5">
                <a:latin typeface="Carlito"/>
                <a:cs typeface="Carlito"/>
              </a:rPr>
              <a:t>for a regular grammar. A  </a:t>
            </a:r>
            <a:r>
              <a:rPr dirty="0" sz="1000" spc="-10">
                <a:latin typeface="Carlito"/>
                <a:cs typeface="Carlito"/>
              </a:rPr>
              <a:t>DFA </a:t>
            </a:r>
            <a:r>
              <a:rPr dirty="0" sz="1000" spc="-5">
                <a:latin typeface="Carlito"/>
                <a:cs typeface="Carlito"/>
              </a:rPr>
              <a:t>can remember a </a:t>
            </a:r>
            <a:r>
              <a:rPr dirty="0" sz="1000" spc="-10">
                <a:latin typeface="Carlito"/>
                <a:cs typeface="Carlito"/>
              </a:rPr>
              <a:t>finite </a:t>
            </a:r>
            <a:r>
              <a:rPr dirty="0" sz="1000" spc="-5">
                <a:latin typeface="Carlito"/>
                <a:cs typeface="Carlito"/>
              </a:rPr>
              <a:t>amount of information, but a PDA can </a:t>
            </a:r>
            <a:r>
              <a:rPr dirty="0" sz="1000" spc="-10">
                <a:latin typeface="Carlito"/>
                <a:cs typeface="Carlito"/>
              </a:rPr>
              <a:t>remember </a:t>
            </a:r>
            <a:r>
              <a:rPr dirty="0" sz="1000" spc="-5">
                <a:latin typeface="Carlito"/>
                <a:cs typeface="Carlito"/>
              </a:rPr>
              <a:t>an infinite amount </a:t>
            </a:r>
            <a:r>
              <a:rPr dirty="0" sz="1000" spc="-10">
                <a:latin typeface="Carlito"/>
                <a:cs typeface="Carlito"/>
              </a:rPr>
              <a:t>of  </a:t>
            </a:r>
            <a:r>
              <a:rPr dirty="0" sz="1000" spc="-5">
                <a:latin typeface="Carlito"/>
                <a:cs typeface="Carlito"/>
              </a:rPr>
              <a:t>information.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"/>
            </a:pPr>
            <a:endParaRPr sz="1250">
              <a:latin typeface="Carlito"/>
              <a:cs typeface="Carlito"/>
            </a:endParaRPr>
          </a:p>
          <a:p>
            <a:pPr algn="just" marL="241300" marR="5080" indent="-228600">
              <a:lnSpc>
                <a:spcPct val="131300"/>
              </a:lnSpc>
              <a:buFont typeface="Wingdings"/>
              <a:buChar char=""/>
              <a:tabLst>
                <a:tab pos="241935" algn="l"/>
              </a:tabLst>
            </a:pPr>
            <a:r>
              <a:rPr dirty="0" sz="1000" spc="-5">
                <a:latin typeface="Carlito"/>
                <a:cs typeface="Carlito"/>
              </a:rPr>
              <a:t>Pushdown automata is simply an NFA augmented with an "external </a:t>
            </a:r>
            <a:r>
              <a:rPr dirty="0" sz="1000" spc="-10">
                <a:latin typeface="Carlito"/>
                <a:cs typeface="Carlito"/>
              </a:rPr>
              <a:t>stack </a:t>
            </a:r>
            <a:r>
              <a:rPr dirty="0" sz="1000" spc="-5">
                <a:latin typeface="Carlito"/>
                <a:cs typeface="Carlito"/>
              </a:rPr>
              <a:t>memory". Pushdown automata  can </a:t>
            </a:r>
            <a:r>
              <a:rPr dirty="0" sz="1000" spc="-10">
                <a:latin typeface="Carlito"/>
                <a:cs typeface="Carlito"/>
              </a:rPr>
              <a:t>store </a:t>
            </a:r>
            <a:r>
              <a:rPr dirty="0" sz="1000" spc="-5">
                <a:latin typeface="Carlito"/>
                <a:cs typeface="Carlito"/>
              </a:rPr>
              <a:t>an unbounded amount of </a:t>
            </a:r>
            <a:r>
              <a:rPr dirty="0" sz="1000" spc="-10">
                <a:latin typeface="Carlito"/>
                <a:cs typeface="Carlito"/>
              </a:rPr>
              <a:t>information </a:t>
            </a:r>
            <a:r>
              <a:rPr dirty="0" sz="1000" spc="-5">
                <a:latin typeface="Carlito"/>
                <a:cs typeface="Carlito"/>
              </a:rPr>
              <a:t>on the stack. It can access a limited amount of </a:t>
            </a:r>
            <a:r>
              <a:rPr dirty="0" sz="1000" spc="-10">
                <a:latin typeface="Carlito"/>
                <a:cs typeface="Carlito"/>
              </a:rPr>
              <a:t>information  </a:t>
            </a:r>
            <a:r>
              <a:rPr dirty="0" sz="1000" spc="-5">
                <a:latin typeface="Carlito"/>
                <a:cs typeface="Carlito"/>
              </a:rPr>
              <a:t>on the </a:t>
            </a:r>
            <a:r>
              <a:rPr dirty="0" sz="1000" spc="-10">
                <a:latin typeface="Carlito"/>
                <a:cs typeface="Carlito"/>
              </a:rPr>
              <a:t>stack. </a:t>
            </a:r>
            <a:r>
              <a:rPr dirty="0" sz="1000" spc="-5">
                <a:latin typeface="Carlito"/>
                <a:cs typeface="Carlito"/>
              </a:rPr>
              <a:t>A PDA can push an </a:t>
            </a:r>
            <a:r>
              <a:rPr dirty="0" sz="1000" spc="-10">
                <a:latin typeface="Carlito"/>
                <a:cs typeface="Carlito"/>
              </a:rPr>
              <a:t>element </a:t>
            </a:r>
            <a:r>
              <a:rPr dirty="0" sz="1000" spc="-5">
                <a:latin typeface="Carlito"/>
                <a:cs typeface="Carlito"/>
              </a:rPr>
              <a:t>onto the top of the </a:t>
            </a:r>
            <a:r>
              <a:rPr dirty="0" sz="1000" spc="-10">
                <a:latin typeface="Carlito"/>
                <a:cs typeface="Carlito"/>
              </a:rPr>
              <a:t>stack </a:t>
            </a:r>
            <a:r>
              <a:rPr dirty="0" sz="1000" spc="-5">
                <a:latin typeface="Carlito"/>
                <a:cs typeface="Carlito"/>
              </a:rPr>
              <a:t>and pop off an element </a:t>
            </a:r>
            <a:r>
              <a:rPr dirty="0" sz="1000" spc="-10">
                <a:latin typeface="Carlito"/>
                <a:cs typeface="Carlito"/>
              </a:rPr>
              <a:t>from </a:t>
            </a:r>
            <a:r>
              <a:rPr dirty="0" sz="1000" spc="-5">
                <a:latin typeface="Carlito"/>
                <a:cs typeface="Carlito"/>
              </a:rPr>
              <a:t>the top </a:t>
            </a:r>
            <a:r>
              <a:rPr dirty="0" sz="1000" spc="-10">
                <a:latin typeface="Carlito"/>
                <a:cs typeface="Carlito"/>
              </a:rPr>
              <a:t>of  </a:t>
            </a:r>
            <a:r>
              <a:rPr dirty="0" sz="1000" spc="-5">
                <a:latin typeface="Carlito"/>
                <a:cs typeface="Carlito"/>
              </a:rPr>
              <a:t>the stack. To read an element into the stack, the top elements must </a:t>
            </a:r>
            <a:r>
              <a:rPr dirty="0" sz="1000">
                <a:latin typeface="Carlito"/>
                <a:cs typeface="Carlito"/>
              </a:rPr>
              <a:t>be </a:t>
            </a:r>
            <a:r>
              <a:rPr dirty="0" sz="1000" spc="-5">
                <a:latin typeface="Carlito"/>
                <a:cs typeface="Carlito"/>
              </a:rPr>
              <a:t>popped off </a:t>
            </a:r>
            <a:r>
              <a:rPr dirty="0" sz="1000">
                <a:latin typeface="Carlito"/>
                <a:cs typeface="Carlito"/>
              </a:rPr>
              <a:t>and </a:t>
            </a:r>
            <a:r>
              <a:rPr dirty="0" sz="1000" spc="-5">
                <a:latin typeface="Carlito"/>
                <a:cs typeface="Carlito"/>
              </a:rPr>
              <a:t>are</a:t>
            </a:r>
            <a:r>
              <a:rPr dirty="0" sz="1000" spc="10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lost.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"/>
            </a:pPr>
            <a:endParaRPr sz="1050">
              <a:latin typeface="Carlito"/>
              <a:cs typeface="Carlito"/>
            </a:endParaRPr>
          </a:p>
          <a:p>
            <a:pPr algn="just" marL="241300" marR="6985" indent="-228600">
              <a:lnSpc>
                <a:spcPct val="131000"/>
              </a:lnSpc>
              <a:buFont typeface="Wingdings"/>
              <a:buChar char=""/>
              <a:tabLst>
                <a:tab pos="241935" algn="l"/>
              </a:tabLst>
            </a:pPr>
            <a:r>
              <a:rPr dirty="0" sz="1000" spc="-5">
                <a:latin typeface="Carlito"/>
                <a:cs typeface="Carlito"/>
              </a:rPr>
              <a:t>A PDA is more powerful than </a:t>
            </a:r>
            <a:r>
              <a:rPr dirty="0" sz="1000" spc="-10">
                <a:latin typeface="Carlito"/>
                <a:cs typeface="Carlito"/>
              </a:rPr>
              <a:t>FA. </a:t>
            </a:r>
            <a:r>
              <a:rPr dirty="0" sz="1000" spc="-5">
                <a:latin typeface="Carlito"/>
                <a:cs typeface="Carlito"/>
              </a:rPr>
              <a:t>Any language which can be acceptable by FA can also be acceptable </a:t>
            </a:r>
            <a:r>
              <a:rPr dirty="0" sz="1000" spc="-10">
                <a:latin typeface="Carlito"/>
                <a:cs typeface="Carlito"/>
              </a:rPr>
              <a:t>by  </a:t>
            </a:r>
            <a:r>
              <a:rPr dirty="0" sz="1000" spc="-5">
                <a:latin typeface="Carlito"/>
                <a:cs typeface="Carlito"/>
              </a:rPr>
              <a:t>PDA. PDA also </a:t>
            </a:r>
            <a:r>
              <a:rPr dirty="0" sz="1000">
                <a:latin typeface="Carlito"/>
                <a:cs typeface="Carlito"/>
              </a:rPr>
              <a:t>accepts </a:t>
            </a:r>
            <a:r>
              <a:rPr dirty="0" sz="1000" spc="-5">
                <a:latin typeface="Carlito"/>
                <a:cs typeface="Carlito"/>
              </a:rPr>
              <a:t>a class of language which even cannot be accepted by </a:t>
            </a:r>
            <a:r>
              <a:rPr dirty="0" sz="1000" spc="-10">
                <a:latin typeface="Carlito"/>
                <a:cs typeface="Carlito"/>
              </a:rPr>
              <a:t>FA. Thus PDA </a:t>
            </a:r>
            <a:r>
              <a:rPr dirty="0" sz="1000" spc="-5">
                <a:latin typeface="Carlito"/>
                <a:cs typeface="Carlito"/>
              </a:rPr>
              <a:t>is much </a:t>
            </a:r>
            <a:r>
              <a:rPr dirty="0" sz="1000">
                <a:latin typeface="Carlito"/>
                <a:cs typeface="Carlito"/>
              </a:rPr>
              <a:t>more  </a:t>
            </a:r>
            <a:r>
              <a:rPr dirty="0" sz="1000" spc="-10">
                <a:latin typeface="Carlito"/>
                <a:cs typeface="Carlito"/>
              </a:rPr>
              <a:t>superior </a:t>
            </a:r>
            <a:r>
              <a:rPr dirty="0" sz="1000" spc="-5">
                <a:latin typeface="Carlito"/>
                <a:cs typeface="Carlito"/>
              </a:rPr>
              <a:t>to</a:t>
            </a:r>
            <a:r>
              <a:rPr dirty="0" sz="1000" spc="1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FA.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8001000"/>
            <a:ext cx="1355725" cy="2184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10"/>
              </a:lnSpc>
            </a:pPr>
            <a:r>
              <a:rPr dirty="0" sz="1400" spc="-5" b="1">
                <a:latin typeface="Carlito"/>
                <a:cs typeface="Carlito"/>
              </a:rPr>
              <a:t>PDA</a:t>
            </a:r>
            <a:r>
              <a:rPr dirty="0" sz="1400" spc="-40" b="1">
                <a:latin typeface="Carlito"/>
                <a:cs typeface="Carlito"/>
              </a:rPr>
              <a:t> </a:t>
            </a:r>
            <a:r>
              <a:rPr dirty="0" sz="1400" spc="-5" b="1">
                <a:latin typeface="Carlito"/>
                <a:cs typeface="Carlito"/>
              </a:rPr>
              <a:t>Components: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36" y="8375408"/>
            <a:ext cx="5759450" cy="14027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dirty="0" sz="1100" spc="-5" b="1">
                <a:latin typeface="Carlito"/>
                <a:cs typeface="Carlito"/>
              </a:rPr>
              <a:t>Input tape: </a:t>
            </a:r>
            <a:r>
              <a:rPr dirty="0" sz="1100" spc="-5">
                <a:latin typeface="Carlito"/>
                <a:cs typeface="Carlito"/>
              </a:rPr>
              <a:t>The input </a:t>
            </a:r>
            <a:r>
              <a:rPr dirty="0" sz="1100">
                <a:latin typeface="Carlito"/>
                <a:cs typeface="Carlito"/>
              </a:rPr>
              <a:t>tape </a:t>
            </a:r>
            <a:r>
              <a:rPr dirty="0" sz="1100" spc="-5">
                <a:latin typeface="Carlito"/>
                <a:cs typeface="Carlito"/>
              </a:rPr>
              <a:t>is divided in </a:t>
            </a:r>
            <a:r>
              <a:rPr dirty="0" sz="1100">
                <a:latin typeface="Carlito"/>
                <a:cs typeface="Carlito"/>
              </a:rPr>
              <a:t>many </a:t>
            </a:r>
            <a:r>
              <a:rPr dirty="0" sz="1100" spc="-5">
                <a:latin typeface="Carlito"/>
                <a:cs typeface="Carlito"/>
              </a:rPr>
              <a:t>cells </a:t>
            </a:r>
            <a:r>
              <a:rPr dirty="0" sz="1100">
                <a:latin typeface="Carlito"/>
                <a:cs typeface="Carlito"/>
              </a:rPr>
              <a:t>or </a:t>
            </a:r>
            <a:r>
              <a:rPr dirty="0" sz="1100" spc="-5">
                <a:latin typeface="Carlito"/>
                <a:cs typeface="Carlito"/>
              </a:rPr>
              <a:t>symbols. The input head </a:t>
            </a:r>
            <a:r>
              <a:rPr dirty="0" sz="1100" spc="-10">
                <a:latin typeface="Carlito"/>
                <a:cs typeface="Carlito"/>
              </a:rPr>
              <a:t>is </a:t>
            </a:r>
            <a:r>
              <a:rPr dirty="0" sz="1100">
                <a:latin typeface="Carlito"/>
                <a:cs typeface="Carlito"/>
              </a:rPr>
              <a:t>read-only and may  only </a:t>
            </a:r>
            <a:r>
              <a:rPr dirty="0" sz="1100" spc="-5">
                <a:latin typeface="Carlito"/>
                <a:cs typeface="Carlito"/>
              </a:rPr>
              <a:t>move from left to right, one symbol </a:t>
            </a:r>
            <a:r>
              <a:rPr dirty="0" sz="1100">
                <a:latin typeface="Carlito"/>
                <a:cs typeface="Carlito"/>
              </a:rPr>
              <a:t>at a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time.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arlito"/>
              <a:cs typeface="Carlito"/>
            </a:endParaRPr>
          </a:p>
          <a:p>
            <a:pPr marL="12700" marR="5080">
              <a:lnSpc>
                <a:spcPct val="101800"/>
              </a:lnSpc>
            </a:pPr>
            <a:r>
              <a:rPr dirty="0" sz="1100" b="1">
                <a:latin typeface="Carlito"/>
                <a:cs typeface="Carlito"/>
              </a:rPr>
              <a:t>Finite </a:t>
            </a:r>
            <a:r>
              <a:rPr dirty="0" sz="1100" spc="-5" b="1">
                <a:latin typeface="Carlito"/>
                <a:cs typeface="Carlito"/>
              </a:rPr>
              <a:t>control: </a:t>
            </a:r>
            <a:r>
              <a:rPr dirty="0" sz="1100" spc="-5">
                <a:latin typeface="Carlito"/>
                <a:cs typeface="Carlito"/>
              </a:rPr>
              <a:t>The finite control </a:t>
            </a:r>
            <a:r>
              <a:rPr dirty="0" sz="1100" spc="-10">
                <a:latin typeface="Carlito"/>
                <a:cs typeface="Carlito"/>
              </a:rPr>
              <a:t>has </a:t>
            </a:r>
            <a:r>
              <a:rPr dirty="0" sz="1100" spc="-5">
                <a:latin typeface="Carlito"/>
                <a:cs typeface="Carlito"/>
              </a:rPr>
              <a:t>some pointer which points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current symbol </a:t>
            </a:r>
            <a:r>
              <a:rPr dirty="0" sz="1100">
                <a:latin typeface="Carlito"/>
                <a:cs typeface="Carlito"/>
              </a:rPr>
              <a:t>which </a:t>
            </a:r>
            <a:r>
              <a:rPr dirty="0" sz="1100" spc="-5">
                <a:latin typeface="Carlito"/>
                <a:cs typeface="Carlito"/>
              </a:rPr>
              <a:t>is to be  </a:t>
            </a:r>
            <a:r>
              <a:rPr dirty="0" sz="1100">
                <a:latin typeface="Carlito"/>
                <a:cs typeface="Carlito"/>
              </a:rPr>
              <a:t>read.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Carlito"/>
              <a:cs typeface="Carlito"/>
            </a:endParaRPr>
          </a:p>
          <a:p>
            <a:pPr marL="12700" marR="5080">
              <a:lnSpc>
                <a:spcPct val="101899"/>
              </a:lnSpc>
            </a:pPr>
            <a:r>
              <a:rPr dirty="0" sz="1100" b="1">
                <a:latin typeface="Carlito"/>
                <a:cs typeface="Carlito"/>
              </a:rPr>
              <a:t>Stack: </a:t>
            </a:r>
            <a:r>
              <a:rPr dirty="0" sz="1100" spc="-5">
                <a:latin typeface="Carlito"/>
                <a:cs typeface="Carlito"/>
              </a:rPr>
              <a:t>The stack is </a:t>
            </a:r>
            <a:r>
              <a:rPr dirty="0" sz="1100">
                <a:latin typeface="Carlito"/>
                <a:cs typeface="Carlito"/>
              </a:rPr>
              <a:t>a </a:t>
            </a:r>
            <a:r>
              <a:rPr dirty="0" sz="1100" spc="-5">
                <a:latin typeface="Carlito"/>
                <a:cs typeface="Carlito"/>
              </a:rPr>
              <a:t>structure in </a:t>
            </a:r>
            <a:r>
              <a:rPr dirty="0" sz="1100">
                <a:latin typeface="Carlito"/>
                <a:cs typeface="Carlito"/>
              </a:rPr>
              <a:t>which we can </a:t>
            </a:r>
            <a:r>
              <a:rPr dirty="0" sz="1100" spc="-5">
                <a:latin typeface="Carlito"/>
                <a:cs typeface="Carlito"/>
              </a:rPr>
              <a:t>push </a:t>
            </a:r>
            <a:r>
              <a:rPr dirty="0" sz="1100">
                <a:latin typeface="Carlito"/>
                <a:cs typeface="Carlito"/>
              </a:rPr>
              <a:t>and remove </a:t>
            </a:r>
            <a:r>
              <a:rPr dirty="0" sz="1100" spc="-5">
                <a:latin typeface="Carlito"/>
                <a:cs typeface="Carlito"/>
              </a:rPr>
              <a:t>the items from </a:t>
            </a:r>
            <a:r>
              <a:rPr dirty="0" sz="1100">
                <a:latin typeface="Carlito"/>
                <a:cs typeface="Carlito"/>
              </a:rPr>
              <a:t>one end </a:t>
            </a:r>
            <a:r>
              <a:rPr dirty="0" sz="1100" spc="-5">
                <a:latin typeface="Carlito"/>
                <a:cs typeface="Carlito"/>
              </a:rPr>
              <a:t>only. </a:t>
            </a:r>
            <a:r>
              <a:rPr dirty="0" sz="1100">
                <a:latin typeface="Carlito"/>
                <a:cs typeface="Carlito"/>
              </a:rPr>
              <a:t>It </a:t>
            </a:r>
            <a:r>
              <a:rPr dirty="0" sz="1100" spc="-5">
                <a:latin typeface="Carlito"/>
                <a:cs typeface="Carlito"/>
              </a:rPr>
              <a:t>has  </a:t>
            </a:r>
            <a:r>
              <a:rPr dirty="0" sz="1100">
                <a:latin typeface="Carlito"/>
                <a:cs typeface="Carlito"/>
              </a:rPr>
              <a:t>an </a:t>
            </a:r>
            <a:r>
              <a:rPr dirty="0" sz="1100" spc="-5">
                <a:latin typeface="Carlito"/>
                <a:cs typeface="Carlito"/>
              </a:rPr>
              <a:t>infinite size. </a:t>
            </a:r>
            <a:r>
              <a:rPr dirty="0" sz="1100">
                <a:latin typeface="Carlito"/>
                <a:cs typeface="Carlito"/>
              </a:rPr>
              <a:t>In PDA, the </a:t>
            </a:r>
            <a:r>
              <a:rPr dirty="0" sz="1100" spc="-5">
                <a:latin typeface="Carlito"/>
                <a:cs typeface="Carlito"/>
              </a:rPr>
              <a:t>stack is used </a:t>
            </a:r>
            <a:r>
              <a:rPr dirty="0" sz="1100">
                <a:latin typeface="Carlito"/>
                <a:cs typeface="Carlito"/>
              </a:rPr>
              <a:t>to </a:t>
            </a:r>
            <a:r>
              <a:rPr dirty="0" sz="1100" spc="-5">
                <a:latin typeface="Carlito"/>
                <a:cs typeface="Carlito"/>
              </a:rPr>
              <a:t>store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items</a:t>
            </a:r>
            <a:r>
              <a:rPr dirty="0" sz="1100" spc="-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temporarily.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5503" y="4937760"/>
            <a:ext cx="4828032" cy="3017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309116"/>
            <a:ext cx="1885950" cy="21653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10"/>
              </a:lnSpc>
            </a:pPr>
            <a:r>
              <a:rPr dirty="0" sz="1400" b="1">
                <a:latin typeface="Carlito"/>
                <a:cs typeface="Carlito"/>
              </a:rPr>
              <a:t>Formal </a:t>
            </a:r>
            <a:r>
              <a:rPr dirty="0" sz="1400" spc="-5" b="1">
                <a:latin typeface="Carlito"/>
                <a:cs typeface="Carlito"/>
              </a:rPr>
              <a:t>definition </a:t>
            </a:r>
            <a:r>
              <a:rPr dirty="0" sz="1400" b="1">
                <a:latin typeface="Carlito"/>
                <a:cs typeface="Carlito"/>
              </a:rPr>
              <a:t>of</a:t>
            </a:r>
            <a:r>
              <a:rPr dirty="0" sz="1400" spc="-60" b="1">
                <a:latin typeface="Carlito"/>
                <a:cs typeface="Carlito"/>
              </a:rPr>
              <a:t> </a:t>
            </a:r>
            <a:r>
              <a:rPr dirty="0" sz="1400" spc="-5" b="1">
                <a:latin typeface="Carlito"/>
                <a:cs typeface="Carlito"/>
              </a:rPr>
              <a:t>PDA: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663" y="1685087"/>
            <a:ext cx="4493895" cy="2969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rlito"/>
                <a:cs typeface="Carlito"/>
              </a:rPr>
              <a:t>The </a:t>
            </a:r>
            <a:r>
              <a:rPr dirty="0" sz="1000" spc="-5">
                <a:latin typeface="Carlito"/>
                <a:cs typeface="Carlito"/>
              </a:rPr>
              <a:t>PDA can </a:t>
            </a:r>
            <a:r>
              <a:rPr dirty="0" sz="1000">
                <a:latin typeface="Carlito"/>
                <a:cs typeface="Carlito"/>
              </a:rPr>
              <a:t>be </a:t>
            </a:r>
            <a:r>
              <a:rPr dirty="0" sz="1000" spc="-5">
                <a:latin typeface="Carlito"/>
                <a:cs typeface="Carlito"/>
              </a:rPr>
              <a:t>defined </a:t>
            </a:r>
            <a:r>
              <a:rPr dirty="0" sz="1000">
                <a:latin typeface="Carlito"/>
                <a:cs typeface="Carlito"/>
              </a:rPr>
              <a:t>as </a:t>
            </a:r>
            <a:r>
              <a:rPr dirty="0" sz="1000" spc="-5">
                <a:latin typeface="Carlito"/>
                <a:cs typeface="Carlito"/>
              </a:rPr>
              <a:t>a collection </a:t>
            </a:r>
            <a:r>
              <a:rPr dirty="0" sz="1000">
                <a:latin typeface="Carlito"/>
                <a:cs typeface="Carlito"/>
              </a:rPr>
              <a:t>of </a:t>
            </a:r>
            <a:r>
              <a:rPr dirty="0" sz="1000" spc="-5">
                <a:latin typeface="Carlito"/>
                <a:cs typeface="Carlito"/>
              </a:rPr>
              <a:t>7</a:t>
            </a:r>
            <a:r>
              <a:rPr dirty="0" sz="1000" spc="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components: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Carlito"/>
                <a:cs typeface="Carlito"/>
              </a:rPr>
              <a:t>Q</a:t>
            </a:r>
            <a:r>
              <a:rPr dirty="0" sz="1200" spc="-5" b="1">
                <a:latin typeface="Carlito"/>
                <a:cs typeface="Carlito"/>
              </a:rPr>
              <a:t>: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finite set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states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Carlito"/>
                <a:cs typeface="Carlito"/>
              </a:rPr>
              <a:t>∑</a:t>
            </a:r>
            <a:r>
              <a:rPr dirty="0" sz="1100" spc="-5" b="1">
                <a:latin typeface="Carlito"/>
                <a:cs typeface="Carlito"/>
              </a:rPr>
              <a:t>: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input </a:t>
            </a:r>
            <a:r>
              <a:rPr dirty="0" sz="1100">
                <a:latin typeface="Carlito"/>
                <a:cs typeface="Carlito"/>
              </a:rPr>
              <a:t>set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rlito"/>
                <a:cs typeface="Carlito"/>
              </a:rPr>
              <a:t>Γ</a:t>
            </a:r>
            <a:r>
              <a:rPr dirty="0" sz="1100" b="1">
                <a:latin typeface="Carlito"/>
                <a:cs typeface="Carlito"/>
              </a:rPr>
              <a:t>: </a:t>
            </a:r>
            <a:r>
              <a:rPr dirty="0" sz="1100">
                <a:latin typeface="Carlito"/>
                <a:cs typeface="Carlito"/>
              </a:rPr>
              <a:t>a </a:t>
            </a:r>
            <a:r>
              <a:rPr dirty="0" sz="1100" spc="-5">
                <a:latin typeface="Carlito"/>
                <a:cs typeface="Carlito"/>
              </a:rPr>
              <a:t>stack symbol </a:t>
            </a:r>
            <a:r>
              <a:rPr dirty="0" sz="1100">
                <a:latin typeface="Carlito"/>
                <a:cs typeface="Carlito"/>
              </a:rPr>
              <a:t>which </a:t>
            </a:r>
            <a:r>
              <a:rPr dirty="0" sz="1100" spc="-5">
                <a:latin typeface="Carlito"/>
                <a:cs typeface="Carlito"/>
              </a:rPr>
              <a:t>can be pushed and popped from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stack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rlito"/>
                <a:cs typeface="Carlito"/>
              </a:rPr>
              <a:t>q0</a:t>
            </a:r>
            <a:r>
              <a:rPr dirty="0" sz="1100" b="1">
                <a:latin typeface="Carlito"/>
                <a:cs typeface="Carlito"/>
              </a:rPr>
              <a:t>: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initial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state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rlito"/>
                <a:cs typeface="Carlito"/>
              </a:rPr>
              <a:t>Z</a:t>
            </a:r>
            <a:r>
              <a:rPr dirty="0" sz="1100" b="1">
                <a:latin typeface="Carlito"/>
                <a:cs typeface="Carlito"/>
              </a:rPr>
              <a:t>: </a:t>
            </a:r>
            <a:r>
              <a:rPr dirty="0" sz="1100">
                <a:latin typeface="Carlito"/>
                <a:cs typeface="Carlito"/>
              </a:rPr>
              <a:t>a </a:t>
            </a:r>
            <a:r>
              <a:rPr dirty="0" sz="1100" spc="-5">
                <a:latin typeface="Carlito"/>
                <a:cs typeface="Carlito"/>
              </a:rPr>
              <a:t>start symbol </a:t>
            </a:r>
            <a:r>
              <a:rPr dirty="0" sz="1100">
                <a:latin typeface="Carlito"/>
                <a:cs typeface="Carlito"/>
              </a:rPr>
              <a:t>which </a:t>
            </a:r>
            <a:r>
              <a:rPr dirty="0" sz="1100" spc="-10">
                <a:latin typeface="Carlito"/>
                <a:cs typeface="Carlito"/>
              </a:rPr>
              <a:t>is in </a:t>
            </a:r>
            <a:r>
              <a:rPr dirty="0" sz="1400" b="1">
                <a:latin typeface="Carlito"/>
                <a:cs typeface="Carlito"/>
              </a:rPr>
              <a:t>Γ</a:t>
            </a:r>
            <a:r>
              <a:rPr dirty="0" sz="1000">
                <a:latin typeface="Carlito"/>
                <a:cs typeface="Carlito"/>
              </a:rPr>
              <a:t>.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rlito"/>
                <a:cs typeface="Carlito"/>
              </a:rPr>
              <a:t>F</a:t>
            </a:r>
            <a:r>
              <a:rPr dirty="0" sz="1100" b="1">
                <a:latin typeface="Carlito"/>
                <a:cs typeface="Carlito"/>
              </a:rPr>
              <a:t>: </a:t>
            </a:r>
            <a:r>
              <a:rPr dirty="0" sz="1100">
                <a:latin typeface="Carlito"/>
                <a:cs typeface="Carlito"/>
              </a:rPr>
              <a:t>a </a:t>
            </a:r>
            <a:r>
              <a:rPr dirty="0" sz="1100" spc="-5">
                <a:latin typeface="Carlito"/>
                <a:cs typeface="Carlito"/>
              </a:rPr>
              <a:t>set </a:t>
            </a:r>
            <a:r>
              <a:rPr dirty="0" sz="1100">
                <a:latin typeface="Carlito"/>
                <a:cs typeface="Carlito"/>
              </a:rPr>
              <a:t>of </a:t>
            </a:r>
            <a:r>
              <a:rPr dirty="0" sz="1100" spc="-5">
                <a:latin typeface="Carlito"/>
                <a:cs typeface="Carlito"/>
              </a:rPr>
              <a:t>final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states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 b="1">
                <a:latin typeface="Carlito"/>
                <a:cs typeface="Carlito"/>
              </a:rPr>
              <a:t>δ</a:t>
            </a:r>
            <a:r>
              <a:rPr dirty="0" sz="1100" spc="-5" b="1">
                <a:latin typeface="Carlito"/>
                <a:cs typeface="Carlito"/>
              </a:rPr>
              <a:t>: </a:t>
            </a:r>
            <a:r>
              <a:rPr dirty="0" sz="1100">
                <a:latin typeface="Carlito"/>
                <a:cs typeface="Carlito"/>
              </a:rPr>
              <a:t>mapping </a:t>
            </a:r>
            <a:r>
              <a:rPr dirty="0" sz="1100" spc="-5">
                <a:latin typeface="Carlito"/>
                <a:cs typeface="Carlito"/>
              </a:rPr>
              <a:t>function </a:t>
            </a:r>
            <a:r>
              <a:rPr dirty="0" sz="1100">
                <a:latin typeface="Carlito"/>
                <a:cs typeface="Carlito"/>
              </a:rPr>
              <a:t>which </a:t>
            </a:r>
            <a:r>
              <a:rPr dirty="0" sz="1100" spc="-5">
                <a:latin typeface="Carlito"/>
                <a:cs typeface="Carlito"/>
              </a:rPr>
              <a:t>is used for </a:t>
            </a:r>
            <a:r>
              <a:rPr dirty="0" sz="1100">
                <a:latin typeface="Carlito"/>
                <a:cs typeface="Carlito"/>
              </a:rPr>
              <a:t>moving </a:t>
            </a:r>
            <a:r>
              <a:rPr dirty="0" sz="1100" spc="-10">
                <a:latin typeface="Carlito"/>
                <a:cs typeface="Carlito"/>
              </a:rPr>
              <a:t>from </a:t>
            </a:r>
            <a:r>
              <a:rPr dirty="0" sz="1100" spc="-5">
                <a:latin typeface="Carlito"/>
                <a:cs typeface="Carlito"/>
              </a:rPr>
              <a:t>current state </a:t>
            </a:r>
            <a:r>
              <a:rPr dirty="0" sz="1100">
                <a:latin typeface="Carlito"/>
                <a:cs typeface="Carlito"/>
              </a:rPr>
              <a:t>to </a:t>
            </a:r>
            <a:r>
              <a:rPr dirty="0" sz="1100" spc="-5">
                <a:latin typeface="Carlito"/>
                <a:cs typeface="Carlito"/>
              </a:rPr>
              <a:t>next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state.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5227320"/>
            <a:ext cx="2263775" cy="21653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10"/>
              </a:lnSpc>
            </a:pPr>
            <a:r>
              <a:rPr dirty="0" sz="1400" spc="-5" b="1">
                <a:latin typeface="Carlito"/>
                <a:cs typeface="Carlito"/>
              </a:rPr>
              <a:t>Instantaneous Description</a:t>
            </a:r>
            <a:r>
              <a:rPr dirty="0" sz="1400" spc="5" b="1">
                <a:latin typeface="Carlito"/>
                <a:cs typeface="Carlito"/>
              </a:rPr>
              <a:t> </a:t>
            </a:r>
            <a:r>
              <a:rPr dirty="0" sz="1400" spc="-5" b="1">
                <a:latin typeface="Carlito"/>
                <a:cs typeface="Carlito"/>
              </a:rPr>
              <a:t>(ID)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36" y="5600128"/>
            <a:ext cx="5756910" cy="36449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75"/>
              </a:spcBef>
            </a:pPr>
            <a:r>
              <a:rPr dirty="0" sz="1100">
                <a:latin typeface="Carlito"/>
                <a:cs typeface="Carlito"/>
              </a:rPr>
              <a:t>ID </a:t>
            </a:r>
            <a:r>
              <a:rPr dirty="0" sz="1100" spc="-5">
                <a:latin typeface="Carlito"/>
                <a:cs typeface="Carlito"/>
              </a:rPr>
              <a:t>is </a:t>
            </a:r>
            <a:r>
              <a:rPr dirty="0" sz="1100">
                <a:latin typeface="Carlito"/>
                <a:cs typeface="Carlito"/>
              </a:rPr>
              <a:t>an </a:t>
            </a:r>
            <a:r>
              <a:rPr dirty="0" sz="1100" spc="-5">
                <a:latin typeface="Carlito"/>
                <a:cs typeface="Carlito"/>
              </a:rPr>
              <a:t>informal notation </a:t>
            </a:r>
            <a:r>
              <a:rPr dirty="0" sz="1100">
                <a:latin typeface="Carlito"/>
                <a:cs typeface="Carlito"/>
              </a:rPr>
              <a:t>of </a:t>
            </a:r>
            <a:r>
              <a:rPr dirty="0" sz="1100" spc="-5">
                <a:latin typeface="Carlito"/>
                <a:cs typeface="Carlito"/>
              </a:rPr>
              <a:t>how </a:t>
            </a:r>
            <a:r>
              <a:rPr dirty="0" sz="1100">
                <a:latin typeface="Carlito"/>
                <a:cs typeface="Carlito"/>
              </a:rPr>
              <a:t>a </a:t>
            </a:r>
            <a:r>
              <a:rPr dirty="0" sz="1100" spc="5">
                <a:latin typeface="Carlito"/>
                <a:cs typeface="Carlito"/>
              </a:rPr>
              <a:t>PDA </a:t>
            </a:r>
            <a:r>
              <a:rPr dirty="0" sz="1100" spc="-5">
                <a:latin typeface="Carlito"/>
                <a:cs typeface="Carlito"/>
              </a:rPr>
              <a:t>computes </a:t>
            </a:r>
            <a:r>
              <a:rPr dirty="0" sz="1100" spc="-10">
                <a:latin typeface="Carlito"/>
                <a:cs typeface="Carlito"/>
              </a:rPr>
              <a:t>an </a:t>
            </a:r>
            <a:r>
              <a:rPr dirty="0" sz="1100" spc="-5">
                <a:latin typeface="Carlito"/>
                <a:cs typeface="Carlito"/>
              </a:rPr>
              <a:t>input string </a:t>
            </a:r>
            <a:r>
              <a:rPr dirty="0" sz="1100">
                <a:latin typeface="Carlito"/>
                <a:cs typeface="Carlito"/>
              </a:rPr>
              <a:t>and make a </a:t>
            </a:r>
            <a:r>
              <a:rPr dirty="0" sz="1100" spc="-5">
                <a:latin typeface="Carlito"/>
                <a:cs typeface="Carlito"/>
              </a:rPr>
              <a:t>decision that string is  </a:t>
            </a:r>
            <a:r>
              <a:rPr dirty="0" sz="1100">
                <a:latin typeface="Carlito"/>
                <a:cs typeface="Carlito"/>
              </a:rPr>
              <a:t>accepted or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rejected.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36" y="6156477"/>
            <a:ext cx="22942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Carlito"/>
                <a:cs typeface="Carlito"/>
              </a:rPr>
              <a:t>An </a:t>
            </a:r>
            <a:r>
              <a:rPr dirty="0" sz="1100" spc="-5" b="1">
                <a:latin typeface="Carlito"/>
                <a:cs typeface="Carlito"/>
              </a:rPr>
              <a:t>instantaneous description </a:t>
            </a:r>
            <a:r>
              <a:rPr dirty="0" sz="1100" b="1">
                <a:latin typeface="Carlito"/>
                <a:cs typeface="Carlito"/>
              </a:rPr>
              <a:t>is a</a:t>
            </a:r>
            <a:r>
              <a:rPr dirty="0" sz="1100" spc="20" b="1">
                <a:latin typeface="Carlito"/>
                <a:cs typeface="Carlito"/>
              </a:rPr>
              <a:t> </a:t>
            </a:r>
            <a:r>
              <a:rPr dirty="0" sz="1100" spc="-5" b="1">
                <a:latin typeface="Carlito"/>
                <a:cs typeface="Carlito"/>
              </a:rPr>
              <a:t>triple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2592" y="6140196"/>
            <a:ext cx="593090" cy="21653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10"/>
              </a:lnSpc>
            </a:pPr>
            <a:r>
              <a:rPr dirty="0" sz="1100" b="1">
                <a:latin typeface="Carlito"/>
                <a:cs typeface="Carlito"/>
              </a:rPr>
              <a:t>(</a:t>
            </a:r>
            <a:r>
              <a:rPr dirty="0" sz="1400" b="1">
                <a:latin typeface="Carlito"/>
                <a:cs typeface="Carlito"/>
              </a:rPr>
              <a:t>q, </a:t>
            </a:r>
            <a:r>
              <a:rPr dirty="0" sz="1400" spc="-5" b="1">
                <a:latin typeface="Carlito"/>
                <a:cs typeface="Carlito"/>
              </a:rPr>
              <a:t>w,</a:t>
            </a:r>
            <a:r>
              <a:rPr dirty="0" sz="1400" spc="-95" b="1">
                <a:latin typeface="Carlito"/>
                <a:cs typeface="Carlito"/>
              </a:rPr>
              <a:t> </a:t>
            </a:r>
            <a:r>
              <a:rPr dirty="0" sz="1400" spc="-5" b="1">
                <a:latin typeface="Carlito"/>
                <a:cs typeface="Carlito"/>
              </a:rPr>
              <a:t>α</a:t>
            </a:r>
            <a:r>
              <a:rPr dirty="0" sz="1100" spc="-5" b="1">
                <a:latin typeface="Carlito"/>
                <a:cs typeface="Carlito"/>
              </a:rPr>
              <a:t>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3246" y="6156477"/>
            <a:ext cx="4337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Carlito"/>
                <a:cs typeface="Carlito"/>
              </a:rPr>
              <a:t>w</a:t>
            </a:r>
            <a:r>
              <a:rPr dirty="0" sz="1100" spc="-15" b="1">
                <a:latin typeface="Carlito"/>
                <a:cs typeface="Carlito"/>
              </a:rPr>
              <a:t>h</a:t>
            </a:r>
            <a:r>
              <a:rPr dirty="0" sz="1100" spc="-5" b="1">
                <a:latin typeface="Carlito"/>
                <a:cs typeface="Carlito"/>
              </a:rPr>
              <a:t>ere: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663" y="6513131"/>
            <a:ext cx="2655570" cy="1029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rlito"/>
                <a:cs typeface="Carlito"/>
              </a:rPr>
              <a:t>q </a:t>
            </a:r>
            <a:r>
              <a:rPr dirty="0" sz="1100" spc="-5">
                <a:latin typeface="Carlito"/>
                <a:cs typeface="Carlito"/>
              </a:rPr>
              <a:t>describes </a:t>
            </a:r>
            <a:r>
              <a:rPr dirty="0" sz="1100">
                <a:latin typeface="Carlito"/>
                <a:cs typeface="Carlito"/>
              </a:rPr>
              <a:t>the current</a:t>
            </a:r>
            <a:r>
              <a:rPr dirty="0" sz="1100" spc="-9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state.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rlito"/>
                <a:cs typeface="Carlito"/>
              </a:rPr>
              <a:t>w </a:t>
            </a:r>
            <a:r>
              <a:rPr dirty="0" sz="1100" spc="-5">
                <a:latin typeface="Carlito"/>
                <a:cs typeface="Carlito"/>
              </a:rPr>
              <a:t>describes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remaining</a:t>
            </a:r>
            <a:r>
              <a:rPr dirty="0" sz="1100" spc="-9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input.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rlito"/>
                <a:cs typeface="Carlito"/>
              </a:rPr>
              <a:t>α </a:t>
            </a:r>
            <a:r>
              <a:rPr dirty="0" sz="1100" spc="-5">
                <a:latin typeface="Carlito"/>
                <a:cs typeface="Carlito"/>
              </a:rPr>
              <a:t>describes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stack contents, </a:t>
            </a:r>
            <a:r>
              <a:rPr dirty="0" sz="1100">
                <a:latin typeface="Carlito"/>
                <a:cs typeface="Carlito"/>
              </a:rPr>
              <a:t>top </a:t>
            </a:r>
            <a:r>
              <a:rPr dirty="0" sz="1100" spc="-10">
                <a:latin typeface="Carlito"/>
                <a:cs typeface="Carlito"/>
              </a:rPr>
              <a:t>at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left.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8115300"/>
            <a:ext cx="1412240" cy="21653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10"/>
              </a:lnSpc>
            </a:pPr>
            <a:r>
              <a:rPr dirty="0" sz="1400" spc="-5" b="1">
                <a:latin typeface="Carlito"/>
                <a:cs typeface="Carlito"/>
              </a:rPr>
              <a:t>Turnstile</a:t>
            </a:r>
            <a:r>
              <a:rPr dirty="0" sz="1400" spc="-25" b="1">
                <a:latin typeface="Carlito"/>
                <a:cs typeface="Carlito"/>
              </a:rPr>
              <a:t> </a:t>
            </a:r>
            <a:r>
              <a:rPr dirty="0" sz="1400" spc="-5" b="1">
                <a:latin typeface="Carlito"/>
                <a:cs typeface="Carlito"/>
              </a:rPr>
              <a:t>Notation: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663" y="8486647"/>
            <a:ext cx="3735070" cy="626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95" b="1">
                <a:latin typeface="DejaVu Serif"/>
                <a:cs typeface="DejaVu Serif"/>
              </a:rPr>
              <a:t>⊢ </a:t>
            </a:r>
            <a:r>
              <a:rPr dirty="0" sz="1100" spc="-5">
                <a:latin typeface="Carlito"/>
                <a:cs typeface="Carlito"/>
              </a:rPr>
              <a:t>sign describes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turnstile notation </a:t>
            </a:r>
            <a:r>
              <a:rPr dirty="0" sz="1100">
                <a:latin typeface="Carlito"/>
                <a:cs typeface="Carlito"/>
              </a:rPr>
              <a:t>and represents one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move.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50" b="1">
                <a:latin typeface="DejaVu Serif"/>
                <a:cs typeface="DejaVu Serif"/>
              </a:rPr>
              <a:t>⊢</a:t>
            </a:r>
            <a:r>
              <a:rPr dirty="0" sz="1400" spc="-150" b="1">
                <a:latin typeface="Carlito"/>
                <a:cs typeface="Carlito"/>
              </a:rPr>
              <a:t>* </a:t>
            </a:r>
            <a:r>
              <a:rPr dirty="0" sz="1100" spc="-5">
                <a:latin typeface="Carlito"/>
                <a:cs typeface="Carlito"/>
              </a:rPr>
              <a:t>sign describes </a:t>
            </a:r>
            <a:r>
              <a:rPr dirty="0" sz="1100">
                <a:latin typeface="Carlito"/>
                <a:cs typeface="Carlito"/>
              </a:rPr>
              <a:t>a </a:t>
            </a:r>
            <a:r>
              <a:rPr dirty="0" sz="1100" spc="-5">
                <a:latin typeface="Carlito"/>
                <a:cs typeface="Carlito"/>
              </a:rPr>
              <a:t>sequence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114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moves.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36" y="892505"/>
            <a:ext cx="7797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rlito"/>
                <a:cs typeface="Carlito"/>
              </a:rPr>
              <a:t>For</a:t>
            </a:r>
            <a:r>
              <a:rPr dirty="0" sz="1100" spc="-40" b="1">
                <a:latin typeface="Carlito"/>
                <a:cs typeface="Carlito"/>
              </a:rPr>
              <a:t> </a:t>
            </a:r>
            <a:r>
              <a:rPr dirty="0" sz="1100" spc="-5" b="1">
                <a:latin typeface="Carlito"/>
                <a:cs typeface="Carlito"/>
              </a:rPr>
              <a:t>example,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772" y="1266444"/>
            <a:ext cx="5875020" cy="36576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65"/>
              </a:spcBef>
            </a:pPr>
            <a:r>
              <a:rPr dirty="0" sz="1100" spc="-5">
                <a:latin typeface="Carlito"/>
                <a:cs typeface="Carlito"/>
              </a:rPr>
              <a:t>(p, b, T) </a:t>
            </a:r>
            <a:r>
              <a:rPr dirty="0" sz="1100" spc="-204">
                <a:latin typeface="DejaVu Serif"/>
                <a:cs typeface="DejaVu Serif"/>
              </a:rPr>
              <a:t>⊢ </a:t>
            </a:r>
            <a:r>
              <a:rPr dirty="0" sz="1100" spc="-5">
                <a:latin typeface="Carlito"/>
                <a:cs typeface="Carlito"/>
              </a:rPr>
              <a:t>(q, </a:t>
            </a:r>
            <a:r>
              <a:rPr dirty="0" sz="1100">
                <a:latin typeface="Carlito"/>
                <a:cs typeface="Carlito"/>
              </a:rPr>
              <a:t>w,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α)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36" y="1791691"/>
            <a:ext cx="5759450" cy="457834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65"/>
              </a:spcBef>
            </a:pPr>
            <a:r>
              <a:rPr dirty="0" sz="1100">
                <a:latin typeface="Carlito"/>
                <a:cs typeface="Carlito"/>
              </a:rPr>
              <a:t>In the </a:t>
            </a:r>
            <a:r>
              <a:rPr dirty="0" sz="1100" spc="-5">
                <a:latin typeface="Carlito"/>
                <a:cs typeface="Carlito"/>
              </a:rPr>
              <a:t>above </a:t>
            </a:r>
            <a:r>
              <a:rPr dirty="0" sz="1100">
                <a:latin typeface="Carlito"/>
                <a:cs typeface="Carlito"/>
              </a:rPr>
              <a:t>example, while taking a transition </a:t>
            </a:r>
            <a:r>
              <a:rPr dirty="0" sz="1100" spc="-5">
                <a:latin typeface="Carlito"/>
                <a:cs typeface="Carlito"/>
              </a:rPr>
              <a:t>from state </a:t>
            </a:r>
            <a:r>
              <a:rPr dirty="0" sz="1400" b="1">
                <a:latin typeface="Carlito"/>
                <a:cs typeface="Carlito"/>
              </a:rPr>
              <a:t>p </a:t>
            </a:r>
            <a:r>
              <a:rPr dirty="0" sz="1100" spc="-5">
                <a:latin typeface="Carlito"/>
                <a:cs typeface="Carlito"/>
              </a:rPr>
              <a:t>to </a:t>
            </a:r>
            <a:r>
              <a:rPr dirty="0" sz="1400" b="1">
                <a:latin typeface="Carlito"/>
                <a:cs typeface="Carlito"/>
              </a:rPr>
              <a:t>q</a:t>
            </a:r>
            <a:r>
              <a:rPr dirty="0" sz="1100">
                <a:latin typeface="Carlito"/>
                <a:cs typeface="Carlito"/>
              </a:rPr>
              <a:t>, the </a:t>
            </a:r>
            <a:r>
              <a:rPr dirty="0" sz="1100" spc="-5">
                <a:latin typeface="Carlito"/>
                <a:cs typeface="Carlito"/>
              </a:rPr>
              <a:t>input symbol </a:t>
            </a:r>
            <a:r>
              <a:rPr dirty="0" sz="1400" spc="-5" b="1">
                <a:latin typeface="Carlito"/>
                <a:cs typeface="Carlito"/>
              </a:rPr>
              <a:t>'b' </a:t>
            </a:r>
            <a:r>
              <a:rPr dirty="0" sz="1100" spc="-5">
                <a:latin typeface="Carlito"/>
                <a:cs typeface="Carlito"/>
              </a:rPr>
              <a:t>is </a:t>
            </a:r>
            <a:r>
              <a:rPr dirty="0" sz="1100">
                <a:latin typeface="Carlito"/>
                <a:cs typeface="Carlito"/>
              </a:rPr>
              <a:t>read, </a:t>
            </a:r>
            <a:r>
              <a:rPr dirty="0" sz="1100" spc="-5">
                <a:latin typeface="Carlito"/>
                <a:cs typeface="Carlito"/>
              </a:rPr>
              <a:t>and  </a:t>
            </a:r>
            <a:r>
              <a:rPr dirty="0" sz="1100">
                <a:latin typeface="Carlito"/>
                <a:cs typeface="Carlito"/>
              </a:rPr>
              <a:t>the top of the </a:t>
            </a:r>
            <a:r>
              <a:rPr dirty="0" sz="1100" spc="-5">
                <a:latin typeface="Carlito"/>
                <a:cs typeface="Carlito"/>
              </a:rPr>
              <a:t>stack </a:t>
            </a:r>
            <a:r>
              <a:rPr dirty="0" sz="1400" spc="-5" b="1">
                <a:latin typeface="Carlito"/>
                <a:cs typeface="Carlito"/>
              </a:rPr>
              <a:t>'T' </a:t>
            </a:r>
            <a:r>
              <a:rPr dirty="0" sz="1100" spc="-5">
                <a:latin typeface="Carlito"/>
                <a:cs typeface="Carlito"/>
              </a:rPr>
              <a:t>is represented by </a:t>
            </a:r>
            <a:r>
              <a:rPr dirty="0" sz="1100">
                <a:latin typeface="Carlito"/>
                <a:cs typeface="Carlito"/>
              </a:rPr>
              <a:t>a </a:t>
            </a:r>
            <a:r>
              <a:rPr dirty="0" sz="1100" spc="-5">
                <a:latin typeface="Carlito"/>
                <a:cs typeface="Carlito"/>
              </a:rPr>
              <a:t>new string</a:t>
            </a:r>
            <a:r>
              <a:rPr dirty="0" sz="1100" spc="-105">
                <a:latin typeface="Carlito"/>
                <a:cs typeface="Carlito"/>
              </a:rPr>
              <a:t> </a:t>
            </a:r>
            <a:r>
              <a:rPr dirty="0" sz="1400" spc="-5" b="1">
                <a:latin typeface="Carlito"/>
                <a:cs typeface="Carlito"/>
              </a:rPr>
              <a:t>α</a:t>
            </a:r>
            <a:r>
              <a:rPr dirty="0" sz="1100" spc="-5">
                <a:latin typeface="Carlito"/>
                <a:cs typeface="Carlito"/>
              </a:rPr>
              <a:t>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802636"/>
            <a:ext cx="648335" cy="1968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84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r>
              <a:rPr dirty="0" sz="1100" spc="-5" b="1">
                <a:latin typeface="Carlito"/>
                <a:cs typeface="Carlito"/>
              </a:rPr>
              <a:t>Example</a:t>
            </a:r>
            <a:r>
              <a:rPr dirty="0" sz="1100" spc="-6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1: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936" y="3155746"/>
            <a:ext cx="5835015" cy="1231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635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rlito"/>
                <a:cs typeface="Carlito"/>
              </a:rPr>
              <a:t>Design </a:t>
            </a:r>
            <a:r>
              <a:rPr dirty="0" sz="1100">
                <a:latin typeface="Carlito"/>
                <a:cs typeface="Carlito"/>
              </a:rPr>
              <a:t>a </a:t>
            </a:r>
            <a:r>
              <a:rPr dirty="0" sz="1100" spc="-5">
                <a:latin typeface="Carlito"/>
                <a:cs typeface="Carlito"/>
              </a:rPr>
              <a:t>PDA for </a:t>
            </a:r>
            <a:r>
              <a:rPr dirty="0" sz="1100">
                <a:latin typeface="Carlito"/>
                <a:cs typeface="Carlito"/>
              </a:rPr>
              <a:t>accepting a </a:t>
            </a:r>
            <a:r>
              <a:rPr dirty="0" sz="1100" spc="-5">
                <a:latin typeface="Carlito"/>
                <a:cs typeface="Carlito"/>
              </a:rPr>
              <a:t>language {a</a:t>
            </a:r>
            <a:r>
              <a:rPr dirty="0" baseline="31746" sz="1050" spc="-7">
                <a:latin typeface="Carlito"/>
                <a:cs typeface="Carlito"/>
              </a:rPr>
              <a:t>n</a:t>
            </a:r>
            <a:r>
              <a:rPr dirty="0" sz="1100" spc="-5">
                <a:latin typeface="Carlito"/>
                <a:cs typeface="Carlito"/>
              </a:rPr>
              <a:t>b</a:t>
            </a:r>
            <a:r>
              <a:rPr dirty="0" baseline="31746" sz="1050" spc="-7">
                <a:latin typeface="Carlito"/>
                <a:cs typeface="Carlito"/>
              </a:rPr>
              <a:t>2n </a:t>
            </a:r>
            <a:r>
              <a:rPr dirty="0" sz="1100">
                <a:latin typeface="Carlito"/>
                <a:cs typeface="Carlito"/>
              </a:rPr>
              <a:t>|</a:t>
            </a:r>
            <a:r>
              <a:rPr dirty="0" sz="1100" spc="-9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n&gt;=1}.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50">
              <a:latin typeface="Carlito"/>
              <a:cs typeface="Carlito"/>
            </a:endParaRPr>
          </a:p>
          <a:p>
            <a:pPr algn="just" marL="63500" marR="30480">
              <a:lnSpc>
                <a:spcPct val="101800"/>
              </a:lnSpc>
              <a:spcBef>
                <a:spcPts val="5"/>
              </a:spcBef>
            </a:pPr>
            <a:r>
              <a:rPr dirty="0" sz="1100" spc="-5" b="1">
                <a:latin typeface="Carlito"/>
                <a:cs typeface="Carlito"/>
              </a:rPr>
              <a:t>Solution: </a:t>
            </a:r>
            <a:r>
              <a:rPr dirty="0" sz="1100">
                <a:latin typeface="Carlito"/>
                <a:cs typeface="Carlito"/>
              </a:rPr>
              <a:t>In this </a:t>
            </a:r>
            <a:r>
              <a:rPr dirty="0" sz="1100" spc="-5">
                <a:latin typeface="Carlito"/>
                <a:cs typeface="Carlito"/>
              </a:rPr>
              <a:t>language, </a:t>
            </a:r>
            <a:r>
              <a:rPr dirty="0" sz="1100">
                <a:latin typeface="Carlito"/>
                <a:cs typeface="Carlito"/>
              </a:rPr>
              <a:t>n </a:t>
            </a:r>
            <a:r>
              <a:rPr dirty="0" sz="1100" spc="-5">
                <a:latin typeface="Carlito"/>
                <a:cs typeface="Carlito"/>
              </a:rPr>
              <a:t>number </a:t>
            </a:r>
            <a:r>
              <a:rPr dirty="0" sz="1100">
                <a:latin typeface="Carlito"/>
                <a:cs typeface="Carlito"/>
              </a:rPr>
              <a:t>of a's </a:t>
            </a:r>
            <a:r>
              <a:rPr dirty="0" sz="1100" spc="-5">
                <a:latin typeface="Carlito"/>
                <a:cs typeface="Carlito"/>
              </a:rPr>
              <a:t>should be followed by </a:t>
            </a:r>
            <a:r>
              <a:rPr dirty="0" sz="1100">
                <a:latin typeface="Carlito"/>
                <a:cs typeface="Carlito"/>
              </a:rPr>
              <a:t>2n </a:t>
            </a:r>
            <a:r>
              <a:rPr dirty="0" sz="1100" spc="-5">
                <a:latin typeface="Carlito"/>
                <a:cs typeface="Carlito"/>
              </a:rPr>
              <a:t>number </a:t>
            </a:r>
            <a:r>
              <a:rPr dirty="0" sz="1100">
                <a:latin typeface="Carlito"/>
                <a:cs typeface="Carlito"/>
              </a:rPr>
              <a:t>of </a:t>
            </a:r>
            <a:r>
              <a:rPr dirty="0" sz="1100" spc="-5">
                <a:latin typeface="Carlito"/>
                <a:cs typeface="Carlito"/>
              </a:rPr>
              <a:t>b's. Hence, </a:t>
            </a:r>
            <a:r>
              <a:rPr dirty="0" sz="1100">
                <a:latin typeface="Carlito"/>
                <a:cs typeface="Carlito"/>
              </a:rPr>
              <a:t>we will  </a:t>
            </a:r>
            <a:r>
              <a:rPr dirty="0" sz="1100" spc="-5">
                <a:latin typeface="Carlito"/>
                <a:cs typeface="Carlito"/>
              </a:rPr>
              <a:t>apply </a:t>
            </a:r>
            <a:r>
              <a:rPr dirty="0" sz="1100">
                <a:latin typeface="Carlito"/>
                <a:cs typeface="Carlito"/>
              </a:rPr>
              <a:t>a </a:t>
            </a:r>
            <a:r>
              <a:rPr dirty="0" sz="1100" spc="-5">
                <a:latin typeface="Carlito"/>
                <a:cs typeface="Carlito"/>
              </a:rPr>
              <a:t>very simple logic, and </a:t>
            </a:r>
            <a:r>
              <a:rPr dirty="0" sz="1100">
                <a:latin typeface="Carlito"/>
                <a:cs typeface="Carlito"/>
              </a:rPr>
              <a:t>that </a:t>
            </a:r>
            <a:r>
              <a:rPr dirty="0" sz="1100" spc="-5">
                <a:latin typeface="Carlito"/>
                <a:cs typeface="Carlito"/>
              </a:rPr>
              <a:t>is if </a:t>
            </a:r>
            <a:r>
              <a:rPr dirty="0" sz="1100">
                <a:latin typeface="Carlito"/>
                <a:cs typeface="Carlito"/>
              </a:rPr>
              <a:t>we read </a:t>
            </a:r>
            <a:r>
              <a:rPr dirty="0" sz="1100" spc="-5">
                <a:latin typeface="Carlito"/>
                <a:cs typeface="Carlito"/>
              </a:rPr>
              <a:t>single 'a', </a:t>
            </a:r>
            <a:r>
              <a:rPr dirty="0" sz="1100">
                <a:latin typeface="Carlito"/>
                <a:cs typeface="Carlito"/>
              </a:rPr>
              <a:t>we will </a:t>
            </a:r>
            <a:r>
              <a:rPr dirty="0" sz="1100" spc="-5">
                <a:latin typeface="Carlito"/>
                <a:cs typeface="Carlito"/>
              </a:rPr>
              <a:t>push two </a:t>
            </a:r>
            <a:r>
              <a:rPr dirty="0" sz="1100">
                <a:latin typeface="Carlito"/>
                <a:cs typeface="Carlito"/>
              </a:rPr>
              <a:t>a's </a:t>
            </a:r>
            <a:r>
              <a:rPr dirty="0" sz="1100" spc="-5">
                <a:latin typeface="Carlito"/>
                <a:cs typeface="Carlito"/>
              </a:rPr>
              <a:t>onto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stack. </a:t>
            </a:r>
            <a:r>
              <a:rPr dirty="0" sz="1100">
                <a:latin typeface="Carlito"/>
                <a:cs typeface="Carlito"/>
              </a:rPr>
              <a:t>As </a:t>
            </a:r>
            <a:r>
              <a:rPr dirty="0" sz="1100" spc="-5">
                <a:latin typeface="Carlito"/>
                <a:cs typeface="Carlito"/>
              </a:rPr>
              <a:t>soon  </a:t>
            </a:r>
            <a:r>
              <a:rPr dirty="0" sz="1100">
                <a:latin typeface="Carlito"/>
                <a:cs typeface="Carlito"/>
              </a:rPr>
              <a:t>as we read 'b' then for </a:t>
            </a:r>
            <a:r>
              <a:rPr dirty="0" sz="1100" spc="-5">
                <a:latin typeface="Carlito"/>
                <a:cs typeface="Carlito"/>
              </a:rPr>
              <a:t>every single </a:t>
            </a:r>
            <a:r>
              <a:rPr dirty="0" sz="1100">
                <a:latin typeface="Carlito"/>
                <a:cs typeface="Carlito"/>
              </a:rPr>
              <a:t>'b' </a:t>
            </a:r>
            <a:r>
              <a:rPr dirty="0" sz="1100" spc="-5">
                <a:latin typeface="Carlito"/>
                <a:cs typeface="Carlito"/>
              </a:rPr>
              <a:t>only one </a:t>
            </a:r>
            <a:r>
              <a:rPr dirty="0" sz="1100">
                <a:latin typeface="Carlito"/>
                <a:cs typeface="Carlito"/>
              </a:rPr>
              <a:t>'a' </a:t>
            </a:r>
            <a:r>
              <a:rPr dirty="0" sz="1100" spc="-5">
                <a:latin typeface="Carlito"/>
                <a:cs typeface="Carlito"/>
              </a:rPr>
              <a:t>should </a:t>
            </a:r>
            <a:r>
              <a:rPr dirty="0" sz="1100">
                <a:latin typeface="Carlito"/>
                <a:cs typeface="Carlito"/>
              </a:rPr>
              <a:t>get </a:t>
            </a:r>
            <a:r>
              <a:rPr dirty="0" sz="1100" spc="-5">
                <a:latin typeface="Carlito"/>
                <a:cs typeface="Carlito"/>
              </a:rPr>
              <a:t>popped </a:t>
            </a:r>
            <a:r>
              <a:rPr dirty="0" sz="1100" spc="-10">
                <a:latin typeface="Carlito"/>
                <a:cs typeface="Carlito"/>
              </a:rPr>
              <a:t>from </a:t>
            </a:r>
            <a:r>
              <a:rPr dirty="0" sz="1100" spc="-5">
                <a:latin typeface="Carlito"/>
                <a:cs typeface="Carlito"/>
              </a:rPr>
              <a:t>the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stack.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rlito"/>
              <a:cs typeface="Carlito"/>
            </a:endParaRPr>
          </a:p>
          <a:p>
            <a:pPr algn="just" marL="63500">
              <a:lnSpc>
                <a:spcPct val="100000"/>
              </a:lnSpc>
            </a:pPr>
            <a:r>
              <a:rPr dirty="0" sz="1100" spc="-5">
                <a:latin typeface="Carlito"/>
                <a:cs typeface="Carlito"/>
              </a:rPr>
              <a:t>The </a:t>
            </a:r>
            <a:r>
              <a:rPr dirty="0" sz="1100">
                <a:latin typeface="Carlito"/>
                <a:cs typeface="Carlito"/>
              </a:rPr>
              <a:t>ID can </a:t>
            </a:r>
            <a:r>
              <a:rPr dirty="0" sz="1100" spc="-5">
                <a:latin typeface="Carlito"/>
                <a:cs typeface="Carlito"/>
              </a:rPr>
              <a:t>be constructed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follows: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2772" y="4567428"/>
            <a:ext cx="5875020" cy="43180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290"/>
              </a:spcBef>
            </a:pPr>
            <a:r>
              <a:rPr dirty="0" sz="1100" spc="-5">
                <a:latin typeface="Carlito"/>
                <a:cs typeface="Carlito"/>
              </a:rPr>
              <a:t>δ(q0, </a:t>
            </a:r>
            <a:r>
              <a:rPr dirty="0" sz="1100">
                <a:latin typeface="Carlito"/>
                <a:cs typeface="Carlito"/>
              </a:rPr>
              <a:t>a, </a:t>
            </a:r>
            <a:r>
              <a:rPr dirty="0" sz="1100" spc="-5">
                <a:latin typeface="Carlito"/>
                <a:cs typeface="Carlito"/>
              </a:rPr>
              <a:t>Z)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(q0,</a:t>
            </a:r>
            <a:r>
              <a:rPr dirty="0" sz="1100" spc="-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aaZ)</a:t>
            </a:r>
            <a:endParaRPr sz="1100">
              <a:latin typeface="Carlito"/>
              <a:cs typeface="Carlito"/>
            </a:endParaRPr>
          </a:p>
          <a:p>
            <a:pPr marL="71120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Carlito"/>
                <a:cs typeface="Carlito"/>
              </a:rPr>
              <a:t>δ(q0, </a:t>
            </a:r>
            <a:r>
              <a:rPr dirty="0" sz="1100">
                <a:latin typeface="Carlito"/>
                <a:cs typeface="Carlito"/>
              </a:rPr>
              <a:t>a, a) = </a:t>
            </a:r>
            <a:r>
              <a:rPr dirty="0" sz="1100" spc="-5">
                <a:latin typeface="Carlito"/>
                <a:cs typeface="Carlito"/>
              </a:rPr>
              <a:t>(q0,</a:t>
            </a:r>
            <a:r>
              <a:rPr dirty="0" sz="1100" spc="-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aaa)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36" y="5158194"/>
            <a:ext cx="5761355" cy="36449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75"/>
              </a:spcBef>
            </a:pPr>
            <a:r>
              <a:rPr dirty="0" sz="1100">
                <a:latin typeface="Carlito"/>
                <a:cs typeface="Carlito"/>
              </a:rPr>
              <a:t>Now when we read </a:t>
            </a:r>
            <a:r>
              <a:rPr dirty="0" sz="1100" spc="-5">
                <a:latin typeface="Carlito"/>
                <a:cs typeface="Carlito"/>
              </a:rPr>
              <a:t>b, we </a:t>
            </a:r>
            <a:r>
              <a:rPr dirty="0" sz="1100">
                <a:latin typeface="Carlito"/>
                <a:cs typeface="Carlito"/>
              </a:rPr>
              <a:t>will change the </a:t>
            </a:r>
            <a:r>
              <a:rPr dirty="0" sz="1100" spc="-5">
                <a:latin typeface="Carlito"/>
                <a:cs typeface="Carlito"/>
              </a:rPr>
              <a:t>state from q0 </a:t>
            </a:r>
            <a:r>
              <a:rPr dirty="0" sz="1100">
                <a:latin typeface="Carlito"/>
                <a:cs typeface="Carlito"/>
              </a:rPr>
              <a:t>to </a:t>
            </a:r>
            <a:r>
              <a:rPr dirty="0" sz="1100" spc="-5">
                <a:latin typeface="Carlito"/>
                <a:cs typeface="Carlito"/>
              </a:rPr>
              <a:t>q1 </a:t>
            </a:r>
            <a:r>
              <a:rPr dirty="0" sz="1100">
                <a:latin typeface="Carlito"/>
                <a:cs typeface="Carlito"/>
              </a:rPr>
              <a:t>and </a:t>
            </a:r>
            <a:r>
              <a:rPr dirty="0" sz="1100" spc="-5">
                <a:latin typeface="Carlito"/>
                <a:cs typeface="Carlito"/>
              </a:rPr>
              <a:t>start </a:t>
            </a:r>
            <a:r>
              <a:rPr dirty="0" sz="1100" spc="-10">
                <a:latin typeface="Carlito"/>
                <a:cs typeface="Carlito"/>
              </a:rPr>
              <a:t>popping </a:t>
            </a:r>
            <a:r>
              <a:rPr dirty="0" sz="1100">
                <a:latin typeface="Carlito"/>
                <a:cs typeface="Carlito"/>
              </a:rPr>
              <a:t>corresponding </a:t>
            </a:r>
            <a:r>
              <a:rPr dirty="0" sz="1100" spc="-5">
                <a:latin typeface="Carlito"/>
                <a:cs typeface="Carlito"/>
              </a:rPr>
              <a:t>'a'.  Hence,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2772" y="5701284"/>
            <a:ext cx="5875020" cy="233679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305"/>
              </a:spcBef>
            </a:pPr>
            <a:r>
              <a:rPr dirty="0" sz="1100" spc="-5">
                <a:latin typeface="Carlito"/>
                <a:cs typeface="Carlito"/>
              </a:rPr>
              <a:t>δ(q0, b, </a:t>
            </a:r>
            <a:r>
              <a:rPr dirty="0" sz="1100" spc="-10">
                <a:latin typeface="Carlito"/>
                <a:cs typeface="Carlito"/>
              </a:rPr>
              <a:t>a)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(q1,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ε)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36" y="6093942"/>
            <a:ext cx="5760085" cy="3632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0"/>
              </a:spcBef>
            </a:pPr>
            <a:r>
              <a:rPr dirty="0" sz="1100" spc="-5">
                <a:latin typeface="Carlito"/>
                <a:cs typeface="Carlito"/>
              </a:rPr>
              <a:t>Thus </a:t>
            </a:r>
            <a:r>
              <a:rPr dirty="0" sz="1100">
                <a:latin typeface="Carlito"/>
                <a:cs typeface="Carlito"/>
              </a:rPr>
              <a:t>this </a:t>
            </a:r>
            <a:r>
              <a:rPr dirty="0" sz="1100" spc="-5">
                <a:latin typeface="Carlito"/>
                <a:cs typeface="Carlito"/>
              </a:rPr>
              <a:t>process </a:t>
            </a:r>
            <a:r>
              <a:rPr dirty="0" sz="1100">
                <a:latin typeface="Carlito"/>
                <a:cs typeface="Carlito"/>
              </a:rPr>
              <a:t>of </a:t>
            </a:r>
            <a:r>
              <a:rPr dirty="0" sz="1100" spc="-5">
                <a:latin typeface="Carlito"/>
                <a:cs typeface="Carlito"/>
              </a:rPr>
              <a:t>popping 'b' </a:t>
            </a:r>
            <a:r>
              <a:rPr dirty="0" sz="1100">
                <a:latin typeface="Carlito"/>
                <a:cs typeface="Carlito"/>
              </a:rPr>
              <a:t>will </a:t>
            </a:r>
            <a:r>
              <a:rPr dirty="0" sz="1100" spc="-5">
                <a:latin typeface="Carlito"/>
                <a:cs typeface="Carlito"/>
              </a:rPr>
              <a:t>be </a:t>
            </a:r>
            <a:r>
              <a:rPr dirty="0" sz="1100">
                <a:latin typeface="Carlito"/>
                <a:cs typeface="Carlito"/>
              </a:rPr>
              <a:t>repeated </a:t>
            </a:r>
            <a:r>
              <a:rPr dirty="0" sz="1100" spc="-5">
                <a:latin typeface="Carlito"/>
                <a:cs typeface="Carlito"/>
              </a:rPr>
              <a:t>unless </a:t>
            </a:r>
            <a:r>
              <a:rPr dirty="0" sz="1100">
                <a:latin typeface="Carlito"/>
                <a:cs typeface="Carlito"/>
              </a:rPr>
              <a:t>all the </a:t>
            </a:r>
            <a:r>
              <a:rPr dirty="0" sz="1100" spc="-5">
                <a:latin typeface="Carlito"/>
                <a:cs typeface="Carlito"/>
              </a:rPr>
              <a:t>symbols are read. </a:t>
            </a:r>
            <a:r>
              <a:rPr dirty="0" sz="1100">
                <a:latin typeface="Carlito"/>
                <a:cs typeface="Carlito"/>
              </a:rPr>
              <a:t>Note that </a:t>
            </a:r>
            <a:r>
              <a:rPr dirty="0" sz="1100" spc="-5">
                <a:latin typeface="Carlito"/>
                <a:cs typeface="Carlito"/>
              </a:rPr>
              <a:t>popping  </a:t>
            </a:r>
            <a:r>
              <a:rPr dirty="0" sz="1100">
                <a:latin typeface="Carlito"/>
                <a:cs typeface="Carlito"/>
              </a:rPr>
              <a:t>action occurs </a:t>
            </a:r>
            <a:r>
              <a:rPr dirty="0" sz="1100" spc="-5">
                <a:latin typeface="Carlito"/>
                <a:cs typeface="Carlito"/>
              </a:rPr>
              <a:t>in state </a:t>
            </a:r>
            <a:r>
              <a:rPr dirty="0" sz="1100" spc="-10">
                <a:latin typeface="Carlito"/>
                <a:cs typeface="Carlito"/>
              </a:rPr>
              <a:t>q1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only.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2772" y="6637020"/>
            <a:ext cx="5875020" cy="2317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305"/>
              </a:spcBef>
            </a:pPr>
            <a:r>
              <a:rPr dirty="0" sz="1100" spc="-5">
                <a:latin typeface="Carlito"/>
                <a:cs typeface="Carlito"/>
              </a:rPr>
              <a:t>δ(q1, b, </a:t>
            </a:r>
            <a:r>
              <a:rPr dirty="0" sz="1100" spc="-10">
                <a:latin typeface="Carlito"/>
                <a:cs typeface="Carlito"/>
              </a:rPr>
              <a:t>a)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(q1,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ε)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36" y="7028142"/>
            <a:ext cx="5761355" cy="36449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75"/>
              </a:spcBef>
            </a:pPr>
            <a:r>
              <a:rPr dirty="0" sz="1100">
                <a:latin typeface="Carlito"/>
                <a:cs typeface="Carlito"/>
              </a:rPr>
              <a:t>After </a:t>
            </a:r>
            <a:r>
              <a:rPr dirty="0" sz="1100" spc="-5">
                <a:latin typeface="Carlito"/>
                <a:cs typeface="Carlito"/>
              </a:rPr>
              <a:t>reading </a:t>
            </a:r>
            <a:r>
              <a:rPr dirty="0" sz="1100">
                <a:latin typeface="Carlito"/>
                <a:cs typeface="Carlito"/>
              </a:rPr>
              <a:t>all </a:t>
            </a:r>
            <a:r>
              <a:rPr dirty="0" sz="1100" spc="-5">
                <a:latin typeface="Carlito"/>
                <a:cs typeface="Carlito"/>
              </a:rPr>
              <a:t>b's, </a:t>
            </a:r>
            <a:r>
              <a:rPr dirty="0" sz="1100">
                <a:latin typeface="Carlito"/>
                <a:cs typeface="Carlito"/>
              </a:rPr>
              <a:t>all </a:t>
            </a:r>
            <a:r>
              <a:rPr dirty="0" sz="1100" spc="-5">
                <a:latin typeface="Carlito"/>
                <a:cs typeface="Carlito"/>
              </a:rPr>
              <a:t>the </a:t>
            </a:r>
            <a:r>
              <a:rPr dirty="0" sz="1100">
                <a:latin typeface="Carlito"/>
                <a:cs typeface="Carlito"/>
              </a:rPr>
              <a:t>corresponding a's </a:t>
            </a:r>
            <a:r>
              <a:rPr dirty="0" sz="1100" spc="-5">
                <a:latin typeface="Carlito"/>
                <a:cs typeface="Carlito"/>
              </a:rPr>
              <a:t>should </a:t>
            </a:r>
            <a:r>
              <a:rPr dirty="0" sz="1100">
                <a:latin typeface="Carlito"/>
                <a:cs typeface="Carlito"/>
              </a:rPr>
              <a:t>get </a:t>
            </a:r>
            <a:r>
              <a:rPr dirty="0" sz="1100" spc="-5">
                <a:latin typeface="Carlito"/>
                <a:cs typeface="Carlito"/>
              </a:rPr>
              <a:t>popped. Hence when </a:t>
            </a:r>
            <a:r>
              <a:rPr dirty="0" sz="1100">
                <a:latin typeface="Carlito"/>
                <a:cs typeface="Carlito"/>
              </a:rPr>
              <a:t>we read ε as </a:t>
            </a:r>
            <a:r>
              <a:rPr dirty="0" sz="1100" spc="-5">
                <a:latin typeface="Carlito"/>
                <a:cs typeface="Carlito"/>
              </a:rPr>
              <a:t>input  symbol then there should be nothing in the stack. Hence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move </a:t>
            </a:r>
            <a:r>
              <a:rPr dirty="0" sz="1100">
                <a:latin typeface="Carlito"/>
                <a:cs typeface="Carlito"/>
              </a:rPr>
              <a:t>will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be: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2772" y="7571232"/>
            <a:ext cx="5875020" cy="2317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305"/>
              </a:spcBef>
            </a:pPr>
            <a:r>
              <a:rPr dirty="0" sz="1100" spc="-5">
                <a:latin typeface="Carlito"/>
                <a:cs typeface="Carlito"/>
              </a:rPr>
              <a:t>δ(q1, </a:t>
            </a:r>
            <a:r>
              <a:rPr dirty="0" sz="1100">
                <a:latin typeface="Carlito"/>
                <a:cs typeface="Carlito"/>
              </a:rPr>
              <a:t>ε, </a:t>
            </a:r>
            <a:r>
              <a:rPr dirty="0" sz="1100" spc="-5">
                <a:latin typeface="Carlito"/>
                <a:cs typeface="Carlito"/>
              </a:rPr>
              <a:t>Z)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(q2,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ε)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736" y="7962354"/>
            <a:ext cx="4127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Where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2772" y="8336280"/>
            <a:ext cx="5875020" cy="27749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65"/>
              </a:spcBef>
            </a:pPr>
            <a:r>
              <a:rPr dirty="0" sz="1100" spc="5">
                <a:latin typeface="Carlito"/>
                <a:cs typeface="Carlito"/>
              </a:rPr>
              <a:t>PDA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({q0, q1, q2}, {a, b}, {a, Z}, δ, q0, Z,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{q2})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736" y="8773173"/>
            <a:ext cx="16713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We can </a:t>
            </a:r>
            <a:r>
              <a:rPr dirty="0" sz="1100" spc="-5">
                <a:latin typeface="Carlito"/>
                <a:cs typeface="Carlito"/>
              </a:rPr>
              <a:t>summarize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ID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as: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2772" y="9147047"/>
            <a:ext cx="5875020" cy="43180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290"/>
              </a:spcBef>
            </a:pPr>
            <a:r>
              <a:rPr dirty="0" sz="1100" spc="-5">
                <a:latin typeface="Carlito"/>
                <a:cs typeface="Carlito"/>
              </a:rPr>
              <a:t>δ(q0, </a:t>
            </a:r>
            <a:r>
              <a:rPr dirty="0" sz="1100">
                <a:latin typeface="Carlito"/>
                <a:cs typeface="Carlito"/>
              </a:rPr>
              <a:t>a, </a:t>
            </a:r>
            <a:r>
              <a:rPr dirty="0" sz="1100" spc="-5">
                <a:latin typeface="Carlito"/>
                <a:cs typeface="Carlito"/>
              </a:rPr>
              <a:t>Z)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(q0,</a:t>
            </a:r>
            <a:r>
              <a:rPr dirty="0" sz="1100" spc="-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aaZ)</a:t>
            </a:r>
            <a:endParaRPr sz="1100">
              <a:latin typeface="Carlito"/>
              <a:cs typeface="Carlito"/>
            </a:endParaRPr>
          </a:p>
          <a:p>
            <a:pPr marL="71120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Carlito"/>
                <a:cs typeface="Carlito"/>
              </a:rPr>
              <a:t>δ(q0, </a:t>
            </a:r>
            <a:r>
              <a:rPr dirty="0" sz="1100">
                <a:latin typeface="Carlito"/>
                <a:cs typeface="Carlito"/>
              </a:rPr>
              <a:t>a, a) = </a:t>
            </a:r>
            <a:r>
              <a:rPr dirty="0" sz="1100" spc="-5">
                <a:latin typeface="Carlito"/>
                <a:cs typeface="Carlito"/>
              </a:rPr>
              <a:t>(q0,</a:t>
            </a:r>
            <a:r>
              <a:rPr dirty="0" sz="1100" spc="-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aaa)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72" y="917448"/>
            <a:ext cx="5875020" cy="63246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290"/>
              </a:spcBef>
            </a:pPr>
            <a:r>
              <a:rPr dirty="0" sz="1100" spc="-5">
                <a:latin typeface="Carlito"/>
                <a:cs typeface="Carlito"/>
              </a:rPr>
              <a:t>δ(q0, b, </a:t>
            </a:r>
            <a:r>
              <a:rPr dirty="0" sz="1100" spc="-10">
                <a:latin typeface="Carlito"/>
                <a:cs typeface="Carlito"/>
              </a:rPr>
              <a:t>a)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(q1,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ε)</a:t>
            </a:r>
            <a:endParaRPr sz="1100">
              <a:latin typeface="Carlito"/>
              <a:cs typeface="Carlito"/>
            </a:endParaRPr>
          </a:p>
          <a:p>
            <a:pPr marL="71120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Carlito"/>
                <a:cs typeface="Carlito"/>
              </a:rPr>
              <a:t>δ(q1, b, </a:t>
            </a:r>
            <a:r>
              <a:rPr dirty="0" sz="1100" spc="-10">
                <a:latin typeface="Carlito"/>
                <a:cs typeface="Carlito"/>
              </a:rPr>
              <a:t>a)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(q1,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ε)</a:t>
            </a:r>
            <a:endParaRPr sz="1100">
              <a:latin typeface="Carlito"/>
              <a:cs typeface="Carlito"/>
            </a:endParaRPr>
          </a:p>
          <a:p>
            <a:pPr marL="71120">
              <a:lnSpc>
                <a:spcPct val="100000"/>
              </a:lnSpc>
              <a:spcBef>
                <a:spcPts val="250"/>
              </a:spcBef>
            </a:pPr>
            <a:r>
              <a:rPr dirty="0" sz="1100" spc="-5">
                <a:latin typeface="Carlito"/>
                <a:cs typeface="Carlito"/>
              </a:rPr>
              <a:t>δ(q1, </a:t>
            </a:r>
            <a:r>
              <a:rPr dirty="0" sz="1100">
                <a:latin typeface="Carlito"/>
                <a:cs typeface="Carlito"/>
              </a:rPr>
              <a:t>ε, </a:t>
            </a:r>
            <a:r>
              <a:rPr dirty="0" sz="1100" spc="-5">
                <a:latin typeface="Carlito"/>
                <a:cs typeface="Carlito"/>
              </a:rPr>
              <a:t>Z)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(q2,</a:t>
            </a:r>
            <a:r>
              <a:rPr dirty="0" sz="1100" spc="-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ε)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36" y="1709356"/>
            <a:ext cx="36664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Now we will </a:t>
            </a:r>
            <a:r>
              <a:rPr dirty="0" sz="1100" spc="-5">
                <a:latin typeface="Carlito"/>
                <a:cs typeface="Carlito"/>
              </a:rPr>
              <a:t>simulate </a:t>
            </a:r>
            <a:r>
              <a:rPr dirty="0" sz="1100">
                <a:latin typeface="Carlito"/>
                <a:cs typeface="Carlito"/>
              </a:rPr>
              <a:t>this </a:t>
            </a:r>
            <a:r>
              <a:rPr dirty="0" sz="1100" spc="-5">
                <a:latin typeface="Carlito"/>
                <a:cs typeface="Carlito"/>
              </a:rPr>
              <a:t>PDA for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input </a:t>
            </a:r>
            <a:r>
              <a:rPr dirty="0" sz="1100">
                <a:latin typeface="Carlito"/>
                <a:cs typeface="Carlito"/>
              </a:rPr>
              <a:t>string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"aaabbbbbb".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772" y="2081784"/>
            <a:ext cx="5875020" cy="223266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290"/>
              </a:spcBef>
            </a:pPr>
            <a:r>
              <a:rPr dirty="0" sz="1100" spc="-5">
                <a:latin typeface="Carlito"/>
                <a:cs typeface="Carlito"/>
              </a:rPr>
              <a:t>δ(q0, aaabbbbbb, Z) </a:t>
            </a:r>
            <a:r>
              <a:rPr dirty="0" sz="1100" spc="-204">
                <a:latin typeface="DejaVu Serif"/>
                <a:cs typeface="DejaVu Serif"/>
              </a:rPr>
              <a:t>⊢ </a:t>
            </a:r>
            <a:r>
              <a:rPr dirty="0" sz="1100" spc="-5">
                <a:latin typeface="Carlito"/>
                <a:cs typeface="Carlito"/>
              </a:rPr>
              <a:t>δ(q0, aabbbbbb,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aaZ)</a:t>
            </a:r>
            <a:endParaRPr sz="1100">
              <a:latin typeface="Carlito"/>
              <a:cs typeface="Carlito"/>
            </a:endParaRPr>
          </a:p>
          <a:p>
            <a:pPr marL="703580">
              <a:lnSpc>
                <a:spcPct val="100000"/>
              </a:lnSpc>
              <a:spcBef>
                <a:spcPts val="265"/>
              </a:spcBef>
            </a:pPr>
            <a:r>
              <a:rPr dirty="0" sz="1100" spc="-204">
                <a:latin typeface="DejaVu Serif"/>
                <a:cs typeface="DejaVu Serif"/>
              </a:rPr>
              <a:t>⊢ </a:t>
            </a:r>
            <a:r>
              <a:rPr dirty="0" sz="1100" spc="-5">
                <a:latin typeface="Carlito"/>
                <a:cs typeface="Carlito"/>
              </a:rPr>
              <a:t>δ(q0, abbbbbb,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aaaaZ)</a:t>
            </a:r>
            <a:endParaRPr sz="1100">
              <a:latin typeface="Carlito"/>
              <a:cs typeface="Carlito"/>
            </a:endParaRPr>
          </a:p>
          <a:p>
            <a:pPr marL="703580">
              <a:lnSpc>
                <a:spcPct val="100000"/>
              </a:lnSpc>
              <a:spcBef>
                <a:spcPts val="250"/>
              </a:spcBef>
            </a:pPr>
            <a:r>
              <a:rPr dirty="0" sz="1100" spc="-204">
                <a:latin typeface="DejaVu Serif"/>
                <a:cs typeface="DejaVu Serif"/>
              </a:rPr>
              <a:t>⊢ </a:t>
            </a:r>
            <a:r>
              <a:rPr dirty="0" sz="1100" spc="-5">
                <a:latin typeface="Carlito"/>
                <a:cs typeface="Carlito"/>
              </a:rPr>
              <a:t>δ(q0, bbbbbb,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aaaaaaZ)</a:t>
            </a:r>
            <a:endParaRPr sz="1100">
              <a:latin typeface="Carlito"/>
              <a:cs typeface="Carlito"/>
            </a:endParaRPr>
          </a:p>
          <a:p>
            <a:pPr marL="703580">
              <a:lnSpc>
                <a:spcPct val="100000"/>
              </a:lnSpc>
              <a:spcBef>
                <a:spcPts val="254"/>
              </a:spcBef>
            </a:pPr>
            <a:r>
              <a:rPr dirty="0" sz="1100" spc="-204">
                <a:latin typeface="DejaVu Serif"/>
                <a:cs typeface="DejaVu Serif"/>
              </a:rPr>
              <a:t>⊢ </a:t>
            </a:r>
            <a:r>
              <a:rPr dirty="0" sz="1100" spc="-5">
                <a:latin typeface="Carlito"/>
                <a:cs typeface="Carlito"/>
              </a:rPr>
              <a:t>δ(q1, bbbbb,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aaaaaZ)</a:t>
            </a:r>
            <a:endParaRPr sz="1100">
              <a:latin typeface="Carlito"/>
              <a:cs typeface="Carlito"/>
            </a:endParaRPr>
          </a:p>
          <a:p>
            <a:pPr marL="703580">
              <a:lnSpc>
                <a:spcPct val="100000"/>
              </a:lnSpc>
              <a:spcBef>
                <a:spcPts val="250"/>
              </a:spcBef>
            </a:pPr>
            <a:r>
              <a:rPr dirty="0" sz="1100" spc="-204">
                <a:latin typeface="DejaVu Serif"/>
                <a:cs typeface="DejaVu Serif"/>
              </a:rPr>
              <a:t>⊢ </a:t>
            </a:r>
            <a:r>
              <a:rPr dirty="0" sz="1100" spc="-5">
                <a:latin typeface="Carlito"/>
                <a:cs typeface="Carlito"/>
              </a:rPr>
              <a:t>δ(q1, bbbb,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aaaaZ)</a:t>
            </a:r>
            <a:endParaRPr sz="1100">
              <a:latin typeface="Carlito"/>
              <a:cs typeface="Carlito"/>
            </a:endParaRPr>
          </a:p>
          <a:p>
            <a:pPr marL="703580">
              <a:lnSpc>
                <a:spcPct val="100000"/>
              </a:lnSpc>
              <a:spcBef>
                <a:spcPts val="265"/>
              </a:spcBef>
            </a:pPr>
            <a:r>
              <a:rPr dirty="0" sz="1100" spc="-204">
                <a:latin typeface="DejaVu Serif"/>
                <a:cs typeface="DejaVu Serif"/>
              </a:rPr>
              <a:t>⊢ </a:t>
            </a:r>
            <a:r>
              <a:rPr dirty="0" sz="1100" spc="-5">
                <a:latin typeface="Carlito"/>
                <a:cs typeface="Carlito"/>
              </a:rPr>
              <a:t>δ(q1, bbb,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aaaZ)</a:t>
            </a:r>
            <a:endParaRPr sz="1100">
              <a:latin typeface="Carlito"/>
              <a:cs typeface="Carlito"/>
            </a:endParaRPr>
          </a:p>
          <a:p>
            <a:pPr marL="703580">
              <a:lnSpc>
                <a:spcPct val="100000"/>
              </a:lnSpc>
              <a:spcBef>
                <a:spcPts val="250"/>
              </a:spcBef>
            </a:pPr>
            <a:r>
              <a:rPr dirty="0" sz="1100" spc="-204">
                <a:latin typeface="DejaVu Serif"/>
                <a:cs typeface="DejaVu Serif"/>
              </a:rPr>
              <a:t>⊢ </a:t>
            </a:r>
            <a:r>
              <a:rPr dirty="0" sz="1100" spc="-5">
                <a:latin typeface="Carlito"/>
                <a:cs typeface="Carlito"/>
              </a:rPr>
              <a:t>δ(q1, bb,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aaZ)</a:t>
            </a:r>
            <a:endParaRPr sz="1100">
              <a:latin typeface="Carlito"/>
              <a:cs typeface="Carlito"/>
            </a:endParaRPr>
          </a:p>
          <a:p>
            <a:pPr marL="703580">
              <a:lnSpc>
                <a:spcPct val="100000"/>
              </a:lnSpc>
              <a:spcBef>
                <a:spcPts val="254"/>
              </a:spcBef>
            </a:pPr>
            <a:r>
              <a:rPr dirty="0" sz="1100" spc="-204">
                <a:latin typeface="DejaVu Serif"/>
                <a:cs typeface="DejaVu Serif"/>
              </a:rPr>
              <a:t>⊢ </a:t>
            </a:r>
            <a:r>
              <a:rPr dirty="0" sz="1100" spc="-5">
                <a:latin typeface="Carlito"/>
                <a:cs typeface="Carlito"/>
              </a:rPr>
              <a:t>δ(q1, b,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aZ)</a:t>
            </a:r>
            <a:endParaRPr sz="1100">
              <a:latin typeface="Carlito"/>
              <a:cs typeface="Carlito"/>
            </a:endParaRPr>
          </a:p>
          <a:p>
            <a:pPr marL="703580">
              <a:lnSpc>
                <a:spcPct val="100000"/>
              </a:lnSpc>
              <a:spcBef>
                <a:spcPts val="250"/>
              </a:spcBef>
            </a:pPr>
            <a:r>
              <a:rPr dirty="0" sz="1100" spc="-204">
                <a:latin typeface="DejaVu Serif"/>
                <a:cs typeface="DejaVu Serif"/>
              </a:rPr>
              <a:t>⊢ </a:t>
            </a:r>
            <a:r>
              <a:rPr dirty="0" sz="1100" spc="-5">
                <a:latin typeface="Carlito"/>
                <a:cs typeface="Carlito"/>
              </a:rPr>
              <a:t>δ(q1, </a:t>
            </a:r>
            <a:r>
              <a:rPr dirty="0" sz="1100">
                <a:latin typeface="Carlito"/>
                <a:cs typeface="Carlito"/>
              </a:rPr>
              <a:t>ε,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Z)</a:t>
            </a:r>
            <a:endParaRPr sz="1100">
              <a:latin typeface="Carlito"/>
              <a:cs typeface="Carlito"/>
            </a:endParaRPr>
          </a:p>
          <a:p>
            <a:pPr marL="767715" marR="4603750" indent="-64135">
              <a:lnSpc>
                <a:spcPct val="119100"/>
              </a:lnSpc>
              <a:spcBef>
                <a:spcPts val="10"/>
              </a:spcBef>
            </a:pPr>
            <a:r>
              <a:rPr dirty="0" sz="1100" spc="-204">
                <a:latin typeface="DejaVu Serif"/>
                <a:cs typeface="DejaVu Serif"/>
              </a:rPr>
              <a:t>⊢ </a:t>
            </a:r>
            <a:r>
              <a:rPr dirty="0" sz="1100" spc="-5">
                <a:latin typeface="Carlito"/>
                <a:cs typeface="Carlito"/>
              </a:rPr>
              <a:t>δ(q2, </a:t>
            </a:r>
            <a:r>
              <a:rPr dirty="0" sz="1100">
                <a:latin typeface="Carlito"/>
                <a:cs typeface="Carlito"/>
              </a:rPr>
              <a:t>ε)  </a:t>
            </a:r>
            <a:r>
              <a:rPr dirty="0" sz="1100" spc="-5">
                <a:latin typeface="Carlito"/>
                <a:cs typeface="Carlito"/>
              </a:rPr>
              <a:t>ACCEPT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5247132"/>
            <a:ext cx="648335" cy="1968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84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r>
              <a:rPr dirty="0" sz="1100" spc="-5" b="1">
                <a:latin typeface="Carlito"/>
                <a:cs typeface="Carlito"/>
              </a:rPr>
              <a:t>Example</a:t>
            </a:r>
            <a:r>
              <a:rPr dirty="0" sz="1100" spc="-6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2: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36" y="5600128"/>
            <a:ext cx="33667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Carlito"/>
                <a:cs typeface="Carlito"/>
              </a:rPr>
              <a:t>Design </a:t>
            </a:r>
            <a:r>
              <a:rPr dirty="0" sz="1100">
                <a:latin typeface="Carlito"/>
                <a:cs typeface="Carlito"/>
              </a:rPr>
              <a:t>a </a:t>
            </a:r>
            <a:r>
              <a:rPr dirty="0" sz="1100" spc="-5">
                <a:latin typeface="Carlito"/>
                <a:cs typeface="Carlito"/>
              </a:rPr>
              <a:t>PDA for </a:t>
            </a:r>
            <a:r>
              <a:rPr dirty="0" sz="1100">
                <a:latin typeface="Carlito"/>
                <a:cs typeface="Carlito"/>
              </a:rPr>
              <a:t>accepting a </a:t>
            </a:r>
            <a:r>
              <a:rPr dirty="0" sz="1100" spc="-5">
                <a:latin typeface="Carlito"/>
                <a:cs typeface="Carlito"/>
              </a:rPr>
              <a:t>language {0</a:t>
            </a:r>
            <a:r>
              <a:rPr dirty="0" baseline="31746" sz="1050" spc="-7">
                <a:latin typeface="Carlito"/>
                <a:cs typeface="Carlito"/>
              </a:rPr>
              <a:t>n</a:t>
            </a:r>
            <a:r>
              <a:rPr dirty="0" sz="1100" spc="-5">
                <a:latin typeface="Carlito"/>
                <a:cs typeface="Carlito"/>
              </a:rPr>
              <a:t>1</a:t>
            </a:r>
            <a:r>
              <a:rPr dirty="0" baseline="31746" sz="1050" spc="-7">
                <a:latin typeface="Carlito"/>
                <a:cs typeface="Carlito"/>
              </a:rPr>
              <a:t>m</a:t>
            </a:r>
            <a:r>
              <a:rPr dirty="0" sz="1100" spc="-5">
                <a:latin typeface="Carlito"/>
                <a:cs typeface="Carlito"/>
              </a:rPr>
              <a:t>0</a:t>
            </a:r>
            <a:r>
              <a:rPr dirty="0" baseline="31746" sz="1050" spc="-7">
                <a:latin typeface="Carlito"/>
                <a:cs typeface="Carlito"/>
              </a:rPr>
              <a:t>n </a:t>
            </a:r>
            <a:r>
              <a:rPr dirty="0" sz="1100">
                <a:latin typeface="Carlito"/>
                <a:cs typeface="Carlito"/>
              </a:rPr>
              <a:t>| m,</a:t>
            </a:r>
            <a:r>
              <a:rPr dirty="0" sz="1100" spc="-9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n&gt;=1}.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36" y="6298222"/>
            <a:ext cx="5760085" cy="882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0"/>
              </a:spcBef>
            </a:pPr>
            <a:r>
              <a:rPr dirty="0" sz="1100" spc="-5" b="1">
                <a:latin typeface="Carlito"/>
                <a:cs typeface="Carlito"/>
              </a:rPr>
              <a:t>Solution: </a:t>
            </a:r>
            <a:r>
              <a:rPr dirty="0" sz="1100">
                <a:latin typeface="Carlito"/>
                <a:cs typeface="Carlito"/>
              </a:rPr>
              <a:t>In this </a:t>
            </a:r>
            <a:r>
              <a:rPr dirty="0" sz="1100" spc="-5">
                <a:latin typeface="Carlito"/>
                <a:cs typeface="Carlito"/>
              </a:rPr>
              <a:t>PDA, </a:t>
            </a:r>
            <a:r>
              <a:rPr dirty="0" sz="1100">
                <a:latin typeface="Carlito"/>
                <a:cs typeface="Carlito"/>
              </a:rPr>
              <a:t>n </a:t>
            </a:r>
            <a:r>
              <a:rPr dirty="0" sz="1100" spc="-5">
                <a:latin typeface="Carlito"/>
                <a:cs typeface="Carlito"/>
              </a:rPr>
              <a:t>number </a:t>
            </a:r>
            <a:r>
              <a:rPr dirty="0" sz="1100">
                <a:latin typeface="Carlito"/>
                <a:cs typeface="Carlito"/>
              </a:rPr>
              <a:t>of 0's </a:t>
            </a:r>
            <a:r>
              <a:rPr dirty="0" sz="1100" spc="-5">
                <a:latin typeface="Carlito"/>
                <a:cs typeface="Carlito"/>
              </a:rPr>
              <a:t>are followed </a:t>
            </a:r>
            <a:r>
              <a:rPr dirty="0" sz="1100" spc="-10">
                <a:latin typeface="Carlito"/>
                <a:cs typeface="Carlito"/>
              </a:rPr>
              <a:t>by </a:t>
            </a:r>
            <a:r>
              <a:rPr dirty="0" sz="1100" spc="-5">
                <a:latin typeface="Carlito"/>
                <a:cs typeface="Carlito"/>
              </a:rPr>
              <a:t>any number </a:t>
            </a:r>
            <a:r>
              <a:rPr dirty="0" sz="1100">
                <a:latin typeface="Carlito"/>
                <a:cs typeface="Carlito"/>
              </a:rPr>
              <a:t>of 1's </a:t>
            </a:r>
            <a:r>
              <a:rPr dirty="0" sz="1100" spc="-5">
                <a:latin typeface="Carlito"/>
                <a:cs typeface="Carlito"/>
              </a:rPr>
              <a:t>followed </a:t>
            </a:r>
            <a:r>
              <a:rPr dirty="0" sz="1100">
                <a:latin typeface="Carlito"/>
                <a:cs typeface="Carlito"/>
              </a:rPr>
              <a:t>n </a:t>
            </a:r>
            <a:r>
              <a:rPr dirty="0" sz="1100" spc="-5">
                <a:latin typeface="Carlito"/>
                <a:cs typeface="Carlito"/>
              </a:rPr>
              <a:t>number </a:t>
            </a:r>
            <a:r>
              <a:rPr dirty="0" sz="1100">
                <a:latin typeface="Carlito"/>
                <a:cs typeface="Carlito"/>
              </a:rPr>
              <a:t>of 0's.  </a:t>
            </a:r>
            <a:r>
              <a:rPr dirty="0" sz="1100" spc="-5">
                <a:latin typeface="Carlito"/>
                <a:cs typeface="Carlito"/>
              </a:rPr>
              <a:t>Hence the </a:t>
            </a:r>
            <a:r>
              <a:rPr dirty="0" sz="1100">
                <a:latin typeface="Carlito"/>
                <a:cs typeface="Carlito"/>
              </a:rPr>
              <a:t>logic for </a:t>
            </a:r>
            <a:r>
              <a:rPr dirty="0" sz="1100" spc="-5">
                <a:latin typeface="Carlito"/>
                <a:cs typeface="Carlito"/>
              </a:rPr>
              <a:t>design </a:t>
            </a:r>
            <a:r>
              <a:rPr dirty="0" sz="1100">
                <a:latin typeface="Carlito"/>
                <a:cs typeface="Carlito"/>
              </a:rPr>
              <a:t>of </a:t>
            </a:r>
            <a:r>
              <a:rPr dirty="0" sz="1100" spc="-5">
                <a:latin typeface="Carlito"/>
                <a:cs typeface="Carlito"/>
              </a:rPr>
              <a:t>such PDA </a:t>
            </a:r>
            <a:r>
              <a:rPr dirty="0" sz="1100">
                <a:latin typeface="Carlito"/>
                <a:cs typeface="Carlito"/>
              </a:rPr>
              <a:t>will </a:t>
            </a:r>
            <a:r>
              <a:rPr dirty="0" sz="1100" spc="-10">
                <a:latin typeface="Carlito"/>
                <a:cs typeface="Carlito"/>
              </a:rPr>
              <a:t>be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follows: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50">
              <a:latin typeface="Carlito"/>
              <a:cs typeface="Carlito"/>
            </a:endParaRPr>
          </a:p>
          <a:p>
            <a:pPr marL="12700" marR="6350">
              <a:lnSpc>
                <a:spcPct val="101899"/>
              </a:lnSpc>
            </a:pPr>
            <a:r>
              <a:rPr dirty="0" sz="1100">
                <a:latin typeface="Carlito"/>
                <a:cs typeface="Carlito"/>
              </a:rPr>
              <a:t>Push all 0's onto the </a:t>
            </a:r>
            <a:r>
              <a:rPr dirty="0" sz="1100" spc="-5">
                <a:latin typeface="Carlito"/>
                <a:cs typeface="Carlito"/>
              </a:rPr>
              <a:t>stack </a:t>
            </a:r>
            <a:r>
              <a:rPr dirty="0" sz="1100">
                <a:latin typeface="Carlito"/>
                <a:cs typeface="Carlito"/>
              </a:rPr>
              <a:t>on </a:t>
            </a:r>
            <a:r>
              <a:rPr dirty="0" sz="1100" spc="-5">
                <a:latin typeface="Carlito"/>
                <a:cs typeface="Carlito"/>
              </a:rPr>
              <a:t>encountering first </a:t>
            </a:r>
            <a:r>
              <a:rPr dirty="0" sz="1100">
                <a:latin typeface="Carlito"/>
                <a:cs typeface="Carlito"/>
              </a:rPr>
              <a:t>0's. </a:t>
            </a:r>
            <a:r>
              <a:rPr dirty="0" sz="1100" spc="-5">
                <a:latin typeface="Carlito"/>
                <a:cs typeface="Carlito"/>
              </a:rPr>
              <a:t>Then if </a:t>
            </a:r>
            <a:r>
              <a:rPr dirty="0" sz="1100">
                <a:latin typeface="Carlito"/>
                <a:cs typeface="Carlito"/>
              </a:rPr>
              <a:t>we </a:t>
            </a:r>
            <a:r>
              <a:rPr dirty="0" sz="1100" spc="-5">
                <a:latin typeface="Carlito"/>
                <a:cs typeface="Carlito"/>
              </a:rPr>
              <a:t>read </a:t>
            </a:r>
            <a:r>
              <a:rPr dirty="0" sz="1100">
                <a:latin typeface="Carlito"/>
                <a:cs typeface="Carlito"/>
              </a:rPr>
              <a:t>1, </a:t>
            </a:r>
            <a:r>
              <a:rPr dirty="0" sz="1100" spc="-5">
                <a:latin typeface="Carlito"/>
                <a:cs typeface="Carlito"/>
              </a:rPr>
              <a:t>just do nothing. Then </a:t>
            </a:r>
            <a:r>
              <a:rPr dirty="0" sz="1100">
                <a:latin typeface="Carlito"/>
                <a:cs typeface="Carlito"/>
              </a:rPr>
              <a:t>read 0,  and on </a:t>
            </a:r>
            <a:r>
              <a:rPr dirty="0" sz="1100" spc="-5">
                <a:latin typeface="Carlito"/>
                <a:cs typeface="Carlito"/>
              </a:rPr>
              <a:t>each </a:t>
            </a:r>
            <a:r>
              <a:rPr dirty="0" sz="1100">
                <a:latin typeface="Carlito"/>
                <a:cs typeface="Carlito"/>
              </a:rPr>
              <a:t>read of 0, </a:t>
            </a:r>
            <a:r>
              <a:rPr dirty="0" sz="1100" spc="-5">
                <a:latin typeface="Carlito"/>
                <a:cs typeface="Carlito"/>
              </a:rPr>
              <a:t>pop </a:t>
            </a:r>
            <a:r>
              <a:rPr dirty="0" sz="1100">
                <a:latin typeface="Carlito"/>
                <a:cs typeface="Carlito"/>
              </a:rPr>
              <a:t>one 0 </a:t>
            </a:r>
            <a:r>
              <a:rPr dirty="0" sz="1100" spc="-5">
                <a:latin typeface="Carlito"/>
                <a:cs typeface="Carlito"/>
              </a:rPr>
              <a:t>from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6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stack.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36" y="7683474"/>
            <a:ext cx="7734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rlito"/>
                <a:cs typeface="Carlito"/>
              </a:rPr>
              <a:t>For</a:t>
            </a:r>
            <a:r>
              <a:rPr dirty="0" sz="1100" spc="-6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instance: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36" y="4786363"/>
            <a:ext cx="268541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Carlito"/>
                <a:cs typeface="Carlito"/>
              </a:rPr>
              <a:t>This scenario </a:t>
            </a:r>
            <a:r>
              <a:rPr dirty="0" sz="1100" b="1">
                <a:latin typeface="Carlito"/>
                <a:cs typeface="Carlito"/>
              </a:rPr>
              <a:t>can be </a:t>
            </a:r>
            <a:r>
              <a:rPr dirty="0" sz="1100" spc="-5" b="1">
                <a:latin typeface="Carlito"/>
                <a:cs typeface="Carlito"/>
              </a:rPr>
              <a:t>written </a:t>
            </a:r>
            <a:r>
              <a:rPr dirty="0" sz="1100" b="1">
                <a:latin typeface="Carlito"/>
                <a:cs typeface="Carlito"/>
              </a:rPr>
              <a:t>in the ID </a:t>
            </a:r>
            <a:r>
              <a:rPr dirty="0" sz="1100" spc="-5" b="1">
                <a:latin typeface="Carlito"/>
                <a:cs typeface="Carlito"/>
              </a:rPr>
              <a:t>form</a:t>
            </a:r>
            <a:r>
              <a:rPr dirty="0" sz="1100" spc="-30" b="1">
                <a:latin typeface="Carlito"/>
                <a:cs typeface="Carlito"/>
              </a:rPr>
              <a:t> </a:t>
            </a:r>
            <a:r>
              <a:rPr dirty="0" sz="1100" spc="-5" b="1">
                <a:latin typeface="Carlito"/>
                <a:cs typeface="Carlito"/>
              </a:rPr>
              <a:t>as: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772" y="5158740"/>
            <a:ext cx="5875020" cy="123190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290"/>
              </a:spcBef>
            </a:pPr>
            <a:r>
              <a:rPr dirty="0" sz="1100" spc="-5">
                <a:latin typeface="Carlito"/>
                <a:cs typeface="Carlito"/>
              </a:rPr>
              <a:t>δ(q0, </a:t>
            </a:r>
            <a:r>
              <a:rPr dirty="0" sz="1100">
                <a:latin typeface="Carlito"/>
                <a:cs typeface="Carlito"/>
              </a:rPr>
              <a:t>0, </a:t>
            </a:r>
            <a:r>
              <a:rPr dirty="0" sz="1100" spc="-5">
                <a:latin typeface="Carlito"/>
                <a:cs typeface="Carlito"/>
              </a:rPr>
              <a:t>Z)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δ(q0,</a:t>
            </a:r>
            <a:r>
              <a:rPr dirty="0" sz="1100" spc="-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0Z)</a:t>
            </a:r>
            <a:endParaRPr sz="1100">
              <a:latin typeface="Carlito"/>
              <a:cs typeface="Carlito"/>
            </a:endParaRPr>
          </a:p>
          <a:p>
            <a:pPr marL="71120">
              <a:lnSpc>
                <a:spcPct val="100000"/>
              </a:lnSpc>
              <a:spcBef>
                <a:spcPts val="250"/>
              </a:spcBef>
            </a:pPr>
            <a:r>
              <a:rPr dirty="0" sz="1100" spc="-5">
                <a:latin typeface="Carlito"/>
                <a:cs typeface="Carlito"/>
              </a:rPr>
              <a:t>δ(q0, </a:t>
            </a:r>
            <a:r>
              <a:rPr dirty="0" sz="1100">
                <a:latin typeface="Carlito"/>
                <a:cs typeface="Carlito"/>
              </a:rPr>
              <a:t>0, </a:t>
            </a:r>
            <a:r>
              <a:rPr dirty="0" sz="1100" spc="-5">
                <a:latin typeface="Carlito"/>
                <a:cs typeface="Carlito"/>
              </a:rPr>
              <a:t>0)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δ(q0,</a:t>
            </a:r>
            <a:r>
              <a:rPr dirty="0" sz="1100" spc="-7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00)</a:t>
            </a:r>
            <a:endParaRPr sz="1100">
              <a:latin typeface="Carlito"/>
              <a:cs typeface="Carlito"/>
            </a:endParaRPr>
          </a:p>
          <a:p>
            <a:pPr marL="71120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Carlito"/>
                <a:cs typeface="Carlito"/>
              </a:rPr>
              <a:t>δ(q0, </a:t>
            </a:r>
            <a:r>
              <a:rPr dirty="0" sz="1100">
                <a:latin typeface="Carlito"/>
                <a:cs typeface="Carlito"/>
              </a:rPr>
              <a:t>1, </a:t>
            </a:r>
            <a:r>
              <a:rPr dirty="0" sz="1100" spc="-5">
                <a:latin typeface="Carlito"/>
                <a:cs typeface="Carlito"/>
              </a:rPr>
              <a:t>0)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δ(q1,</a:t>
            </a:r>
            <a:r>
              <a:rPr dirty="0" sz="1100" spc="-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0)</a:t>
            </a:r>
            <a:endParaRPr sz="1100">
              <a:latin typeface="Carlito"/>
              <a:cs typeface="Carlito"/>
            </a:endParaRPr>
          </a:p>
          <a:p>
            <a:pPr marL="71120">
              <a:lnSpc>
                <a:spcPct val="100000"/>
              </a:lnSpc>
              <a:spcBef>
                <a:spcPts val="254"/>
              </a:spcBef>
            </a:pPr>
            <a:r>
              <a:rPr dirty="0" sz="1100" spc="-5">
                <a:latin typeface="Carlito"/>
                <a:cs typeface="Carlito"/>
              </a:rPr>
              <a:t>δ(q1, </a:t>
            </a:r>
            <a:r>
              <a:rPr dirty="0" sz="1100">
                <a:latin typeface="Carlito"/>
                <a:cs typeface="Carlito"/>
              </a:rPr>
              <a:t>1, </a:t>
            </a:r>
            <a:r>
              <a:rPr dirty="0" sz="1100" spc="-5">
                <a:latin typeface="Carlito"/>
                <a:cs typeface="Carlito"/>
              </a:rPr>
              <a:t>0)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δ(q1,</a:t>
            </a:r>
            <a:r>
              <a:rPr dirty="0" sz="1100" spc="-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0)</a:t>
            </a:r>
            <a:endParaRPr sz="1100">
              <a:latin typeface="Carlito"/>
              <a:cs typeface="Carlito"/>
            </a:endParaRPr>
          </a:p>
          <a:p>
            <a:pPr marL="71120">
              <a:lnSpc>
                <a:spcPct val="100000"/>
              </a:lnSpc>
              <a:spcBef>
                <a:spcPts val="250"/>
              </a:spcBef>
            </a:pPr>
            <a:r>
              <a:rPr dirty="0" sz="1100" spc="-5">
                <a:latin typeface="Carlito"/>
                <a:cs typeface="Carlito"/>
              </a:rPr>
              <a:t>δ(q1, </a:t>
            </a:r>
            <a:r>
              <a:rPr dirty="0" sz="1100">
                <a:latin typeface="Carlito"/>
                <a:cs typeface="Carlito"/>
              </a:rPr>
              <a:t>0, </a:t>
            </a:r>
            <a:r>
              <a:rPr dirty="0" sz="1100" spc="-5">
                <a:latin typeface="Carlito"/>
                <a:cs typeface="Carlito"/>
              </a:rPr>
              <a:t>0)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δ(q1,</a:t>
            </a:r>
            <a:r>
              <a:rPr dirty="0" sz="1100" spc="-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ε)</a:t>
            </a:r>
            <a:endParaRPr sz="1100">
              <a:latin typeface="Carlito"/>
              <a:cs typeface="Carlito"/>
            </a:endParaRPr>
          </a:p>
          <a:p>
            <a:pPr marL="71120">
              <a:lnSpc>
                <a:spcPct val="100000"/>
              </a:lnSpc>
              <a:spcBef>
                <a:spcPts val="254"/>
              </a:spcBef>
              <a:tabLst>
                <a:tab pos="1392555" algn="l"/>
              </a:tabLst>
            </a:pPr>
            <a:r>
              <a:rPr dirty="0" sz="1100" spc="-5">
                <a:latin typeface="Carlito"/>
                <a:cs typeface="Carlito"/>
              </a:rPr>
              <a:t>δ(q1, </a:t>
            </a:r>
            <a:r>
              <a:rPr dirty="0" sz="1100">
                <a:latin typeface="Carlito"/>
                <a:cs typeface="Carlito"/>
              </a:rPr>
              <a:t>ε, </a:t>
            </a:r>
            <a:r>
              <a:rPr dirty="0" sz="1100" spc="-5">
                <a:latin typeface="Carlito"/>
                <a:cs typeface="Carlito"/>
              </a:rPr>
              <a:t>Z) </a:t>
            </a:r>
            <a:r>
              <a:rPr dirty="0" sz="1100">
                <a:latin typeface="Carlito"/>
                <a:cs typeface="Carlito"/>
              </a:rPr>
              <a:t>=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δ(q2,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Z)	(ACCEPT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state)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36" y="6549618"/>
            <a:ext cx="35248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rlito"/>
                <a:cs typeface="Carlito"/>
              </a:rPr>
              <a:t>Now we will </a:t>
            </a:r>
            <a:r>
              <a:rPr dirty="0" sz="1100" spc="-5">
                <a:latin typeface="Carlito"/>
                <a:cs typeface="Carlito"/>
              </a:rPr>
              <a:t>simulate </a:t>
            </a:r>
            <a:r>
              <a:rPr dirty="0" sz="1100">
                <a:latin typeface="Carlito"/>
                <a:cs typeface="Carlito"/>
              </a:rPr>
              <a:t>this </a:t>
            </a:r>
            <a:r>
              <a:rPr dirty="0" sz="1100" spc="-5">
                <a:latin typeface="Carlito"/>
                <a:cs typeface="Carlito"/>
              </a:rPr>
              <a:t>PDA for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input </a:t>
            </a:r>
            <a:r>
              <a:rPr dirty="0" sz="1100">
                <a:latin typeface="Carlito"/>
                <a:cs typeface="Carlito"/>
              </a:rPr>
              <a:t>string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"0011100".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772" y="6922008"/>
            <a:ext cx="5875020" cy="183388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290"/>
              </a:spcBef>
            </a:pPr>
            <a:r>
              <a:rPr dirty="0" sz="1100" spc="-5">
                <a:latin typeface="Carlito"/>
                <a:cs typeface="Carlito"/>
              </a:rPr>
              <a:t>δ(q0, </a:t>
            </a:r>
            <a:r>
              <a:rPr dirty="0" sz="1100">
                <a:latin typeface="Carlito"/>
                <a:cs typeface="Carlito"/>
              </a:rPr>
              <a:t>0011100, </a:t>
            </a:r>
            <a:r>
              <a:rPr dirty="0" sz="1100" spc="-5">
                <a:latin typeface="Carlito"/>
                <a:cs typeface="Carlito"/>
              </a:rPr>
              <a:t>Z) </a:t>
            </a:r>
            <a:r>
              <a:rPr dirty="0" sz="1100" spc="-204">
                <a:latin typeface="DejaVu Serif"/>
                <a:cs typeface="DejaVu Serif"/>
              </a:rPr>
              <a:t>⊢ </a:t>
            </a:r>
            <a:r>
              <a:rPr dirty="0" sz="1100" spc="-5">
                <a:latin typeface="Carlito"/>
                <a:cs typeface="Carlito"/>
              </a:rPr>
              <a:t>δ(q0, 011100,</a:t>
            </a:r>
            <a:r>
              <a:rPr dirty="0" sz="1100" spc="-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0Z)</a:t>
            </a:r>
            <a:endParaRPr sz="1100">
              <a:latin typeface="Carlito"/>
              <a:cs typeface="Carlito"/>
            </a:endParaRPr>
          </a:p>
          <a:p>
            <a:pPr marL="641350">
              <a:lnSpc>
                <a:spcPct val="100000"/>
              </a:lnSpc>
              <a:spcBef>
                <a:spcPts val="265"/>
              </a:spcBef>
            </a:pPr>
            <a:r>
              <a:rPr dirty="0" sz="1100" spc="-204">
                <a:latin typeface="DejaVu Serif"/>
                <a:cs typeface="DejaVu Serif"/>
              </a:rPr>
              <a:t>⊢ </a:t>
            </a:r>
            <a:r>
              <a:rPr dirty="0" sz="1100" spc="-5">
                <a:latin typeface="Carlito"/>
                <a:cs typeface="Carlito"/>
              </a:rPr>
              <a:t>δ(q0, </a:t>
            </a:r>
            <a:r>
              <a:rPr dirty="0" sz="1100">
                <a:latin typeface="Carlito"/>
                <a:cs typeface="Carlito"/>
              </a:rPr>
              <a:t>11100,</a:t>
            </a:r>
            <a:r>
              <a:rPr dirty="0" sz="1100" spc="-5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00Z)</a:t>
            </a:r>
            <a:endParaRPr sz="1100">
              <a:latin typeface="Carlito"/>
              <a:cs typeface="Carlito"/>
            </a:endParaRPr>
          </a:p>
          <a:p>
            <a:pPr marL="641350">
              <a:lnSpc>
                <a:spcPct val="100000"/>
              </a:lnSpc>
              <a:spcBef>
                <a:spcPts val="250"/>
              </a:spcBef>
            </a:pPr>
            <a:r>
              <a:rPr dirty="0" sz="1100" spc="-204">
                <a:latin typeface="DejaVu Serif"/>
                <a:cs typeface="DejaVu Serif"/>
              </a:rPr>
              <a:t>⊢ </a:t>
            </a:r>
            <a:r>
              <a:rPr dirty="0" sz="1100" spc="-5">
                <a:latin typeface="Carlito"/>
                <a:cs typeface="Carlito"/>
              </a:rPr>
              <a:t>δ(q0, 1100,</a:t>
            </a:r>
            <a:r>
              <a:rPr dirty="0" sz="1100" spc="-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00Z)</a:t>
            </a:r>
            <a:endParaRPr sz="1100">
              <a:latin typeface="Carlito"/>
              <a:cs typeface="Carlito"/>
            </a:endParaRPr>
          </a:p>
          <a:p>
            <a:pPr marL="641350">
              <a:lnSpc>
                <a:spcPct val="100000"/>
              </a:lnSpc>
              <a:spcBef>
                <a:spcPts val="265"/>
              </a:spcBef>
            </a:pPr>
            <a:r>
              <a:rPr dirty="0" sz="1100" spc="-204">
                <a:latin typeface="DejaVu Serif"/>
                <a:cs typeface="DejaVu Serif"/>
              </a:rPr>
              <a:t>⊢ </a:t>
            </a:r>
            <a:r>
              <a:rPr dirty="0" sz="1100" spc="-5">
                <a:latin typeface="Carlito"/>
                <a:cs typeface="Carlito"/>
              </a:rPr>
              <a:t>δ(q1, </a:t>
            </a:r>
            <a:r>
              <a:rPr dirty="0" sz="1100">
                <a:latin typeface="Carlito"/>
                <a:cs typeface="Carlito"/>
              </a:rPr>
              <a:t>100,</a:t>
            </a:r>
            <a:r>
              <a:rPr dirty="0" sz="1100" spc="-5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00Z)</a:t>
            </a:r>
            <a:endParaRPr sz="1100">
              <a:latin typeface="Carlito"/>
              <a:cs typeface="Carlito"/>
            </a:endParaRPr>
          </a:p>
          <a:p>
            <a:pPr marL="641350">
              <a:lnSpc>
                <a:spcPct val="100000"/>
              </a:lnSpc>
              <a:spcBef>
                <a:spcPts val="254"/>
              </a:spcBef>
            </a:pPr>
            <a:r>
              <a:rPr dirty="0" sz="1100" spc="-204">
                <a:latin typeface="DejaVu Serif"/>
                <a:cs typeface="DejaVu Serif"/>
              </a:rPr>
              <a:t>⊢ </a:t>
            </a:r>
            <a:r>
              <a:rPr dirty="0" sz="1100" spc="-5">
                <a:latin typeface="Carlito"/>
                <a:cs typeface="Carlito"/>
              </a:rPr>
              <a:t>δ(q1, 00,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00Z)</a:t>
            </a:r>
            <a:endParaRPr sz="1100">
              <a:latin typeface="Carlito"/>
              <a:cs typeface="Carlito"/>
            </a:endParaRPr>
          </a:p>
          <a:p>
            <a:pPr marL="641350">
              <a:lnSpc>
                <a:spcPct val="100000"/>
              </a:lnSpc>
              <a:spcBef>
                <a:spcPts val="250"/>
              </a:spcBef>
            </a:pPr>
            <a:r>
              <a:rPr dirty="0" sz="1100" spc="-204">
                <a:latin typeface="DejaVu Serif"/>
                <a:cs typeface="DejaVu Serif"/>
              </a:rPr>
              <a:t>⊢ </a:t>
            </a:r>
            <a:r>
              <a:rPr dirty="0" sz="1100" spc="-5">
                <a:latin typeface="Carlito"/>
                <a:cs typeface="Carlito"/>
              </a:rPr>
              <a:t>δ(q1, </a:t>
            </a:r>
            <a:r>
              <a:rPr dirty="0" sz="1100">
                <a:latin typeface="Carlito"/>
                <a:cs typeface="Carlito"/>
              </a:rPr>
              <a:t>0,</a:t>
            </a:r>
            <a:r>
              <a:rPr dirty="0" sz="1100" spc="-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0Z)</a:t>
            </a:r>
            <a:endParaRPr sz="1100">
              <a:latin typeface="Carlito"/>
              <a:cs typeface="Carlito"/>
            </a:endParaRPr>
          </a:p>
          <a:p>
            <a:pPr marL="641350">
              <a:lnSpc>
                <a:spcPct val="100000"/>
              </a:lnSpc>
              <a:spcBef>
                <a:spcPts val="250"/>
              </a:spcBef>
            </a:pPr>
            <a:r>
              <a:rPr dirty="0" sz="1100" spc="-204">
                <a:latin typeface="DejaVu Serif"/>
                <a:cs typeface="DejaVu Serif"/>
              </a:rPr>
              <a:t>⊢ </a:t>
            </a:r>
            <a:r>
              <a:rPr dirty="0" sz="1100" spc="-5">
                <a:latin typeface="Carlito"/>
                <a:cs typeface="Carlito"/>
              </a:rPr>
              <a:t>δ(q1, </a:t>
            </a:r>
            <a:r>
              <a:rPr dirty="0" sz="1100">
                <a:latin typeface="Carlito"/>
                <a:cs typeface="Carlito"/>
              </a:rPr>
              <a:t>ε,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Z)</a:t>
            </a:r>
            <a:endParaRPr sz="1100">
              <a:latin typeface="Carlito"/>
              <a:cs typeface="Carlito"/>
            </a:endParaRPr>
          </a:p>
          <a:p>
            <a:pPr marL="705485" marR="4665980" indent="-64135">
              <a:lnSpc>
                <a:spcPct val="119100"/>
              </a:lnSpc>
              <a:spcBef>
                <a:spcPts val="15"/>
              </a:spcBef>
            </a:pPr>
            <a:r>
              <a:rPr dirty="0" sz="1100" spc="-204">
                <a:latin typeface="DejaVu Serif"/>
                <a:cs typeface="DejaVu Serif"/>
              </a:rPr>
              <a:t>⊢ </a:t>
            </a:r>
            <a:r>
              <a:rPr dirty="0" sz="1100" spc="-5">
                <a:latin typeface="Carlito"/>
                <a:cs typeface="Carlito"/>
              </a:rPr>
              <a:t>δ(q2, Z)  ACCEPT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23288" y="925068"/>
            <a:ext cx="3714115" cy="3691254"/>
            <a:chOff x="1923288" y="925068"/>
            <a:chExt cx="3714115" cy="3691254"/>
          </a:xfrm>
        </p:grpSpPr>
        <p:sp>
          <p:nvSpPr>
            <p:cNvPr id="7" name="object 7"/>
            <p:cNvSpPr/>
            <p:nvPr/>
          </p:nvSpPr>
          <p:spPr>
            <a:xfrm>
              <a:off x="1929384" y="932688"/>
              <a:ext cx="3703320" cy="3675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23288" y="925068"/>
              <a:ext cx="3714115" cy="3691254"/>
            </a:xfrm>
            <a:custGeom>
              <a:avLst/>
              <a:gdLst/>
              <a:ahLst/>
              <a:cxnLst/>
              <a:rect l="l" t="t" r="r" b="b"/>
              <a:pathLst>
                <a:path w="3714115" h="3691254">
                  <a:moveTo>
                    <a:pt x="3712464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3689604"/>
                  </a:lnTo>
                  <a:lnTo>
                    <a:pt x="3048" y="3691127"/>
                  </a:lnTo>
                  <a:lnTo>
                    <a:pt x="3712464" y="3691127"/>
                  </a:lnTo>
                  <a:lnTo>
                    <a:pt x="3713988" y="3689604"/>
                  </a:lnTo>
                  <a:lnTo>
                    <a:pt x="3713988" y="3686555"/>
                  </a:lnTo>
                  <a:lnTo>
                    <a:pt x="9143" y="3686555"/>
                  </a:lnTo>
                  <a:lnTo>
                    <a:pt x="4572" y="3681983"/>
                  </a:lnTo>
                  <a:lnTo>
                    <a:pt x="9143" y="3681983"/>
                  </a:lnTo>
                  <a:lnTo>
                    <a:pt x="9143" y="9143"/>
                  </a:lnTo>
                  <a:lnTo>
                    <a:pt x="4572" y="9143"/>
                  </a:lnTo>
                  <a:lnTo>
                    <a:pt x="9143" y="4571"/>
                  </a:lnTo>
                  <a:lnTo>
                    <a:pt x="3713988" y="4571"/>
                  </a:lnTo>
                  <a:lnTo>
                    <a:pt x="3713988" y="3048"/>
                  </a:lnTo>
                  <a:lnTo>
                    <a:pt x="3712464" y="0"/>
                  </a:lnTo>
                  <a:close/>
                </a:path>
                <a:path w="3714115" h="3691254">
                  <a:moveTo>
                    <a:pt x="9143" y="3681983"/>
                  </a:moveTo>
                  <a:lnTo>
                    <a:pt x="4572" y="3681983"/>
                  </a:lnTo>
                  <a:lnTo>
                    <a:pt x="9143" y="3686555"/>
                  </a:lnTo>
                  <a:lnTo>
                    <a:pt x="9143" y="3681983"/>
                  </a:lnTo>
                  <a:close/>
                </a:path>
                <a:path w="3714115" h="3691254">
                  <a:moveTo>
                    <a:pt x="3704844" y="3681983"/>
                  </a:moveTo>
                  <a:lnTo>
                    <a:pt x="9143" y="3681983"/>
                  </a:lnTo>
                  <a:lnTo>
                    <a:pt x="9143" y="3686555"/>
                  </a:lnTo>
                  <a:lnTo>
                    <a:pt x="3704844" y="3686555"/>
                  </a:lnTo>
                  <a:lnTo>
                    <a:pt x="3704844" y="3681983"/>
                  </a:lnTo>
                  <a:close/>
                </a:path>
                <a:path w="3714115" h="3691254">
                  <a:moveTo>
                    <a:pt x="3704844" y="4571"/>
                  </a:moveTo>
                  <a:lnTo>
                    <a:pt x="3704844" y="3686555"/>
                  </a:lnTo>
                  <a:lnTo>
                    <a:pt x="3709416" y="3681983"/>
                  </a:lnTo>
                  <a:lnTo>
                    <a:pt x="3713988" y="3681983"/>
                  </a:lnTo>
                  <a:lnTo>
                    <a:pt x="3713988" y="9143"/>
                  </a:lnTo>
                  <a:lnTo>
                    <a:pt x="3709416" y="9143"/>
                  </a:lnTo>
                  <a:lnTo>
                    <a:pt x="3704844" y="4571"/>
                  </a:lnTo>
                  <a:close/>
                </a:path>
                <a:path w="3714115" h="3691254">
                  <a:moveTo>
                    <a:pt x="3713988" y="3681983"/>
                  </a:moveTo>
                  <a:lnTo>
                    <a:pt x="3709416" y="3681983"/>
                  </a:lnTo>
                  <a:lnTo>
                    <a:pt x="3704844" y="3686555"/>
                  </a:lnTo>
                  <a:lnTo>
                    <a:pt x="3713988" y="3686555"/>
                  </a:lnTo>
                  <a:lnTo>
                    <a:pt x="3713988" y="3681983"/>
                  </a:lnTo>
                  <a:close/>
                </a:path>
                <a:path w="3714115" h="3691254">
                  <a:moveTo>
                    <a:pt x="9143" y="4571"/>
                  </a:moveTo>
                  <a:lnTo>
                    <a:pt x="4572" y="9143"/>
                  </a:lnTo>
                  <a:lnTo>
                    <a:pt x="9143" y="9143"/>
                  </a:lnTo>
                  <a:lnTo>
                    <a:pt x="9143" y="4571"/>
                  </a:lnTo>
                  <a:close/>
                </a:path>
                <a:path w="3714115" h="3691254">
                  <a:moveTo>
                    <a:pt x="3704844" y="4571"/>
                  </a:moveTo>
                  <a:lnTo>
                    <a:pt x="9143" y="4571"/>
                  </a:lnTo>
                  <a:lnTo>
                    <a:pt x="9143" y="9143"/>
                  </a:lnTo>
                  <a:lnTo>
                    <a:pt x="3704844" y="9143"/>
                  </a:lnTo>
                  <a:lnTo>
                    <a:pt x="3704844" y="4571"/>
                  </a:lnTo>
                  <a:close/>
                </a:path>
                <a:path w="3714115" h="3691254">
                  <a:moveTo>
                    <a:pt x="3713988" y="4571"/>
                  </a:moveTo>
                  <a:lnTo>
                    <a:pt x="3704844" y="4571"/>
                  </a:lnTo>
                  <a:lnTo>
                    <a:pt x="3709416" y="9143"/>
                  </a:lnTo>
                  <a:lnTo>
                    <a:pt x="3713988" y="9143"/>
                  </a:lnTo>
                  <a:lnTo>
                    <a:pt x="3713988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2020-10-05T14:00:14Z</dcterms:created>
  <dcterms:modified xsi:type="dcterms:W3CDTF">2020-10-05T14:00:14Z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2020-05-16T00:00:00Z</vt:filetime>
  </property>
  <property fmtid="{D5CDD505-2E9C-101B-9397-08002B2CF9AE}" pid="3" name="LastSaved">
    <vt:filetime>2020-10-05T00:00:00Z</vt:filetime>
  </property>
</Properties>
</file>