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295" r:id="rId7"/>
    <p:sldId id="296" r:id="rId8"/>
    <p:sldId id="297" r:id="rId9"/>
    <p:sldId id="298" r:id="rId10"/>
    <p:sldId id="261" r:id="rId11"/>
    <p:sldId id="289" r:id="rId12"/>
    <p:sldId id="262" r:id="rId13"/>
    <p:sldId id="266" r:id="rId14"/>
    <p:sldId id="299" r:id="rId15"/>
    <p:sldId id="270" r:id="rId16"/>
    <p:sldId id="300" r:id="rId17"/>
    <p:sldId id="301" r:id="rId1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onora rossi" userId="78cd94565641092f" providerId="LiveId" clId="{AF42771E-567D-4129-9229-0903DA3DC500}"/>
    <pc:docChg chg="custSel modSld">
      <pc:chgData name="eleonora rossi" userId="78cd94565641092f" providerId="LiveId" clId="{AF42771E-567D-4129-9229-0903DA3DC500}" dt="2023-06-27T22:54:40.335" v="2" actId="1076"/>
      <pc:docMkLst>
        <pc:docMk/>
      </pc:docMkLst>
      <pc:sldChg chg="modSp mod">
        <pc:chgData name="eleonora rossi" userId="78cd94565641092f" providerId="LiveId" clId="{AF42771E-567D-4129-9229-0903DA3DC500}" dt="2023-06-27T22:54:40.335" v="2" actId="1076"/>
        <pc:sldMkLst>
          <pc:docMk/>
          <pc:sldMk cId="1132068272" sldId="299"/>
        </pc:sldMkLst>
        <pc:picChg chg="mod">
          <ac:chgData name="eleonora rossi" userId="78cd94565641092f" providerId="LiveId" clId="{AF42771E-567D-4129-9229-0903DA3DC500}" dt="2023-06-27T22:54:40.335" v="2" actId="1076"/>
          <ac:picMkLst>
            <pc:docMk/>
            <pc:sldMk cId="1132068272" sldId="299"/>
            <ac:picMk id="6" creationId="{15574102-A594-E339-4F44-71744FF7BB89}"/>
          </ac:picMkLst>
        </pc:picChg>
      </pc:sldChg>
      <pc:sldChg chg="modSp mod">
        <pc:chgData name="eleonora rossi" userId="78cd94565641092f" providerId="LiveId" clId="{AF42771E-567D-4129-9229-0903DA3DC500}" dt="2023-06-27T22:54:19.844" v="1" actId="313"/>
        <pc:sldMkLst>
          <pc:docMk/>
          <pc:sldMk cId="2546062166" sldId="300"/>
        </pc:sldMkLst>
        <pc:spChg chg="mod">
          <ac:chgData name="eleonora rossi" userId="78cd94565641092f" providerId="LiveId" clId="{AF42771E-567D-4129-9229-0903DA3DC500}" dt="2023-06-27T22:54:19.844" v="1" actId="313"/>
          <ac:spMkLst>
            <pc:docMk/>
            <pc:sldMk cId="2546062166" sldId="300"/>
            <ac:spMk id="2" creationId="{39605AF1-623C-4E09-AB5D-8DD0571489F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27/06/2023</a:t>
            </a:fld>
            <a:endParaRPr lang="it-IT"/>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27/06/2023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a:p>
        </p:txBody>
      </p:sp>
    </p:spTree>
    <p:extLst>
      <p:ext uri="{BB962C8B-B14F-4D97-AF65-F5344CB8AC3E}">
        <p14:creationId xmlns:p14="http://schemas.microsoft.com/office/powerpoint/2010/main" val="93935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a:p>
        </p:txBody>
      </p:sp>
    </p:spTree>
    <p:extLst>
      <p:ext uri="{BB962C8B-B14F-4D97-AF65-F5344CB8AC3E}">
        <p14:creationId xmlns:p14="http://schemas.microsoft.com/office/powerpoint/2010/main" val="230351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a:p>
        </p:txBody>
      </p:sp>
    </p:spTree>
    <p:extLst>
      <p:ext uri="{BB962C8B-B14F-4D97-AF65-F5344CB8AC3E}">
        <p14:creationId xmlns:p14="http://schemas.microsoft.com/office/powerpoint/2010/main" val="1922371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a:p>
        </p:txBody>
      </p:sp>
    </p:spTree>
    <p:extLst>
      <p:ext uri="{BB962C8B-B14F-4D97-AF65-F5344CB8AC3E}">
        <p14:creationId xmlns:p14="http://schemas.microsoft.com/office/powerpoint/2010/main" val="183611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a:p>
        </p:txBody>
      </p:sp>
    </p:spTree>
    <p:extLst>
      <p:ext uri="{BB962C8B-B14F-4D97-AF65-F5344CB8AC3E}">
        <p14:creationId xmlns:p14="http://schemas.microsoft.com/office/powerpoint/2010/main" val="439735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a:p>
        </p:txBody>
      </p:sp>
    </p:spTree>
    <p:extLst>
      <p:ext uri="{BB962C8B-B14F-4D97-AF65-F5344CB8AC3E}">
        <p14:creationId xmlns:p14="http://schemas.microsoft.com/office/powerpoint/2010/main" val="161650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11</a:t>
            </a:fld>
            <a:endParaRPr lang="it-IT"/>
          </a:p>
        </p:txBody>
      </p:sp>
    </p:spTree>
    <p:extLst>
      <p:ext uri="{BB962C8B-B14F-4D97-AF65-F5344CB8AC3E}">
        <p14:creationId xmlns:p14="http://schemas.microsoft.com/office/powerpoint/2010/main" val="119971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12</a:t>
            </a:fld>
            <a:endParaRPr lang="it-IT"/>
          </a:p>
        </p:txBody>
      </p:sp>
    </p:spTree>
    <p:extLst>
      <p:ext uri="{BB962C8B-B14F-4D97-AF65-F5344CB8AC3E}">
        <p14:creationId xmlns:p14="http://schemas.microsoft.com/office/powerpoint/2010/main" val="3905502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a:p>
        </p:txBody>
      </p:sp>
    </p:spTree>
    <p:extLst>
      <p:ext uri="{BB962C8B-B14F-4D97-AF65-F5344CB8AC3E}">
        <p14:creationId xmlns:p14="http://schemas.microsoft.com/office/powerpoint/2010/main" val="1874008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it-IT" noProof="0"/>
              <a:t>FARE CLIC PER MODIFICARE LO STILE DEL TITOLO</a:t>
            </a:r>
          </a:p>
        </p:txBody>
      </p:sp>
      <p:sp>
        <p:nvSpPr>
          <p:cNvPr id="3" name="Sottotitolo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pic>
        <p:nvPicPr>
          <p:cNvPr id="8" name="Elemento gra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uto due">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IL TESTO DELLO SCHEMA</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IL TESTO DELLO SCHEMA</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pic>
        <p:nvPicPr>
          <p:cNvPr id="11" name="Elemento gra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afico e tabella">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it-IT" noProof="0"/>
              <a:t>Fare clic per modificare lo stile del titolo</a:t>
            </a:r>
          </a:p>
        </p:txBody>
      </p:sp>
      <p:sp>
        <p:nvSpPr>
          <p:cNvPr id="7" name="Segnaposto grafico 6">
            <a:extLst>
              <a:ext uri="{FF2B5EF4-FFF2-40B4-BE49-F238E27FC236}">
                <a16:creationId xmlns:a16="http://schemas.microsoft.com/office/drawing/2014/main" id="{08AF2DB4-A973-4307-B59C-6058A138835C}"/>
              </a:ext>
            </a:extLst>
          </p:cNvPr>
          <p:cNvSpPr>
            <a:spLocks noGrp="1"/>
          </p:cNvSpPr>
          <p:nvPr>
            <p:ph type="chart" sz="quarter" idx="13" hasCustomPrompt="1"/>
          </p:nvPr>
        </p:nvSpPr>
        <p:spPr>
          <a:xfrm>
            <a:off x="838200" y="2286002"/>
            <a:ext cx="6094270" cy="3542143"/>
          </a:xfrm>
        </p:spPr>
        <p:txBody>
          <a:bodyPr rtlCol="0"/>
          <a:lstStyle/>
          <a:p>
            <a:pPr rtl="0"/>
            <a:r>
              <a:rPr lang="it-IT" noProof="0"/>
              <a:t>Fai clic sull'icona per aggiungere un grafico</a:t>
            </a:r>
          </a:p>
        </p:txBody>
      </p:sp>
      <p:sp>
        <p:nvSpPr>
          <p:cNvPr id="11" name="Segnaposto testo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it-IT" noProof="0"/>
              <a:t>Fai clic per modificare</a:t>
            </a:r>
          </a:p>
        </p:txBody>
      </p:sp>
      <p:sp>
        <p:nvSpPr>
          <p:cNvPr id="13" name="Segnaposto contenuto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it-IT" noProof="0"/>
              <a:t>Fai clic per aggiungere contenuto</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l team di 4 persone">
    <p:bg>
      <p:bgRef idx="1001">
        <a:schemeClr val="bg1"/>
      </p:bgRef>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immagine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it-IT" noProof="0"/>
              <a:t>Fare clic sull'icona per inserire un'immagine</a:t>
            </a:r>
          </a:p>
        </p:txBody>
      </p:sp>
      <p:sp>
        <p:nvSpPr>
          <p:cNvPr id="17" name="Segnaposto immagine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it-IT" noProof="0"/>
              <a:t>Fare clic sull'icona per inserire un'immagine</a:t>
            </a:r>
          </a:p>
        </p:txBody>
      </p:sp>
      <p:sp>
        <p:nvSpPr>
          <p:cNvPr id="18" name="Segnaposto immagine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it-IT" noProof="0"/>
              <a:t>Fare clic sull'icona per inserire un'immagine</a:t>
            </a:r>
          </a:p>
        </p:txBody>
      </p:sp>
      <p:sp>
        <p:nvSpPr>
          <p:cNvPr id="19" name="Segnaposto immagine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it-IT" noProof="0"/>
              <a:t>Fare clic sull'icona per inserire un'immagine</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3" name="Segnaposto tes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4" name="Segnaposto tes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5" name="Segnaposto tes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6" name="Segnaposto tes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7" name="Segnaposto tes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8" name="Segnaposto tes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9" name="Segnaposto tes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cxnSp>
        <p:nvCxnSpPr>
          <p:cNvPr id="10" name="Connettore dirit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a del team di 8 pers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immagine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a:t>Fare clic sull'icona per inserire un'immagine</a:t>
            </a:r>
          </a:p>
        </p:txBody>
      </p:sp>
      <p:sp>
        <p:nvSpPr>
          <p:cNvPr id="17" name="Segnaposto immagine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a:t>Fare clic sull'icona per inserire un'immagine</a:t>
            </a:r>
          </a:p>
        </p:txBody>
      </p:sp>
      <p:sp>
        <p:nvSpPr>
          <p:cNvPr id="18" name="Segnaposto immagine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it-IT" noProof="0"/>
              <a:t>Fare clic sull'icona per inserire un'immagine</a:t>
            </a:r>
          </a:p>
        </p:txBody>
      </p:sp>
      <p:sp>
        <p:nvSpPr>
          <p:cNvPr id="19" name="Segnaposto immagine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a:t>Fare clic sull'icona per inserire un'immagine</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6" name="Segnaposto tes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3" name="Segnaposto tes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7" name="Segnaposto tes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4" name="Segnaposto tes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8" name="Segnaposto tes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5" name="Segnaposto tes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9" name="Segnaposto tes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55" name="Segnaposto immagine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a:t>Fare clic sull'icona per inserire un'immagine</a:t>
            </a:r>
          </a:p>
        </p:txBody>
      </p:sp>
      <p:sp>
        <p:nvSpPr>
          <p:cNvPr id="56" name="Segnaposto immagine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a:t>Fare clic sull'icona per inserire un'immagine</a:t>
            </a:r>
          </a:p>
        </p:txBody>
      </p:sp>
      <p:sp>
        <p:nvSpPr>
          <p:cNvPr id="57" name="Segnaposto immagine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it-IT" noProof="0"/>
              <a:t>Fare clic sull'icona per inserire un'immagine</a:t>
            </a:r>
          </a:p>
        </p:txBody>
      </p:sp>
      <p:sp>
        <p:nvSpPr>
          <p:cNvPr id="58" name="Segnaposto immagine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a:t>Fare clic sull'icona per inserire un'immagine</a:t>
            </a:r>
          </a:p>
        </p:txBody>
      </p:sp>
      <p:sp>
        <p:nvSpPr>
          <p:cNvPr id="54" name="Segnaposto tes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62" name="Segnaposto tes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59" name="Segnaposto tes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63" name="Segnaposto tes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60" name="Segnaposto tes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64" name="Segnaposto tes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61" name="Segnaposto tes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65" name="Segnaposto tes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it-IT" noProof="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it-IT" noProof="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it-IT" noProof="0" smtClean="0"/>
              <a:t>‹N›</a:t>
            </a:fld>
            <a:endParaRPr lang="it-IT" noProof="0"/>
          </a:p>
        </p:txBody>
      </p:sp>
      <p:pic>
        <p:nvPicPr>
          <p:cNvPr id="13" name="Elemento gra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Elemento gra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Riepilog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lo stile del titolo</a:t>
            </a:r>
          </a:p>
        </p:txBody>
      </p:sp>
      <p:cxnSp>
        <p:nvCxnSpPr>
          <p:cNvPr id="23" name="Connettore dirit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o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it-IT" noProof="0"/>
              <a:t>FARE CLIC PER MODIFICARE LO STILE DEL TITOLO</a:t>
            </a:r>
          </a:p>
        </p:txBody>
      </p:sp>
      <p:sp>
        <p:nvSpPr>
          <p:cNvPr id="3" name="Segnaposto contenuto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it-IT" noProof="0"/>
              <a:t>20XX</a:t>
            </a:r>
          </a:p>
        </p:txBody>
      </p:sp>
      <p:sp>
        <p:nvSpPr>
          <p:cNvPr id="5" name="Segnaposto piè di pa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it-IT" noProof="0"/>
              <a:t>Presentazione</a:t>
            </a:r>
          </a:p>
        </p:txBody>
      </p:sp>
      <p:sp>
        <p:nvSpPr>
          <p:cNvPr id="6" name="Segnaposto numero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hiusura">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it-IT" noProof="0"/>
              <a:t>FARE CLIC PER MODIFICARE LO STILE DEL TITOLO</a:t>
            </a:r>
          </a:p>
        </p:txBody>
      </p:sp>
      <p:sp>
        <p:nvSpPr>
          <p:cNvPr id="3" name="Sottotitolo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pic>
        <p:nvPicPr>
          <p:cNvPr id="6" name="Elemento gra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Segnaposto dat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it-IT" noProof="0"/>
              <a:t>20XX</a:t>
            </a:r>
          </a:p>
        </p:txBody>
      </p:sp>
      <p:sp>
        <p:nvSpPr>
          <p:cNvPr id="10" name="Segnaposto piè di pa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it-IT" noProof="0"/>
              <a:t>Presentazione</a:t>
            </a:r>
          </a:p>
        </p:txBody>
      </p:sp>
      <p:sp>
        <p:nvSpPr>
          <p:cNvPr id="11" name="Segnaposto numero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quenza temporale">
    <p:spTree>
      <p:nvGrpSpPr>
        <p:cNvPr id="1" name=""/>
        <p:cNvGrpSpPr/>
        <p:nvPr/>
      </p:nvGrpSpPr>
      <p:grpSpPr>
        <a:xfrm>
          <a:off x="0" y="0"/>
          <a:ext cx="0" cy="0"/>
          <a:chOff x="0" y="0"/>
          <a:chExt cx="0" cy="0"/>
        </a:xfrm>
      </p:grpSpPr>
      <p:sp>
        <p:nvSpPr>
          <p:cNvPr id="12" name="Elemento gra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it-IT" noProof="0"/>
          </a:p>
        </p:txBody>
      </p:sp>
      <p:sp>
        <p:nvSpPr>
          <p:cNvPr id="2" name="Tito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IL TITOLO</a:t>
            </a:r>
          </a:p>
        </p:txBody>
      </p:sp>
      <p:sp>
        <p:nvSpPr>
          <p:cNvPr id="16" name="Segnaposto tes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it-IT" noProof="0"/>
              <a:t>FARE CLIC PER MODIFICARE GLI STILI DEL TESTO DELLO SCHEMA</a:t>
            </a:r>
          </a:p>
        </p:txBody>
      </p:sp>
      <p:sp>
        <p:nvSpPr>
          <p:cNvPr id="17" name="Segnaposto tes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it-IT" noProof="0"/>
              <a:t>FARE CLIC PER MODIFICARE GLI STILI DEL TESTO DELLO SCHEMA</a:t>
            </a:r>
          </a:p>
        </p:txBody>
      </p:sp>
      <p:sp>
        <p:nvSpPr>
          <p:cNvPr id="18" name="Segnaposto tes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it-IT" noProof="0"/>
              <a:t>FARE CLIC PER MODIFICARE GLI STILI DEL TESTO DELLO SCHEMA</a:t>
            </a:r>
          </a:p>
        </p:txBody>
      </p:sp>
      <p:sp>
        <p:nvSpPr>
          <p:cNvPr id="19" name="Segnaposto tes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it-IT" noProof="0"/>
              <a:t>FARE CLIC PER MODIFICARE GLI STILI DEL TESTO DELLO SCHEMA</a:t>
            </a:r>
          </a:p>
        </p:txBody>
      </p:sp>
      <p:sp>
        <p:nvSpPr>
          <p:cNvPr id="34" name="Segnaposto tes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it-IT" noProof="0"/>
              <a:t>Fai clic per modificare lo stile del testo dello schema.</a:t>
            </a:r>
          </a:p>
        </p:txBody>
      </p:sp>
      <p:sp>
        <p:nvSpPr>
          <p:cNvPr id="35" name="Segnaposto tes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it-IT" noProof="0"/>
              <a:t>Fai clic per modificare lo stile del testo dello schema.</a:t>
            </a:r>
          </a:p>
        </p:txBody>
      </p:sp>
      <p:sp>
        <p:nvSpPr>
          <p:cNvPr id="36" name="Segnaposto tes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it-IT" noProof="0"/>
              <a:t>Fai clic per modificare lo stile del testo dello schema.</a:t>
            </a:r>
          </a:p>
        </p:txBody>
      </p:sp>
      <p:sp>
        <p:nvSpPr>
          <p:cNvPr id="37" name="Segnaposto tes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it-IT" noProof="0"/>
              <a:t>Fai clic per modificare lo stile del testo dello schema.</a:t>
            </a:r>
          </a:p>
        </p:txBody>
      </p:sp>
      <p:cxnSp>
        <p:nvCxnSpPr>
          <p:cNvPr id="3" name="Connettore dirit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nettore dirit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nettore dirit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nettore dirit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Segnaposto dat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it-IT" noProof="0"/>
              <a:t>20XX</a:t>
            </a:r>
          </a:p>
        </p:txBody>
      </p:sp>
      <p:sp>
        <p:nvSpPr>
          <p:cNvPr id="6" name="Segnaposto piè di pa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it-IT" noProof="0"/>
              <a:t>Presentazione</a:t>
            </a:r>
          </a:p>
        </p:txBody>
      </p:sp>
      <p:sp>
        <p:nvSpPr>
          <p:cNvPr id="7" name="Segnaposto numero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zione">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lo stile del titolo</a:t>
            </a:r>
          </a:p>
        </p:txBody>
      </p:sp>
      <p:cxnSp>
        <p:nvCxnSpPr>
          <p:cNvPr id="14" name="Connettore dirit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Segnaposto dat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a:t>20XX</a:t>
            </a:r>
          </a:p>
        </p:txBody>
      </p:sp>
      <p:sp>
        <p:nvSpPr>
          <p:cNvPr id="10" name="Segnaposto piè di pa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it-IT" noProof="0"/>
              <a:t>Presentazione</a:t>
            </a:r>
          </a:p>
        </p:txBody>
      </p:sp>
      <p:sp>
        <p:nvSpPr>
          <p:cNvPr id="11" name="Segnaposto numero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to tre">
    <p:bg>
      <p:bgRef idx="1001">
        <a:schemeClr val="bg1"/>
      </p:bgRef>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IL TESTO DELLO SCHEMA</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IL TESTO DELLO SCHEMA</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IL TESTO DELLO SCHEMA</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it-IT" noProof="0"/>
              <a:t>20XX</a:t>
            </a:r>
          </a:p>
        </p:txBody>
      </p:sp>
      <p:sp>
        <p:nvSpPr>
          <p:cNvPr id="5" name="Segnaposto piè di pa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it-IT" noProof="0"/>
              <a:t>Presentazione</a:t>
            </a:r>
          </a:p>
        </p:txBody>
      </p:sp>
      <p:sp>
        <p:nvSpPr>
          <p:cNvPr id="6" name="Segnaposto numero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en-US" dirty="0" err="1"/>
              <a:t>StyleGAN</a:t>
            </a:r>
            <a:r>
              <a:rPr lang="en-US" dirty="0"/>
              <a:t>-NADA: CLIP-Guided Domain Adaptation of Image Generators</a:t>
            </a:r>
            <a:endParaRPr lang="it-IT"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it-IT" dirty="0"/>
              <a:t>Eleonora Beatrice Rossi 1749038</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rtlCol="0"/>
          <a:lstStyle/>
          <a:p>
            <a:pPr rtl="0"/>
            <a:r>
              <a:rPr lang="it-IT" dirty="0"/>
              <a:t>The </a:t>
            </a:r>
            <a:r>
              <a:rPr lang="it-IT" dirty="0" err="1"/>
              <a:t>solution</a:t>
            </a:r>
            <a:endParaRPr lang="it-IT" dirty="0"/>
          </a:p>
        </p:txBody>
      </p:sp>
      <p:sp>
        <p:nvSpPr>
          <p:cNvPr id="13" name="Segnaposto contenuto 12">
            <a:extLst>
              <a:ext uri="{FF2B5EF4-FFF2-40B4-BE49-F238E27FC236}">
                <a16:creationId xmlns:a16="http://schemas.microsoft.com/office/drawing/2014/main" id="{9D4B0D7C-0A74-A2FD-7B41-B01202125FC7}"/>
              </a:ext>
            </a:extLst>
          </p:cNvPr>
          <p:cNvSpPr>
            <a:spLocks noGrp="1"/>
          </p:cNvSpPr>
          <p:nvPr>
            <p:ph sz="half" idx="2"/>
          </p:nvPr>
        </p:nvSpPr>
        <p:spPr>
          <a:xfrm>
            <a:off x="1746958" y="1940492"/>
            <a:ext cx="9934969" cy="1997867"/>
          </a:xfrm>
        </p:spPr>
        <p:txBody>
          <a:bodyPr>
            <a:normAutofit/>
          </a:bodyPr>
          <a:lstStyle/>
          <a:p>
            <a:r>
              <a:rPr lang="en-US" sz="1800" dirty="0"/>
              <a:t>The solution to the problem involved introducing a directional loss based on CLIP. Instead of maximizing similarity between the generated image and target text, the focus shifted to identifying the CLIP space direction representing the change between the source and target domains. To accomplish this, two generators were utilized: one pre-trained in the source domain (</a:t>
            </a:r>
            <a:r>
              <a:rPr lang="en-US" sz="1800" dirty="0" err="1"/>
              <a:t>Gfrozen</a:t>
            </a:r>
            <a:r>
              <a:rPr lang="en-US" sz="1800" dirty="0"/>
              <a:t>) and one trained in the target domain (</a:t>
            </a:r>
            <a:r>
              <a:rPr lang="en-US" sz="1800" dirty="0" err="1"/>
              <a:t>Gtrain</a:t>
            </a:r>
            <a:r>
              <a:rPr lang="en-US" sz="1800" dirty="0"/>
              <a:t>).</a:t>
            </a:r>
            <a:endParaRPr lang="it-IT" sz="1800" dirty="0"/>
          </a:p>
        </p:txBody>
      </p:sp>
      <p:cxnSp>
        <p:nvCxnSpPr>
          <p:cNvPr id="25" name="Connettore 2 24">
            <a:extLst>
              <a:ext uri="{FF2B5EF4-FFF2-40B4-BE49-F238E27FC236}">
                <a16:creationId xmlns:a16="http://schemas.microsoft.com/office/drawing/2014/main" id="{A9D348E1-B67A-42C8-BD74-FE34927E27B5}"/>
              </a:ext>
            </a:extLst>
          </p:cNvPr>
          <p:cNvCxnSpPr>
            <a:cxnSpLocks/>
          </p:cNvCxnSpPr>
          <p:nvPr/>
        </p:nvCxnSpPr>
        <p:spPr>
          <a:xfrm>
            <a:off x="6186196" y="3635114"/>
            <a:ext cx="0" cy="606489"/>
          </a:xfrm>
          <a:prstGeom prst="straightConnector1">
            <a:avLst/>
          </a:prstGeom>
          <a:ln>
            <a:solidFill>
              <a:schemeClr val="accent1">
                <a:lumMod val="7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27" name="CasellaDiTesto 26">
            <a:extLst>
              <a:ext uri="{FF2B5EF4-FFF2-40B4-BE49-F238E27FC236}">
                <a16:creationId xmlns:a16="http://schemas.microsoft.com/office/drawing/2014/main" id="{6BCD9756-457A-7E20-9052-ED8AAA154159}"/>
              </a:ext>
            </a:extLst>
          </p:cNvPr>
          <p:cNvSpPr txBox="1"/>
          <p:nvPr/>
        </p:nvSpPr>
        <p:spPr>
          <a:xfrm>
            <a:off x="3401977" y="4525009"/>
            <a:ext cx="6580223" cy="923330"/>
          </a:xfrm>
          <a:prstGeom prst="rect">
            <a:avLst/>
          </a:prstGeom>
          <a:noFill/>
        </p:spPr>
        <p:txBody>
          <a:bodyPr wrap="square" rtlCol="0">
            <a:spAutoFit/>
          </a:bodyPr>
          <a:lstStyle/>
          <a:p>
            <a:r>
              <a:rPr lang="en-US" dirty="0">
                <a:solidFill>
                  <a:schemeClr val="tx1">
                    <a:lumMod val="65000"/>
                    <a:lumOff val="35000"/>
                  </a:schemeClr>
                </a:solidFill>
              </a:rPr>
              <a:t>The objective was to train </a:t>
            </a:r>
            <a:r>
              <a:rPr lang="en-US" dirty="0" err="1">
                <a:solidFill>
                  <a:schemeClr val="tx1">
                    <a:lumMod val="65000"/>
                    <a:lumOff val="35000"/>
                  </a:schemeClr>
                </a:solidFill>
              </a:rPr>
              <a:t>Gtrain</a:t>
            </a:r>
            <a:r>
              <a:rPr lang="en-US" dirty="0">
                <a:solidFill>
                  <a:schemeClr val="tx1">
                    <a:lumMod val="65000"/>
                    <a:lumOff val="35000"/>
                  </a:schemeClr>
                </a:solidFill>
              </a:rPr>
              <a:t> to produce images that differed from </a:t>
            </a:r>
            <a:r>
              <a:rPr lang="en-US" dirty="0" err="1">
                <a:solidFill>
                  <a:schemeClr val="tx1">
                    <a:lumMod val="65000"/>
                    <a:lumOff val="35000"/>
                  </a:schemeClr>
                </a:solidFill>
              </a:rPr>
              <a:t>Gfrozen</a:t>
            </a:r>
            <a:r>
              <a:rPr lang="en-US" dirty="0">
                <a:solidFill>
                  <a:schemeClr val="tx1">
                    <a:lumMod val="65000"/>
                    <a:lumOff val="35000"/>
                  </a:schemeClr>
                </a:solidFill>
              </a:rPr>
              <a:t> only along the textually described direction between the source and target domains.</a:t>
            </a:r>
            <a:endParaRPr lang="it-IT" dirty="0">
              <a:solidFill>
                <a:schemeClr val="tx1">
                  <a:lumMod val="65000"/>
                  <a:lumOff val="35000"/>
                </a:schemeClr>
              </a:solidFill>
            </a:endParaRPr>
          </a:p>
        </p:txBody>
      </p:sp>
    </p:spTree>
    <p:extLst>
      <p:ext uri="{BB962C8B-B14F-4D97-AF65-F5344CB8AC3E}">
        <p14:creationId xmlns:p14="http://schemas.microsoft.com/office/powerpoint/2010/main" val="212117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egnaposto contenuto 12">
            <a:extLst>
              <a:ext uri="{FF2B5EF4-FFF2-40B4-BE49-F238E27FC236}">
                <a16:creationId xmlns:a16="http://schemas.microsoft.com/office/drawing/2014/main" id="{9D4B0D7C-0A74-A2FD-7B41-B01202125FC7}"/>
              </a:ext>
            </a:extLst>
          </p:cNvPr>
          <p:cNvSpPr>
            <a:spLocks noGrp="1"/>
          </p:cNvSpPr>
          <p:nvPr>
            <p:ph sz="half" idx="2"/>
          </p:nvPr>
        </p:nvSpPr>
        <p:spPr>
          <a:xfrm>
            <a:off x="1746958" y="1940492"/>
            <a:ext cx="9934969" cy="1119949"/>
          </a:xfrm>
        </p:spPr>
        <p:txBody>
          <a:bodyPr>
            <a:normAutofit/>
          </a:bodyPr>
          <a:lstStyle/>
          <a:p>
            <a:r>
              <a:rPr lang="en-US" sz="1800" dirty="0"/>
              <a:t>The directional loss was computed by measuring the CLIP space difference between the images generated by </a:t>
            </a:r>
            <a:r>
              <a:rPr lang="en-US" sz="1800" dirty="0" err="1"/>
              <a:t>Gtrain</a:t>
            </a:r>
            <a:r>
              <a:rPr lang="en-US" sz="1800" dirty="0"/>
              <a:t> and </a:t>
            </a:r>
            <a:r>
              <a:rPr lang="en-US" sz="1800" dirty="0" err="1"/>
              <a:t>Gfrozen</a:t>
            </a:r>
            <a:r>
              <a:rPr lang="en-US" sz="1800" dirty="0"/>
              <a:t>, as well as the difference between the target and source texts. These values were normalized and used to calculate the overall directional loss.</a:t>
            </a:r>
            <a:endParaRPr lang="it-IT" sz="1800" dirty="0"/>
          </a:p>
        </p:txBody>
      </p:sp>
      <p:pic>
        <p:nvPicPr>
          <p:cNvPr id="6" name="Immagine 5">
            <a:extLst>
              <a:ext uri="{FF2B5EF4-FFF2-40B4-BE49-F238E27FC236}">
                <a16:creationId xmlns:a16="http://schemas.microsoft.com/office/drawing/2014/main" id="{15574102-A594-E339-4F44-71744FF7BB89}"/>
              </a:ext>
            </a:extLst>
          </p:cNvPr>
          <p:cNvPicPr>
            <a:picLocks noChangeAspect="1"/>
          </p:cNvPicPr>
          <p:nvPr/>
        </p:nvPicPr>
        <p:blipFill>
          <a:blip r:embed="rId3"/>
          <a:stretch>
            <a:fillRect/>
          </a:stretch>
        </p:blipFill>
        <p:spPr>
          <a:xfrm>
            <a:off x="2550928" y="3167122"/>
            <a:ext cx="7090143" cy="2215670"/>
          </a:xfrm>
          <a:prstGeom prst="rect">
            <a:avLst/>
          </a:prstGeom>
        </p:spPr>
      </p:pic>
    </p:spTree>
    <p:extLst>
      <p:ext uri="{BB962C8B-B14F-4D97-AF65-F5344CB8AC3E}">
        <p14:creationId xmlns:p14="http://schemas.microsoft.com/office/powerpoint/2010/main" val="113206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605AF1-623C-4E09-AB5D-8DD0571489F6}"/>
              </a:ext>
            </a:extLst>
          </p:cNvPr>
          <p:cNvSpPr>
            <a:spLocks noGrp="1"/>
          </p:cNvSpPr>
          <p:nvPr>
            <p:ph type="title"/>
          </p:nvPr>
        </p:nvSpPr>
        <p:spPr/>
        <p:txBody>
          <a:bodyPr rtlCol="0"/>
          <a:lstStyle/>
          <a:p>
            <a:pPr rtl="0"/>
            <a:r>
              <a:rPr lang="it-IT" dirty="0"/>
              <a:t>Test 1 – photo - </a:t>
            </a:r>
            <a:r>
              <a:rPr lang="en-US" dirty="0"/>
              <a:t>3D Render in the Style of Pixar</a:t>
            </a:r>
            <a:endParaRPr lang="it-IT" dirty="0"/>
          </a:p>
        </p:txBody>
      </p:sp>
      <p:pic>
        <p:nvPicPr>
          <p:cNvPr id="9" name="Immagine 8">
            <a:extLst>
              <a:ext uri="{FF2B5EF4-FFF2-40B4-BE49-F238E27FC236}">
                <a16:creationId xmlns:a16="http://schemas.microsoft.com/office/drawing/2014/main" id="{0CC05715-0E9A-EB50-E236-83A15BAC7995}"/>
              </a:ext>
            </a:extLst>
          </p:cNvPr>
          <p:cNvPicPr>
            <a:picLocks/>
          </p:cNvPicPr>
          <p:nvPr/>
        </p:nvPicPr>
        <p:blipFill>
          <a:blip r:embed="rId3"/>
          <a:stretch>
            <a:fillRect/>
          </a:stretch>
        </p:blipFill>
        <p:spPr>
          <a:xfrm>
            <a:off x="1547328" y="1690688"/>
            <a:ext cx="4240800" cy="4168800"/>
          </a:xfrm>
          <a:prstGeom prst="rect">
            <a:avLst/>
          </a:prstGeom>
        </p:spPr>
      </p:pic>
      <p:sp>
        <p:nvSpPr>
          <p:cNvPr id="12" name="CasellaDiTesto 11">
            <a:extLst>
              <a:ext uri="{FF2B5EF4-FFF2-40B4-BE49-F238E27FC236}">
                <a16:creationId xmlns:a16="http://schemas.microsoft.com/office/drawing/2014/main" id="{08127CCB-8133-4F79-C2A6-2CDB027A6052}"/>
              </a:ext>
            </a:extLst>
          </p:cNvPr>
          <p:cNvSpPr txBox="1"/>
          <p:nvPr/>
        </p:nvSpPr>
        <p:spPr>
          <a:xfrm>
            <a:off x="6273282" y="2551837"/>
            <a:ext cx="4517570" cy="1754326"/>
          </a:xfrm>
          <a:prstGeom prst="rect">
            <a:avLst/>
          </a:prstGeom>
          <a:noFill/>
        </p:spPr>
        <p:txBody>
          <a:bodyPr wrap="square" rtlCol="0">
            <a:spAutoFit/>
          </a:bodyPr>
          <a:lstStyle/>
          <a:p>
            <a:pPr marL="285750" indent="-285750">
              <a:buFont typeface="Arial" panose="020B0604020202020204" pitchFamily="34" charset="0"/>
              <a:buChar char="•"/>
            </a:pPr>
            <a:r>
              <a:rPr lang="it-IT" dirty="0"/>
              <a:t>Source class: Photo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Target Class: </a:t>
            </a:r>
            <a:r>
              <a:rPr lang="en-US" dirty="0"/>
              <a:t>3D Render in the Style of Pixar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Training iterations: 200</a:t>
            </a:r>
            <a:endParaRPr lang="it-IT" dirty="0"/>
          </a:p>
        </p:txBody>
      </p:sp>
    </p:spTree>
    <p:extLst>
      <p:ext uri="{BB962C8B-B14F-4D97-AF65-F5344CB8AC3E}">
        <p14:creationId xmlns:p14="http://schemas.microsoft.com/office/powerpoint/2010/main" val="1472106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605AF1-623C-4E09-AB5D-8DD0571489F6}"/>
              </a:ext>
            </a:extLst>
          </p:cNvPr>
          <p:cNvSpPr>
            <a:spLocks noGrp="1"/>
          </p:cNvSpPr>
          <p:nvPr>
            <p:ph type="title"/>
          </p:nvPr>
        </p:nvSpPr>
        <p:spPr/>
        <p:txBody>
          <a:bodyPr rtlCol="0"/>
          <a:lstStyle/>
          <a:p>
            <a:r>
              <a:rPr lang="it-IT" dirty="0"/>
              <a:t>Test 2 – </a:t>
            </a:r>
            <a:r>
              <a:rPr lang="it-IT" dirty="0" err="1"/>
              <a:t>Person</a:t>
            </a:r>
            <a:r>
              <a:rPr lang="it-IT" dirty="0"/>
              <a:t> – </a:t>
            </a:r>
            <a:r>
              <a:rPr lang="en-US" dirty="0"/>
              <a:t>Paris Hilton</a:t>
            </a:r>
            <a:endParaRPr lang="it-IT" dirty="0"/>
          </a:p>
        </p:txBody>
      </p:sp>
      <p:sp>
        <p:nvSpPr>
          <p:cNvPr id="12" name="CasellaDiTesto 11">
            <a:extLst>
              <a:ext uri="{FF2B5EF4-FFF2-40B4-BE49-F238E27FC236}">
                <a16:creationId xmlns:a16="http://schemas.microsoft.com/office/drawing/2014/main" id="{08127CCB-8133-4F79-C2A6-2CDB027A6052}"/>
              </a:ext>
            </a:extLst>
          </p:cNvPr>
          <p:cNvSpPr txBox="1"/>
          <p:nvPr/>
        </p:nvSpPr>
        <p:spPr>
          <a:xfrm>
            <a:off x="6273282" y="2551837"/>
            <a:ext cx="4517570" cy="1754326"/>
          </a:xfrm>
          <a:prstGeom prst="rect">
            <a:avLst/>
          </a:prstGeom>
          <a:noFill/>
        </p:spPr>
        <p:txBody>
          <a:bodyPr wrap="square" rtlCol="0">
            <a:spAutoFit/>
          </a:bodyPr>
          <a:lstStyle/>
          <a:p>
            <a:pPr marL="285750" indent="-285750">
              <a:buFont typeface="Arial" panose="020B0604020202020204" pitchFamily="34" charset="0"/>
              <a:buChar char="•"/>
            </a:pPr>
            <a:r>
              <a:rPr lang="it-IT" dirty="0"/>
              <a:t>Source class: </a:t>
            </a:r>
            <a:r>
              <a:rPr lang="it-IT" dirty="0" err="1"/>
              <a:t>Person</a:t>
            </a: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Target Class: </a:t>
            </a:r>
            <a:r>
              <a:rPr lang="en-US" dirty="0"/>
              <a:t>Paris Hilton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Training iterations: 151</a:t>
            </a:r>
          </a:p>
          <a:p>
            <a:pPr marL="285750" indent="-285750">
              <a:buFont typeface="Arial" panose="020B0604020202020204" pitchFamily="34" charset="0"/>
              <a:buChar char="•"/>
            </a:pPr>
            <a:endParaRPr lang="en-US" dirty="0"/>
          </a:p>
        </p:txBody>
      </p:sp>
      <p:pic>
        <p:nvPicPr>
          <p:cNvPr id="4" name="Immagine 3">
            <a:extLst>
              <a:ext uri="{FF2B5EF4-FFF2-40B4-BE49-F238E27FC236}">
                <a16:creationId xmlns:a16="http://schemas.microsoft.com/office/drawing/2014/main" id="{69F643B5-80D4-CA1B-6EF3-5F4951A698ED}"/>
              </a:ext>
            </a:extLst>
          </p:cNvPr>
          <p:cNvPicPr>
            <a:picLocks noChangeAspect="1"/>
          </p:cNvPicPr>
          <p:nvPr/>
        </p:nvPicPr>
        <p:blipFill>
          <a:blip r:embed="rId3"/>
          <a:stretch>
            <a:fillRect/>
          </a:stretch>
        </p:blipFill>
        <p:spPr>
          <a:xfrm>
            <a:off x="1550133" y="1690688"/>
            <a:ext cx="4240800" cy="4167568"/>
          </a:xfrm>
          <a:prstGeom prst="rect">
            <a:avLst/>
          </a:prstGeom>
        </p:spPr>
      </p:pic>
    </p:spTree>
    <p:extLst>
      <p:ext uri="{BB962C8B-B14F-4D97-AF65-F5344CB8AC3E}">
        <p14:creationId xmlns:p14="http://schemas.microsoft.com/office/powerpoint/2010/main" val="254606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605AF1-623C-4E09-AB5D-8DD0571489F6}"/>
              </a:ext>
            </a:extLst>
          </p:cNvPr>
          <p:cNvSpPr>
            <a:spLocks noGrp="1"/>
          </p:cNvSpPr>
          <p:nvPr>
            <p:ph type="title"/>
          </p:nvPr>
        </p:nvSpPr>
        <p:spPr/>
        <p:txBody>
          <a:bodyPr rtlCol="0"/>
          <a:lstStyle/>
          <a:p>
            <a:pPr rtl="0"/>
            <a:r>
              <a:rPr lang="it-IT" dirty="0"/>
              <a:t>Test 3 – face - </a:t>
            </a:r>
            <a:r>
              <a:rPr lang="en-US" dirty="0"/>
              <a:t>confused</a:t>
            </a:r>
            <a:endParaRPr lang="it-IT" dirty="0"/>
          </a:p>
        </p:txBody>
      </p:sp>
      <p:sp>
        <p:nvSpPr>
          <p:cNvPr id="12" name="CasellaDiTesto 11">
            <a:extLst>
              <a:ext uri="{FF2B5EF4-FFF2-40B4-BE49-F238E27FC236}">
                <a16:creationId xmlns:a16="http://schemas.microsoft.com/office/drawing/2014/main" id="{08127CCB-8133-4F79-C2A6-2CDB027A6052}"/>
              </a:ext>
            </a:extLst>
          </p:cNvPr>
          <p:cNvSpPr txBox="1"/>
          <p:nvPr/>
        </p:nvSpPr>
        <p:spPr>
          <a:xfrm>
            <a:off x="1496673" y="1900693"/>
            <a:ext cx="4517570" cy="1477328"/>
          </a:xfrm>
          <a:prstGeom prst="rect">
            <a:avLst/>
          </a:prstGeom>
          <a:noFill/>
        </p:spPr>
        <p:txBody>
          <a:bodyPr wrap="square" rtlCol="0">
            <a:spAutoFit/>
          </a:bodyPr>
          <a:lstStyle/>
          <a:p>
            <a:pPr marL="285750" indent="-285750">
              <a:buFont typeface="Arial" panose="020B0604020202020204" pitchFamily="34" charset="0"/>
              <a:buChar char="•"/>
            </a:pPr>
            <a:r>
              <a:rPr lang="it-IT" dirty="0"/>
              <a:t>Source class: Face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Target Class: </a:t>
            </a:r>
            <a:r>
              <a:rPr lang="en-US" dirty="0"/>
              <a:t>Confused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Training iterations: 100</a:t>
            </a:r>
            <a:endParaRPr lang="it-IT" dirty="0"/>
          </a:p>
        </p:txBody>
      </p:sp>
      <p:pic>
        <p:nvPicPr>
          <p:cNvPr id="4" name="Immagine 3">
            <a:extLst>
              <a:ext uri="{FF2B5EF4-FFF2-40B4-BE49-F238E27FC236}">
                <a16:creationId xmlns:a16="http://schemas.microsoft.com/office/drawing/2014/main" id="{B95F7D20-6C8E-F901-F8C0-82E22476A6EC}"/>
              </a:ext>
            </a:extLst>
          </p:cNvPr>
          <p:cNvPicPr>
            <a:picLocks noChangeAspect="1"/>
          </p:cNvPicPr>
          <p:nvPr/>
        </p:nvPicPr>
        <p:blipFill>
          <a:blip r:embed="rId3"/>
          <a:stretch>
            <a:fillRect/>
          </a:stretch>
        </p:blipFill>
        <p:spPr>
          <a:xfrm>
            <a:off x="1496673" y="3588026"/>
            <a:ext cx="4446481" cy="2219750"/>
          </a:xfrm>
          <a:prstGeom prst="rect">
            <a:avLst/>
          </a:prstGeom>
        </p:spPr>
      </p:pic>
      <p:pic>
        <p:nvPicPr>
          <p:cNvPr id="6" name="Immagine 5">
            <a:extLst>
              <a:ext uri="{FF2B5EF4-FFF2-40B4-BE49-F238E27FC236}">
                <a16:creationId xmlns:a16="http://schemas.microsoft.com/office/drawing/2014/main" id="{08357215-69AF-51E2-36EC-11377E66C2D4}"/>
              </a:ext>
            </a:extLst>
          </p:cNvPr>
          <p:cNvPicPr>
            <a:picLocks noChangeAspect="1"/>
          </p:cNvPicPr>
          <p:nvPr/>
        </p:nvPicPr>
        <p:blipFill>
          <a:blip r:embed="rId4"/>
          <a:stretch>
            <a:fillRect/>
          </a:stretch>
        </p:blipFill>
        <p:spPr>
          <a:xfrm>
            <a:off x="6939494" y="2134618"/>
            <a:ext cx="3665538" cy="3673158"/>
          </a:xfrm>
          <a:prstGeom prst="rect">
            <a:avLst/>
          </a:prstGeom>
        </p:spPr>
      </p:pic>
    </p:spTree>
    <p:extLst>
      <p:ext uri="{BB962C8B-B14F-4D97-AF65-F5344CB8AC3E}">
        <p14:creationId xmlns:p14="http://schemas.microsoft.com/office/powerpoint/2010/main" val="176428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675016" y="1814804"/>
            <a:ext cx="4298200" cy="3228392"/>
          </a:xfrm>
        </p:spPr>
        <p:txBody>
          <a:bodyPr rtlCol="0">
            <a:normAutofit/>
          </a:bodyPr>
          <a:lstStyle/>
          <a:p>
            <a:pPr rtl="0"/>
            <a:r>
              <a:rPr lang="en-US" dirty="0"/>
              <a:t>Can a generative model be trained to produce images from a specific domain, guided only by a text prompt, without seeing any image?</a:t>
            </a:r>
            <a:endParaRPr lang="it-IT"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olo 19">
            <a:extLst>
              <a:ext uri="{FF2B5EF4-FFF2-40B4-BE49-F238E27FC236}">
                <a16:creationId xmlns:a16="http://schemas.microsoft.com/office/drawing/2014/main" id="{1F56F805-E8C9-EADD-CB44-11B5EEA83653}"/>
              </a:ext>
            </a:extLst>
          </p:cNvPr>
          <p:cNvSpPr>
            <a:spLocks noGrp="1"/>
          </p:cNvSpPr>
          <p:nvPr>
            <p:ph type="title"/>
          </p:nvPr>
        </p:nvSpPr>
        <p:spPr>
          <a:xfrm>
            <a:off x="1976534" y="349416"/>
            <a:ext cx="7576652" cy="1204912"/>
          </a:xfrm>
        </p:spPr>
        <p:txBody>
          <a:bodyPr/>
          <a:lstStyle/>
          <a:p>
            <a:r>
              <a:rPr lang="it-IT" dirty="0"/>
              <a:t>Generative Vs Discriminative</a:t>
            </a:r>
          </a:p>
        </p:txBody>
      </p:sp>
      <p:sp>
        <p:nvSpPr>
          <p:cNvPr id="13" name="Segnaposto contenuto 12">
            <a:extLst>
              <a:ext uri="{FF2B5EF4-FFF2-40B4-BE49-F238E27FC236}">
                <a16:creationId xmlns:a16="http://schemas.microsoft.com/office/drawing/2014/main" id="{737F44C0-EB4C-122F-C52C-28A57A07B178}"/>
              </a:ext>
            </a:extLst>
          </p:cNvPr>
          <p:cNvSpPr>
            <a:spLocks noGrp="1"/>
          </p:cNvSpPr>
          <p:nvPr>
            <p:ph type="body" idx="1"/>
          </p:nvPr>
        </p:nvSpPr>
        <p:spPr>
          <a:xfrm>
            <a:off x="1098198" y="2255001"/>
            <a:ext cx="3265615" cy="3165730"/>
          </a:xfrm>
        </p:spPr>
        <p:txBody>
          <a:bodyPr>
            <a:normAutofit lnSpcReduction="10000"/>
          </a:bodyPr>
          <a:lstStyle/>
          <a:p>
            <a:pPr marL="285750" indent="-285750">
              <a:buFont typeface="Arial" panose="020B0604020202020204" pitchFamily="34" charset="0"/>
              <a:buChar char="•"/>
            </a:pPr>
            <a:r>
              <a:rPr lang="en-US" sz="1600" b="0" i="0" dirty="0">
                <a:solidFill>
                  <a:srgbClr val="202124"/>
                </a:solidFill>
                <a:effectLst/>
                <a:latin typeface="Roboto" panose="02000000000000000000" pitchFamily="2" charset="0"/>
              </a:rPr>
              <a:t>can generate new data instances.</a:t>
            </a:r>
            <a:br>
              <a:rPr lang="en-US" sz="1600" b="0" i="0" dirty="0">
                <a:solidFill>
                  <a:srgbClr val="202124"/>
                </a:solidFill>
                <a:effectLst/>
                <a:latin typeface="Roboto" panose="02000000000000000000" pitchFamily="2" charset="0"/>
              </a:rPr>
            </a:br>
            <a:endParaRPr lang="en-US" sz="1600" b="0" i="0" dirty="0">
              <a:solidFill>
                <a:srgbClr val="202124"/>
              </a:solidFill>
              <a:effectLst/>
              <a:latin typeface="Roboto" panose="02000000000000000000" pitchFamily="2" charset="0"/>
            </a:endParaRPr>
          </a:p>
          <a:p>
            <a:pPr marL="285750" indent="-285750">
              <a:buFont typeface="Arial" panose="020B0604020202020204" pitchFamily="34" charset="0"/>
              <a:buChar char="•"/>
            </a:pPr>
            <a:r>
              <a:rPr lang="en-US" sz="1600" b="0" i="0" dirty="0">
                <a:solidFill>
                  <a:srgbClr val="202124"/>
                </a:solidFill>
                <a:effectLst/>
                <a:latin typeface="Roboto" panose="02000000000000000000" pitchFamily="2" charset="0"/>
              </a:rPr>
              <a:t>given a set of data instances X and a set of labels Y generative models capture the joint probability p(X, Y), or just p(X) if there are no labels.</a:t>
            </a:r>
          </a:p>
          <a:p>
            <a:br>
              <a:rPr lang="en-US" dirty="0">
                <a:solidFill>
                  <a:srgbClr val="202124"/>
                </a:solidFill>
                <a:latin typeface="Roboto" panose="02000000000000000000" pitchFamily="2" charset="0"/>
              </a:rPr>
            </a:br>
            <a:br>
              <a:rPr lang="en-US" dirty="0">
                <a:solidFill>
                  <a:srgbClr val="202124"/>
                </a:solidFill>
                <a:latin typeface="Roboto" panose="02000000000000000000" pitchFamily="2" charset="0"/>
              </a:rPr>
            </a:br>
            <a:endParaRPr lang="en-US" dirty="0">
              <a:solidFill>
                <a:srgbClr val="202124"/>
              </a:solidFill>
              <a:latin typeface="Roboto" panose="02000000000000000000" pitchFamily="2" charset="0"/>
            </a:endParaRPr>
          </a:p>
          <a:p>
            <a:endParaRPr lang="en-US" dirty="0">
              <a:solidFill>
                <a:srgbClr val="666666"/>
              </a:solidFill>
              <a:latin typeface="Arial" panose="020B0604020202020204" pitchFamily="34" charset="0"/>
            </a:endParaRPr>
          </a:p>
          <a:p>
            <a:endParaRPr lang="it-IT" dirty="0"/>
          </a:p>
        </p:txBody>
      </p:sp>
      <p:cxnSp>
        <p:nvCxnSpPr>
          <p:cNvPr id="22" name="Connettore diritto 21">
            <a:extLst>
              <a:ext uri="{FF2B5EF4-FFF2-40B4-BE49-F238E27FC236}">
                <a16:creationId xmlns:a16="http://schemas.microsoft.com/office/drawing/2014/main" id="{0D353749-2D82-850B-6DFA-D6491438B6CB}"/>
              </a:ext>
            </a:extLst>
          </p:cNvPr>
          <p:cNvCxnSpPr>
            <a:cxnSpLocks/>
          </p:cNvCxnSpPr>
          <p:nvPr/>
        </p:nvCxnSpPr>
        <p:spPr>
          <a:xfrm>
            <a:off x="4547120" y="2137942"/>
            <a:ext cx="0" cy="2582116"/>
          </a:xfrm>
          <a:prstGeom prst="line">
            <a:avLst/>
          </a:prstGeom>
          <a:ln>
            <a:solidFill>
              <a:schemeClr val="accent4">
                <a:lumMod val="75000"/>
              </a:schemeClr>
            </a:solidFill>
          </a:ln>
        </p:spPr>
        <p:style>
          <a:lnRef idx="1">
            <a:schemeClr val="accent4"/>
          </a:lnRef>
          <a:fillRef idx="0">
            <a:schemeClr val="accent4"/>
          </a:fillRef>
          <a:effectRef idx="0">
            <a:schemeClr val="accent4"/>
          </a:effectRef>
          <a:fontRef idx="minor">
            <a:schemeClr val="tx1"/>
          </a:fontRef>
        </p:style>
      </p:cxnSp>
      <p:sp>
        <p:nvSpPr>
          <p:cNvPr id="26" name="Segnaposto contenuto 12">
            <a:extLst>
              <a:ext uri="{FF2B5EF4-FFF2-40B4-BE49-F238E27FC236}">
                <a16:creationId xmlns:a16="http://schemas.microsoft.com/office/drawing/2014/main" id="{9F78D06A-EBF8-13AC-2930-1F73A9A0637E}"/>
              </a:ext>
            </a:extLst>
          </p:cNvPr>
          <p:cNvSpPr txBox="1">
            <a:spLocks/>
          </p:cNvSpPr>
          <p:nvPr/>
        </p:nvSpPr>
        <p:spPr>
          <a:xfrm>
            <a:off x="4892353" y="2203696"/>
            <a:ext cx="3265615" cy="295021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600" b="0" i="0" dirty="0">
                <a:solidFill>
                  <a:srgbClr val="202124"/>
                </a:solidFill>
                <a:effectLst/>
                <a:latin typeface="Roboto" panose="02000000000000000000" pitchFamily="2" charset="0"/>
              </a:rPr>
              <a:t>discriminate between different kinds of data instances.</a:t>
            </a:r>
          </a:p>
          <a:p>
            <a:pPr marL="285750" indent="-285750">
              <a:buFont typeface="Arial" panose="020B0604020202020204" pitchFamily="34" charset="0"/>
              <a:buChar char="•"/>
            </a:pPr>
            <a:r>
              <a:rPr lang="en-US" sz="1600" dirty="0">
                <a:solidFill>
                  <a:srgbClr val="202124"/>
                </a:solidFill>
                <a:latin typeface="Roboto" panose="02000000000000000000" pitchFamily="2" charset="0"/>
              </a:rPr>
              <a:t>given a set of data instances X and a set of labels Y discriminative models </a:t>
            </a:r>
            <a:r>
              <a:rPr lang="en-US" sz="1600" b="0" i="0" dirty="0">
                <a:solidFill>
                  <a:srgbClr val="202124"/>
                </a:solidFill>
                <a:effectLst/>
                <a:latin typeface="Roboto" panose="02000000000000000000" pitchFamily="2" charset="0"/>
              </a:rPr>
              <a:t>capture the conditional probability p(Y | X).</a:t>
            </a:r>
            <a:br>
              <a:rPr lang="en-US" sz="1600" dirty="0">
                <a:solidFill>
                  <a:srgbClr val="202124"/>
                </a:solidFill>
                <a:latin typeface="Roboto" panose="02000000000000000000" pitchFamily="2" charset="0"/>
              </a:rPr>
            </a:br>
            <a:br>
              <a:rPr lang="en-US" dirty="0">
                <a:solidFill>
                  <a:srgbClr val="202124"/>
                </a:solidFill>
                <a:latin typeface="Roboto" panose="02000000000000000000" pitchFamily="2" charset="0"/>
              </a:rPr>
            </a:br>
            <a:endParaRPr lang="en-US" dirty="0">
              <a:solidFill>
                <a:srgbClr val="202124"/>
              </a:solidFill>
              <a:latin typeface="Roboto" panose="02000000000000000000" pitchFamily="2" charset="0"/>
            </a:endParaRPr>
          </a:p>
          <a:p>
            <a:endParaRPr lang="en-US" dirty="0">
              <a:solidFill>
                <a:srgbClr val="666666"/>
              </a:solidFill>
              <a:latin typeface="Arial" panose="020B0604020202020204" pitchFamily="34" charset="0"/>
            </a:endParaRPr>
          </a:p>
          <a:p>
            <a:endParaRPr lang="it-IT" dirty="0"/>
          </a:p>
        </p:txBody>
      </p:sp>
      <p:sp>
        <p:nvSpPr>
          <p:cNvPr id="27" name="CasellaDiTesto 26">
            <a:extLst>
              <a:ext uri="{FF2B5EF4-FFF2-40B4-BE49-F238E27FC236}">
                <a16:creationId xmlns:a16="http://schemas.microsoft.com/office/drawing/2014/main" id="{1046847B-AB77-7820-77B7-F2466BD7D15F}"/>
              </a:ext>
            </a:extLst>
          </p:cNvPr>
          <p:cNvSpPr txBox="1"/>
          <p:nvPr/>
        </p:nvSpPr>
        <p:spPr>
          <a:xfrm>
            <a:off x="1281504" y="5102606"/>
            <a:ext cx="6693158" cy="738664"/>
          </a:xfrm>
          <a:prstGeom prst="rect">
            <a:avLst/>
          </a:prstGeom>
          <a:noFill/>
        </p:spPr>
        <p:txBody>
          <a:bodyPr wrap="square" rtlCol="0">
            <a:spAutoFit/>
          </a:bodyPr>
          <a:lstStyle/>
          <a:p>
            <a:r>
              <a:rPr lang="en-US" sz="1400" b="0" i="0" dirty="0">
                <a:solidFill>
                  <a:srgbClr val="202124"/>
                </a:solidFill>
                <a:effectLst/>
                <a:latin typeface="Roboto" panose="02000000000000000000" pitchFamily="2" charset="0"/>
              </a:rPr>
              <a:t>A generative model could generate new photos of animals that look like real animals, while a discriminative model could tell a dog from a cat. GANs are just one kind of generative model.</a:t>
            </a:r>
            <a:endParaRPr lang="it-IT" sz="1400" dirty="0"/>
          </a:p>
        </p:txBody>
      </p:sp>
    </p:spTree>
    <p:extLst>
      <p:ext uri="{BB962C8B-B14F-4D97-AF65-F5344CB8AC3E}">
        <p14:creationId xmlns:p14="http://schemas.microsoft.com/office/powerpoint/2010/main" val="146506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90EC6625-E20C-6471-1EF0-EADC98A36B37}"/>
              </a:ext>
            </a:extLst>
          </p:cNvPr>
          <p:cNvSpPr>
            <a:spLocks noGrp="1"/>
          </p:cNvSpPr>
          <p:nvPr>
            <p:ph type="title"/>
          </p:nvPr>
        </p:nvSpPr>
        <p:spPr>
          <a:xfrm>
            <a:off x="674732" y="570344"/>
            <a:ext cx="10515600" cy="1325563"/>
          </a:xfrm>
        </p:spPr>
        <p:txBody>
          <a:bodyPr/>
          <a:lstStyle/>
          <a:p>
            <a:r>
              <a:rPr lang="it-IT" dirty="0"/>
              <a:t>GAN – Generative </a:t>
            </a:r>
            <a:r>
              <a:rPr lang="it-IT" dirty="0" err="1"/>
              <a:t>adversarial</a:t>
            </a:r>
            <a:r>
              <a:rPr lang="it-IT" dirty="0"/>
              <a:t> network</a:t>
            </a:r>
          </a:p>
        </p:txBody>
      </p:sp>
      <p:pic>
        <p:nvPicPr>
          <p:cNvPr id="13" name="Segnaposto contenuto 12">
            <a:extLst>
              <a:ext uri="{FF2B5EF4-FFF2-40B4-BE49-F238E27FC236}">
                <a16:creationId xmlns:a16="http://schemas.microsoft.com/office/drawing/2014/main" id="{BB7B3CCC-1DD1-0B59-09EC-A05C0970EB42}"/>
              </a:ext>
            </a:extLst>
          </p:cNvPr>
          <p:cNvPicPr>
            <a:picLocks noGrp="1" noChangeAspect="1"/>
          </p:cNvPicPr>
          <p:nvPr>
            <p:ph type="chart" sz="quarter" idx="13"/>
          </p:nvPr>
        </p:nvPicPr>
        <p:blipFill>
          <a:blip r:embed="rId2"/>
          <a:stretch>
            <a:fillRect/>
          </a:stretch>
        </p:blipFill>
        <p:spPr>
          <a:xfrm>
            <a:off x="674732" y="2383355"/>
            <a:ext cx="6727735" cy="2998099"/>
          </a:xfrm>
          <a:prstGeom prst="rect">
            <a:avLst/>
          </a:prstGeom>
          <a:ln>
            <a:noFill/>
          </a:ln>
          <a:effectLst>
            <a:outerShdw blurRad="292100" dist="139700" dir="2700000" algn="tl" rotWithShape="0">
              <a:srgbClr val="333333">
                <a:alpha val="65000"/>
              </a:srgbClr>
            </a:outerShdw>
          </a:effectLst>
        </p:spPr>
      </p:pic>
      <p:sp>
        <p:nvSpPr>
          <p:cNvPr id="9" name="Segnaposto contenuto 8">
            <a:extLst>
              <a:ext uri="{FF2B5EF4-FFF2-40B4-BE49-F238E27FC236}">
                <a16:creationId xmlns:a16="http://schemas.microsoft.com/office/drawing/2014/main" id="{2F59F586-7278-E1AE-40CD-A0C4AE2FC16D}"/>
              </a:ext>
            </a:extLst>
          </p:cNvPr>
          <p:cNvSpPr>
            <a:spLocks noGrp="1"/>
          </p:cNvSpPr>
          <p:nvPr>
            <p:ph sz="quarter" idx="15"/>
          </p:nvPr>
        </p:nvSpPr>
        <p:spPr>
          <a:xfrm>
            <a:off x="7714862" y="1968761"/>
            <a:ext cx="3638938" cy="3694922"/>
          </a:xfrm>
        </p:spPr>
        <p:txBody>
          <a:bodyPr>
            <a:normAutofit/>
          </a:bodyPr>
          <a:lstStyle/>
          <a:p>
            <a:pPr marL="285750" indent="-285750">
              <a:buFont typeface="Arial" panose="020B0604020202020204" pitchFamily="34" charset="0"/>
              <a:buChar char="•"/>
            </a:pPr>
            <a:r>
              <a:rPr lang="en-US" sz="2000" dirty="0"/>
              <a:t>The </a:t>
            </a:r>
            <a:r>
              <a:rPr lang="en-US" sz="2000" b="1" dirty="0"/>
              <a:t>generator</a:t>
            </a:r>
            <a:r>
              <a:rPr lang="en-US" sz="2000" dirty="0"/>
              <a:t> learns to generate plausible data. The generated instances become negative training examples for the discriminator.</a:t>
            </a:r>
            <a:br>
              <a:rPr lang="en-US" sz="2000" dirty="0"/>
            </a:br>
            <a:endParaRPr lang="en-US" sz="2000" dirty="0"/>
          </a:p>
          <a:p>
            <a:pPr marL="285750" indent="-285750">
              <a:buFont typeface="Arial" panose="020B0604020202020204" pitchFamily="34" charset="0"/>
              <a:buChar char="•"/>
            </a:pPr>
            <a:r>
              <a:rPr lang="en-US" sz="2000" dirty="0"/>
              <a:t>The </a:t>
            </a:r>
            <a:r>
              <a:rPr lang="en-US" sz="2000" b="1" dirty="0"/>
              <a:t>discriminator</a:t>
            </a:r>
            <a:r>
              <a:rPr lang="en-US" sz="2000" dirty="0"/>
              <a:t> learns to distinguish the generator's fake data from real data. The discriminator penalizes the generator for producing implausible results.</a:t>
            </a:r>
          </a:p>
        </p:txBody>
      </p:sp>
    </p:spTree>
    <p:extLst>
      <p:ext uri="{BB962C8B-B14F-4D97-AF65-F5344CB8AC3E}">
        <p14:creationId xmlns:p14="http://schemas.microsoft.com/office/powerpoint/2010/main" val="109344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90EC6625-E20C-6471-1EF0-EADC98A36B37}"/>
              </a:ext>
            </a:extLst>
          </p:cNvPr>
          <p:cNvSpPr>
            <a:spLocks noGrp="1"/>
          </p:cNvSpPr>
          <p:nvPr>
            <p:ph type="title"/>
          </p:nvPr>
        </p:nvSpPr>
        <p:spPr>
          <a:xfrm>
            <a:off x="2933700" y="892177"/>
            <a:ext cx="8421688" cy="1325563"/>
          </a:xfrm>
        </p:spPr>
        <p:txBody>
          <a:bodyPr vert="horz" lIns="91440" tIns="45720" rIns="91440" bIns="45720" rtlCol="0" anchor="ctr">
            <a:normAutofit/>
          </a:bodyPr>
          <a:lstStyle/>
          <a:p>
            <a:r>
              <a:rPr lang="it-IT" kern="1200" cap="all" spc="150" baseline="0" dirty="0">
                <a:latin typeface="+mj-lt"/>
                <a:ea typeface="+mj-ea"/>
                <a:cs typeface="+mj-cs"/>
              </a:rPr>
              <a:t>StyleGAN - a specialized type of GAN</a:t>
            </a:r>
          </a:p>
        </p:txBody>
      </p:sp>
      <p:sp>
        <p:nvSpPr>
          <p:cNvPr id="9" name="Segnaposto contenuto 8">
            <a:extLst>
              <a:ext uri="{FF2B5EF4-FFF2-40B4-BE49-F238E27FC236}">
                <a16:creationId xmlns:a16="http://schemas.microsoft.com/office/drawing/2014/main" id="{2F59F586-7278-E1AE-40CD-A0C4AE2FC16D}"/>
              </a:ext>
            </a:extLst>
          </p:cNvPr>
          <p:cNvSpPr>
            <a:spLocks noGrp="1"/>
          </p:cNvSpPr>
          <p:nvPr>
            <p:ph sz="half" idx="2"/>
          </p:nvPr>
        </p:nvSpPr>
        <p:spPr>
          <a:xfrm>
            <a:off x="2534478" y="3429000"/>
            <a:ext cx="4323522" cy="2403473"/>
          </a:xfrm>
        </p:spPr>
        <p:txBody>
          <a:bodyPr vert="horz" lIns="91440" tIns="45720" rIns="91440" bIns="45720" rtlCol="0">
            <a:noAutofit/>
          </a:bodyPr>
          <a:lstStyle/>
          <a:p>
            <a:pPr marL="628650" indent="-285750">
              <a:buFont typeface="Arial" panose="020B0604020202020204" pitchFamily="34" charset="0"/>
              <a:buChar char="•"/>
            </a:pPr>
            <a:r>
              <a:rPr lang="it-IT" sz="1800" dirty="0">
                <a:solidFill>
                  <a:schemeClr val="tx1">
                    <a:lumMod val="65000"/>
                    <a:lumOff val="35000"/>
                  </a:schemeClr>
                </a:solidFill>
              </a:rPr>
              <a:t>The </a:t>
            </a:r>
            <a:r>
              <a:rPr lang="it-IT" sz="1800" b="1" dirty="0" err="1">
                <a:solidFill>
                  <a:schemeClr val="tx1">
                    <a:lumMod val="65000"/>
                    <a:lumOff val="35000"/>
                  </a:schemeClr>
                </a:solidFill>
              </a:rPr>
              <a:t>generators</a:t>
            </a:r>
            <a:r>
              <a:rPr lang="it-IT" sz="1800" dirty="0">
                <a:solidFill>
                  <a:schemeClr val="tx1">
                    <a:lumMod val="65000"/>
                    <a:lumOff val="35000"/>
                  </a:schemeClr>
                </a:solidFill>
              </a:rPr>
              <a:t> produce images in stages, </a:t>
            </a:r>
            <a:r>
              <a:rPr lang="it-IT" sz="1800" dirty="0" err="1">
                <a:solidFill>
                  <a:schemeClr val="tx1">
                    <a:lumMod val="65000"/>
                    <a:lumOff val="35000"/>
                  </a:schemeClr>
                </a:solidFill>
              </a:rPr>
              <a:t>progressively</a:t>
            </a:r>
            <a:r>
              <a:rPr lang="it-IT" sz="1800" dirty="0">
                <a:solidFill>
                  <a:schemeClr val="tx1">
                    <a:lumMod val="65000"/>
                    <a:lumOff val="35000"/>
                  </a:schemeClr>
                </a:solidFill>
              </a:rPr>
              <a:t> </a:t>
            </a:r>
            <a:r>
              <a:rPr lang="it-IT" sz="1800" dirty="0" err="1">
                <a:solidFill>
                  <a:schemeClr val="tx1">
                    <a:lumMod val="65000"/>
                    <a:lumOff val="35000"/>
                  </a:schemeClr>
                </a:solidFill>
              </a:rPr>
              <a:t>refining</a:t>
            </a:r>
            <a:r>
              <a:rPr lang="it-IT" sz="1800" dirty="0">
                <a:solidFill>
                  <a:schemeClr val="tx1">
                    <a:lumMod val="65000"/>
                    <a:lumOff val="35000"/>
                  </a:schemeClr>
                </a:solidFill>
              </a:rPr>
              <a:t> the </a:t>
            </a:r>
            <a:r>
              <a:rPr lang="it-IT" sz="1800" dirty="0" err="1">
                <a:solidFill>
                  <a:schemeClr val="tx1">
                    <a:lumMod val="65000"/>
                    <a:lumOff val="35000"/>
                  </a:schemeClr>
                </a:solidFill>
              </a:rPr>
              <a:t>details</a:t>
            </a:r>
            <a:r>
              <a:rPr lang="it-IT" sz="1800" dirty="0">
                <a:solidFill>
                  <a:schemeClr val="tx1">
                    <a:lumMod val="65000"/>
                    <a:lumOff val="35000"/>
                  </a:schemeClr>
                </a:solidFill>
              </a:rPr>
              <a:t> </a:t>
            </a:r>
            <a:r>
              <a:rPr lang="it-IT" sz="1800" dirty="0" err="1">
                <a:solidFill>
                  <a:schemeClr val="tx1">
                    <a:lumMod val="65000"/>
                    <a:lumOff val="35000"/>
                  </a:schemeClr>
                </a:solidFill>
              </a:rPr>
              <a:t>at</a:t>
            </a:r>
            <a:r>
              <a:rPr lang="it-IT" sz="1800" dirty="0">
                <a:solidFill>
                  <a:schemeClr val="tx1">
                    <a:lumMod val="65000"/>
                    <a:lumOff val="35000"/>
                  </a:schemeClr>
                </a:solidFill>
              </a:rPr>
              <a:t> </a:t>
            </a:r>
            <a:r>
              <a:rPr lang="it-IT" sz="1800" dirty="0" err="1">
                <a:solidFill>
                  <a:schemeClr val="tx1">
                    <a:lumMod val="65000"/>
                    <a:lumOff val="35000"/>
                  </a:schemeClr>
                </a:solidFill>
              </a:rPr>
              <a:t>higher</a:t>
            </a:r>
            <a:r>
              <a:rPr lang="it-IT" sz="1800" dirty="0">
                <a:solidFill>
                  <a:schemeClr val="tx1">
                    <a:lumMod val="65000"/>
                    <a:lumOff val="35000"/>
                  </a:schemeClr>
                </a:solidFill>
              </a:rPr>
              <a:t> </a:t>
            </a:r>
            <a:r>
              <a:rPr lang="it-IT" sz="1800" dirty="0" err="1">
                <a:solidFill>
                  <a:schemeClr val="tx1">
                    <a:lumMod val="65000"/>
                    <a:lumOff val="35000"/>
                  </a:schemeClr>
                </a:solidFill>
              </a:rPr>
              <a:t>resolutions</a:t>
            </a:r>
            <a:r>
              <a:rPr lang="it-IT" sz="1800" dirty="0">
                <a:solidFill>
                  <a:schemeClr val="tx1">
                    <a:lumMod val="65000"/>
                    <a:lumOff val="35000"/>
                  </a:schemeClr>
                </a:solidFill>
              </a:rPr>
              <a:t>. </a:t>
            </a:r>
            <a:r>
              <a:rPr lang="it-IT" sz="1800" dirty="0" err="1">
                <a:solidFill>
                  <a:schemeClr val="tx1">
                    <a:lumMod val="65000"/>
                    <a:lumOff val="35000"/>
                  </a:schemeClr>
                </a:solidFill>
              </a:rPr>
              <a:t>Instead</a:t>
            </a:r>
            <a:r>
              <a:rPr lang="it-IT" sz="1800" dirty="0">
                <a:solidFill>
                  <a:schemeClr val="tx1">
                    <a:lumMod val="65000"/>
                    <a:lumOff val="35000"/>
                  </a:schemeClr>
                </a:solidFill>
              </a:rPr>
              <a:t> of </a:t>
            </a:r>
            <a:r>
              <a:rPr lang="it-IT" sz="1800" dirty="0" err="1">
                <a:solidFill>
                  <a:schemeClr val="tx1">
                    <a:lumMod val="65000"/>
                    <a:lumOff val="35000"/>
                  </a:schemeClr>
                </a:solidFill>
              </a:rPr>
              <a:t>directly</a:t>
            </a:r>
            <a:r>
              <a:rPr lang="it-IT" sz="1800" dirty="0">
                <a:solidFill>
                  <a:schemeClr val="tx1">
                    <a:lumMod val="65000"/>
                    <a:lumOff val="35000"/>
                  </a:schemeClr>
                </a:solidFill>
              </a:rPr>
              <a:t> </a:t>
            </a:r>
            <a:r>
              <a:rPr lang="it-IT" sz="1800" dirty="0" err="1">
                <a:solidFill>
                  <a:schemeClr val="tx1">
                    <a:lumMod val="65000"/>
                    <a:lumOff val="35000"/>
                  </a:schemeClr>
                </a:solidFill>
              </a:rPr>
              <a:t>generating</a:t>
            </a:r>
            <a:r>
              <a:rPr lang="it-IT" sz="1800" dirty="0">
                <a:solidFill>
                  <a:schemeClr val="tx1">
                    <a:lumMod val="65000"/>
                    <a:lumOff val="35000"/>
                  </a:schemeClr>
                </a:solidFill>
              </a:rPr>
              <a:t> the </a:t>
            </a:r>
            <a:r>
              <a:rPr lang="it-IT" sz="1800" dirty="0" err="1">
                <a:solidFill>
                  <a:schemeClr val="tx1">
                    <a:lumMod val="65000"/>
                    <a:lumOff val="35000"/>
                  </a:schemeClr>
                </a:solidFill>
              </a:rPr>
              <a:t>final</a:t>
            </a:r>
            <a:r>
              <a:rPr lang="it-IT" sz="1800" dirty="0">
                <a:solidFill>
                  <a:schemeClr val="tx1">
                    <a:lumMod val="65000"/>
                    <a:lumOff val="35000"/>
                  </a:schemeClr>
                </a:solidFill>
              </a:rPr>
              <a:t> image, the generator </a:t>
            </a:r>
            <a:r>
              <a:rPr lang="it-IT" sz="1800" dirty="0" err="1">
                <a:solidFill>
                  <a:schemeClr val="tx1">
                    <a:lumMod val="65000"/>
                    <a:lumOff val="35000"/>
                  </a:schemeClr>
                </a:solidFill>
              </a:rPr>
              <a:t>creates</a:t>
            </a:r>
            <a:r>
              <a:rPr lang="it-IT" sz="1800" dirty="0">
                <a:solidFill>
                  <a:schemeClr val="tx1">
                    <a:lumMod val="65000"/>
                    <a:lumOff val="35000"/>
                  </a:schemeClr>
                </a:solidFill>
              </a:rPr>
              <a:t> a </a:t>
            </a:r>
            <a:r>
              <a:rPr lang="it-IT" sz="1800" dirty="0" err="1">
                <a:solidFill>
                  <a:schemeClr val="tx1">
                    <a:lumMod val="65000"/>
                    <a:lumOff val="35000"/>
                  </a:schemeClr>
                </a:solidFill>
              </a:rPr>
              <a:t>latent</a:t>
            </a:r>
            <a:r>
              <a:rPr lang="it-IT" sz="1800" dirty="0">
                <a:solidFill>
                  <a:schemeClr val="tx1">
                    <a:lumMod val="65000"/>
                    <a:lumOff val="35000"/>
                  </a:schemeClr>
                </a:solidFill>
              </a:rPr>
              <a:t> style </a:t>
            </a:r>
            <a:r>
              <a:rPr lang="it-IT" sz="1800" dirty="0" err="1">
                <a:solidFill>
                  <a:schemeClr val="tx1">
                    <a:lumMod val="65000"/>
                    <a:lumOff val="35000"/>
                  </a:schemeClr>
                </a:solidFill>
              </a:rPr>
              <a:t>that</a:t>
            </a:r>
            <a:r>
              <a:rPr lang="it-IT" sz="1800" dirty="0">
                <a:solidFill>
                  <a:schemeClr val="tx1">
                    <a:lumMod val="65000"/>
                    <a:lumOff val="35000"/>
                  </a:schemeClr>
                </a:solidFill>
              </a:rPr>
              <a:t> </a:t>
            </a:r>
            <a:r>
              <a:rPr lang="it-IT" sz="1800" dirty="0" err="1">
                <a:solidFill>
                  <a:schemeClr val="tx1">
                    <a:lumMod val="65000"/>
                    <a:lumOff val="35000"/>
                  </a:schemeClr>
                </a:solidFill>
              </a:rPr>
              <a:t>is</a:t>
            </a:r>
            <a:r>
              <a:rPr lang="it-IT" sz="1800" dirty="0">
                <a:solidFill>
                  <a:schemeClr val="tx1">
                    <a:lumMod val="65000"/>
                    <a:lumOff val="35000"/>
                  </a:schemeClr>
                </a:solidFill>
              </a:rPr>
              <a:t> </a:t>
            </a:r>
            <a:r>
              <a:rPr lang="it-IT" sz="1800" dirty="0" err="1">
                <a:solidFill>
                  <a:schemeClr val="tx1">
                    <a:lumMod val="65000"/>
                    <a:lumOff val="35000"/>
                  </a:schemeClr>
                </a:solidFill>
              </a:rPr>
              <a:t>then</a:t>
            </a:r>
            <a:r>
              <a:rPr lang="it-IT" sz="1800" dirty="0">
                <a:solidFill>
                  <a:schemeClr val="tx1">
                    <a:lumMod val="65000"/>
                    <a:lumOff val="35000"/>
                  </a:schemeClr>
                </a:solidFill>
              </a:rPr>
              <a:t> </a:t>
            </a:r>
            <a:r>
              <a:rPr lang="it-IT" sz="1800" dirty="0" err="1">
                <a:solidFill>
                  <a:schemeClr val="tx1">
                    <a:lumMod val="65000"/>
                    <a:lumOff val="35000"/>
                  </a:schemeClr>
                </a:solidFill>
              </a:rPr>
              <a:t>used</a:t>
            </a:r>
            <a:r>
              <a:rPr lang="it-IT" sz="1800" dirty="0">
                <a:solidFill>
                  <a:schemeClr val="tx1">
                    <a:lumMod val="65000"/>
                    <a:lumOff val="35000"/>
                  </a:schemeClr>
                </a:solidFill>
              </a:rPr>
              <a:t> to generate the </a:t>
            </a:r>
            <a:r>
              <a:rPr lang="it-IT" sz="1800" dirty="0" err="1">
                <a:solidFill>
                  <a:schemeClr val="tx1">
                    <a:lumMod val="65000"/>
                    <a:lumOff val="35000"/>
                  </a:schemeClr>
                </a:solidFill>
              </a:rPr>
              <a:t>final</a:t>
            </a:r>
            <a:r>
              <a:rPr lang="it-IT" sz="1800" dirty="0">
                <a:solidFill>
                  <a:schemeClr val="tx1">
                    <a:lumMod val="65000"/>
                    <a:lumOff val="35000"/>
                  </a:schemeClr>
                </a:solidFill>
              </a:rPr>
              <a:t> image </a:t>
            </a:r>
            <a:r>
              <a:rPr lang="it-IT" sz="1800" dirty="0" err="1">
                <a:solidFill>
                  <a:schemeClr val="tx1">
                    <a:lumMod val="65000"/>
                    <a:lumOff val="35000"/>
                  </a:schemeClr>
                </a:solidFill>
              </a:rPr>
              <a:t>through</a:t>
            </a:r>
            <a:r>
              <a:rPr lang="it-IT" sz="1800" dirty="0">
                <a:solidFill>
                  <a:schemeClr val="tx1">
                    <a:lumMod val="65000"/>
                    <a:lumOff val="35000"/>
                  </a:schemeClr>
                </a:solidFill>
              </a:rPr>
              <a:t> a style-</a:t>
            </a:r>
            <a:r>
              <a:rPr lang="it-IT" sz="1800" dirty="0" err="1">
                <a:solidFill>
                  <a:schemeClr val="tx1">
                    <a:lumMod val="65000"/>
                    <a:lumOff val="35000"/>
                  </a:schemeClr>
                </a:solidFill>
              </a:rPr>
              <a:t>guided</a:t>
            </a:r>
            <a:r>
              <a:rPr lang="it-IT" sz="1800" dirty="0">
                <a:solidFill>
                  <a:schemeClr val="tx1">
                    <a:lumMod val="65000"/>
                    <a:lumOff val="35000"/>
                  </a:schemeClr>
                </a:solidFill>
              </a:rPr>
              <a:t> </a:t>
            </a:r>
            <a:r>
              <a:rPr lang="it-IT" sz="1800" dirty="0" err="1">
                <a:solidFill>
                  <a:schemeClr val="tx1">
                    <a:lumMod val="65000"/>
                    <a:lumOff val="35000"/>
                  </a:schemeClr>
                </a:solidFill>
              </a:rPr>
              <a:t>synthesis</a:t>
            </a:r>
            <a:r>
              <a:rPr lang="it-IT" sz="1800" dirty="0">
                <a:solidFill>
                  <a:schemeClr val="tx1">
                    <a:lumMod val="65000"/>
                    <a:lumOff val="35000"/>
                  </a:schemeClr>
                </a:solidFill>
              </a:rPr>
              <a:t> </a:t>
            </a:r>
            <a:r>
              <a:rPr lang="it-IT" sz="1800" dirty="0" err="1">
                <a:solidFill>
                  <a:schemeClr val="tx1">
                    <a:lumMod val="65000"/>
                    <a:lumOff val="35000"/>
                  </a:schemeClr>
                </a:solidFill>
              </a:rPr>
              <a:t>process</a:t>
            </a:r>
            <a:r>
              <a:rPr lang="it-IT" sz="1800" dirty="0">
                <a:solidFill>
                  <a:schemeClr val="tx1">
                    <a:lumMod val="65000"/>
                    <a:lumOff val="35000"/>
                  </a:schemeClr>
                </a:solidFill>
              </a:rPr>
              <a:t>.</a:t>
            </a:r>
          </a:p>
        </p:txBody>
      </p:sp>
      <p:sp>
        <p:nvSpPr>
          <p:cNvPr id="10" name="CasellaDiTesto 9">
            <a:extLst>
              <a:ext uri="{FF2B5EF4-FFF2-40B4-BE49-F238E27FC236}">
                <a16:creationId xmlns:a16="http://schemas.microsoft.com/office/drawing/2014/main" id="{0C5BC657-92A4-FA7C-A663-6E2A0825E121}"/>
              </a:ext>
            </a:extLst>
          </p:cNvPr>
          <p:cNvSpPr txBox="1"/>
          <p:nvPr/>
        </p:nvSpPr>
        <p:spPr>
          <a:xfrm>
            <a:off x="2933700" y="2329661"/>
            <a:ext cx="7772400" cy="823912"/>
          </a:xfrm>
          <a:prstGeom prst="rect">
            <a:avLst/>
          </a:prstGeom>
        </p:spPr>
        <p:txBody>
          <a:bodyPr vert="horz" lIns="91440" tIns="45720" rIns="91440" bIns="45720" rtlCol="0" anchor="b">
            <a:noAutofit/>
          </a:bodyPr>
          <a:lstStyle/>
          <a:p>
            <a:pPr>
              <a:lnSpc>
                <a:spcPct val="90000"/>
              </a:lnSpc>
              <a:spcBef>
                <a:spcPts val="1000"/>
              </a:spcBef>
            </a:pPr>
            <a:r>
              <a:rPr lang="it-IT" sz="1600" kern="1200" spc="150" baseline="0" dirty="0">
                <a:solidFill>
                  <a:schemeClr val="tx1">
                    <a:lumMod val="75000"/>
                    <a:lumOff val="25000"/>
                  </a:schemeClr>
                </a:solidFill>
                <a:latin typeface="+mj-lt"/>
                <a:ea typeface="+mj-ea"/>
                <a:cs typeface="+mj-cs"/>
              </a:rPr>
              <a:t>Unlike traditional GANs that generate images from random input noise, StyleGAN utilizes a style-based latent representation to control the appearance of the generated image. This latent representation includes style information such as lighting, facial shape, distinct features, and other visual characteristics of the image.</a:t>
            </a:r>
          </a:p>
        </p:txBody>
      </p:sp>
      <p:sp>
        <p:nvSpPr>
          <p:cNvPr id="8" name="Segnaposto contenuto 8">
            <a:extLst>
              <a:ext uri="{FF2B5EF4-FFF2-40B4-BE49-F238E27FC236}">
                <a16:creationId xmlns:a16="http://schemas.microsoft.com/office/drawing/2014/main" id="{C13188FA-25AD-BA96-C552-A7837CD63992}"/>
              </a:ext>
            </a:extLst>
          </p:cNvPr>
          <p:cNvSpPr txBox="1">
            <a:spLocks/>
          </p:cNvSpPr>
          <p:nvPr/>
        </p:nvSpPr>
        <p:spPr>
          <a:xfrm>
            <a:off x="7146235" y="3429000"/>
            <a:ext cx="4207565" cy="240347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5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8650" indent="-285750">
              <a:lnSpc>
                <a:spcPct val="100000"/>
              </a:lnSpc>
              <a:buFont typeface="Arial" panose="020B0604020202020204" pitchFamily="34" charset="0"/>
              <a:buChar char="•"/>
            </a:pPr>
            <a:r>
              <a:rPr lang="it-IT" sz="1800" spc="50" dirty="0"/>
              <a:t>The </a:t>
            </a:r>
            <a:r>
              <a:rPr lang="it-IT" sz="1800" b="1" spc="50" dirty="0" err="1"/>
              <a:t>discriminators</a:t>
            </a:r>
            <a:r>
              <a:rPr lang="it-IT" sz="1800" b="1" spc="50" dirty="0"/>
              <a:t> </a:t>
            </a:r>
            <a:r>
              <a:rPr lang="it-IT" sz="1800" spc="50" dirty="0" err="1"/>
              <a:t>evaluate</a:t>
            </a:r>
            <a:r>
              <a:rPr lang="it-IT" sz="1800" spc="50" dirty="0"/>
              <a:t> the </a:t>
            </a:r>
            <a:r>
              <a:rPr lang="it-IT" sz="1800" spc="50" dirty="0" err="1"/>
              <a:t>authenticity</a:t>
            </a:r>
            <a:r>
              <a:rPr lang="it-IT" sz="1800" spc="50" dirty="0"/>
              <a:t> of the </a:t>
            </a:r>
            <a:r>
              <a:rPr lang="it-IT" sz="1800" spc="50" dirty="0" err="1"/>
              <a:t>generated</a:t>
            </a:r>
            <a:r>
              <a:rPr lang="it-IT" sz="1800" spc="50" dirty="0"/>
              <a:t> images </a:t>
            </a:r>
            <a:r>
              <a:rPr lang="it-IT" sz="1800" spc="50" dirty="0" err="1"/>
              <a:t>compared</a:t>
            </a:r>
            <a:r>
              <a:rPr lang="it-IT" sz="1800" spc="50" dirty="0"/>
              <a:t> to </a:t>
            </a:r>
            <a:r>
              <a:rPr lang="it-IT" sz="1800" spc="50" dirty="0" err="1"/>
              <a:t>real</a:t>
            </a:r>
            <a:r>
              <a:rPr lang="it-IT" sz="1800" spc="50" dirty="0"/>
              <a:t> images.</a:t>
            </a:r>
          </a:p>
        </p:txBody>
      </p:sp>
    </p:spTree>
    <p:extLst>
      <p:ext uri="{BB962C8B-B14F-4D97-AF65-F5344CB8AC3E}">
        <p14:creationId xmlns:p14="http://schemas.microsoft.com/office/powerpoint/2010/main" val="19156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90EC6625-E20C-6471-1EF0-EADC98A36B37}"/>
              </a:ext>
            </a:extLst>
          </p:cNvPr>
          <p:cNvSpPr>
            <a:spLocks noGrp="1"/>
          </p:cNvSpPr>
          <p:nvPr>
            <p:ph type="title"/>
          </p:nvPr>
        </p:nvSpPr>
        <p:spPr>
          <a:xfrm>
            <a:off x="2933700" y="892177"/>
            <a:ext cx="8421688" cy="1325563"/>
          </a:xfrm>
        </p:spPr>
        <p:txBody>
          <a:bodyPr vert="horz" lIns="91440" tIns="45720" rIns="91440" bIns="45720" rtlCol="0" anchor="ctr">
            <a:normAutofit/>
          </a:bodyPr>
          <a:lstStyle/>
          <a:p>
            <a:r>
              <a:rPr lang="it-IT" kern="1200" cap="all" spc="150" baseline="0" dirty="0">
                <a:latin typeface="+mj-lt"/>
                <a:ea typeface="+mj-ea"/>
                <a:cs typeface="+mj-cs"/>
              </a:rPr>
              <a:t>CLIP - Contrastive Language-Image Pre-Training</a:t>
            </a:r>
          </a:p>
        </p:txBody>
      </p:sp>
      <p:sp>
        <p:nvSpPr>
          <p:cNvPr id="2" name="Segnaposto contenuto 8">
            <a:extLst>
              <a:ext uri="{FF2B5EF4-FFF2-40B4-BE49-F238E27FC236}">
                <a16:creationId xmlns:a16="http://schemas.microsoft.com/office/drawing/2014/main" id="{8F2D7FEE-BEAD-6ED1-7E71-E63B21378825}"/>
              </a:ext>
            </a:extLst>
          </p:cNvPr>
          <p:cNvSpPr txBox="1">
            <a:spLocks/>
          </p:cNvSpPr>
          <p:nvPr/>
        </p:nvSpPr>
        <p:spPr>
          <a:xfrm>
            <a:off x="7056276" y="2616576"/>
            <a:ext cx="4297524" cy="34040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5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8650" indent="-285750">
              <a:lnSpc>
                <a:spcPct val="100000"/>
              </a:lnSpc>
              <a:buFont typeface="Arial" panose="020B0604020202020204" pitchFamily="34" charset="0"/>
              <a:buChar char="•"/>
            </a:pPr>
            <a:r>
              <a:rPr lang="it-IT" sz="1800" spc="50" dirty="0" err="1">
                <a:solidFill>
                  <a:schemeClr val="tx1">
                    <a:lumMod val="75000"/>
                    <a:lumOff val="25000"/>
                  </a:schemeClr>
                </a:solidFill>
              </a:rPr>
              <a:t>It</a:t>
            </a:r>
            <a:r>
              <a:rPr lang="it-IT" sz="1800" spc="50" dirty="0">
                <a:solidFill>
                  <a:schemeClr val="tx1">
                    <a:lumMod val="75000"/>
                    <a:lumOff val="25000"/>
                  </a:schemeClr>
                </a:solidFill>
              </a:rPr>
              <a:t> </a:t>
            </a:r>
            <a:r>
              <a:rPr lang="it-IT" sz="1800" spc="50" dirty="0" err="1">
                <a:solidFill>
                  <a:schemeClr val="tx1">
                    <a:lumMod val="75000"/>
                    <a:lumOff val="25000"/>
                  </a:schemeClr>
                </a:solidFill>
              </a:rPr>
              <a:t>is</a:t>
            </a:r>
            <a:r>
              <a:rPr lang="it-IT" sz="1800" spc="50" dirty="0">
                <a:solidFill>
                  <a:schemeClr val="tx1">
                    <a:lumMod val="75000"/>
                    <a:lumOff val="25000"/>
                  </a:schemeClr>
                </a:solidFill>
              </a:rPr>
              <a:t> </a:t>
            </a:r>
            <a:r>
              <a:rPr lang="it-IT" sz="1800" spc="50" dirty="0" err="1">
                <a:solidFill>
                  <a:schemeClr val="tx1">
                    <a:lumMod val="75000"/>
                    <a:lumOff val="25000"/>
                  </a:schemeClr>
                </a:solidFill>
              </a:rPr>
              <a:t>trained</a:t>
            </a:r>
            <a:r>
              <a:rPr lang="it-IT" sz="1800" spc="50" dirty="0">
                <a:solidFill>
                  <a:schemeClr val="tx1">
                    <a:lumMod val="75000"/>
                    <a:lumOff val="25000"/>
                  </a:schemeClr>
                </a:solidFill>
              </a:rPr>
              <a:t> on 400,000,000 (image, text) </a:t>
            </a:r>
            <a:r>
              <a:rPr lang="it-IT" sz="1800" spc="50" dirty="0" err="1">
                <a:solidFill>
                  <a:schemeClr val="tx1">
                    <a:lumMod val="75000"/>
                    <a:lumOff val="25000"/>
                  </a:schemeClr>
                </a:solidFill>
              </a:rPr>
              <a:t>pairs</a:t>
            </a:r>
            <a:r>
              <a:rPr lang="it-IT" sz="1800" spc="50" dirty="0">
                <a:solidFill>
                  <a:schemeClr val="tx1">
                    <a:lumMod val="75000"/>
                    <a:lumOff val="25000"/>
                  </a:schemeClr>
                </a:solidFill>
              </a:rPr>
              <a:t>. An (image, text) </a:t>
            </a:r>
            <a:r>
              <a:rPr lang="it-IT" sz="1800" spc="50" dirty="0" err="1">
                <a:solidFill>
                  <a:schemeClr val="tx1">
                    <a:lumMod val="75000"/>
                    <a:lumOff val="25000"/>
                  </a:schemeClr>
                </a:solidFill>
              </a:rPr>
              <a:t>pair</a:t>
            </a:r>
            <a:r>
              <a:rPr lang="it-IT" sz="1800" spc="50" dirty="0">
                <a:solidFill>
                  <a:schemeClr val="tx1">
                    <a:lumMod val="75000"/>
                    <a:lumOff val="25000"/>
                  </a:schemeClr>
                </a:solidFill>
              </a:rPr>
              <a:t> </a:t>
            </a:r>
            <a:r>
              <a:rPr lang="it-IT" sz="1800" spc="50" dirty="0" err="1">
                <a:solidFill>
                  <a:schemeClr val="tx1">
                    <a:lumMod val="75000"/>
                    <a:lumOff val="25000"/>
                  </a:schemeClr>
                </a:solidFill>
              </a:rPr>
              <a:t>might</a:t>
            </a:r>
            <a:r>
              <a:rPr lang="it-IT" sz="1800" spc="50" dirty="0">
                <a:solidFill>
                  <a:schemeClr val="tx1">
                    <a:lumMod val="75000"/>
                    <a:lumOff val="25000"/>
                  </a:schemeClr>
                </a:solidFill>
              </a:rPr>
              <a:t> be a picture and </a:t>
            </a:r>
            <a:r>
              <a:rPr lang="it-IT" sz="1800" spc="50" dirty="0" err="1">
                <a:solidFill>
                  <a:schemeClr val="tx1">
                    <a:lumMod val="75000"/>
                    <a:lumOff val="25000"/>
                  </a:schemeClr>
                </a:solidFill>
              </a:rPr>
              <a:t>its</a:t>
            </a:r>
            <a:r>
              <a:rPr lang="it-IT" sz="1800" spc="50" dirty="0">
                <a:solidFill>
                  <a:schemeClr val="tx1">
                    <a:lumMod val="75000"/>
                    <a:lumOff val="25000"/>
                  </a:schemeClr>
                </a:solidFill>
              </a:rPr>
              <a:t> </a:t>
            </a:r>
            <a:r>
              <a:rPr lang="it-IT" sz="1800" spc="50" dirty="0" err="1">
                <a:solidFill>
                  <a:schemeClr val="tx1">
                    <a:lumMod val="75000"/>
                    <a:lumOff val="25000"/>
                  </a:schemeClr>
                </a:solidFill>
              </a:rPr>
              <a:t>caption</a:t>
            </a:r>
            <a:r>
              <a:rPr lang="it-IT" sz="1800" spc="50" dirty="0">
                <a:solidFill>
                  <a:schemeClr val="tx1">
                    <a:lumMod val="75000"/>
                    <a:lumOff val="25000"/>
                  </a:schemeClr>
                </a:solidFill>
              </a:rPr>
              <a:t>. </a:t>
            </a:r>
          </a:p>
          <a:p>
            <a:pPr marL="628650" indent="-285750">
              <a:lnSpc>
                <a:spcPct val="100000"/>
              </a:lnSpc>
              <a:buFont typeface="Arial" panose="020B0604020202020204" pitchFamily="34" charset="0"/>
              <a:buChar char="•"/>
            </a:pPr>
            <a:r>
              <a:rPr lang="it-IT" sz="1800" spc="50" dirty="0" err="1">
                <a:solidFill>
                  <a:schemeClr val="tx1">
                    <a:lumMod val="75000"/>
                    <a:lumOff val="25000"/>
                  </a:schemeClr>
                </a:solidFill>
              </a:rPr>
              <a:t>It</a:t>
            </a:r>
            <a:r>
              <a:rPr lang="it-IT" sz="1800" spc="50" dirty="0">
                <a:solidFill>
                  <a:schemeClr val="tx1">
                    <a:lumMod val="75000"/>
                    <a:lumOff val="25000"/>
                  </a:schemeClr>
                </a:solidFill>
              </a:rPr>
              <a:t> can </a:t>
            </a:r>
            <a:r>
              <a:rPr lang="it-IT" sz="1800" spc="50" dirty="0" err="1">
                <a:solidFill>
                  <a:schemeClr val="tx1">
                    <a:lumMod val="75000"/>
                    <a:lumOff val="25000"/>
                  </a:schemeClr>
                </a:solidFill>
              </a:rPr>
              <a:t>predict</a:t>
            </a:r>
            <a:r>
              <a:rPr lang="it-IT" sz="1800" spc="50" dirty="0">
                <a:solidFill>
                  <a:schemeClr val="tx1">
                    <a:lumMod val="75000"/>
                    <a:lumOff val="25000"/>
                  </a:schemeClr>
                </a:solidFill>
              </a:rPr>
              <a:t> the </a:t>
            </a:r>
            <a:r>
              <a:rPr lang="it-IT" sz="1800" spc="50" dirty="0" err="1">
                <a:solidFill>
                  <a:schemeClr val="tx1">
                    <a:lumMod val="75000"/>
                    <a:lumOff val="25000"/>
                  </a:schemeClr>
                </a:solidFill>
              </a:rPr>
              <a:t>most</a:t>
            </a:r>
            <a:r>
              <a:rPr lang="it-IT" sz="1800" spc="50" dirty="0">
                <a:solidFill>
                  <a:schemeClr val="tx1">
                    <a:lumMod val="75000"/>
                    <a:lumOff val="25000"/>
                  </a:schemeClr>
                </a:solidFill>
              </a:rPr>
              <a:t> </a:t>
            </a:r>
            <a:r>
              <a:rPr lang="it-IT" sz="1800" spc="50" dirty="0" err="1">
                <a:solidFill>
                  <a:schemeClr val="tx1">
                    <a:lumMod val="75000"/>
                    <a:lumOff val="25000"/>
                  </a:schemeClr>
                </a:solidFill>
              </a:rPr>
              <a:t>relevant</a:t>
            </a:r>
            <a:r>
              <a:rPr lang="it-IT" sz="1800" spc="50" dirty="0">
                <a:solidFill>
                  <a:schemeClr val="tx1">
                    <a:lumMod val="75000"/>
                    <a:lumOff val="25000"/>
                  </a:schemeClr>
                </a:solidFill>
              </a:rPr>
              <a:t> text </a:t>
            </a:r>
            <a:r>
              <a:rPr lang="it-IT" sz="1800" spc="50" dirty="0" err="1">
                <a:solidFill>
                  <a:schemeClr val="tx1">
                    <a:lumMod val="75000"/>
                    <a:lumOff val="25000"/>
                  </a:schemeClr>
                </a:solidFill>
              </a:rPr>
              <a:t>snippet</a:t>
            </a:r>
            <a:r>
              <a:rPr lang="it-IT" sz="1800" spc="50" dirty="0">
                <a:solidFill>
                  <a:schemeClr val="tx1">
                    <a:lumMod val="75000"/>
                    <a:lumOff val="25000"/>
                  </a:schemeClr>
                </a:solidFill>
              </a:rPr>
              <a:t>, </a:t>
            </a:r>
            <a:r>
              <a:rPr lang="it-IT" sz="1800" spc="50" dirty="0" err="1">
                <a:solidFill>
                  <a:schemeClr val="tx1">
                    <a:lumMod val="75000"/>
                    <a:lumOff val="25000"/>
                  </a:schemeClr>
                </a:solidFill>
              </a:rPr>
              <a:t>given</a:t>
            </a:r>
            <a:r>
              <a:rPr lang="it-IT" sz="1800" spc="50" dirty="0">
                <a:solidFill>
                  <a:schemeClr val="tx1">
                    <a:lumMod val="75000"/>
                    <a:lumOff val="25000"/>
                  </a:schemeClr>
                </a:solidFill>
              </a:rPr>
              <a:t> an image. </a:t>
            </a:r>
            <a:r>
              <a:rPr lang="it-IT" sz="1800" spc="50" dirty="0" err="1">
                <a:solidFill>
                  <a:schemeClr val="tx1">
                    <a:lumMod val="75000"/>
                    <a:lumOff val="25000"/>
                  </a:schemeClr>
                </a:solidFill>
              </a:rPr>
              <a:t>You</a:t>
            </a:r>
            <a:r>
              <a:rPr lang="it-IT" sz="1800" spc="50" dirty="0">
                <a:solidFill>
                  <a:schemeClr val="tx1">
                    <a:lumMod val="75000"/>
                    <a:lumOff val="25000"/>
                  </a:schemeClr>
                </a:solidFill>
              </a:rPr>
              <a:t> can input an image </a:t>
            </a:r>
            <a:r>
              <a:rPr lang="it-IT" sz="1800" spc="50" dirty="0" err="1">
                <a:solidFill>
                  <a:schemeClr val="tx1">
                    <a:lumMod val="75000"/>
                    <a:lumOff val="25000"/>
                  </a:schemeClr>
                </a:solidFill>
              </a:rPr>
              <a:t>into</a:t>
            </a:r>
            <a:r>
              <a:rPr lang="it-IT" sz="1800" spc="50" dirty="0">
                <a:solidFill>
                  <a:schemeClr val="tx1">
                    <a:lumMod val="75000"/>
                    <a:lumOff val="25000"/>
                  </a:schemeClr>
                </a:solidFill>
              </a:rPr>
              <a:t> the CLIP model, and </a:t>
            </a:r>
            <a:r>
              <a:rPr lang="it-IT" sz="1800" spc="50" dirty="0" err="1">
                <a:solidFill>
                  <a:schemeClr val="tx1">
                    <a:lumMod val="75000"/>
                    <a:lumOff val="25000"/>
                  </a:schemeClr>
                </a:solidFill>
              </a:rPr>
              <a:t>it</a:t>
            </a:r>
            <a:r>
              <a:rPr lang="it-IT" sz="1800" spc="50" dirty="0">
                <a:solidFill>
                  <a:schemeClr val="tx1">
                    <a:lumMod val="75000"/>
                    <a:lumOff val="25000"/>
                  </a:schemeClr>
                </a:solidFill>
              </a:rPr>
              <a:t> </a:t>
            </a:r>
            <a:r>
              <a:rPr lang="it-IT" sz="1800" spc="50" dirty="0" err="1">
                <a:solidFill>
                  <a:schemeClr val="tx1">
                    <a:lumMod val="75000"/>
                    <a:lumOff val="25000"/>
                  </a:schemeClr>
                </a:solidFill>
              </a:rPr>
              <a:t>will</a:t>
            </a:r>
            <a:r>
              <a:rPr lang="it-IT" sz="1800" spc="50" dirty="0">
                <a:solidFill>
                  <a:schemeClr val="tx1">
                    <a:lumMod val="75000"/>
                    <a:lumOff val="25000"/>
                  </a:schemeClr>
                </a:solidFill>
              </a:rPr>
              <a:t> </a:t>
            </a:r>
            <a:r>
              <a:rPr lang="it-IT" sz="1800" spc="50" dirty="0" err="1">
                <a:solidFill>
                  <a:schemeClr val="tx1">
                    <a:lumMod val="75000"/>
                    <a:lumOff val="25000"/>
                  </a:schemeClr>
                </a:solidFill>
              </a:rPr>
              <a:t>return</a:t>
            </a:r>
            <a:r>
              <a:rPr lang="it-IT" sz="1800" spc="50" dirty="0">
                <a:solidFill>
                  <a:schemeClr val="tx1">
                    <a:lumMod val="75000"/>
                    <a:lumOff val="25000"/>
                  </a:schemeClr>
                </a:solidFill>
              </a:rPr>
              <a:t> for </a:t>
            </a:r>
            <a:r>
              <a:rPr lang="it-IT" sz="1800" spc="50" dirty="0" err="1">
                <a:solidFill>
                  <a:schemeClr val="tx1">
                    <a:lumMod val="75000"/>
                    <a:lumOff val="25000"/>
                  </a:schemeClr>
                </a:solidFill>
              </a:rPr>
              <a:t>you</a:t>
            </a:r>
            <a:r>
              <a:rPr lang="it-IT" sz="1800" spc="50" dirty="0">
                <a:solidFill>
                  <a:schemeClr val="tx1">
                    <a:lumMod val="75000"/>
                    <a:lumOff val="25000"/>
                  </a:schemeClr>
                </a:solidFill>
              </a:rPr>
              <a:t> the </a:t>
            </a:r>
            <a:r>
              <a:rPr lang="it-IT" sz="1800" spc="50" dirty="0" err="1">
                <a:solidFill>
                  <a:schemeClr val="tx1">
                    <a:lumMod val="75000"/>
                    <a:lumOff val="25000"/>
                  </a:schemeClr>
                </a:solidFill>
              </a:rPr>
              <a:t>likeliest</a:t>
            </a:r>
            <a:r>
              <a:rPr lang="it-IT" sz="1800" spc="50" dirty="0">
                <a:solidFill>
                  <a:schemeClr val="tx1">
                    <a:lumMod val="75000"/>
                    <a:lumOff val="25000"/>
                  </a:schemeClr>
                </a:solidFill>
              </a:rPr>
              <a:t> </a:t>
            </a:r>
            <a:r>
              <a:rPr lang="it-IT" sz="1800" spc="50" dirty="0" err="1">
                <a:solidFill>
                  <a:schemeClr val="tx1">
                    <a:lumMod val="75000"/>
                    <a:lumOff val="25000"/>
                  </a:schemeClr>
                </a:solidFill>
              </a:rPr>
              <a:t>caption</a:t>
            </a:r>
            <a:r>
              <a:rPr lang="it-IT" sz="1800" spc="50" dirty="0">
                <a:solidFill>
                  <a:schemeClr val="tx1">
                    <a:lumMod val="75000"/>
                    <a:lumOff val="25000"/>
                  </a:schemeClr>
                </a:solidFill>
              </a:rPr>
              <a:t> or </a:t>
            </a:r>
            <a:r>
              <a:rPr lang="it-IT" sz="1800" spc="50" dirty="0" err="1">
                <a:solidFill>
                  <a:schemeClr val="tx1">
                    <a:lumMod val="75000"/>
                    <a:lumOff val="25000"/>
                  </a:schemeClr>
                </a:solidFill>
              </a:rPr>
              <a:t>summary</a:t>
            </a:r>
            <a:r>
              <a:rPr lang="it-IT" sz="1800" spc="50" dirty="0">
                <a:solidFill>
                  <a:schemeClr val="tx1">
                    <a:lumMod val="75000"/>
                    <a:lumOff val="25000"/>
                  </a:schemeClr>
                </a:solidFill>
              </a:rPr>
              <a:t> of </a:t>
            </a:r>
            <a:r>
              <a:rPr lang="it-IT" sz="1800" spc="50" dirty="0" err="1">
                <a:solidFill>
                  <a:schemeClr val="tx1">
                    <a:lumMod val="75000"/>
                    <a:lumOff val="25000"/>
                  </a:schemeClr>
                </a:solidFill>
              </a:rPr>
              <a:t>that</a:t>
            </a:r>
            <a:r>
              <a:rPr lang="it-IT" sz="1800" spc="50" dirty="0">
                <a:solidFill>
                  <a:schemeClr val="tx1">
                    <a:lumMod val="75000"/>
                    <a:lumOff val="25000"/>
                  </a:schemeClr>
                </a:solidFill>
              </a:rPr>
              <a:t> image</a:t>
            </a:r>
            <a:r>
              <a:rPr lang="it-IT" sz="1400" spc="50" dirty="0">
                <a:solidFill>
                  <a:schemeClr val="tx1">
                    <a:lumMod val="75000"/>
                    <a:lumOff val="25000"/>
                  </a:schemeClr>
                </a:solidFill>
              </a:rPr>
              <a:t>.</a:t>
            </a:r>
          </a:p>
        </p:txBody>
      </p:sp>
      <p:sp>
        <p:nvSpPr>
          <p:cNvPr id="33" name="Segnaposto contenuto 8">
            <a:extLst>
              <a:ext uri="{FF2B5EF4-FFF2-40B4-BE49-F238E27FC236}">
                <a16:creationId xmlns:a16="http://schemas.microsoft.com/office/drawing/2014/main" id="{6E01FA8F-9ACA-E6F3-E8C6-5B1E64361E2D}"/>
              </a:ext>
            </a:extLst>
          </p:cNvPr>
          <p:cNvSpPr txBox="1">
            <a:spLocks/>
          </p:cNvSpPr>
          <p:nvPr/>
        </p:nvSpPr>
        <p:spPr>
          <a:xfrm>
            <a:off x="2933700" y="2642394"/>
            <a:ext cx="3924300" cy="199786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5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it-IT" sz="1800" kern="1200" spc="150" baseline="0" dirty="0">
                <a:latin typeface="+mj-lt"/>
                <a:ea typeface="+mj-ea"/>
                <a:cs typeface="+mj-cs"/>
              </a:rPr>
              <a:t>CLIP </a:t>
            </a:r>
            <a:r>
              <a:rPr lang="it-IT" sz="1800" kern="1200" spc="150" baseline="0" dirty="0" err="1">
                <a:latin typeface="+mj-lt"/>
                <a:ea typeface="+mj-ea"/>
                <a:cs typeface="+mj-cs"/>
              </a:rPr>
              <a:t>is</a:t>
            </a:r>
            <a:r>
              <a:rPr lang="it-IT" sz="1800" kern="1200" spc="150" baseline="0" dirty="0">
                <a:latin typeface="+mj-lt"/>
                <a:ea typeface="+mj-ea"/>
                <a:cs typeface="+mj-cs"/>
              </a:rPr>
              <a:t> a </a:t>
            </a:r>
            <a:r>
              <a:rPr lang="it-IT" sz="1800" kern="1200" spc="150" baseline="0" dirty="0" err="1">
                <a:latin typeface="+mj-lt"/>
                <a:ea typeface="+mj-ea"/>
                <a:cs typeface="+mj-cs"/>
              </a:rPr>
              <a:t>neural</a:t>
            </a:r>
            <a:r>
              <a:rPr lang="it-IT" sz="1800" kern="1200" spc="150" baseline="0" dirty="0">
                <a:latin typeface="+mj-lt"/>
                <a:ea typeface="+mj-ea"/>
                <a:cs typeface="+mj-cs"/>
              </a:rPr>
              <a:t> network model.</a:t>
            </a:r>
          </a:p>
          <a:p>
            <a:pPr marL="285750" indent="-285750">
              <a:buFont typeface="Arial" panose="020B0604020202020204" pitchFamily="34" charset="0"/>
              <a:buChar char="•"/>
            </a:pPr>
            <a:r>
              <a:rPr lang="it-IT" sz="1800" kern="1200" spc="150" baseline="0" dirty="0" err="1">
                <a:latin typeface="+mj-lt"/>
                <a:ea typeface="+mj-ea"/>
                <a:cs typeface="+mj-cs"/>
              </a:rPr>
              <a:t>without</a:t>
            </a:r>
            <a:r>
              <a:rPr lang="it-IT" sz="1800" kern="1200" spc="150" baseline="0" dirty="0">
                <a:latin typeface="+mj-lt"/>
                <a:ea typeface="+mj-ea"/>
                <a:cs typeface="+mj-cs"/>
              </a:rPr>
              <a:t> </a:t>
            </a:r>
            <a:r>
              <a:rPr lang="it-IT" sz="1800" kern="1200" spc="150" baseline="0" dirty="0" err="1">
                <a:latin typeface="+mj-lt"/>
                <a:ea typeface="+mj-ea"/>
                <a:cs typeface="+mj-cs"/>
              </a:rPr>
              <a:t>directly</a:t>
            </a:r>
            <a:r>
              <a:rPr lang="it-IT" sz="1800" kern="1200" spc="150" baseline="0" dirty="0">
                <a:latin typeface="+mj-lt"/>
                <a:ea typeface="+mj-ea"/>
                <a:cs typeface="+mj-cs"/>
              </a:rPr>
              <a:t> </a:t>
            </a:r>
            <a:r>
              <a:rPr lang="it-IT" sz="1800" kern="1200" spc="150" baseline="0" dirty="0" err="1">
                <a:latin typeface="+mj-lt"/>
                <a:ea typeface="+mj-ea"/>
                <a:cs typeface="+mj-cs"/>
              </a:rPr>
              <a:t>optimizing</a:t>
            </a:r>
            <a:r>
              <a:rPr lang="it-IT" sz="1800" kern="1200" spc="150" baseline="0" dirty="0">
                <a:latin typeface="+mj-lt"/>
                <a:ea typeface="+mj-ea"/>
                <a:cs typeface="+mj-cs"/>
              </a:rPr>
              <a:t> for the task. </a:t>
            </a:r>
            <a:r>
              <a:rPr lang="it-IT" sz="1800" kern="1200" spc="150" baseline="0" dirty="0" err="1">
                <a:latin typeface="+mj-lt"/>
                <a:ea typeface="+mj-ea"/>
                <a:cs typeface="+mj-cs"/>
              </a:rPr>
              <a:t>It</a:t>
            </a:r>
            <a:r>
              <a:rPr lang="it-IT" sz="1800" kern="1200" spc="150" baseline="0" dirty="0">
                <a:latin typeface="+mj-lt"/>
                <a:ea typeface="+mj-ea"/>
                <a:cs typeface="+mj-cs"/>
              </a:rPr>
              <a:t> </a:t>
            </a:r>
            <a:r>
              <a:rPr lang="it-IT" sz="1800" kern="1200" spc="150" baseline="0" dirty="0" err="1">
                <a:latin typeface="+mj-lt"/>
                <a:ea typeface="+mj-ea"/>
                <a:cs typeface="+mj-cs"/>
              </a:rPr>
              <a:t>tend</a:t>
            </a:r>
            <a:r>
              <a:rPr lang="it-IT" sz="1800" kern="1200" spc="150" baseline="0" dirty="0">
                <a:latin typeface="+mj-lt"/>
                <a:ea typeface="+mj-ea"/>
                <a:cs typeface="+mj-cs"/>
              </a:rPr>
              <a:t> to </a:t>
            </a:r>
            <a:r>
              <a:rPr lang="it-IT" sz="1800" kern="1200" spc="150" baseline="0" dirty="0" err="1">
                <a:latin typeface="+mj-lt"/>
                <a:ea typeface="+mj-ea"/>
                <a:cs typeface="+mj-cs"/>
              </a:rPr>
              <a:t>perform</a:t>
            </a:r>
            <a:r>
              <a:rPr lang="it-IT" sz="1800" kern="1200" spc="150" baseline="0" dirty="0">
                <a:latin typeface="+mj-lt"/>
                <a:ea typeface="+mj-ea"/>
                <a:cs typeface="+mj-cs"/>
              </a:rPr>
              <a:t> </a:t>
            </a:r>
            <a:r>
              <a:rPr lang="it-IT" sz="1800" kern="1200" spc="150" baseline="0" dirty="0" err="1">
                <a:latin typeface="+mj-lt"/>
                <a:ea typeface="+mj-ea"/>
                <a:cs typeface="+mj-cs"/>
              </a:rPr>
              <a:t>well</a:t>
            </a:r>
            <a:r>
              <a:rPr lang="it-IT" sz="1800" kern="1200" spc="150" baseline="0" dirty="0">
                <a:latin typeface="+mj-lt"/>
                <a:ea typeface="+mj-ea"/>
                <a:cs typeface="+mj-cs"/>
              </a:rPr>
              <a:t> on tasks </a:t>
            </a:r>
            <a:r>
              <a:rPr lang="it-IT" sz="1800" kern="1200" spc="150" baseline="0" dirty="0" err="1">
                <a:latin typeface="+mj-lt"/>
                <a:ea typeface="+mj-ea"/>
                <a:cs typeface="+mj-cs"/>
              </a:rPr>
              <a:t>It</a:t>
            </a:r>
            <a:r>
              <a:rPr lang="it-IT" sz="1800" kern="1200" spc="150" baseline="0" dirty="0">
                <a:latin typeface="+mj-lt"/>
                <a:ea typeface="+mj-ea"/>
                <a:cs typeface="+mj-cs"/>
              </a:rPr>
              <a:t> </a:t>
            </a:r>
            <a:r>
              <a:rPr lang="it-IT" sz="1800" kern="1200" spc="150" baseline="0" dirty="0" err="1">
                <a:latin typeface="+mj-lt"/>
                <a:ea typeface="+mj-ea"/>
                <a:cs typeface="+mj-cs"/>
              </a:rPr>
              <a:t>isn’t</a:t>
            </a:r>
            <a:r>
              <a:rPr lang="it-IT" sz="1800" kern="1200" spc="150" baseline="0" dirty="0">
                <a:latin typeface="+mj-lt"/>
                <a:ea typeface="+mj-ea"/>
                <a:cs typeface="+mj-cs"/>
              </a:rPr>
              <a:t> </a:t>
            </a:r>
            <a:r>
              <a:rPr lang="it-IT" sz="1800" kern="1200" spc="150" baseline="0" dirty="0" err="1">
                <a:latin typeface="+mj-lt"/>
                <a:ea typeface="+mj-ea"/>
                <a:cs typeface="+mj-cs"/>
              </a:rPr>
              <a:t>directly</a:t>
            </a:r>
            <a:r>
              <a:rPr lang="it-IT" sz="1800" kern="1200" spc="150" baseline="0" dirty="0">
                <a:latin typeface="+mj-lt"/>
                <a:ea typeface="+mj-ea"/>
                <a:cs typeface="+mj-cs"/>
              </a:rPr>
              <a:t> </a:t>
            </a:r>
            <a:r>
              <a:rPr lang="it-IT" sz="1800" kern="1200" spc="150" baseline="0" dirty="0" err="1">
                <a:latin typeface="+mj-lt"/>
                <a:ea typeface="+mj-ea"/>
                <a:cs typeface="+mj-cs"/>
              </a:rPr>
              <a:t>trained</a:t>
            </a:r>
            <a:r>
              <a:rPr lang="it-IT" sz="1800" kern="1200" spc="150" baseline="0" dirty="0">
                <a:latin typeface="+mj-lt"/>
                <a:ea typeface="+mj-ea"/>
                <a:cs typeface="+mj-cs"/>
              </a:rPr>
              <a:t> to do ("zero-shot learning“).</a:t>
            </a:r>
          </a:p>
        </p:txBody>
      </p:sp>
    </p:spTree>
    <p:extLst>
      <p:ext uri="{BB962C8B-B14F-4D97-AF65-F5344CB8AC3E}">
        <p14:creationId xmlns:p14="http://schemas.microsoft.com/office/powerpoint/2010/main" val="170337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rtlCol="0"/>
          <a:lstStyle/>
          <a:p>
            <a:pPr rtl="0"/>
            <a:r>
              <a:rPr lang="it-IT" dirty="0"/>
              <a:t>Style-clip</a:t>
            </a:r>
          </a:p>
        </p:txBody>
      </p:sp>
      <p:sp>
        <p:nvSpPr>
          <p:cNvPr id="13" name="Segnaposto numero diapositiva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it-IT" smtClean="0"/>
              <a:pPr rtl="0"/>
              <a:t>7</a:t>
            </a:fld>
            <a:endParaRPr lang="it-IT"/>
          </a:p>
        </p:txBody>
      </p:sp>
      <p:sp>
        <p:nvSpPr>
          <p:cNvPr id="29" name="Segnaposto testo 28">
            <a:extLst>
              <a:ext uri="{FF2B5EF4-FFF2-40B4-BE49-F238E27FC236}">
                <a16:creationId xmlns:a16="http://schemas.microsoft.com/office/drawing/2014/main" id="{CC1F040C-397B-BE3E-73BA-2040533BA2B4}"/>
              </a:ext>
            </a:extLst>
          </p:cNvPr>
          <p:cNvSpPr>
            <a:spLocks noGrp="1"/>
          </p:cNvSpPr>
          <p:nvPr>
            <p:ph type="body" sz="quarter" idx="17"/>
          </p:nvPr>
        </p:nvSpPr>
        <p:spPr>
          <a:xfrm>
            <a:off x="6385249" y="1051651"/>
            <a:ext cx="4835771" cy="3914942"/>
          </a:xfrm>
        </p:spPr>
        <p:txBody>
          <a:bodyPr>
            <a:noAutofit/>
          </a:bodyPr>
          <a:lstStyle/>
          <a:p>
            <a:r>
              <a:rPr lang="en-US" sz="1800" dirty="0"/>
              <a:t>By combining </a:t>
            </a:r>
            <a:r>
              <a:rPr lang="en-US" sz="1800" dirty="0" err="1"/>
              <a:t>StyleGAN</a:t>
            </a:r>
            <a:r>
              <a:rPr lang="en-US" sz="1800" dirty="0"/>
              <a:t> and CLIP, a system is created that combines the generation of realistic images with semantic understanding. </a:t>
            </a:r>
          </a:p>
          <a:p>
            <a:endParaRPr lang="en-US" sz="1800" dirty="0"/>
          </a:p>
          <a:p>
            <a:r>
              <a:rPr lang="en-US" sz="1800" dirty="0"/>
              <a:t>This allows for the generation and manipulation of images based on textual prompts, opening the way to an intuitive and direct interaction between language and images. </a:t>
            </a:r>
          </a:p>
          <a:p>
            <a:endParaRPr lang="en-US" sz="1800" dirty="0"/>
          </a:p>
          <a:p>
            <a:r>
              <a:rPr lang="en-US" sz="1800" dirty="0"/>
              <a:t>In practice, one can describe what they want to visualize in text, and the system will be able to generate an image that corresponds to that description.</a:t>
            </a:r>
            <a:endParaRPr lang="it-IT" sz="1800" dirty="0"/>
          </a:p>
        </p:txBody>
      </p:sp>
    </p:spTree>
    <p:extLst>
      <p:ext uri="{BB962C8B-B14F-4D97-AF65-F5344CB8AC3E}">
        <p14:creationId xmlns:p14="http://schemas.microsoft.com/office/powerpoint/2010/main" val="173856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p:txBody>
          <a:bodyPr rtlCol="0"/>
          <a:lstStyle/>
          <a:p>
            <a:pPr rtl="0"/>
            <a:r>
              <a:rPr lang="it-IT" dirty="0"/>
              <a:t>The GOAL</a:t>
            </a:r>
          </a:p>
        </p:txBody>
      </p:sp>
      <p:sp>
        <p:nvSpPr>
          <p:cNvPr id="4" name="Segnaposto testo 3">
            <a:extLst>
              <a:ext uri="{FF2B5EF4-FFF2-40B4-BE49-F238E27FC236}">
                <a16:creationId xmlns:a16="http://schemas.microsoft.com/office/drawing/2014/main" id="{AC1C80FB-53F9-42EE-B1E6-D0F998EC5DFA}"/>
              </a:ext>
            </a:extLst>
          </p:cNvPr>
          <p:cNvSpPr>
            <a:spLocks noGrp="1"/>
          </p:cNvSpPr>
          <p:nvPr>
            <p:ph type="body" idx="1"/>
          </p:nvPr>
        </p:nvSpPr>
        <p:spPr/>
        <p:txBody>
          <a:bodyPr rtlCol="0">
            <a:normAutofit/>
          </a:bodyPr>
          <a:lstStyle/>
          <a:p>
            <a:r>
              <a:rPr lang="en-US" sz="1800" dirty="0"/>
              <a:t>Shift a pre-trained generator from a given source domain to a new target domain, described only through textual prompts, with no images.</a:t>
            </a:r>
            <a:endParaRPr lang="it-IT" sz="1800" dirty="0"/>
          </a:p>
        </p:txBody>
      </p:sp>
      <p:sp>
        <p:nvSpPr>
          <p:cNvPr id="22" name="Segnaposto numero diapositiva 21">
            <a:extLst>
              <a:ext uri="{FF2B5EF4-FFF2-40B4-BE49-F238E27FC236}">
                <a16:creationId xmlns:a16="http://schemas.microsoft.com/office/drawing/2014/main" id="{5D1BD041-3428-4D62-934F-F3FF6D36F90F}"/>
              </a:ext>
            </a:extLst>
          </p:cNvPr>
          <p:cNvSpPr>
            <a:spLocks noGrp="1"/>
          </p:cNvSpPr>
          <p:nvPr>
            <p:ph type="sldNum" sz="quarter" idx="12"/>
          </p:nvPr>
        </p:nvSpPr>
        <p:spPr/>
        <p:txBody>
          <a:bodyPr rtlCol="0"/>
          <a:lstStyle/>
          <a:p>
            <a:pPr rtl="0"/>
            <a:fld id="{B5CEABB6-07DC-46E8-9B57-56EC44A396E5}" type="slidenum">
              <a:rPr lang="it-IT" smtClean="0"/>
              <a:pPr rtl="0"/>
              <a:t>8</a:t>
            </a:fld>
            <a:endParaRPr lang="it-IT"/>
          </a:p>
        </p:txBody>
      </p:sp>
    </p:spTree>
    <p:extLst>
      <p:ext uri="{BB962C8B-B14F-4D97-AF65-F5344CB8AC3E}">
        <p14:creationId xmlns:p14="http://schemas.microsoft.com/office/powerpoint/2010/main" val="184494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4891209" y="975502"/>
            <a:ext cx="3004458" cy="846301"/>
          </a:xfrm>
        </p:spPr>
        <p:txBody>
          <a:bodyPr rtlCol="0"/>
          <a:lstStyle/>
          <a:p>
            <a:pPr rtl="0"/>
            <a:r>
              <a:rPr lang="it-IT" dirty="0"/>
              <a:t> first </a:t>
            </a:r>
            <a:r>
              <a:rPr lang="it-IT" dirty="0" err="1"/>
              <a:t>attempt</a:t>
            </a:r>
            <a:endParaRPr lang="it-IT" dirty="0"/>
          </a:p>
        </p:txBody>
      </p:sp>
      <p:sp>
        <p:nvSpPr>
          <p:cNvPr id="8" name="Segnaposto testo 7">
            <a:extLst>
              <a:ext uri="{FF2B5EF4-FFF2-40B4-BE49-F238E27FC236}">
                <a16:creationId xmlns:a16="http://schemas.microsoft.com/office/drawing/2014/main" id="{51C26CE0-2506-4B44-A26F-C12BFA5B18B5}"/>
              </a:ext>
            </a:extLst>
          </p:cNvPr>
          <p:cNvSpPr>
            <a:spLocks noGrp="1"/>
          </p:cNvSpPr>
          <p:nvPr>
            <p:ph type="body" sz="quarter" idx="15"/>
          </p:nvPr>
        </p:nvSpPr>
        <p:spPr>
          <a:xfrm>
            <a:off x="4891209" y="4718263"/>
            <a:ext cx="6643133" cy="1141616"/>
          </a:xfrm>
        </p:spPr>
        <p:txBody>
          <a:bodyPr rtlCol="0">
            <a:normAutofit/>
          </a:bodyPr>
          <a:lstStyle/>
          <a:p>
            <a:pPr rtl="0"/>
            <a:r>
              <a:rPr lang="en-US" sz="1600" dirty="0"/>
              <a:t>However, it is observed that this approach leads to adversarial solutions, where the optimization process adds pixel-level perturbations to the image to bypass the CLIP classifier.</a:t>
            </a:r>
            <a:endParaRPr lang="it-IT" sz="1600" dirty="0"/>
          </a:p>
        </p:txBody>
      </p:sp>
      <p:sp>
        <p:nvSpPr>
          <p:cNvPr id="22" name="Segnaposto testo 21">
            <a:extLst>
              <a:ext uri="{FF2B5EF4-FFF2-40B4-BE49-F238E27FC236}">
                <a16:creationId xmlns:a16="http://schemas.microsoft.com/office/drawing/2014/main" id="{B35C5D00-BE81-307D-FF64-320FAFF5CBC7}"/>
              </a:ext>
            </a:extLst>
          </p:cNvPr>
          <p:cNvSpPr>
            <a:spLocks noGrp="1"/>
          </p:cNvSpPr>
          <p:nvPr>
            <p:ph type="body" sz="quarter" idx="24"/>
          </p:nvPr>
        </p:nvSpPr>
        <p:spPr>
          <a:xfrm>
            <a:off x="4891209" y="2217997"/>
            <a:ext cx="6568750" cy="1289263"/>
          </a:xfrm>
        </p:spPr>
        <p:txBody>
          <a:bodyPr>
            <a:normAutofit/>
          </a:bodyPr>
          <a:lstStyle/>
          <a:p>
            <a:r>
              <a:rPr lang="en-US" sz="1600" dirty="0"/>
              <a:t>In the first attempt, in the context of the global loss, the direct loss function from </a:t>
            </a:r>
            <a:r>
              <a:rPr lang="en-US" sz="1600" dirty="0" err="1"/>
              <a:t>StyleCLIP</a:t>
            </a:r>
            <a:r>
              <a:rPr lang="en-US" sz="1600" dirty="0"/>
              <a:t> is used to maximize the similarity between the generated image and the textual description of the target domain. </a:t>
            </a:r>
            <a:endParaRPr lang="it-IT" sz="1600" dirty="0"/>
          </a:p>
          <a:p>
            <a:endParaRPr lang="it-IT" dirty="0"/>
          </a:p>
        </p:txBody>
      </p:sp>
      <p:pic>
        <p:nvPicPr>
          <p:cNvPr id="20" name="Immagine 19">
            <a:extLst>
              <a:ext uri="{FF2B5EF4-FFF2-40B4-BE49-F238E27FC236}">
                <a16:creationId xmlns:a16="http://schemas.microsoft.com/office/drawing/2014/main" id="{7793287D-9A30-F22E-04F3-AA33E72CDC74}"/>
              </a:ext>
            </a:extLst>
          </p:cNvPr>
          <p:cNvPicPr>
            <a:picLocks noChangeAspect="1"/>
          </p:cNvPicPr>
          <p:nvPr/>
        </p:nvPicPr>
        <p:blipFill>
          <a:blip r:embed="rId3"/>
          <a:stretch>
            <a:fillRect/>
          </a:stretch>
        </p:blipFill>
        <p:spPr>
          <a:xfrm>
            <a:off x="4891209" y="3429000"/>
            <a:ext cx="6192051" cy="945350"/>
          </a:xfrm>
          <a:prstGeom prst="rect">
            <a:avLst/>
          </a:prstGeom>
        </p:spPr>
      </p:pic>
    </p:spTree>
    <p:extLst>
      <p:ext uri="{BB962C8B-B14F-4D97-AF65-F5344CB8AC3E}">
        <p14:creationId xmlns:p14="http://schemas.microsoft.com/office/powerpoint/2010/main" val="1593920805"/>
      </p:ext>
    </p:extLst>
  </p:cSld>
  <p:clrMapOvr>
    <a:masterClrMapping/>
  </p:clrMapOvr>
</p:sld>
</file>

<file path=ppt/theme/theme1.xml><?xml version="1.0" encoding="utf-8"?>
<a:theme xmlns:a="http://schemas.openxmlformats.org/drawingml/2006/main" name="Monolinea">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7_TF56180624_Win32" id="{D3997735-0022-4ADB-B481-82DB79589012}" vid="{D160C44F-0E59-43D7-A4EF-160DF92B4A1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825</Words>
  <Application>Microsoft Office PowerPoint</Application>
  <PresentationFormat>Widescreen</PresentationFormat>
  <Paragraphs>67</Paragraphs>
  <Slides>14</Slides>
  <Notes>10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Arial</vt:lpstr>
      <vt:lpstr>Calibri</vt:lpstr>
      <vt:lpstr>Roboto</vt:lpstr>
      <vt:lpstr>Tenorite</vt:lpstr>
      <vt:lpstr>Monolinea</vt:lpstr>
      <vt:lpstr>StyleGAN-NADA: CLIP-Guided Domain Adaptation of Image Generators</vt:lpstr>
      <vt:lpstr>Can a generative model be trained to produce images from a specific domain, guided only by a text prompt, without seeing any image?</vt:lpstr>
      <vt:lpstr>Generative Vs Discriminative</vt:lpstr>
      <vt:lpstr>GAN – Generative adversarial network</vt:lpstr>
      <vt:lpstr>StyleGAN - a specialized type of GAN</vt:lpstr>
      <vt:lpstr>CLIP - Contrastive Language-Image Pre-Training</vt:lpstr>
      <vt:lpstr>Style-clip</vt:lpstr>
      <vt:lpstr>The GOAL</vt:lpstr>
      <vt:lpstr> first attempt</vt:lpstr>
      <vt:lpstr>The solution</vt:lpstr>
      <vt:lpstr>Presentazione standard di PowerPoint</vt:lpstr>
      <vt:lpstr>Test 1 – photo - 3D Render in the Style of Pixar</vt:lpstr>
      <vt:lpstr>Test 2 – Person – Paris Hilton</vt:lpstr>
      <vt:lpstr>Test 3 – face - confused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StyleGAN-NADA: CLIP-Guided Domain Adaptation of Image Generators</dc:title>
  <dc:creator>eleonora rossi</dc:creator>
  <cp:lastModifiedBy>eleonora rossi</cp:lastModifiedBy>
  <cp:revision>1</cp:revision>
  <dcterms:created xsi:type="dcterms:W3CDTF">2023-06-27T20:27:32Z</dcterms:created>
  <dcterms:modified xsi:type="dcterms:W3CDTF">2023-06-27T22:54:49Z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