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2"/>
  </p:notesMasterIdLst>
  <p:sldIdLst>
    <p:sldId id="368" r:id="rId2"/>
    <p:sldId id="350" r:id="rId3"/>
    <p:sldId id="400" r:id="rId4"/>
    <p:sldId id="351" r:id="rId5"/>
    <p:sldId id="353" r:id="rId6"/>
    <p:sldId id="354" r:id="rId7"/>
    <p:sldId id="355" r:id="rId8"/>
    <p:sldId id="357" r:id="rId9"/>
    <p:sldId id="358" r:id="rId10"/>
    <p:sldId id="401" r:id="rId11"/>
    <p:sldId id="402" r:id="rId12"/>
    <p:sldId id="360" r:id="rId13"/>
    <p:sldId id="361" r:id="rId14"/>
    <p:sldId id="362" r:id="rId15"/>
    <p:sldId id="363" r:id="rId16"/>
    <p:sldId id="364" r:id="rId17"/>
    <p:sldId id="365" r:id="rId18"/>
    <p:sldId id="366" r:id="rId19"/>
    <p:sldId id="379" r:id="rId20"/>
    <p:sldId id="367" r:id="rId21"/>
    <p:sldId id="277" r:id="rId22"/>
    <p:sldId id="279" r:id="rId23"/>
    <p:sldId id="278" r:id="rId24"/>
    <p:sldId id="284" r:id="rId25"/>
    <p:sldId id="280" r:id="rId26"/>
    <p:sldId id="285" r:id="rId27"/>
    <p:sldId id="403" r:id="rId28"/>
    <p:sldId id="386" r:id="rId29"/>
    <p:sldId id="423" r:id="rId30"/>
    <p:sldId id="387" r:id="rId31"/>
    <p:sldId id="372" r:id="rId32"/>
    <p:sldId id="296" r:id="rId33"/>
    <p:sldId id="299" r:id="rId34"/>
    <p:sldId id="305" r:id="rId35"/>
    <p:sldId id="333" r:id="rId36"/>
    <p:sldId id="335" r:id="rId37"/>
    <p:sldId id="336" r:id="rId38"/>
    <p:sldId id="337" r:id="rId39"/>
    <p:sldId id="338" r:id="rId40"/>
    <p:sldId id="343" r:id="rId41"/>
    <p:sldId id="374" r:id="rId42"/>
    <p:sldId id="384" r:id="rId43"/>
    <p:sldId id="385" r:id="rId44"/>
    <p:sldId id="340" r:id="rId45"/>
    <p:sldId id="341" r:id="rId46"/>
    <p:sldId id="342" r:id="rId47"/>
    <p:sldId id="375" r:id="rId48"/>
    <p:sldId id="412" r:id="rId49"/>
    <p:sldId id="376" r:id="rId50"/>
    <p:sldId id="397" r:id="rId51"/>
    <p:sldId id="390" r:id="rId52"/>
    <p:sldId id="392" r:id="rId53"/>
    <p:sldId id="391" r:id="rId54"/>
    <p:sldId id="411" r:id="rId55"/>
    <p:sldId id="310" r:id="rId56"/>
    <p:sldId id="311" r:id="rId57"/>
    <p:sldId id="312" r:id="rId58"/>
    <p:sldId id="313" r:id="rId59"/>
    <p:sldId id="389" r:id="rId60"/>
    <p:sldId id="398" r:id="rId61"/>
    <p:sldId id="377" r:id="rId62"/>
    <p:sldId id="378" r:id="rId63"/>
    <p:sldId id="393" r:id="rId64"/>
    <p:sldId id="413" r:id="rId65"/>
    <p:sldId id="316" r:id="rId66"/>
    <p:sldId id="323" r:id="rId67"/>
    <p:sldId id="324" r:id="rId68"/>
    <p:sldId id="325" r:id="rId69"/>
    <p:sldId id="326" r:id="rId70"/>
    <p:sldId id="327" r:id="rId71"/>
    <p:sldId id="395" r:id="rId72"/>
    <p:sldId id="394" r:id="rId73"/>
    <p:sldId id="414" r:id="rId74"/>
    <p:sldId id="328" r:id="rId75"/>
    <p:sldId id="329" r:id="rId76"/>
    <p:sldId id="330" r:id="rId77"/>
    <p:sldId id="331" r:id="rId78"/>
    <p:sldId id="332" r:id="rId79"/>
    <p:sldId id="396" r:id="rId80"/>
    <p:sldId id="415" r:id="rId81"/>
    <p:sldId id="427" r:id="rId82"/>
    <p:sldId id="429" r:id="rId83"/>
    <p:sldId id="430" r:id="rId84"/>
    <p:sldId id="431" r:id="rId85"/>
    <p:sldId id="418" r:id="rId86"/>
    <p:sldId id="419" r:id="rId87"/>
    <p:sldId id="420" r:id="rId88"/>
    <p:sldId id="426" r:id="rId89"/>
    <p:sldId id="436" r:id="rId90"/>
    <p:sldId id="437" r:id="rId91"/>
    <p:sldId id="416" r:id="rId92"/>
    <p:sldId id="432" r:id="rId93"/>
    <p:sldId id="433" r:id="rId94"/>
    <p:sldId id="434" r:id="rId95"/>
    <p:sldId id="421" r:id="rId96"/>
    <p:sldId id="422" r:id="rId97"/>
    <p:sldId id="435" r:id="rId98"/>
    <p:sldId id="417" r:id="rId99"/>
    <p:sldId id="399" r:id="rId100"/>
    <p:sldId id="383" r:id="rId101"/>
  </p:sldIdLst>
  <p:sldSz cx="9144000" cy="6858000" type="screen4x3"/>
  <p:notesSz cx="6858000" cy="9144000"/>
  <p:custDataLst>
    <p:tags r:id="rId103"/>
  </p:custDataLst>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c Tasesk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9900"/>
    <a:srgbClr val="FF66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E4FF0-AF16-4A3D-AD35-B79CFA57EB74}"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232F0-E5FA-4089-A2E7-AAF8E43C8B6D}" type="slidenum">
              <a:rPr lang="en-US" smtClean="0"/>
              <a:pPr/>
              <a:t>‹#›</a:t>
            </a:fld>
            <a:endParaRPr lang="en-US"/>
          </a:p>
        </p:txBody>
      </p:sp>
    </p:spTree>
    <p:extLst>
      <p:ext uri="{BB962C8B-B14F-4D97-AF65-F5344CB8AC3E}">
        <p14:creationId xmlns:p14="http://schemas.microsoft.com/office/powerpoint/2010/main" val="39282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smtClean="0"/>
            </a:p>
          </p:txBody>
        </p:sp>
      </p:grpSp>
      <p:sp>
        <p:nvSpPr>
          <p:cNvPr id="5326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32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F8D5AD0A-72E1-49EF-A5D0-8937E4253593}" type="slidenum">
              <a:rPr lang="en-US" altLang="en-US"/>
              <a:pPr/>
              <a:t>‹#›</a:t>
            </a:fld>
            <a:endParaRPr lang="en-US" altLang="en-US"/>
          </a:p>
        </p:txBody>
      </p:sp>
    </p:spTree>
    <p:extLst>
      <p:ext uri="{BB962C8B-B14F-4D97-AF65-F5344CB8AC3E}">
        <p14:creationId xmlns:p14="http://schemas.microsoft.com/office/powerpoint/2010/main" val="8189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7737512D-236E-49F1-ABA2-CEB49E2476E6}" type="slidenum">
              <a:rPr lang="en-US" altLang="en-US"/>
              <a:pPr/>
              <a:t>‹#›</a:t>
            </a:fld>
            <a:endParaRPr lang="en-US" altLang="en-US"/>
          </a:p>
        </p:txBody>
      </p:sp>
    </p:spTree>
    <p:extLst>
      <p:ext uri="{BB962C8B-B14F-4D97-AF65-F5344CB8AC3E}">
        <p14:creationId xmlns:p14="http://schemas.microsoft.com/office/powerpoint/2010/main" val="225210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3EC492DA-C8EA-4918-A9CF-B0F99613C7D6}" type="slidenum">
              <a:rPr lang="en-US" altLang="en-US"/>
              <a:pPr/>
              <a:t>‹#›</a:t>
            </a:fld>
            <a:endParaRPr lang="en-US" altLang="en-US"/>
          </a:p>
        </p:txBody>
      </p:sp>
    </p:spTree>
    <p:extLst>
      <p:ext uri="{BB962C8B-B14F-4D97-AF65-F5344CB8AC3E}">
        <p14:creationId xmlns:p14="http://schemas.microsoft.com/office/powerpoint/2010/main" val="387836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4B9D9205-C3A2-4969-987A-6135B885FD3D}" type="slidenum">
              <a:rPr lang="en-US" altLang="en-US"/>
              <a:pPr/>
              <a:t>‹#›</a:t>
            </a:fld>
            <a:endParaRPr lang="en-US" altLang="en-US"/>
          </a:p>
        </p:txBody>
      </p:sp>
    </p:spTree>
    <p:extLst>
      <p:ext uri="{BB962C8B-B14F-4D97-AF65-F5344CB8AC3E}">
        <p14:creationId xmlns:p14="http://schemas.microsoft.com/office/powerpoint/2010/main" val="18745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BB0FB588-D33B-4EAC-969D-8F625AD93221}" type="slidenum">
              <a:rPr lang="en-US" altLang="en-US"/>
              <a:pPr/>
              <a:t>‹#›</a:t>
            </a:fld>
            <a:endParaRPr lang="en-US" altLang="en-US"/>
          </a:p>
        </p:txBody>
      </p:sp>
    </p:spTree>
    <p:extLst>
      <p:ext uri="{BB962C8B-B14F-4D97-AF65-F5344CB8AC3E}">
        <p14:creationId xmlns:p14="http://schemas.microsoft.com/office/powerpoint/2010/main" val="45877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E32A3CE3-C7CF-4E36-AFCB-16A6D4A68B1F}" type="slidenum">
              <a:rPr lang="en-US" altLang="en-US"/>
              <a:pPr/>
              <a:t>‹#›</a:t>
            </a:fld>
            <a:endParaRPr lang="en-US" altLang="en-US"/>
          </a:p>
        </p:txBody>
      </p:sp>
    </p:spTree>
    <p:extLst>
      <p:ext uri="{BB962C8B-B14F-4D97-AF65-F5344CB8AC3E}">
        <p14:creationId xmlns:p14="http://schemas.microsoft.com/office/powerpoint/2010/main" val="278909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fld id="{75D09FA7-B5E1-4AEE-A35C-1AED39A99953}" type="slidenum">
              <a:rPr lang="en-US" altLang="en-US"/>
              <a:pPr/>
              <a:t>‹#›</a:t>
            </a:fld>
            <a:endParaRPr lang="en-US" altLang="en-US"/>
          </a:p>
        </p:txBody>
      </p:sp>
    </p:spTree>
    <p:extLst>
      <p:ext uri="{BB962C8B-B14F-4D97-AF65-F5344CB8AC3E}">
        <p14:creationId xmlns:p14="http://schemas.microsoft.com/office/powerpoint/2010/main" val="118783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fld id="{21608A6F-7BA3-47CE-BF17-6FFA061543B0}" type="slidenum">
              <a:rPr lang="en-US" altLang="en-US"/>
              <a:pPr/>
              <a:t>‹#›</a:t>
            </a:fld>
            <a:endParaRPr lang="en-US" altLang="en-US"/>
          </a:p>
        </p:txBody>
      </p:sp>
    </p:spTree>
    <p:extLst>
      <p:ext uri="{BB962C8B-B14F-4D97-AF65-F5344CB8AC3E}">
        <p14:creationId xmlns:p14="http://schemas.microsoft.com/office/powerpoint/2010/main" val="301459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fld id="{DD0D56BA-D1FC-4C78-A327-C3F62815032C}" type="slidenum">
              <a:rPr lang="en-US" altLang="en-US"/>
              <a:pPr/>
              <a:t>‹#›</a:t>
            </a:fld>
            <a:endParaRPr lang="en-US" altLang="en-US"/>
          </a:p>
        </p:txBody>
      </p:sp>
    </p:spTree>
    <p:extLst>
      <p:ext uri="{BB962C8B-B14F-4D97-AF65-F5344CB8AC3E}">
        <p14:creationId xmlns:p14="http://schemas.microsoft.com/office/powerpoint/2010/main" val="71969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9586044C-6BB7-456F-A86A-A10725695EAC}" type="slidenum">
              <a:rPr lang="en-US" altLang="en-US"/>
              <a:pPr/>
              <a:t>‹#›</a:t>
            </a:fld>
            <a:endParaRPr lang="en-US" altLang="en-US"/>
          </a:p>
        </p:txBody>
      </p:sp>
    </p:spTree>
    <p:extLst>
      <p:ext uri="{BB962C8B-B14F-4D97-AF65-F5344CB8AC3E}">
        <p14:creationId xmlns:p14="http://schemas.microsoft.com/office/powerpoint/2010/main" val="174746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12C82FBF-64E0-4BCC-8060-6B60F4C6110D}" type="slidenum">
              <a:rPr lang="en-US" altLang="en-US"/>
              <a:pPr/>
              <a:t>‹#›</a:t>
            </a:fld>
            <a:endParaRPr lang="en-US" altLang="en-US"/>
          </a:p>
        </p:txBody>
      </p:sp>
    </p:spTree>
    <p:extLst>
      <p:ext uri="{BB962C8B-B14F-4D97-AF65-F5344CB8AC3E}">
        <p14:creationId xmlns:p14="http://schemas.microsoft.com/office/powerpoint/2010/main" val="39076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b="0" i="0" u="none"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522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522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854067AB-71AE-44F2-85DE-1C63C164F70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4400" b="0" i="0" u="none">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ircuitstoday.com/story-and-history-of-development-of-arduino" TargetMode="External"/><Relationship Id="rId2" Type="http://schemas.openxmlformats.org/officeDocument/2006/relationships/hyperlink" Target="https://en.wikipedia.org/wiki/Arduino" TargetMode="External"/><Relationship Id="rId1" Type="http://schemas.openxmlformats.org/officeDocument/2006/relationships/slideLayout" Target="../slideLayouts/slideLayout2.xml"/><Relationship Id="rId4" Type="http://schemas.openxmlformats.org/officeDocument/2006/relationships/hyperlink" Target="http://www.freeduino.org/duino.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arduino.cc/" TargetMode="External"/><Relationship Id="rId2" Type="http://schemas.openxmlformats.org/officeDocument/2006/relationships/hyperlink" Target="http://en.wikipedia.org/wiki/Arduin_of_Italy" TargetMode="External"/><Relationship Id="rId1" Type="http://schemas.openxmlformats.org/officeDocument/2006/relationships/slideLayout" Target="../slideLayouts/slideLayout2.xml"/><Relationship Id="rId6" Type="http://schemas.openxmlformats.org/officeDocument/2006/relationships/hyperlink" Target="http://timothytwillman.com/itp_blog/?p=116" TargetMode="External"/><Relationship Id="rId5" Type="http://schemas.openxmlformats.org/officeDocument/2006/relationships/hyperlink" Target="http://www.freeduino.org/" TargetMode="External"/><Relationship Id="rId4" Type="http://schemas.openxmlformats.org/officeDocument/2006/relationships/hyperlink" Target="http://www.ladyada.net/make/boarduino/"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ndex.php?title=David_Cuartielles&amp;action=edit&amp;redlink=1" TargetMode="External"/><Relationship Id="rId7" Type="http://schemas.openxmlformats.org/officeDocument/2006/relationships/hyperlink" Target="http://en.wikipedia.org/w/index.php?title=Nicholas_Zambetti&amp;action=edit&amp;redlink=1" TargetMode="External"/><Relationship Id="rId2" Type="http://schemas.openxmlformats.org/officeDocument/2006/relationships/hyperlink" Target="http://en.wikipedia.org/w/index.php?title=Massimo_Banzi&amp;action=edit&amp;redlink=1" TargetMode="External"/><Relationship Id="rId1" Type="http://schemas.openxmlformats.org/officeDocument/2006/relationships/slideLayout" Target="../slideLayouts/slideLayout2.xml"/><Relationship Id="rId6" Type="http://schemas.openxmlformats.org/officeDocument/2006/relationships/hyperlink" Target="http://en.wikipedia.org/w/index.php?title=David_Mellis&amp;action=edit&amp;redlink=1" TargetMode="External"/><Relationship Id="rId5" Type="http://schemas.openxmlformats.org/officeDocument/2006/relationships/hyperlink" Target="http://en.wikipedia.org/w/index.php?title=Gianluca_Martino&amp;action=edit&amp;redlink=1" TargetMode="External"/><Relationship Id="rId4" Type="http://schemas.openxmlformats.org/officeDocument/2006/relationships/hyperlink" Target="http://en.wikipedia.org/wiki/Tom_Igo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rhydolabz.com/" TargetMode="External"/><Relationship Id="rId13" Type="http://schemas.openxmlformats.org/officeDocument/2006/relationships/hyperlink" Target="http://build.simplelabs.co.in/content/simple-labs-webshop" TargetMode="External"/><Relationship Id="rId3" Type="http://schemas.openxmlformats.org/officeDocument/2006/relationships/hyperlink" Target="http://www.sunrom.com/" TargetMode="External"/><Relationship Id="rId7" Type="http://schemas.openxmlformats.org/officeDocument/2006/relationships/hyperlink" Target="http://www.nex-robotics.com/" TargetMode="External"/><Relationship Id="rId12" Type="http://schemas.openxmlformats.org/officeDocument/2006/relationships/hyperlink" Target="http://vegarobokit.com/default.aspx" TargetMode="External"/><Relationship Id="rId2" Type="http://schemas.openxmlformats.org/officeDocument/2006/relationships/hyperlink" Target="http://www.robokits.co.in/" TargetMode="External"/><Relationship Id="rId16" Type="http://schemas.openxmlformats.org/officeDocument/2006/relationships/hyperlink" Target="http://www.technido.com/" TargetMode="External"/><Relationship Id="rId1" Type="http://schemas.openxmlformats.org/officeDocument/2006/relationships/slideLayout" Target="../slideLayouts/slideLayout2.xml"/><Relationship Id="rId6" Type="http://schemas.openxmlformats.org/officeDocument/2006/relationships/hyperlink" Target="http://www.robosoftsystems.co.in/" TargetMode="External"/><Relationship Id="rId11" Type="http://schemas.openxmlformats.org/officeDocument/2006/relationships/hyperlink" Target="http://www.pantechsolutions.net/" TargetMode="External"/><Relationship Id="rId5" Type="http://schemas.openxmlformats.org/officeDocument/2006/relationships/hyperlink" Target="http://www.embeddedmarket.com/" TargetMode="External"/><Relationship Id="rId15" Type="http://schemas.openxmlformats.org/officeDocument/2006/relationships/hyperlink" Target="http://stores.ebay.com/AVRMEGASHOP" TargetMode="External"/><Relationship Id="rId10" Type="http://schemas.openxmlformats.org/officeDocument/2006/relationships/hyperlink" Target="http://www.onlinetps.com/" TargetMode="External"/><Relationship Id="rId4" Type="http://schemas.openxmlformats.org/officeDocument/2006/relationships/hyperlink" Target="http://www.bhashatech.cc/" TargetMode="External"/><Relationship Id="rId9" Type="http://schemas.openxmlformats.org/officeDocument/2006/relationships/hyperlink" Target="http://www.thinklabs.in/" TargetMode="External"/><Relationship Id="rId14" Type="http://schemas.openxmlformats.org/officeDocument/2006/relationships/hyperlink" Target="http://tenettech.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Cross-platform" TargetMode="External"/><Relationship Id="rId2" Type="http://schemas.openxmlformats.org/officeDocument/2006/relationships/hyperlink" Target="http://en.wikipedia.org/wiki/Integrated_development_environment" TargetMode="External"/><Relationship Id="rId1" Type="http://schemas.openxmlformats.org/officeDocument/2006/relationships/slideLayout" Target="../slideLayouts/slideLayout2.xml"/><Relationship Id="rId5" Type="http://schemas.openxmlformats.org/officeDocument/2006/relationships/hyperlink" Target="http://en.wikipedia.org/wiki/Processing_(programming_language)" TargetMode="External"/><Relationship Id="rId4" Type="http://schemas.openxmlformats.org/officeDocument/2006/relationships/hyperlink" Target="http://en.wikipedia.org/wiki/Java_(programming_languag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Brace_matching" TargetMode="External"/><Relationship Id="rId2" Type="http://schemas.openxmlformats.org/officeDocument/2006/relationships/hyperlink" Target="http://en.wikipedia.org/wiki/Syntax_highlighting" TargetMode="External"/><Relationship Id="rId1" Type="http://schemas.openxmlformats.org/officeDocument/2006/relationships/slideLayout" Target="../slideLayouts/slideLayout2.xml"/><Relationship Id="rId5" Type="http://schemas.openxmlformats.org/officeDocument/2006/relationships/hyperlink" Target="http://en.wikipedia.org/wiki/Command-line_interface" TargetMode="External"/><Relationship Id="rId4" Type="http://schemas.openxmlformats.org/officeDocument/2006/relationships/hyperlink" Target="http://en.wikipedia.org/wiki/Makefil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C++" TargetMode="External"/><Relationship Id="rId2" Type="http://schemas.openxmlformats.org/officeDocument/2006/relationships/hyperlink" Target="http://en.wikipedia.org/wiki/C_(programming_languag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Main_fun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arduino.cc/en/Reference/LiquidCrystalPrint" TargetMode="External"/><Relationship Id="rId3" Type="http://schemas.openxmlformats.org/officeDocument/2006/relationships/hyperlink" Target="http://arduino.cc/en/Reference/LiquidCrystalBegin" TargetMode="External"/><Relationship Id="rId7" Type="http://schemas.openxmlformats.org/officeDocument/2006/relationships/hyperlink" Target="http://arduino.cc/en/Reference/LiquidCrystalWrite" TargetMode="External"/><Relationship Id="rId2" Type="http://schemas.openxmlformats.org/officeDocument/2006/relationships/hyperlink" Target="http://arduino.cc/en/Reference/LiquidCrystalConstructor" TargetMode="External"/><Relationship Id="rId1" Type="http://schemas.openxmlformats.org/officeDocument/2006/relationships/slideLayout" Target="../slideLayouts/slideLayout2.xml"/><Relationship Id="rId6" Type="http://schemas.openxmlformats.org/officeDocument/2006/relationships/hyperlink" Target="http://arduino.cc/en/Reference/LiquidCrystalSetCursor" TargetMode="External"/><Relationship Id="rId5" Type="http://schemas.openxmlformats.org/officeDocument/2006/relationships/hyperlink" Target="http://arduino.cc/en/Reference/LiquidCrystalHome" TargetMode="External"/><Relationship Id="rId4" Type="http://schemas.openxmlformats.org/officeDocument/2006/relationships/hyperlink" Target="http://arduino.cc/en/Reference/LiquidCrystalClear"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arduino.cc/en/Reference/LiquidCrystalNoCursor" TargetMode="External"/><Relationship Id="rId7" Type="http://schemas.openxmlformats.org/officeDocument/2006/relationships/hyperlink" Target="http://arduino.cc/en/Reference/LiquidCrystalNoDisplay" TargetMode="External"/><Relationship Id="rId2" Type="http://schemas.openxmlformats.org/officeDocument/2006/relationships/hyperlink" Target="http://arduino.cc/en/Reference/LiquidCrystalCursor" TargetMode="External"/><Relationship Id="rId1" Type="http://schemas.openxmlformats.org/officeDocument/2006/relationships/slideLayout" Target="../slideLayouts/slideLayout2.xml"/><Relationship Id="rId6" Type="http://schemas.openxmlformats.org/officeDocument/2006/relationships/hyperlink" Target="http://arduino.cc/en/Reference/LiquidCrystalDisplay" TargetMode="External"/><Relationship Id="rId5" Type="http://schemas.openxmlformats.org/officeDocument/2006/relationships/hyperlink" Target="http://arduino.cc/en/Reference/LiquidCrystalNoBlink" TargetMode="External"/><Relationship Id="rId4" Type="http://schemas.openxmlformats.org/officeDocument/2006/relationships/hyperlink" Target="http://arduino.cc/en/Reference/LiquidCrystalBlink"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arduino.cc/en/Reference/LiquidCrystalScrollDisplayRight" TargetMode="External"/><Relationship Id="rId2" Type="http://schemas.openxmlformats.org/officeDocument/2006/relationships/hyperlink" Target="http://arduino.cc/en/Reference/LiquidCrystalScrollDisplayLeft" TargetMode="External"/><Relationship Id="rId1" Type="http://schemas.openxmlformats.org/officeDocument/2006/relationships/slideLayout" Target="../slideLayouts/slideLayout2.xml"/><Relationship Id="rId4" Type="http://schemas.openxmlformats.org/officeDocument/2006/relationships/hyperlink" Target="http://arduino.cc/en/Reference/LiquidCrystalAutoscrol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arduino.cc/en/Reference/LiquidCrystalLeftToRight" TargetMode="External"/><Relationship Id="rId2" Type="http://schemas.openxmlformats.org/officeDocument/2006/relationships/hyperlink" Target="http://arduino.cc/en/Reference/LiquidCrystalNoAutoscroll" TargetMode="External"/><Relationship Id="rId1" Type="http://schemas.openxmlformats.org/officeDocument/2006/relationships/slideLayout" Target="../slideLayouts/slideLayout2.xml"/><Relationship Id="rId6" Type="http://schemas.openxmlformats.org/officeDocument/2006/relationships/hyperlink" Target="http://arduino.cc/en/Reference/LiquidCrystalWrite" TargetMode="External"/><Relationship Id="rId5" Type="http://schemas.openxmlformats.org/officeDocument/2006/relationships/hyperlink" Target="http://arduino.cc/en/Reference/LiquidCrystalCreateChar" TargetMode="External"/><Relationship Id="rId4" Type="http://schemas.openxmlformats.org/officeDocument/2006/relationships/hyperlink" Target="http://arduino.cc/en/Reference/LiquidCrystalRightToLef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arduino.cc/en/Tutorial/LiquidCrystalSerial" TargetMode="External"/><Relationship Id="rId3" Type="http://schemas.openxmlformats.org/officeDocument/2006/relationships/hyperlink" Target="http://arduino.cc/en/Tutorial/LiquidCrystalBlink" TargetMode="External"/><Relationship Id="rId7" Type="http://schemas.openxmlformats.org/officeDocument/2006/relationships/hyperlink" Target="http://arduino.cc/en/Tutorial/LiquidCrystalAutoscroll" TargetMode="External"/><Relationship Id="rId2" Type="http://schemas.openxmlformats.org/officeDocument/2006/relationships/hyperlink" Target="http://arduino.cc/en/Tutorial/LiquidCrystal" TargetMode="External"/><Relationship Id="rId1" Type="http://schemas.openxmlformats.org/officeDocument/2006/relationships/slideLayout" Target="../slideLayouts/slideLayout2.xml"/><Relationship Id="rId6" Type="http://schemas.openxmlformats.org/officeDocument/2006/relationships/hyperlink" Target="http://arduino.cc/en/Tutorial/LiquidCrystalTextDirection" TargetMode="External"/><Relationship Id="rId5" Type="http://schemas.openxmlformats.org/officeDocument/2006/relationships/hyperlink" Target="http://arduino.cc/en/Tutorial/LiquidCrystalDisplay" TargetMode="External"/><Relationship Id="rId10" Type="http://schemas.openxmlformats.org/officeDocument/2006/relationships/hyperlink" Target="http://arduino.cc/en/Tutorial/LiquidCrystalScroll" TargetMode="External"/><Relationship Id="rId4" Type="http://schemas.openxmlformats.org/officeDocument/2006/relationships/hyperlink" Target="http://arduino.cc/en/Tutorial/LiquidCrystalCursor" TargetMode="External"/><Relationship Id="rId9" Type="http://schemas.openxmlformats.org/officeDocument/2006/relationships/hyperlink" Target="http://arduino.cc/en/Tutorial/LiquidCrystalSetCursor"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arduino.cc/en/Serial/End" TargetMode="External"/><Relationship Id="rId2" Type="http://schemas.openxmlformats.org/officeDocument/2006/relationships/hyperlink" Target="http://arduino.cc/en/Serial/Begin" TargetMode="External"/><Relationship Id="rId1" Type="http://schemas.openxmlformats.org/officeDocument/2006/relationships/slideLayout" Target="../slideLayouts/slideLayout2.xml"/><Relationship Id="rId4" Type="http://schemas.openxmlformats.org/officeDocument/2006/relationships/hyperlink" Target="http://arduino.cc/en/Serial/Available"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arduino.cc/en/Serial/Flush" TargetMode="External"/><Relationship Id="rId2" Type="http://schemas.openxmlformats.org/officeDocument/2006/relationships/hyperlink" Target="http://arduino.cc/en/Serial/Read" TargetMode="External"/><Relationship Id="rId1" Type="http://schemas.openxmlformats.org/officeDocument/2006/relationships/slideLayout" Target="../slideLayouts/slideLayout2.xml"/><Relationship Id="rId4" Type="http://schemas.openxmlformats.org/officeDocument/2006/relationships/hyperlink" Target="http://arduino.cc/en/Serial/Print"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arduino.cc/en/Serial/Print" TargetMode="External"/><Relationship Id="rId2" Type="http://schemas.openxmlformats.org/officeDocument/2006/relationships/hyperlink" Target="http://arduino.cc/en/Serial/Println" TargetMode="External"/><Relationship Id="rId1" Type="http://schemas.openxmlformats.org/officeDocument/2006/relationships/slideLayout" Target="../slideLayouts/slideLayout2.xml"/><Relationship Id="rId4" Type="http://schemas.openxmlformats.org/officeDocument/2006/relationships/hyperlink" Target="http://arduino.cc/en/Serial/Write" TargetMode="External"/></Relationships>
</file>

<file path=ppt/slides/_rels/slide78.xml.rels><?xml version="1.0" encoding="UTF-8" standalone="yes"?>
<Relationships xmlns="http://schemas.openxmlformats.org/package/2006/relationships"><Relationship Id="rId8" Type="http://schemas.openxmlformats.org/officeDocument/2006/relationships/hyperlink" Target="http://arduino.cc/en/Tutorial/SerialCallResponseASCII" TargetMode="External"/><Relationship Id="rId3" Type="http://schemas.openxmlformats.org/officeDocument/2006/relationships/hyperlink" Target="http://arduino.cc/en/Tutorial/Dimmer" TargetMode="External"/><Relationship Id="rId7" Type="http://schemas.openxmlformats.org/officeDocument/2006/relationships/hyperlink" Target="http://arduino.cc/en/Tutorial/SerialCallResponse" TargetMode="External"/><Relationship Id="rId2" Type="http://schemas.openxmlformats.org/officeDocument/2006/relationships/hyperlink" Target="http://arduino.cc/en/Tutorial/ASCIITable" TargetMode="External"/><Relationship Id="rId1" Type="http://schemas.openxmlformats.org/officeDocument/2006/relationships/slideLayout" Target="../slideLayouts/slideLayout2.xml"/><Relationship Id="rId6" Type="http://schemas.openxmlformats.org/officeDocument/2006/relationships/hyperlink" Target="http://arduino.cc/en/Tutorial/VirtualColorMixer" TargetMode="External"/><Relationship Id="rId5" Type="http://schemas.openxmlformats.org/officeDocument/2006/relationships/hyperlink" Target="http://arduino.cc/en/Tutorial/PhysicalPixel" TargetMode="External"/><Relationship Id="rId4" Type="http://schemas.openxmlformats.org/officeDocument/2006/relationships/hyperlink" Target="http://arduino.cc/en/Tutorial/Graph"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rduino.cc/"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en.wikipedia.org/wiki/RC-5"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28600"/>
            <a:ext cx="8763000" cy="4648200"/>
          </a:xfrm>
        </p:spPr>
        <p:txBody>
          <a:bodyPr anchor="t"/>
          <a:lstStyle/>
          <a:p>
            <a:pPr algn="ctr" eaLnBrk="1" hangingPunct="1"/>
            <a:r>
              <a:rPr lang="en-US" altLang="en-US" dirty="0" smtClean="0"/>
              <a:t>Workshop on </a:t>
            </a:r>
            <a:br>
              <a:rPr lang="en-US" altLang="en-US" dirty="0" smtClean="0"/>
            </a:br>
            <a:r>
              <a:rPr lang="en-US" altLang="en-US" dirty="0" smtClean="0"/>
              <a:t>Arduino Microcontroller Programming &amp; Interfacing</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p:txBody>
      </p:sp>
      <p:sp>
        <p:nvSpPr>
          <p:cNvPr id="3075" name="Rectangle 3"/>
          <p:cNvSpPr>
            <a:spLocks noGrp="1" noChangeArrowheads="1"/>
          </p:cNvSpPr>
          <p:nvPr>
            <p:ph type="subTitle" idx="1"/>
          </p:nvPr>
        </p:nvSpPr>
        <p:spPr>
          <a:xfrm>
            <a:off x="0" y="5257800"/>
            <a:ext cx="9144000" cy="1295400"/>
          </a:xfrm>
        </p:spPr>
        <p:txBody>
          <a:bodyPr/>
          <a:lstStyle/>
          <a:p>
            <a:pPr eaLnBrk="1" hangingPunct="1"/>
            <a:r>
              <a:rPr lang="en-US" altLang="en-US" sz="4000" dirty="0" smtClean="0">
                <a:solidFill>
                  <a:schemeClr val="folHlink"/>
                </a:solidFill>
              </a:rPr>
              <a:t>9-10-11 October 2015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a:t>
            </a:r>
          </a:p>
        </p:txBody>
      </p:sp>
      <p:sp>
        <p:nvSpPr>
          <p:cNvPr id="11267" name="Rectangle 3"/>
          <p:cNvSpPr>
            <a:spLocks noGrp="1" noChangeArrowheads="1"/>
          </p:cNvSpPr>
          <p:nvPr>
            <p:ph type="body" idx="1"/>
          </p:nvPr>
        </p:nvSpPr>
        <p:spPr>
          <a:xfrm>
            <a:off x="304800" y="2017713"/>
            <a:ext cx="8650288" cy="4535487"/>
          </a:xfrm>
        </p:spPr>
        <p:txBody>
          <a:bodyPr/>
          <a:lstStyle/>
          <a:p>
            <a:pPr marL="0" indent="0" eaLnBrk="1" hangingPunct="1">
              <a:buNone/>
            </a:pPr>
            <a:r>
              <a:rPr lang="en-US" altLang="en-US" sz="4000" dirty="0" smtClean="0"/>
              <a:t>Arduino can sense the environment by receiving input from a variety of sensors and can affect its surroundings by controlling lights, motors, and other actuators. </a:t>
            </a:r>
          </a:p>
        </p:txBody>
      </p:sp>
    </p:spTree>
    <p:extLst>
      <p:ext uri="{BB962C8B-B14F-4D97-AF65-F5344CB8AC3E}">
        <p14:creationId xmlns:p14="http://schemas.microsoft.com/office/powerpoint/2010/main" val="22960927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algn="ctr"/>
            <a:r>
              <a:rPr lang="en-US" altLang="en-US" smtClean="0"/>
              <a:t>Au Revoir</a:t>
            </a:r>
            <a:br>
              <a:rPr lang="en-US" altLang="en-US" smtClean="0"/>
            </a:br>
            <a:endParaRPr lang="en-IN" altLang="en-US" smtClean="0"/>
          </a:p>
        </p:txBody>
      </p:sp>
      <p:sp>
        <p:nvSpPr>
          <p:cNvPr id="81923" name="Content Placeholder 2"/>
          <p:cNvSpPr>
            <a:spLocks noGrp="1"/>
          </p:cNvSpPr>
          <p:nvPr>
            <p:ph idx="1"/>
          </p:nvPr>
        </p:nvSpPr>
        <p:spPr>
          <a:xfrm>
            <a:off x="304800" y="2017713"/>
            <a:ext cx="8650288" cy="4114800"/>
          </a:xfrm>
        </p:spPr>
        <p:txBody>
          <a:bodyPr/>
          <a:lstStyle/>
          <a:p>
            <a:pPr marL="0" indent="0" algn="ctr">
              <a:buFont typeface="Wingdings" panose="05000000000000000000" pitchFamily="2" charset="2"/>
              <a:buNone/>
            </a:pPr>
            <a:r>
              <a:rPr lang="en-US" altLang="en-US" sz="3400" dirty="0" smtClean="0"/>
              <a:t>Please note this is only a beginning!</a:t>
            </a:r>
          </a:p>
          <a:p>
            <a:pPr marL="0" indent="0">
              <a:buFont typeface="Wingdings" panose="05000000000000000000" pitchFamily="2" charset="2"/>
              <a:buNone/>
            </a:pPr>
            <a:endParaRPr lang="en-US" altLang="en-US" sz="3400" dirty="0" smtClean="0"/>
          </a:p>
          <a:p>
            <a:pPr marL="0" indent="0">
              <a:buFont typeface="Wingdings" panose="05000000000000000000" pitchFamily="2" charset="2"/>
              <a:buNone/>
            </a:pPr>
            <a:r>
              <a:rPr lang="en-US" altLang="en-US" sz="3400" dirty="0" smtClean="0"/>
              <a:t>I wish you all wonderful experiences and accomplishments ahead with Arduino hardware and software…..</a:t>
            </a:r>
            <a:endParaRPr lang="en-IN" altLang="en-US" sz="3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a:t>
            </a:r>
          </a:p>
        </p:txBody>
      </p:sp>
      <p:sp>
        <p:nvSpPr>
          <p:cNvPr id="11267" name="Rectangle 3"/>
          <p:cNvSpPr>
            <a:spLocks noGrp="1" noChangeArrowheads="1"/>
          </p:cNvSpPr>
          <p:nvPr>
            <p:ph type="body" idx="1"/>
          </p:nvPr>
        </p:nvSpPr>
        <p:spPr>
          <a:xfrm>
            <a:off x="304800" y="2017713"/>
            <a:ext cx="8650288" cy="4535487"/>
          </a:xfrm>
        </p:spPr>
        <p:txBody>
          <a:bodyPr/>
          <a:lstStyle/>
          <a:p>
            <a:pPr marL="0" indent="0" eaLnBrk="1" hangingPunct="1">
              <a:buNone/>
            </a:pPr>
            <a:r>
              <a:rPr lang="en-US" altLang="en-US" sz="2800" dirty="0" smtClean="0"/>
              <a:t>Arduino is actually 3 things:</a:t>
            </a:r>
          </a:p>
          <a:p>
            <a:pPr marL="514350" indent="-514350" eaLnBrk="1" hangingPunct="1">
              <a:buAutoNum type="arabicPeriod"/>
            </a:pPr>
            <a:r>
              <a:rPr lang="en-US" altLang="en-US" sz="2800" dirty="0" smtClean="0"/>
              <a:t>An IDE (based on Processing) software which uses Arduino Programming language (based on </a:t>
            </a:r>
            <a:r>
              <a:rPr lang="en-US" altLang="en-US" sz="2800" dirty="0"/>
              <a:t>Wiring</a:t>
            </a:r>
            <a:r>
              <a:rPr lang="en-US" altLang="en-US" sz="2800" dirty="0" smtClean="0"/>
              <a:t>), similar to  </a:t>
            </a:r>
            <a:r>
              <a:rPr lang="en-US" altLang="en-US" sz="2800" dirty="0"/>
              <a:t>C/C</a:t>
            </a:r>
            <a:r>
              <a:rPr lang="en-US" altLang="en-US" sz="2800" dirty="0" smtClean="0"/>
              <a:t>++and lot simpler.</a:t>
            </a:r>
          </a:p>
          <a:p>
            <a:pPr marL="514350" indent="-514350" eaLnBrk="1" hangingPunct="1">
              <a:buAutoNum type="arabicPeriod"/>
            </a:pPr>
            <a:r>
              <a:rPr lang="en-US" altLang="en-US" sz="2800" dirty="0" smtClean="0"/>
              <a:t>One or more hardware boards with some common interface standards so that programs developed for one can run on another easily</a:t>
            </a:r>
          </a:p>
          <a:p>
            <a:pPr marL="514350" indent="-514350" eaLnBrk="1" hangingPunct="1">
              <a:buAutoNum type="arabicPeriod"/>
            </a:pPr>
            <a:r>
              <a:rPr lang="en-US" altLang="en-US" sz="2800" dirty="0" smtClean="0"/>
              <a:t>Bootloader code or firmware which is expected to be resident in chips used in Arduino boards</a:t>
            </a:r>
          </a:p>
        </p:txBody>
      </p:sp>
    </p:spTree>
    <p:extLst>
      <p:ext uri="{BB962C8B-B14F-4D97-AF65-F5344CB8AC3E}">
        <p14:creationId xmlns:p14="http://schemas.microsoft.com/office/powerpoint/2010/main" val="1519317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Little bit of History…</a:t>
            </a:r>
          </a:p>
        </p:txBody>
      </p:sp>
      <p:sp>
        <p:nvSpPr>
          <p:cNvPr id="12291" name="Rectangle 3"/>
          <p:cNvSpPr>
            <a:spLocks noGrp="1" noChangeArrowheads="1"/>
          </p:cNvSpPr>
          <p:nvPr>
            <p:ph type="body" idx="1"/>
          </p:nvPr>
        </p:nvSpPr>
        <p:spPr>
          <a:xfrm>
            <a:off x="304800" y="2017713"/>
            <a:ext cx="8650288" cy="4535487"/>
          </a:xfrm>
        </p:spPr>
        <p:txBody>
          <a:bodyPr/>
          <a:lstStyle/>
          <a:p>
            <a:pPr eaLnBrk="1" hangingPunct="1">
              <a:buFont typeface="Wingdings" panose="05000000000000000000" pitchFamily="2" charset="2"/>
              <a:buNone/>
            </a:pPr>
            <a:r>
              <a:rPr lang="en-US" altLang="en-US" dirty="0" smtClean="0"/>
              <a:t>See full history for various names on</a:t>
            </a:r>
          </a:p>
          <a:p>
            <a:pPr eaLnBrk="1" hangingPunct="1">
              <a:buNone/>
            </a:pPr>
            <a:r>
              <a:rPr lang="en-US" altLang="en-US" dirty="0" smtClean="0">
                <a:hlinkClick r:id="rId2"/>
              </a:rPr>
              <a:t>https://en.wikipedia.org/wiki/Arduino#History</a:t>
            </a:r>
            <a:endParaRPr lang="en-US" altLang="en-US" dirty="0" smtClean="0"/>
          </a:p>
          <a:p>
            <a:pPr eaLnBrk="1" hangingPunct="1">
              <a:buNone/>
            </a:pPr>
            <a:endParaRPr lang="en-US" altLang="en-US" dirty="0" smtClean="0"/>
          </a:p>
          <a:p>
            <a:pPr eaLnBrk="1" hangingPunct="1">
              <a:buNone/>
            </a:pPr>
            <a:r>
              <a:rPr lang="en-US" altLang="en-US" dirty="0" smtClean="0">
                <a:hlinkClick r:id="rId3"/>
              </a:rPr>
              <a:t>http://www.circuitstoday.com/story-and-history-of-development-of-arduino</a:t>
            </a:r>
            <a:endParaRPr lang="en-US" altLang="en-US" dirty="0" smtClean="0"/>
          </a:p>
          <a:p>
            <a:pPr eaLnBrk="1" hangingPunct="1">
              <a:buNone/>
            </a:pPr>
            <a:endParaRPr lang="en-US" altLang="en-US" dirty="0" smtClean="0">
              <a:hlinkClick r:id="rId2"/>
            </a:endParaRPr>
          </a:p>
          <a:p>
            <a:pPr eaLnBrk="1" hangingPunct="1">
              <a:buFont typeface="Wingdings" panose="05000000000000000000" pitchFamily="2" charset="2"/>
              <a:buNone/>
            </a:pPr>
            <a:r>
              <a:rPr lang="en-US" altLang="en-US" dirty="0" smtClean="0">
                <a:hlinkClick r:id="rId4"/>
              </a:rPr>
              <a:t>http://www.freeduino.org/duino.html</a:t>
            </a:r>
            <a:r>
              <a:rPr lang="en-US" altLang="en-US" dirty="0" smtClean="0">
                <a:hlinkClick r:id="rId2"/>
              </a:rPr>
              <a:t> </a:t>
            </a:r>
          </a:p>
          <a:p>
            <a:pPr eaLnBrk="1" hangingPunct="1">
              <a:buFont typeface="Wingdings" panose="05000000000000000000" pitchFamily="2" charset="2"/>
              <a:buNone/>
            </a:pPr>
            <a:endParaRPr lang="en-US" altLang="en-US" sz="4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Little bit of History…</a:t>
            </a:r>
          </a:p>
        </p:txBody>
      </p:sp>
      <p:sp>
        <p:nvSpPr>
          <p:cNvPr id="13315" name="Rectangle 3"/>
          <p:cNvSpPr>
            <a:spLocks noGrp="1" noChangeArrowheads="1"/>
          </p:cNvSpPr>
          <p:nvPr>
            <p:ph type="body" idx="1"/>
          </p:nvPr>
        </p:nvSpPr>
        <p:spPr>
          <a:xfrm>
            <a:off x="304800" y="2017713"/>
            <a:ext cx="8650288" cy="4535487"/>
          </a:xfrm>
        </p:spPr>
        <p:txBody>
          <a:bodyPr/>
          <a:lstStyle/>
          <a:p>
            <a:pPr eaLnBrk="1" hangingPunct="1">
              <a:lnSpc>
                <a:spcPct val="80000"/>
              </a:lnSpc>
              <a:buFont typeface="Wingdings" panose="05000000000000000000" pitchFamily="2" charset="2"/>
              <a:buNone/>
            </a:pPr>
            <a:r>
              <a:rPr lang="en-US" altLang="en-US" sz="2000" b="1" dirty="0" smtClean="0"/>
              <a:t>1100A.D.</a:t>
            </a:r>
            <a:endParaRPr lang="en-US" altLang="en-US" sz="2000" dirty="0" smtClean="0"/>
          </a:p>
          <a:p>
            <a:pPr eaLnBrk="1" hangingPunct="1">
              <a:lnSpc>
                <a:spcPct val="80000"/>
              </a:lnSpc>
            </a:pPr>
            <a:r>
              <a:rPr lang="en-US" altLang="en-US" sz="2000" dirty="0" err="1" smtClean="0">
                <a:hlinkClick r:id="rId2"/>
              </a:rPr>
              <a:t>Arduin</a:t>
            </a:r>
            <a:r>
              <a:rPr lang="en-US" altLang="en-US" sz="2000" dirty="0" smtClean="0">
                <a:hlinkClick r:id="rId2"/>
              </a:rPr>
              <a:t> of Italy: </a:t>
            </a:r>
            <a:r>
              <a:rPr lang="en-US" altLang="en-US" sz="2000" dirty="0" smtClean="0"/>
              <a:t>the name of an ancient Italian king. Circa 1100 AD.</a:t>
            </a:r>
          </a:p>
          <a:p>
            <a:pPr eaLnBrk="1" hangingPunct="1">
              <a:lnSpc>
                <a:spcPct val="80000"/>
              </a:lnSpc>
              <a:buFont typeface="Wingdings" panose="05000000000000000000" pitchFamily="2" charset="2"/>
              <a:buNone/>
            </a:pPr>
            <a:endParaRPr lang="en-US" altLang="en-US" sz="2000" dirty="0" smtClean="0"/>
          </a:p>
          <a:p>
            <a:pPr eaLnBrk="1" hangingPunct="1">
              <a:lnSpc>
                <a:spcPct val="80000"/>
              </a:lnSpc>
            </a:pPr>
            <a:r>
              <a:rPr lang="en-US" altLang="en-US" sz="2000" b="1" dirty="0" smtClean="0"/>
              <a:t>1100A.D.- 2004A.D.</a:t>
            </a:r>
            <a:endParaRPr lang="en-US" altLang="en-US" sz="2000" dirty="0" smtClean="0"/>
          </a:p>
          <a:p>
            <a:pPr eaLnBrk="1" hangingPunct="1">
              <a:lnSpc>
                <a:spcPct val="80000"/>
              </a:lnSpc>
            </a:pPr>
            <a:r>
              <a:rPr lang="en-US" altLang="en-US" sz="2000" dirty="0" smtClean="0"/>
              <a:t>No microcontrollers named after King </a:t>
            </a:r>
            <a:r>
              <a:rPr lang="en-US" altLang="en-US" sz="2000" dirty="0" err="1" smtClean="0"/>
              <a:t>Arduin</a:t>
            </a:r>
            <a:r>
              <a:rPr lang="en-US" altLang="en-US" sz="2000" dirty="0" smtClean="0"/>
              <a:t> for about 900 years. It took a while for this to catch on.</a:t>
            </a:r>
          </a:p>
          <a:p>
            <a:pPr eaLnBrk="1" hangingPunct="1">
              <a:lnSpc>
                <a:spcPct val="80000"/>
              </a:lnSpc>
              <a:buFont typeface="Wingdings" panose="05000000000000000000" pitchFamily="2" charset="2"/>
              <a:buNone/>
            </a:pPr>
            <a:endParaRPr lang="en-US" altLang="en-US" sz="2000" dirty="0" smtClean="0"/>
          </a:p>
          <a:p>
            <a:pPr eaLnBrk="1" hangingPunct="1">
              <a:lnSpc>
                <a:spcPct val="80000"/>
              </a:lnSpc>
            </a:pPr>
            <a:r>
              <a:rPr lang="en-US" altLang="en-US" sz="2000" b="1" dirty="0" smtClean="0"/>
              <a:t>2005- 2007</a:t>
            </a:r>
            <a:endParaRPr lang="en-US" altLang="en-US" sz="2000" dirty="0" smtClean="0"/>
          </a:p>
          <a:p>
            <a:pPr eaLnBrk="1" hangingPunct="1">
              <a:lnSpc>
                <a:spcPct val="80000"/>
              </a:lnSpc>
            </a:pPr>
            <a:r>
              <a:rPr lang="en-US" altLang="en-US" sz="2000" dirty="0" smtClean="0">
                <a:hlinkClick r:id="rId3"/>
              </a:rPr>
              <a:t>Arduino</a:t>
            </a:r>
            <a:r>
              <a:rPr lang="en-US" altLang="en-US" sz="2000" dirty="0" smtClean="0"/>
              <a:t>: the name of the bar where the Arduino team cooked up their original plan for the Arduino microcontroller, circa summer 2005.</a:t>
            </a:r>
          </a:p>
          <a:p>
            <a:pPr eaLnBrk="1" hangingPunct="1">
              <a:lnSpc>
                <a:spcPct val="80000"/>
              </a:lnSpc>
            </a:pPr>
            <a:r>
              <a:rPr lang="en-US" altLang="en-US" sz="2000" dirty="0" err="1" smtClean="0">
                <a:hlinkClick r:id="rId4"/>
              </a:rPr>
              <a:t>Boarduino</a:t>
            </a:r>
            <a:r>
              <a:rPr lang="en-US" altLang="en-US" sz="2000" dirty="0" smtClean="0"/>
              <a:t>: </a:t>
            </a:r>
            <a:r>
              <a:rPr lang="en-US" altLang="en-US" sz="2000" dirty="0" err="1" smtClean="0"/>
              <a:t>ladyada's</a:t>
            </a:r>
            <a:r>
              <a:rPr lang="en-US" altLang="en-US" sz="2000" dirty="0" smtClean="0"/>
              <a:t> standalone Arduino-compatible, circa early 2007.</a:t>
            </a:r>
          </a:p>
          <a:p>
            <a:pPr eaLnBrk="1" hangingPunct="1">
              <a:lnSpc>
                <a:spcPct val="80000"/>
              </a:lnSpc>
            </a:pPr>
            <a:r>
              <a:rPr lang="en-US" altLang="en-US" sz="2000" dirty="0" smtClean="0">
                <a:hlinkClick r:id="rId5"/>
              </a:rPr>
              <a:t>Freeduino</a:t>
            </a:r>
            <a:r>
              <a:rPr lang="en-US" altLang="en-US" sz="2000" dirty="0" smtClean="0"/>
              <a:t>: our contribution, born September 2007.</a:t>
            </a:r>
          </a:p>
          <a:p>
            <a:pPr eaLnBrk="1" hangingPunct="1">
              <a:lnSpc>
                <a:spcPct val="80000"/>
              </a:lnSpc>
            </a:pPr>
            <a:r>
              <a:rPr lang="en-US" altLang="en-US" sz="2000" dirty="0" err="1" smtClean="0">
                <a:hlinkClick r:id="rId6"/>
              </a:rPr>
              <a:t>Uduino</a:t>
            </a:r>
            <a:r>
              <a:rPr lang="en-US" altLang="en-US" sz="2000" dirty="0" smtClean="0"/>
              <a:t>: an early one from back in 2007.</a:t>
            </a:r>
            <a:endParaRPr lang="en-US" alt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50938" y="214313"/>
            <a:ext cx="7793037" cy="928687"/>
          </a:xfrm>
        </p:spPr>
        <p:txBody>
          <a:bodyPr/>
          <a:lstStyle/>
          <a:p>
            <a:pPr algn="ctr" eaLnBrk="1" hangingPunct="1"/>
            <a:r>
              <a:rPr lang="en-US" altLang="en-US" sz="4000" smtClean="0"/>
              <a:t>The Original Makers of Arduino..</a:t>
            </a:r>
          </a:p>
        </p:txBody>
      </p:sp>
      <p:sp>
        <p:nvSpPr>
          <p:cNvPr id="14339" name="Rectangle 3"/>
          <p:cNvSpPr>
            <a:spLocks noGrp="1" noChangeArrowheads="1"/>
          </p:cNvSpPr>
          <p:nvPr>
            <p:ph type="body" idx="1"/>
          </p:nvPr>
        </p:nvSpPr>
        <p:spPr>
          <a:xfrm>
            <a:off x="304800" y="2017713"/>
            <a:ext cx="8650288" cy="4535487"/>
          </a:xfrm>
        </p:spPr>
        <p:txBody>
          <a:bodyPr/>
          <a:lstStyle/>
          <a:p>
            <a:pPr eaLnBrk="1" hangingPunct="1">
              <a:buFont typeface="Wingdings" panose="05000000000000000000" pitchFamily="2" charset="2"/>
              <a:buNone/>
            </a:pPr>
            <a:r>
              <a:rPr lang="en-US" altLang="en-US" sz="3600" smtClean="0"/>
              <a:t>Development team</a:t>
            </a:r>
          </a:p>
          <a:p>
            <a:pPr eaLnBrk="1" hangingPunct="1">
              <a:buFont typeface="Wingdings" panose="05000000000000000000" pitchFamily="2" charset="2"/>
              <a:buNone/>
            </a:pPr>
            <a:endParaRPr lang="en-US" altLang="en-US" sz="3600" smtClean="0"/>
          </a:p>
          <a:p>
            <a:pPr eaLnBrk="1" hangingPunct="1"/>
            <a:r>
              <a:rPr lang="en-US" altLang="en-US" sz="4000" smtClean="0"/>
              <a:t>The core Arduino developer team is composed of </a:t>
            </a:r>
            <a:r>
              <a:rPr lang="en-US" altLang="en-US" sz="4000" smtClean="0">
                <a:hlinkClick r:id="rId2" tooltip="Massimo Banzi (page does not exist)"/>
              </a:rPr>
              <a:t>Massimo Banzi</a:t>
            </a:r>
            <a:r>
              <a:rPr lang="en-US" altLang="en-US" sz="4000" smtClean="0"/>
              <a:t>, </a:t>
            </a:r>
            <a:r>
              <a:rPr lang="en-US" altLang="en-US" sz="4000" smtClean="0">
                <a:hlinkClick r:id="rId3" tooltip="David Cuartielles (page does not exist)"/>
              </a:rPr>
              <a:t>David Cuartielles</a:t>
            </a:r>
            <a:r>
              <a:rPr lang="en-US" altLang="en-US" sz="4000" smtClean="0"/>
              <a:t>, </a:t>
            </a:r>
            <a:r>
              <a:rPr lang="en-US" altLang="en-US" sz="4000" smtClean="0">
                <a:hlinkClick r:id="rId4" tooltip="Tom Igoe"/>
              </a:rPr>
              <a:t>Tom Igoe</a:t>
            </a:r>
            <a:r>
              <a:rPr lang="en-US" altLang="en-US" sz="4000" smtClean="0"/>
              <a:t>, </a:t>
            </a:r>
            <a:r>
              <a:rPr lang="en-US" altLang="en-US" sz="4000" smtClean="0">
                <a:hlinkClick r:id="rId5" tooltip="Gianluca Martino (page does not exist)"/>
              </a:rPr>
              <a:t>Gianluca Martino</a:t>
            </a:r>
            <a:r>
              <a:rPr lang="en-US" altLang="en-US" sz="4000" smtClean="0"/>
              <a:t>, </a:t>
            </a:r>
            <a:r>
              <a:rPr lang="en-US" altLang="en-US" sz="4000" smtClean="0">
                <a:hlinkClick r:id="rId6" tooltip="David Mellis (page does not exist)"/>
              </a:rPr>
              <a:t>David Mellis</a:t>
            </a:r>
            <a:r>
              <a:rPr lang="en-US" altLang="en-US" sz="4000" smtClean="0"/>
              <a:t> and </a:t>
            </a:r>
            <a:r>
              <a:rPr lang="en-US" altLang="en-US" sz="4000" smtClean="0">
                <a:hlinkClick r:id="rId7" tooltip="Nicholas Zambetti (page does not exist)"/>
              </a:rPr>
              <a:t>Nicholas Zambetti</a:t>
            </a:r>
            <a:r>
              <a:rPr lang="en-US" altLang="en-US" sz="400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76200"/>
            <a:ext cx="7793037" cy="928688"/>
          </a:xfrm>
        </p:spPr>
        <p:txBody>
          <a:bodyPr/>
          <a:lstStyle/>
          <a:p>
            <a:pPr algn="ctr" eaLnBrk="1" hangingPunct="1"/>
            <a:r>
              <a:rPr lang="en-US" altLang="en-US" sz="4000" smtClean="0"/>
              <a:t>Where to buy Arduino hardware?</a:t>
            </a:r>
          </a:p>
        </p:txBody>
      </p:sp>
      <p:sp>
        <p:nvSpPr>
          <p:cNvPr id="18435" name="Rectangle 3"/>
          <p:cNvSpPr>
            <a:spLocks noGrp="1" noChangeArrowheads="1"/>
          </p:cNvSpPr>
          <p:nvPr>
            <p:ph type="body" idx="1"/>
          </p:nvPr>
        </p:nvSpPr>
        <p:spPr>
          <a:xfrm>
            <a:off x="304800" y="1447800"/>
            <a:ext cx="8650288" cy="5105400"/>
          </a:xfrm>
        </p:spPr>
        <p:txBody>
          <a:bodyPr>
            <a:normAutofit fontScale="40000" lnSpcReduction="20000"/>
          </a:bodyPr>
          <a:lstStyle/>
          <a:p>
            <a:pPr>
              <a:buFont typeface="Wingdings" panose="05000000000000000000" pitchFamily="2" charset="2"/>
              <a:buNone/>
              <a:defRPr/>
            </a:pPr>
            <a:r>
              <a:rPr lang="en-US" sz="4000" dirty="0" smtClean="0"/>
              <a:t>List of Vendors in India who sell Microcontroller Boards and Robotics Parts:</a:t>
            </a:r>
          </a:p>
          <a:p>
            <a:pPr>
              <a:buFont typeface="Wingdings" panose="05000000000000000000" pitchFamily="2" charset="2"/>
              <a:buNone/>
              <a:defRPr/>
            </a:pPr>
            <a:r>
              <a:rPr lang="en-US" sz="4000" dirty="0" smtClean="0"/>
              <a:t> </a:t>
            </a:r>
          </a:p>
          <a:p>
            <a:pPr>
              <a:defRPr/>
            </a:pPr>
            <a:r>
              <a:rPr lang="en-US" sz="4000" u="sng" dirty="0" smtClean="0">
                <a:hlinkClick r:id="rId2"/>
              </a:rPr>
              <a:t>www.Robokits.co.in</a:t>
            </a:r>
            <a:endParaRPr lang="en-US" sz="4000" dirty="0" smtClean="0"/>
          </a:p>
          <a:p>
            <a:pPr>
              <a:defRPr/>
            </a:pPr>
            <a:r>
              <a:rPr lang="en-US" sz="4000" u="sng" dirty="0" smtClean="0">
                <a:hlinkClick r:id="rId3"/>
              </a:rPr>
              <a:t>www.sunrom.com</a:t>
            </a:r>
            <a:endParaRPr lang="en-US" sz="4000" dirty="0" smtClean="0"/>
          </a:p>
          <a:p>
            <a:pPr>
              <a:defRPr/>
            </a:pPr>
            <a:r>
              <a:rPr lang="en-US" sz="4000" u="sng" dirty="0" smtClean="0">
                <a:hlinkClick r:id="rId4"/>
              </a:rPr>
              <a:t>www.bhashatech.cc</a:t>
            </a:r>
            <a:endParaRPr lang="en-US" sz="4000" dirty="0" smtClean="0"/>
          </a:p>
          <a:p>
            <a:pPr>
              <a:defRPr/>
            </a:pPr>
            <a:r>
              <a:rPr lang="en-US" sz="4000" u="sng" dirty="0" smtClean="0">
                <a:hlinkClick r:id="rId5"/>
              </a:rPr>
              <a:t>www.Embeddedmarket.com</a:t>
            </a:r>
            <a:endParaRPr lang="en-US" sz="4000" dirty="0" smtClean="0"/>
          </a:p>
          <a:p>
            <a:pPr>
              <a:defRPr/>
            </a:pPr>
            <a:r>
              <a:rPr lang="en-US" sz="4000" u="sng" dirty="0" smtClean="0">
                <a:hlinkClick r:id="rId6"/>
              </a:rPr>
              <a:t>www.robosoftsystems.co.in</a:t>
            </a:r>
            <a:endParaRPr lang="en-US" sz="4000" dirty="0" smtClean="0"/>
          </a:p>
          <a:p>
            <a:pPr>
              <a:defRPr/>
            </a:pPr>
            <a:r>
              <a:rPr lang="en-US" sz="4000" u="sng" dirty="0" smtClean="0">
                <a:hlinkClick r:id="rId7"/>
              </a:rPr>
              <a:t>http://www.nex-robotics.com/</a:t>
            </a:r>
            <a:endParaRPr lang="en-US" sz="4000" dirty="0" smtClean="0"/>
          </a:p>
          <a:p>
            <a:pPr>
              <a:defRPr/>
            </a:pPr>
            <a:r>
              <a:rPr lang="en-US" sz="4000" u="sng" dirty="0" smtClean="0">
                <a:hlinkClick r:id="rId8"/>
              </a:rPr>
              <a:t>http://www.rhydolabz.com/</a:t>
            </a:r>
            <a:endParaRPr lang="en-US" sz="4000" dirty="0" smtClean="0"/>
          </a:p>
          <a:p>
            <a:pPr>
              <a:defRPr/>
            </a:pPr>
            <a:r>
              <a:rPr lang="en-US" sz="4000" u="sng" dirty="0" smtClean="0">
                <a:hlinkClick r:id="rId9"/>
              </a:rPr>
              <a:t>http://www.thinklabs.in/</a:t>
            </a:r>
            <a:endParaRPr lang="en-US" sz="4000" dirty="0" smtClean="0"/>
          </a:p>
          <a:p>
            <a:pPr>
              <a:defRPr/>
            </a:pPr>
            <a:r>
              <a:rPr lang="en-US" sz="4000" u="sng" dirty="0" smtClean="0">
                <a:hlinkClick r:id="rId10"/>
              </a:rPr>
              <a:t>www.Onlinetps.com</a:t>
            </a:r>
            <a:endParaRPr lang="en-US" sz="4000" dirty="0" smtClean="0"/>
          </a:p>
          <a:p>
            <a:pPr>
              <a:defRPr/>
            </a:pPr>
            <a:r>
              <a:rPr lang="en-US" sz="4000" u="sng" dirty="0" smtClean="0">
                <a:hlinkClick r:id="rId11"/>
              </a:rPr>
              <a:t>http://www.pantechsolutions.net/</a:t>
            </a:r>
            <a:endParaRPr lang="en-US" sz="4000" dirty="0" smtClean="0"/>
          </a:p>
          <a:p>
            <a:pPr>
              <a:defRPr/>
            </a:pPr>
            <a:r>
              <a:rPr lang="en-US" sz="4000" u="sng" dirty="0" smtClean="0">
                <a:hlinkClick r:id="rId12"/>
              </a:rPr>
              <a:t>http://vegarobokit.com/default.aspx</a:t>
            </a:r>
            <a:endParaRPr lang="en-US" sz="4000" dirty="0" smtClean="0"/>
          </a:p>
          <a:p>
            <a:pPr>
              <a:defRPr/>
            </a:pPr>
            <a:r>
              <a:rPr lang="en-US" sz="4000" u="sng" dirty="0" smtClean="0">
                <a:hlinkClick r:id="rId13"/>
              </a:rPr>
              <a:t>http://build.simplelabs.co.in/content/simple-labs-webshop</a:t>
            </a:r>
            <a:endParaRPr lang="en-US" sz="4000" dirty="0" smtClean="0"/>
          </a:p>
          <a:p>
            <a:pPr>
              <a:defRPr/>
            </a:pPr>
            <a:r>
              <a:rPr lang="en-US" sz="4000" u="sng" dirty="0" smtClean="0">
                <a:hlinkClick r:id="rId14"/>
              </a:rPr>
              <a:t>http://tenettech.com/</a:t>
            </a:r>
            <a:endParaRPr lang="en-US" sz="4000" dirty="0" smtClean="0"/>
          </a:p>
          <a:p>
            <a:pPr>
              <a:defRPr/>
            </a:pPr>
            <a:r>
              <a:rPr lang="en-US" sz="4000" u="sng" dirty="0" smtClean="0">
                <a:hlinkClick r:id="rId15"/>
              </a:rPr>
              <a:t>http://stores.ebay.com/AVRMEGASHOP</a:t>
            </a:r>
            <a:endParaRPr lang="en-US" sz="4000" u="sng" dirty="0" smtClean="0"/>
          </a:p>
          <a:p>
            <a:pPr>
              <a:defRPr/>
            </a:pPr>
            <a:r>
              <a:rPr lang="en-US" sz="4000" u="sng" dirty="0" smtClean="0">
                <a:hlinkClick r:id="rId16"/>
              </a:rPr>
              <a:t>www.technido.com</a:t>
            </a:r>
            <a:endParaRPr lang="en-US" sz="4000" u="sng" dirty="0" smtClean="0"/>
          </a:p>
          <a:p>
            <a:pPr>
              <a:defRPr/>
            </a:pPr>
            <a:endParaRPr lang="en-US" sz="4000" dirty="0" smtClean="0"/>
          </a:p>
          <a:p>
            <a:pPr marL="0" indent="0">
              <a:buFont typeface="Wingdings" panose="05000000000000000000" pitchFamily="2" charset="2"/>
              <a:buNone/>
              <a:defRPr/>
            </a:pPr>
            <a:endParaRPr lang="en-US" sz="4000" dirty="0" smtClean="0"/>
          </a:p>
          <a:p>
            <a:pPr marL="609600" indent="-609600" eaLnBrk="1" hangingPunct="1">
              <a:buFont typeface="Wingdings" panose="05000000000000000000" pitchFamily="2" charset="2"/>
              <a:buNone/>
              <a:defRPr/>
            </a:pPr>
            <a:r>
              <a:rPr lang="en-US" sz="4000" dirty="0" smtClean="0"/>
              <a:t>And many more in our country….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 Software?</a:t>
            </a:r>
          </a:p>
        </p:txBody>
      </p:sp>
      <p:sp>
        <p:nvSpPr>
          <p:cNvPr id="16387" name="Rectangle 3"/>
          <p:cNvSpPr>
            <a:spLocks noGrp="1" noChangeArrowheads="1"/>
          </p:cNvSpPr>
          <p:nvPr>
            <p:ph type="body" idx="1"/>
          </p:nvPr>
        </p:nvSpPr>
        <p:spPr>
          <a:xfrm>
            <a:off x="304800" y="2133600"/>
            <a:ext cx="8650288" cy="4419600"/>
          </a:xfrm>
        </p:spPr>
        <p:txBody>
          <a:bodyPr/>
          <a:lstStyle/>
          <a:p>
            <a:pPr marL="609600" indent="-609600" eaLnBrk="1" hangingPunct="1"/>
            <a:r>
              <a:rPr lang="en-US" altLang="en-US" sz="3400" smtClean="0"/>
              <a:t>The Arduino </a:t>
            </a:r>
            <a:r>
              <a:rPr lang="en-US" altLang="en-US" sz="3400" smtClean="0">
                <a:hlinkClick r:id="rId2" tooltip="Integrated development environment"/>
              </a:rPr>
              <a:t>IDE</a:t>
            </a:r>
            <a:r>
              <a:rPr lang="en-US" altLang="en-US" sz="3400" smtClean="0"/>
              <a:t> is a </a:t>
            </a:r>
            <a:r>
              <a:rPr lang="en-US" altLang="en-US" sz="3400" smtClean="0">
                <a:hlinkClick r:id="rId3" tooltip="Cross-platform"/>
              </a:rPr>
              <a:t>cross-platform</a:t>
            </a:r>
            <a:r>
              <a:rPr lang="en-US" altLang="en-US" sz="3400" smtClean="0"/>
              <a:t> application written in </a:t>
            </a:r>
            <a:r>
              <a:rPr lang="en-US" altLang="en-US" sz="3400" smtClean="0">
                <a:hlinkClick r:id="rId4" tooltip="Java (programming language)"/>
              </a:rPr>
              <a:t>Java</a:t>
            </a:r>
            <a:r>
              <a:rPr lang="en-US" altLang="en-US" sz="3400" smtClean="0"/>
              <a:t> which is derived from the IDE made for the   </a:t>
            </a:r>
            <a:r>
              <a:rPr lang="en-US" altLang="en-US" sz="3400" smtClean="0">
                <a:hlinkClick r:id="rId5" tooltip="Processing (programming language)"/>
              </a:rPr>
              <a:t>Processing</a:t>
            </a:r>
            <a:r>
              <a:rPr lang="en-US" altLang="en-US" sz="3400" smtClean="0"/>
              <a:t>  programming language and the </a:t>
            </a:r>
            <a:r>
              <a:rPr lang="en-US" altLang="en-US" sz="3400" i="1" smtClean="0"/>
              <a:t>Wiring</a:t>
            </a:r>
            <a:r>
              <a:rPr lang="en-US" altLang="en-US" sz="3400" smtClean="0"/>
              <a:t> project. It is designed to introduce programming to artists and other newcomers unfamiliar with software development.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 Software?</a:t>
            </a:r>
          </a:p>
        </p:txBody>
      </p:sp>
      <p:sp>
        <p:nvSpPr>
          <p:cNvPr id="17411" name="Rectangle 3"/>
          <p:cNvSpPr>
            <a:spLocks noGrp="1" noChangeArrowheads="1"/>
          </p:cNvSpPr>
          <p:nvPr>
            <p:ph type="body" idx="1"/>
          </p:nvPr>
        </p:nvSpPr>
        <p:spPr>
          <a:xfrm>
            <a:off x="304800" y="2057400"/>
            <a:ext cx="8650288" cy="4495800"/>
          </a:xfrm>
        </p:spPr>
        <p:txBody>
          <a:bodyPr/>
          <a:lstStyle/>
          <a:p>
            <a:pPr marL="609600" indent="-609600" eaLnBrk="1" hangingPunct="1">
              <a:lnSpc>
                <a:spcPct val="80000"/>
              </a:lnSpc>
            </a:pPr>
            <a:r>
              <a:rPr lang="en-US" altLang="en-US" sz="3800" smtClean="0"/>
              <a:t>It includes a code editor with features such as </a:t>
            </a:r>
            <a:r>
              <a:rPr lang="en-US" altLang="en-US" sz="3800" smtClean="0">
                <a:hlinkClick r:id="rId2" tooltip="Syntax highlighting"/>
              </a:rPr>
              <a:t>syntax highlighting</a:t>
            </a:r>
            <a:r>
              <a:rPr lang="en-US" altLang="en-US" sz="3800" smtClean="0"/>
              <a:t>, </a:t>
            </a:r>
            <a:r>
              <a:rPr lang="en-US" altLang="en-US" sz="3800" smtClean="0">
                <a:hlinkClick r:id="rId3" tooltip="Brace matching"/>
              </a:rPr>
              <a:t>brace matching</a:t>
            </a:r>
            <a:r>
              <a:rPr lang="en-US" altLang="en-US" sz="3800" smtClean="0"/>
              <a:t>, and automatic indentation, and is also capable of compiling and uploading programs to the board with a single click. There is typically no need to edit </a:t>
            </a:r>
            <a:r>
              <a:rPr lang="en-US" altLang="en-US" sz="3800" smtClean="0">
                <a:hlinkClick r:id="rId4" tooltip="Makefile"/>
              </a:rPr>
              <a:t>Makefiles</a:t>
            </a:r>
            <a:r>
              <a:rPr lang="en-US" altLang="en-US" sz="3800" smtClean="0"/>
              <a:t> or run programs on the </a:t>
            </a:r>
            <a:r>
              <a:rPr lang="en-US" altLang="en-US" sz="3800" smtClean="0">
                <a:hlinkClick r:id="rId5" tooltip="Command-line interface"/>
              </a:rPr>
              <a:t>command line</a:t>
            </a:r>
            <a:r>
              <a:rPr lang="en-US" altLang="en-US" sz="38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 Software?</a:t>
            </a:r>
          </a:p>
        </p:txBody>
      </p:sp>
      <p:sp>
        <p:nvSpPr>
          <p:cNvPr id="18435" name="Rectangle 3"/>
          <p:cNvSpPr>
            <a:spLocks noGrp="1" noChangeArrowheads="1"/>
          </p:cNvSpPr>
          <p:nvPr>
            <p:ph type="body" idx="1"/>
          </p:nvPr>
        </p:nvSpPr>
        <p:spPr>
          <a:xfrm>
            <a:off x="0" y="2057400"/>
            <a:ext cx="8955088" cy="4495800"/>
          </a:xfrm>
        </p:spPr>
        <p:txBody>
          <a:bodyPr/>
          <a:lstStyle/>
          <a:p>
            <a:pPr marL="609600" indent="-609600" eaLnBrk="1" hangingPunct="1">
              <a:lnSpc>
                <a:spcPct val="80000"/>
              </a:lnSpc>
            </a:pPr>
            <a:endParaRPr lang="en-US" altLang="en-US" sz="2800" smtClean="0"/>
          </a:p>
          <a:p>
            <a:pPr marL="609600" indent="-609600" eaLnBrk="1" hangingPunct="1">
              <a:lnSpc>
                <a:spcPct val="80000"/>
              </a:lnSpc>
            </a:pPr>
            <a:r>
              <a:rPr lang="en-US" altLang="en-US" sz="3600" smtClean="0"/>
              <a:t>The Arduino </a:t>
            </a:r>
            <a:r>
              <a:rPr lang="en-US" altLang="en-US" sz="3600" smtClean="0">
                <a:solidFill>
                  <a:srgbClr val="FF0000"/>
                </a:solidFill>
              </a:rPr>
              <a:t>IDE</a:t>
            </a:r>
            <a:r>
              <a:rPr lang="en-US" altLang="en-US" sz="3600" smtClean="0"/>
              <a:t> comes with a </a:t>
            </a:r>
            <a:r>
              <a:rPr lang="en-US" altLang="en-US" sz="3600" smtClean="0">
                <a:hlinkClick r:id="rId2" tooltip="C (programming language)"/>
              </a:rPr>
              <a:t>C</a:t>
            </a:r>
            <a:r>
              <a:rPr lang="en-US" altLang="en-US" sz="3600" smtClean="0"/>
              <a:t> / </a:t>
            </a:r>
            <a:r>
              <a:rPr lang="en-US" altLang="en-US" sz="3600" smtClean="0">
                <a:hlinkClick r:id="rId3" tooltip="C++"/>
              </a:rPr>
              <a:t>C++</a:t>
            </a:r>
            <a:r>
              <a:rPr lang="en-US" altLang="en-US" sz="3600" smtClean="0"/>
              <a:t> library called "Wiring" (from the project of the same name), which makes many common input/output operations much easier. Arduino programs are written in C/C++, although users only need to define two functions in order to make a runnable program: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 Software?</a:t>
            </a:r>
          </a:p>
        </p:txBody>
      </p:sp>
      <p:sp>
        <p:nvSpPr>
          <p:cNvPr id="18435" name="Rectangle 3"/>
          <p:cNvSpPr>
            <a:spLocks noGrp="1" noChangeArrowheads="1"/>
          </p:cNvSpPr>
          <p:nvPr>
            <p:ph type="body" idx="1"/>
          </p:nvPr>
        </p:nvSpPr>
        <p:spPr>
          <a:xfrm>
            <a:off x="0" y="2057400"/>
            <a:ext cx="8955088" cy="4495800"/>
          </a:xfrm>
        </p:spPr>
        <p:txBody>
          <a:bodyPr/>
          <a:lstStyle/>
          <a:p>
            <a:pPr marL="0" indent="0" eaLnBrk="1" hangingPunct="1">
              <a:lnSpc>
                <a:spcPct val="80000"/>
              </a:lnSpc>
              <a:buFont typeface="Wingdings" panose="05000000000000000000" pitchFamily="2" charset="2"/>
              <a:buNone/>
              <a:defRPr/>
            </a:pPr>
            <a:endParaRPr lang="en-US" altLang="en-US" sz="3400" dirty="0" smtClean="0"/>
          </a:p>
          <a:p>
            <a:pPr marL="0" indent="0" eaLnBrk="1" hangingPunct="1">
              <a:lnSpc>
                <a:spcPct val="80000"/>
              </a:lnSpc>
              <a:buFont typeface="Wingdings" panose="05000000000000000000" pitchFamily="2" charset="2"/>
              <a:buNone/>
              <a:defRPr/>
            </a:pPr>
            <a:r>
              <a:rPr lang="en-US" altLang="en-US" sz="3400" dirty="0" smtClean="0"/>
              <a:t>Only two functions are needed to make a minimal program or sketch:</a:t>
            </a:r>
          </a:p>
          <a:p>
            <a:pPr marL="0" indent="0" eaLnBrk="1" hangingPunct="1">
              <a:lnSpc>
                <a:spcPct val="80000"/>
              </a:lnSpc>
              <a:buFont typeface="Wingdings" panose="05000000000000000000" pitchFamily="2" charset="2"/>
              <a:buNone/>
              <a:defRPr/>
            </a:pPr>
            <a:endParaRPr lang="en-US" altLang="en-US" sz="3400" dirty="0" smtClean="0"/>
          </a:p>
          <a:p>
            <a:pPr marL="609600" indent="-609600" eaLnBrk="1" hangingPunct="1">
              <a:lnSpc>
                <a:spcPct val="80000"/>
              </a:lnSpc>
              <a:defRPr/>
            </a:pPr>
            <a:r>
              <a:rPr lang="en-US" altLang="en-US" sz="3400" dirty="0" smtClean="0">
                <a:solidFill>
                  <a:srgbClr val="FF0000"/>
                </a:solidFill>
              </a:rPr>
              <a:t>setup() </a:t>
            </a:r>
            <a:r>
              <a:rPr lang="en-US" altLang="en-US" sz="3400" dirty="0" smtClean="0"/>
              <a:t>– a function run once at the start of a program which can be used for initializing settings, and</a:t>
            </a:r>
          </a:p>
          <a:p>
            <a:pPr marL="609600" indent="-609600" eaLnBrk="1" hangingPunct="1">
              <a:lnSpc>
                <a:spcPct val="80000"/>
              </a:lnSpc>
              <a:defRPr/>
            </a:pPr>
            <a:r>
              <a:rPr lang="en-US" altLang="en-US" sz="3400" dirty="0" smtClean="0">
                <a:solidFill>
                  <a:srgbClr val="FF0000"/>
                </a:solidFill>
              </a:rPr>
              <a:t>loop() </a:t>
            </a:r>
            <a:r>
              <a:rPr lang="en-US" altLang="en-US" sz="3400" dirty="0" smtClean="0"/>
              <a:t>– a function called repeatedly until the board is powered off.</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t" anchorCtr="0"/>
          <a:lstStyle/>
          <a:p>
            <a:pPr eaLnBrk="1" hangingPunct="1"/>
            <a:r>
              <a:rPr lang="en-US" altLang="en-US" dirty="0" smtClean="0"/>
              <a:t>Objectives…</a:t>
            </a:r>
          </a:p>
        </p:txBody>
      </p:sp>
      <p:sp>
        <p:nvSpPr>
          <p:cNvPr id="4099" name="Rectangle 3"/>
          <p:cNvSpPr>
            <a:spLocks noGrp="1" noChangeArrowheads="1"/>
          </p:cNvSpPr>
          <p:nvPr>
            <p:ph type="body" idx="1"/>
          </p:nvPr>
        </p:nvSpPr>
        <p:spPr>
          <a:xfrm>
            <a:off x="228600" y="2209800"/>
            <a:ext cx="8726488" cy="4343400"/>
          </a:xfrm>
        </p:spPr>
        <p:txBody>
          <a:bodyPr/>
          <a:lstStyle/>
          <a:p>
            <a:pPr eaLnBrk="1" hangingPunct="1">
              <a:lnSpc>
                <a:spcPct val="90000"/>
              </a:lnSpc>
            </a:pPr>
            <a:r>
              <a:rPr lang="en-US" altLang="en-US" sz="2800" dirty="0" smtClean="0">
                <a:solidFill>
                  <a:srgbClr val="009900"/>
                </a:solidFill>
              </a:rPr>
              <a:t>It is presumed that a Tinkerer would like to build an interactive system – a cool project which would do something novel!</a:t>
            </a:r>
          </a:p>
          <a:p>
            <a:pPr eaLnBrk="1" hangingPunct="1">
              <a:lnSpc>
                <a:spcPct val="90000"/>
              </a:lnSpc>
            </a:pPr>
            <a:r>
              <a:rPr lang="en-US" altLang="en-US" sz="2800" dirty="0" smtClean="0">
                <a:solidFill>
                  <a:srgbClr val="009900"/>
                </a:solidFill>
              </a:rPr>
              <a:t>It is a done thing that we need to put some kind of microcontroller chip to do all the work</a:t>
            </a:r>
          </a:p>
          <a:p>
            <a:pPr eaLnBrk="1" hangingPunct="1">
              <a:lnSpc>
                <a:spcPct val="90000"/>
              </a:lnSpc>
            </a:pPr>
            <a:r>
              <a:rPr lang="en-US" altLang="en-US" sz="2800" dirty="0" smtClean="0">
                <a:solidFill>
                  <a:srgbClr val="009900"/>
                </a:solidFill>
              </a:rPr>
              <a:t>It is necessary to learn about connecting and programming a chip with minimal fuss.</a:t>
            </a:r>
            <a:r>
              <a:rPr lang="en-US" altLang="en-US" sz="2800" dirty="0">
                <a:solidFill>
                  <a:srgbClr val="009900"/>
                </a:solidFill>
              </a:rPr>
              <a:t> So we decide to use Arduino hardware &amp; software in our </a:t>
            </a:r>
            <a:r>
              <a:rPr lang="en-US" altLang="en-US" sz="2800" dirty="0" smtClean="0">
                <a:solidFill>
                  <a:srgbClr val="009900"/>
                </a:solidFill>
              </a:rPr>
              <a:t>projects </a:t>
            </a:r>
            <a:r>
              <a:rPr lang="en-US" altLang="en-US" sz="2800" dirty="0">
                <a:solidFill>
                  <a:srgbClr val="009900"/>
                </a:solidFill>
              </a:rPr>
              <a:t>and hence the goals </a:t>
            </a:r>
            <a:r>
              <a:rPr lang="en-US" altLang="en-US" sz="2800" dirty="0" smtClean="0">
                <a:solidFill>
                  <a:srgbClr val="009900"/>
                </a:solidFill>
              </a:rPr>
              <a:t>are:-</a:t>
            </a:r>
            <a:endParaRPr lang="en-US" altLang="en-US" sz="2800" dirty="0">
              <a:solidFill>
                <a:srgbClr val="009900"/>
              </a:solidFill>
            </a:endParaRPr>
          </a:p>
          <a:p>
            <a:pPr eaLnBrk="1" hangingPunct="1">
              <a:lnSpc>
                <a:spcPct val="90000"/>
              </a:lnSpc>
            </a:pPr>
            <a:endParaRPr lang="en-US" altLang="en-US" dirty="0" smtClean="0">
              <a:solidFill>
                <a:srgbClr val="009900"/>
              </a:solidFill>
            </a:endParaRPr>
          </a:p>
          <a:p>
            <a:pPr eaLnBrk="1" hangingPunct="1">
              <a:lnSpc>
                <a:spcPct val="90000"/>
              </a:lnSpc>
            </a:pPr>
            <a:endParaRPr lang="en-US" altLang="en-US" dirty="0" smtClean="0">
              <a:solidFill>
                <a:srgbClr val="0099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A Typical First Program…</a:t>
            </a:r>
          </a:p>
        </p:txBody>
      </p:sp>
      <p:sp>
        <p:nvSpPr>
          <p:cNvPr id="20483" name="Rectangle 3"/>
          <p:cNvSpPr>
            <a:spLocks noGrp="1" noChangeArrowheads="1"/>
          </p:cNvSpPr>
          <p:nvPr>
            <p:ph type="body" idx="1"/>
          </p:nvPr>
        </p:nvSpPr>
        <p:spPr>
          <a:xfrm>
            <a:off x="0" y="2057400"/>
            <a:ext cx="8955088" cy="4495800"/>
          </a:xfrm>
        </p:spPr>
        <p:txBody>
          <a:bodyPr/>
          <a:lstStyle/>
          <a:p>
            <a:pPr marL="609600" indent="-609600" eaLnBrk="1" hangingPunct="1">
              <a:lnSpc>
                <a:spcPct val="80000"/>
              </a:lnSpc>
            </a:pPr>
            <a:endParaRPr lang="en-US" altLang="en-US" sz="2800" smtClean="0"/>
          </a:p>
          <a:p>
            <a:pPr marL="609600" indent="-609600" eaLnBrk="1" hangingPunct="1">
              <a:lnSpc>
                <a:spcPct val="80000"/>
              </a:lnSpc>
            </a:pPr>
            <a:endParaRPr lang="en-US" altLang="en-US" sz="2800" smtClean="0"/>
          </a:p>
          <a:p>
            <a:pPr marL="609600" indent="-609600" eaLnBrk="1" hangingPunct="1">
              <a:lnSpc>
                <a:spcPct val="80000"/>
              </a:lnSpc>
            </a:pPr>
            <a:r>
              <a:rPr lang="en-US" altLang="en-US" sz="4000" smtClean="0"/>
              <a:t>A typical first program for a microcontroller is to simply blink a LED on and off. In the Arduino environment, the user might write a program like this: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Setup function</a:t>
            </a:r>
          </a:p>
        </p:txBody>
      </p:sp>
      <p:sp>
        <p:nvSpPr>
          <p:cNvPr id="20483" name="Rectangle 3"/>
          <p:cNvSpPr>
            <a:spLocks noGrp="1" noChangeArrowheads="1"/>
          </p:cNvSpPr>
          <p:nvPr>
            <p:ph type="body" idx="1"/>
          </p:nvPr>
        </p:nvSpPr>
        <p:spPr>
          <a:xfrm>
            <a:off x="228600" y="2057400"/>
            <a:ext cx="8458200" cy="4495800"/>
          </a:xfrm>
        </p:spPr>
        <p:txBody>
          <a:bodyPr/>
          <a:lstStyle/>
          <a:p>
            <a:pPr marL="609600" indent="-609600" eaLnBrk="1" hangingPunct="1">
              <a:lnSpc>
                <a:spcPct val="80000"/>
              </a:lnSpc>
              <a:defRPr/>
            </a:pPr>
            <a:r>
              <a:rPr lang="en-US" altLang="en-US" sz="2400" dirty="0" smtClean="0"/>
              <a:t>//Code Starts here</a:t>
            </a:r>
          </a:p>
          <a:p>
            <a:pPr marL="609600" indent="-609600" eaLnBrk="1" hangingPunct="1">
              <a:lnSpc>
                <a:spcPct val="80000"/>
              </a:lnSpc>
              <a:defRPr/>
            </a:pPr>
            <a:r>
              <a:rPr lang="en-US" altLang="en-US" sz="2400" dirty="0" err="1" smtClean="0"/>
              <a:t>int</a:t>
            </a:r>
            <a:r>
              <a:rPr lang="en-US" altLang="en-US" sz="2400" dirty="0" smtClean="0"/>
              <a:t> </a:t>
            </a:r>
            <a:r>
              <a:rPr lang="en-US" altLang="en-US" sz="2400" dirty="0" err="1" smtClean="0"/>
              <a:t>ledPin</a:t>
            </a:r>
            <a:r>
              <a:rPr lang="en-US" altLang="en-US" sz="2400" dirty="0" smtClean="0"/>
              <a:t> = 13; // LED connected to digital pin 13</a:t>
            </a:r>
          </a:p>
          <a:p>
            <a:pPr marL="0" indent="0" eaLnBrk="1" hangingPunct="1">
              <a:lnSpc>
                <a:spcPct val="80000"/>
              </a:lnSpc>
              <a:buFont typeface="Wingdings" panose="05000000000000000000" pitchFamily="2" charset="2"/>
              <a:buNone/>
              <a:defRPr/>
            </a:pPr>
            <a:endParaRPr lang="en-US" altLang="en-US" sz="2400" dirty="0" smtClean="0"/>
          </a:p>
          <a:p>
            <a:pPr marL="609600" indent="-609600" eaLnBrk="1" hangingPunct="1">
              <a:lnSpc>
                <a:spcPct val="80000"/>
              </a:lnSpc>
              <a:defRPr/>
            </a:pPr>
            <a:r>
              <a:rPr lang="en-US" altLang="en-US" sz="2200" dirty="0" smtClean="0"/>
              <a:t>// The setup() method runs once, when the sketch starts</a:t>
            </a:r>
          </a:p>
          <a:p>
            <a:pPr marL="0" indent="0" eaLnBrk="1" hangingPunct="1">
              <a:lnSpc>
                <a:spcPct val="80000"/>
              </a:lnSpc>
              <a:buFont typeface="Wingdings" panose="05000000000000000000" pitchFamily="2" charset="2"/>
              <a:buNone/>
              <a:defRPr/>
            </a:pPr>
            <a:endParaRPr lang="en-US" altLang="en-US" sz="2400" dirty="0" smtClean="0"/>
          </a:p>
          <a:p>
            <a:pPr marL="609600" indent="-609600" eaLnBrk="1" hangingPunct="1">
              <a:lnSpc>
                <a:spcPct val="80000"/>
              </a:lnSpc>
              <a:defRPr/>
            </a:pPr>
            <a:r>
              <a:rPr lang="en-US" altLang="en-US" sz="2400" dirty="0" smtClean="0"/>
              <a:t>void setup()</a:t>
            </a:r>
          </a:p>
          <a:p>
            <a:pPr marL="609600" indent="-609600" eaLnBrk="1" hangingPunct="1">
              <a:lnSpc>
                <a:spcPct val="80000"/>
              </a:lnSpc>
              <a:defRPr/>
            </a:pPr>
            <a:r>
              <a:rPr lang="en-US" altLang="en-US" sz="2400" dirty="0" smtClean="0"/>
              <a:t>{</a:t>
            </a:r>
          </a:p>
          <a:p>
            <a:pPr marL="609600" indent="-609600" eaLnBrk="1" hangingPunct="1">
              <a:lnSpc>
                <a:spcPct val="80000"/>
              </a:lnSpc>
              <a:defRPr/>
            </a:pPr>
            <a:r>
              <a:rPr lang="en-US" altLang="en-US" sz="2400" dirty="0" smtClean="0"/>
              <a:t>// initialize the digital pin as an output:</a:t>
            </a:r>
          </a:p>
          <a:p>
            <a:pPr marL="609600" indent="-609600" eaLnBrk="1" hangingPunct="1">
              <a:lnSpc>
                <a:spcPct val="80000"/>
              </a:lnSpc>
              <a:defRPr/>
            </a:pPr>
            <a:r>
              <a:rPr lang="en-US" altLang="en-US" sz="2400" dirty="0" err="1" smtClean="0"/>
              <a:t>pinMode</a:t>
            </a:r>
            <a:r>
              <a:rPr lang="en-US" altLang="en-US" sz="2400" dirty="0" smtClean="0"/>
              <a:t>(</a:t>
            </a:r>
            <a:r>
              <a:rPr lang="en-US" altLang="en-US" sz="2400" dirty="0" err="1" smtClean="0"/>
              <a:t>ledPin</a:t>
            </a:r>
            <a:r>
              <a:rPr lang="en-US" altLang="en-US" sz="2400" dirty="0" smtClean="0"/>
              <a:t>, OUTPUT);</a:t>
            </a:r>
          </a:p>
          <a:p>
            <a:pPr marL="609600" indent="-609600" eaLnBrk="1" hangingPunct="1">
              <a:lnSpc>
                <a:spcPct val="80000"/>
              </a:lnSpc>
              <a:defRPr/>
            </a:pPr>
            <a:r>
              <a:rPr lang="en-US" altLang="en-US" sz="24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Loop function</a:t>
            </a:r>
          </a:p>
        </p:txBody>
      </p:sp>
      <p:sp>
        <p:nvSpPr>
          <p:cNvPr id="21507" name="Rectangle 3"/>
          <p:cNvSpPr>
            <a:spLocks noGrp="1" noChangeArrowheads="1"/>
          </p:cNvSpPr>
          <p:nvPr>
            <p:ph type="body" idx="1"/>
          </p:nvPr>
        </p:nvSpPr>
        <p:spPr>
          <a:xfrm>
            <a:off x="304800" y="1905000"/>
            <a:ext cx="8382000" cy="4648200"/>
          </a:xfrm>
        </p:spPr>
        <p:txBody>
          <a:bodyPr/>
          <a:lstStyle/>
          <a:p>
            <a:pPr marL="609600" indent="-609600" eaLnBrk="1" hangingPunct="1">
              <a:lnSpc>
                <a:spcPct val="80000"/>
              </a:lnSpc>
              <a:defRPr/>
            </a:pPr>
            <a:r>
              <a:rPr lang="en-US" altLang="en-US" sz="2600" dirty="0" smtClean="0"/>
              <a:t>// the loop() method runs over and over again,</a:t>
            </a:r>
          </a:p>
          <a:p>
            <a:pPr marL="609600" indent="-609600" eaLnBrk="1" hangingPunct="1">
              <a:lnSpc>
                <a:spcPct val="80000"/>
              </a:lnSpc>
              <a:defRPr/>
            </a:pPr>
            <a:r>
              <a:rPr lang="en-US" altLang="en-US" sz="2600" dirty="0" smtClean="0"/>
              <a:t>// as long as the Arduino has power</a:t>
            </a:r>
          </a:p>
          <a:p>
            <a:pPr marL="0" indent="0" eaLnBrk="1" hangingPunct="1">
              <a:lnSpc>
                <a:spcPct val="80000"/>
              </a:lnSpc>
              <a:buFont typeface="Wingdings" panose="05000000000000000000" pitchFamily="2" charset="2"/>
              <a:buNone/>
              <a:defRPr/>
            </a:pPr>
            <a:endParaRPr lang="en-US" altLang="en-US" sz="2600" dirty="0" smtClean="0"/>
          </a:p>
          <a:p>
            <a:pPr marL="609600" indent="-609600" eaLnBrk="1" hangingPunct="1">
              <a:lnSpc>
                <a:spcPct val="80000"/>
              </a:lnSpc>
              <a:defRPr/>
            </a:pPr>
            <a:r>
              <a:rPr lang="en-US" altLang="en-US" sz="2600" dirty="0" smtClean="0"/>
              <a:t>void loop()</a:t>
            </a:r>
          </a:p>
          <a:p>
            <a:pPr marL="609600" indent="-609600" eaLnBrk="1" hangingPunct="1">
              <a:lnSpc>
                <a:spcPct val="80000"/>
              </a:lnSpc>
              <a:defRPr/>
            </a:pPr>
            <a:r>
              <a:rPr lang="en-US" altLang="en-US" sz="2600" dirty="0" smtClean="0"/>
              <a:t>{</a:t>
            </a:r>
          </a:p>
          <a:p>
            <a:pPr marL="609600" indent="-609600" eaLnBrk="1" hangingPunct="1">
              <a:lnSpc>
                <a:spcPct val="80000"/>
              </a:lnSpc>
              <a:defRPr/>
            </a:pPr>
            <a:r>
              <a:rPr lang="en-US" altLang="en-US" sz="2600" dirty="0" err="1" smtClean="0"/>
              <a:t>digitalWrite</a:t>
            </a:r>
            <a:r>
              <a:rPr lang="en-US" altLang="en-US" sz="2600" dirty="0" smtClean="0"/>
              <a:t>(</a:t>
            </a:r>
            <a:r>
              <a:rPr lang="en-US" altLang="en-US" sz="2600" dirty="0" err="1" smtClean="0"/>
              <a:t>ledPin</a:t>
            </a:r>
            <a:r>
              <a:rPr lang="en-US" altLang="en-US" sz="2600" dirty="0" smtClean="0"/>
              <a:t>, HIGH); // set the LED on</a:t>
            </a:r>
          </a:p>
          <a:p>
            <a:pPr marL="609600" indent="-609600" eaLnBrk="1" hangingPunct="1">
              <a:lnSpc>
                <a:spcPct val="80000"/>
              </a:lnSpc>
              <a:defRPr/>
            </a:pPr>
            <a:r>
              <a:rPr lang="en-US" altLang="en-US" sz="2600" dirty="0" smtClean="0"/>
              <a:t>delay(1000); // wait for a second</a:t>
            </a:r>
          </a:p>
          <a:p>
            <a:pPr marL="609600" indent="-609600" eaLnBrk="1" hangingPunct="1">
              <a:lnSpc>
                <a:spcPct val="80000"/>
              </a:lnSpc>
              <a:defRPr/>
            </a:pPr>
            <a:r>
              <a:rPr lang="en-US" altLang="en-US" sz="2600" dirty="0" err="1" smtClean="0"/>
              <a:t>digitalWrite</a:t>
            </a:r>
            <a:r>
              <a:rPr lang="en-US" altLang="en-US" sz="2600" dirty="0" smtClean="0"/>
              <a:t>(</a:t>
            </a:r>
            <a:r>
              <a:rPr lang="en-US" altLang="en-US" sz="2600" dirty="0" err="1" smtClean="0"/>
              <a:t>ledPin</a:t>
            </a:r>
            <a:r>
              <a:rPr lang="en-US" altLang="en-US" sz="2600" dirty="0" smtClean="0"/>
              <a:t>, LOW); // set the LED off</a:t>
            </a:r>
          </a:p>
          <a:p>
            <a:pPr marL="609600" indent="-609600" eaLnBrk="1" hangingPunct="1">
              <a:lnSpc>
                <a:spcPct val="80000"/>
              </a:lnSpc>
              <a:defRPr/>
            </a:pPr>
            <a:r>
              <a:rPr lang="en-US" altLang="en-US" sz="2600" dirty="0" smtClean="0"/>
              <a:t>delay(1000); // wait for a second</a:t>
            </a:r>
          </a:p>
          <a:p>
            <a:pPr marL="609600" indent="-609600" eaLnBrk="1" hangingPunct="1">
              <a:lnSpc>
                <a:spcPct val="80000"/>
              </a:lnSpc>
              <a:defRPr/>
            </a:pPr>
            <a:r>
              <a:rPr lang="en-US" altLang="en-US" sz="2600" dirty="0" smtClean="0"/>
              <a:t>}</a:t>
            </a:r>
          </a:p>
          <a:p>
            <a:pPr marL="609600" indent="-609600" eaLnBrk="1" hangingPunct="1">
              <a:lnSpc>
                <a:spcPct val="80000"/>
              </a:lnSpc>
              <a:defRPr/>
            </a:pPr>
            <a:r>
              <a:rPr lang="en-US" altLang="en-US" sz="2600" dirty="0" smtClean="0"/>
              <a:t>//Code Ends here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50938" y="214313"/>
            <a:ext cx="7793037" cy="928687"/>
          </a:xfrm>
        </p:spPr>
        <p:txBody>
          <a:bodyPr/>
          <a:lstStyle/>
          <a:p>
            <a:pPr algn="ctr" eaLnBrk="1" hangingPunct="1"/>
            <a:r>
              <a:rPr lang="en-US" altLang="en-US" smtClean="0"/>
              <a:t>What is Arduino Software?</a:t>
            </a:r>
          </a:p>
        </p:txBody>
      </p:sp>
      <p:sp>
        <p:nvSpPr>
          <p:cNvPr id="23555" name="Rectangle 3"/>
          <p:cNvSpPr>
            <a:spLocks noGrp="1" noChangeArrowheads="1"/>
          </p:cNvSpPr>
          <p:nvPr>
            <p:ph type="body" idx="1"/>
          </p:nvPr>
        </p:nvSpPr>
        <p:spPr>
          <a:xfrm>
            <a:off x="228600" y="2362200"/>
            <a:ext cx="8726488" cy="4267200"/>
          </a:xfrm>
        </p:spPr>
        <p:txBody>
          <a:bodyPr/>
          <a:lstStyle/>
          <a:p>
            <a:pPr marL="609600" indent="-609600" eaLnBrk="1" hangingPunct="1">
              <a:lnSpc>
                <a:spcPct val="80000"/>
              </a:lnSpc>
            </a:pPr>
            <a:r>
              <a:rPr lang="en-US" altLang="en-US" sz="3600" smtClean="0">
                <a:solidFill>
                  <a:srgbClr val="990000"/>
                </a:solidFill>
              </a:rPr>
              <a:t>The above code would not be seen by a standard C++ compiler as a valid program, so when the user clicks the </a:t>
            </a:r>
            <a:r>
              <a:rPr lang="en-US" altLang="en-US" sz="3600" smtClean="0">
                <a:solidFill>
                  <a:srgbClr val="7030A0"/>
                </a:solidFill>
              </a:rPr>
              <a:t>"Upload”</a:t>
            </a:r>
            <a:r>
              <a:rPr lang="en-US" altLang="en-US" sz="3600" smtClean="0">
                <a:solidFill>
                  <a:srgbClr val="990000"/>
                </a:solidFill>
              </a:rPr>
              <a:t> button in the IDE, a copy of the code is written to a temporary file with an extra include header at the top and a very simple </a:t>
            </a:r>
            <a:r>
              <a:rPr lang="en-US" altLang="en-US" sz="3600" smtClean="0">
                <a:solidFill>
                  <a:srgbClr val="990000"/>
                </a:solidFill>
                <a:hlinkClick r:id="rId2" tooltip="Main function"/>
              </a:rPr>
              <a:t>main() function</a:t>
            </a:r>
            <a:r>
              <a:rPr lang="en-US" altLang="en-US" sz="3600" smtClean="0">
                <a:solidFill>
                  <a:srgbClr val="990000"/>
                </a:solidFill>
              </a:rPr>
              <a:t> at the bottom, to make it a valid C++ program.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14313"/>
            <a:ext cx="8562975" cy="623887"/>
          </a:xfrm>
        </p:spPr>
        <p:txBody>
          <a:bodyPr/>
          <a:lstStyle/>
          <a:p>
            <a:pPr algn="ctr" eaLnBrk="1" hangingPunct="1"/>
            <a:r>
              <a:rPr lang="en-US" altLang="en-US" sz="4000" smtClean="0"/>
              <a:t>Advantages Of Arduino Software..</a:t>
            </a:r>
          </a:p>
        </p:txBody>
      </p:sp>
      <p:sp>
        <p:nvSpPr>
          <p:cNvPr id="24579" name="Rectangle 3"/>
          <p:cNvSpPr>
            <a:spLocks noGrp="1" noChangeArrowheads="1"/>
          </p:cNvSpPr>
          <p:nvPr>
            <p:ph type="body" idx="1"/>
          </p:nvPr>
        </p:nvSpPr>
        <p:spPr>
          <a:xfrm>
            <a:off x="304800" y="2133600"/>
            <a:ext cx="8650288" cy="4495800"/>
          </a:xfrm>
        </p:spPr>
        <p:txBody>
          <a:bodyPr/>
          <a:lstStyle/>
          <a:p>
            <a:pPr marL="609600" indent="-609600" eaLnBrk="1" hangingPunct="1"/>
            <a:r>
              <a:rPr lang="en-US" altLang="en-US" sz="3800" dirty="0" smtClean="0">
                <a:solidFill>
                  <a:srgbClr val="990000"/>
                </a:solidFill>
              </a:rPr>
              <a:t>Since the IDE is pin oriented, we can quickly achieve our desired logic and build a working model.</a:t>
            </a:r>
          </a:p>
          <a:p>
            <a:pPr marL="609600" indent="-609600" eaLnBrk="1" hangingPunct="1"/>
            <a:r>
              <a:rPr lang="en-US" altLang="en-US" sz="3800" dirty="0" smtClean="0">
                <a:solidFill>
                  <a:srgbClr val="990000"/>
                </a:solidFill>
              </a:rPr>
              <a:t>At a later stage we can always add more complex functions in C, without disturbing the Arduino framework.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81000" y="2057400"/>
            <a:ext cx="8574088" cy="4343400"/>
          </a:xfrm>
        </p:spPr>
        <p:txBody>
          <a:bodyPr>
            <a:normAutofit/>
          </a:bodyPr>
          <a:lstStyle/>
          <a:p>
            <a:pPr eaLnBrk="1" hangingPunct="1">
              <a:lnSpc>
                <a:spcPct val="90000"/>
              </a:lnSpc>
              <a:defRPr/>
            </a:pPr>
            <a:r>
              <a:rPr lang="en-US" dirty="0" smtClean="0">
                <a:solidFill>
                  <a:srgbClr val="009900"/>
                </a:solidFill>
              </a:rPr>
              <a:t>All of us here have a Arduino Uno Board with USB interface. </a:t>
            </a:r>
          </a:p>
          <a:p>
            <a:pPr eaLnBrk="1" hangingPunct="1">
              <a:lnSpc>
                <a:spcPct val="90000"/>
              </a:lnSpc>
              <a:defRPr/>
            </a:pPr>
            <a:r>
              <a:rPr lang="en-US" dirty="0" smtClean="0">
                <a:solidFill>
                  <a:srgbClr val="009900"/>
                </a:solidFill>
              </a:rPr>
              <a:t>This board can be powered by laptop +5V supply which is given through USB cable.</a:t>
            </a:r>
          </a:p>
          <a:p>
            <a:pPr eaLnBrk="1" hangingPunct="1">
              <a:lnSpc>
                <a:spcPct val="90000"/>
              </a:lnSpc>
              <a:defRPr/>
            </a:pPr>
            <a:r>
              <a:rPr lang="en-US" dirty="0" smtClean="0">
                <a:solidFill>
                  <a:srgbClr val="009900"/>
                </a:solidFill>
              </a:rPr>
              <a:t>It can be powered by 8V to 12V DC supply which converts it into 5V and 3.3V </a:t>
            </a:r>
          </a:p>
          <a:p>
            <a:pPr eaLnBrk="1" hangingPunct="1">
              <a:lnSpc>
                <a:spcPct val="90000"/>
              </a:lnSpc>
              <a:defRPr/>
            </a:pPr>
            <a:r>
              <a:rPr lang="en-US" dirty="0" smtClean="0">
                <a:solidFill>
                  <a:srgbClr val="009900"/>
                </a:solidFill>
              </a:rPr>
              <a:t>However, when we use high voltage / current drawing devices like LCD display &amp; Motor etc, we will use 12V power supply.</a:t>
            </a:r>
          </a:p>
        </p:txBody>
      </p:sp>
      <p:sp>
        <p:nvSpPr>
          <p:cNvPr id="25603" name="Rectangle 2"/>
          <p:cNvSpPr>
            <a:spLocks noGrp="1" noChangeArrowheads="1"/>
          </p:cNvSpPr>
          <p:nvPr>
            <p:ph type="title"/>
          </p:nvPr>
        </p:nvSpPr>
        <p:spPr>
          <a:xfrm>
            <a:off x="228600" y="214313"/>
            <a:ext cx="8715375" cy="471487"/>
          </a:xfrm>
        </p:spPr>
        <p:txBody>
          <a:bodyPr/>
          <a:lstStyle/>
          <a:p>
            <a:pPr eaLnBrk="1" hangingPunct="1"/>
            <a:r>
              <a:rPr lang="en-US" altLang="en-US" sz="3800" smtClean="0"/>
              <a:t>Getting Acquainted with Your Hardware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214313"/>
            <a:ext cx="8715375" cy="547687"/>
          </a:xfrm>
        </p:spPr>
        <p:txBody>
          <a:bodyPr/>
          <a:lstStyle/>
          <a:p>
            <a:pPr eaLnBrk="1" hangingPunct="1"/>
            <a:r>
              <a:rPr lang="en-US" altLang="en-US" sz="3800" dirty="0" smtClean="0"/>
              <a:t>Getting Acquainted with Your Hardware</a:t>
            </a:r>
          </a:p>
        </p:txBody>
      </p:sp>
      <p:sp>
        <p:nvSpPr>
          <p:cNvPr id="26627" name="Rectangle 3"/>
          <p:cNvSpPr>
            <a:spLocks noGrp="1" noChangeArrowheads="1"/>
          </p:cNvSpPr>
          <p:nvPr>
            <p:ph type="body" idx="1"/>
          </p:nvPr>
        </p:nvSpPr>
        <p:spPr>
          <a:xfrm>
            <a:off x="381000" y="1828800"/>
            <a:ext cx="8574088" cy="4724400"/>
          </a:xfrm>
        </p:spPr>
        <p:txBody>
          <a:bodyPr/>
          <a:lstStyle/>
          <a:p>
            <a:pPr marL="0" indent="0" eaLnBrk="1" hangingPunct="1">
              <a:buNone/>
            </a:pPr>
            <a:r>
              <a:rPr lang="en-US" altLang="en-US" dirty="0">
                <a:solidFill>
                  <a:srgbClr val="009900"/>
                </a:solidFill>
              </a:rPr>
              <a:t>Your Arduino board has 28-pin DIP MCU </a:t>
            </a:r>
            <a:r>
              <a:rPr lang="en-US" altLang="en-US" dirty="0" smtClean="0">
                <a:solidFill>
                  <a:srgbClr val="009900"/>
                </a:solidFill>
              </a:rPr>
              <a:t>chip called </a:t>
            </a:r>
            <a:r>
              <a:rPr lang="en-US" altLang="en-US" dirty="0">
                <a:solidFill>
                  <a:srgbClr val="009900"/>
                </a:solidFill>
              </a:rPr>
              <a:t>ATmega328. It has :-</a:t>
            </a:r>
          </a:p>
          <a:p>
            <a:pPr eaLnBrk="1" hangingPunct="1">
              <a:buFont typeface="Arial" panose="020B0604020202020204" pitchFamily="34" charset="0"/>
              <a:buChar char="•"/>
            </a:pPr>
            <a:r>
              <a:rPr lang="en-US" altLang="en-US" sz="3600" dirty="0" smtClean="0">
                <a:solidFill>
                  <a:srgbClr val="990000"/>
                </a:solidFill>
              </a:rPr>
              <a:t>32K Bytes ROM for program storage </a:t>
            </a:r>
          </a:p>
          <a:p>
            <a:pPr eaLnBrk="1" hangingPunct="1">
              <a:buFont typeface="Arial" panose="020B0604020202020204" pitchFamily="34" charset="0"/>
              <a:buChar char="•"/>
            </a:pPr>
            <a:r>
              <a:rPr lang="en-US" altLang="en-US" sz="3600" dirty="0" smtClean="0">
                <a:solidFill>
                  <a:srgbClr val="990000"/>
                </a:solidFill>
              </a:rPr>
              <a:t>2K </a:t>
            </a:r>
            <a:r>
              <a:rPr lang="en-US" altLang="en-US" sz="3600" dirty="0">
                <a:solidFill>
                  <a:srgbClr val="990000"/>
                </a:solidFill>
              </a:rPr>
              <a:t>Bytes </a:t>
            </a:r>
            <a:r>
              <a:rPr lang="en-US" altLang="en-US" sz="3600" dirty="0" smtClean="0">
                <a:solidFill>
                  <a:srgbClr val="990000"/>
                </a:solidFill>
              </a:rPr>
              <a:t>RAM for data </a:t>
            </a:r>
            <a:r>
              <a:rPr lang="en-US" altLang="en-US" sz="3600" dirty="0">
                <a:solidFill>
                  <a:srgbClr val="990000"/>
                </a:solidFill>
              </a:rPr>
              <a:t>storage </a:t>
            </a:r>
            <a:endParaRPr lang="en-US" altLang="en-US" sz="3600" dirty="0" smtClean="0">
              <a:solidFill>
                <a:srgbClr val="990000"/>
              </a:solidFill>
            </a:endParaRPr>
          </a:p>
          <a:p>
            <a:pPr eaLnBrk="1" hangingPunct="1">
              <a:buFont typeface="Arial" panose="020B0604020202020204" pitchFamily="34" charset="0"/>
              <a:buChar char="•"/>
            </a:pPr>
            <a:r>
              <a:rPr lang="en-US" altLang="en-US" sz="3600" dirty="0" smtClean="0">
                <a:solidFill>
                  <a:srgbClr val="990000"/>
                </a:solidFill>
              </a:rPr>
              <a:t>1K </a:t>
            </a:r>
            <a:r>
              <a:rPr lang="en-US" altLang="en-US" sz="3600" dirty="0">
                <a:solidFill>
                  <a:srgbClr val="990000"/>
                </a:solidFill>
              </a:rPr>
              <a:t>Bytes </a:t>
            </a:r>
            <a:r>
              <a:rPr lang="en-US" altLang="en-US" sz="3600" dirty="0" smtClean="0">
                <a:solidFill>
                  <a:srgbClr val="990000"/>
                </a:solidFill>
              </a:rPr>
              <a:t>EEPROM for constants</a:t>
            </a:r>
          </a:p>
          <a:p>
            <a:pPr eaLnBrk="1" hangingPunct="1">
              <a:buFont typeface="Arial" panose="020B0604020202020204" pitchFamily="34" charset="0"/>
              <a:buChar char="•"/>
            </a:pPr>
            <a:r>
              <a:rPr lang="en-US" altLang="en-US" sz="3600" dirty="0" smtClean="0">
                <a:solidFill>
                  <a:srgbClr val="990000"/>
                </a:solidFill>
              </a:rPr>
              <a:t>Number of Input /Output Lines </a:t>
            </a:r>
          </a:p>
          <a:p>
            <a:pPr lvl="1" eaLnBrk="1" hangingPunct="1">
              <a:buFontTx/>
              <a:buChar char="-"/>
            </a:pPr>
            <a:r>
              <a:rPr lang="en-US" altLang="en-US" sz="2400" dirty="0" smtClean="0">
                <a:solidFill>
                  <a:srgbClr val="990000"/>
                </a:solidFill>
                <a:ea typeface="+mn-ea"/>
                <a:cs typeface="+mn-cs"/>
              </a:rPr>
              <a:t>14 Digital  I/O </a:t>
            </a:r>
          </a:p>
          <a:p>
            <a:pPr lvl="1" eaLnBrk="1" hangingPunct="1">
              <a:buFontTx/>
              <a:buChar char="-"/>
            </a:pPr>
            <a:r>
              <a:rPr lang="en-US" altLang="en-US" sz="2400" dirty="0" smtClean="0">
                <a:solidFill>
                  <a:srgbClr val="990000"/>
                </a:solidFill>
                <a:ea typeface="+mn-ea"/>
                <a:cs typeface="+mn-cs"/>
              </a:rPr>
              <a:t>6 Analog Input </a:t>
            </a:r>
            <a:endParaRPr lang="en-US" altLang="en-US" sz="2400" dirty="0">
              <a:solidFill>
                <a:srgbClr val="990000"/>
              </a:solidFill>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700087"/>
          </a:xfrm>
        </p:spPr>
        <p:txBody>
          <a:bodyPr/>
          <a:lstStyle/>
          <a:p>
            <a:r>
              <a:rPr lang="en-US" dirty="0" smtClean="0"/>
              <a:t>Meet a clone ..Richduino Unobasic</a:t>
            </a:r>
            <a:endParaRPr lang="en-US" dirty="0"/>
          </a:p>
        </p:txBody>
      </p:sp>
      <p:pic>
        <p:nvPicPr>
          <p:cNvPr id="4" name="Picture 4" descr="http://s3.amazonaws.com/emimg/Products/NN-422/1B.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016396"/>
            <a:ext cx="8703205" cy="65274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5830889" y="1702196"/>
            <a:ext cx="3113086" cy="515580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9900"/>
                </a:solidFill>
                <a:latin typeface="+mn-lt"/>
              </a:rPr>
              <a:t>Note:</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USB Connector</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Power Connector</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Digital Pins</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Analog Pins</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MCU chip</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Crystal</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ICSP programmer</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Debug LED</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US" sz="2400" dirty="0">
                <a:solidFill>
                  <a:srgbClr val="009900"/>
                </a:solidFill>
                <a:latin typeface="+mn-lt"/>
              </a:rPr>
              <a:t>Tx &amp; Rx LEDs</a:t>
            </a:r>
          </a:p>
        </p:txBody>
      </p:sp>
    </p:spTree>
    <p:extLst>
      <p:ext uri="{BB962C8B-B14F-4D97-AF65-F5344CB8AC3E}">
        <p14:creationId xmlns:p14="http://schemas.microsoft.com/office/powerpoint/2010/main" val="4027632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0"/>
            <a:ext cx="8791575" cy="990600"/>
          </a:xfrm>
        </p:spPr>
        <p:txBody>
          <a:bodyPr/>
          <a:lstStyle/>
          <a:p>
            <a:pPr marL="0" indent="0" eaLnBrk="1" hangingPunct="1">
              <a:buFont typeface="Wingdings" panose="05000000000000000000" pitchFamily="2" charset="2"/>
              <a:buNone/>
            </a:pPr>
            <a:r>
              <a:rPr lang="en-IN" altLang="en-US" sz="2800" dirty="0" smtClean="0">
                <a:solidFill>
                  <a:srgbClr val="990000"/>
                </a:solidFill>
              </a:rPr>
              <a:t>Analog &amp; Digital </a:t>
            </a:r>
            <a:r>
              <a:rPr lang="en-IN" altLang="en-US" sz="2800" dirty="0" err="1" smtClean="0">
                <a:solidFill>
                  <a:srgbClr val="990000"/>
                </a:solidFill>
              </a:rPr>
              <a:t>Iinput</a:t>
            </a:r>
            <a:r>
              <a:rPr lang="en-IN" altLang="en-US" sz="2800" dirty="0" smtClean="0">
                <a:solidFill>
                  <a:srgbClr val="990000"/>
                </a:solidFill>
              </a:rPr>
              <a:t> Output Board from </a:t>
            </a:r>
            <a:r>
              <a:rPr lang="en-IN" altLang="en-US" sz="2800" dirty="0" err="1" smtClean="0">
                <a:solidFill>
                  <a:srgbClr val="990000"/>
                </a:solidFill>
              </a:rPr>
              <a:t>Technido</a:t>
            </a:r>
            <a:endParaRPr lang="en-IN" altLang="en-US" sz="2800" dirty="0">
              <a:solidFill>
                <a:srgbClr val="990000"/>
              </a:solidFill>
            </a:endParaRPr>
          </a:p>
        </p:txBody>
      </p:sp>
      <p:sp>
        <p:nvSpPr>
          <p:cNvPr id="30723" name="Rectangle 3"/>
          <p:cNvSpPr>
            <a:spLocks noGrp="1" noChangeArrowheads="1"/>
          </p:cNvSpPr>
          <p:nvPr>
            <p:ph type="body" idx="1"/>
          </p:nvPr>
        </p:nvSpPr>
        <p:spPr>
          <a:xfrm>
            <a:off x="381000" y="1981200"/>
            <a:ext cx="5486400" cy="4419600"/>
          </a:xfrm>
        </p:spPr>
        <p:txBody>
          <a:bodyPr/>
          <a:lstStyle/>
          <a:p>
            <a:pPr marL="0" indent="0" eaLnBrk="1" hangingPunct="1">
              <a:buFont typeface="Wingdings" panose="05000000000000000000" pitchFamily="2" charset="2"/>
              <a:buNone/>
            </a:pPr>
            <a:r>
              <a:rPr lang="en-US" altLang="en-US" sz="3000" dirty="0" smtClean="0">
                <a:solidFill>
                  <a:srgbClr val="990000"/>
                </a:solidFill>
              </a:rPr>
              <a:t> </a:t>
            </a:r>
          </a:p>
        </p:txBody>
      </p:sp>
      <p:pic>
        <p:nvPicPr>
          <p:cNvPr id="7" name="Picture 2" descr="http://s3.amazonaws.com/emimg/Products/NN-118/1B.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11" y="2286000"/>
            <a:ext cx="6480000" cy="41148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6019800" y="1981200"/>
            <a:ext cx="3048000" cy="47244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r>
              <a:rPr lang="en-US" sz="2200" dirty="0">
                <a:solidFill>
                  <a:srgbClr val="009900"/>
                </a:solidFill>
                <a:latin typeface="+mn-lt"/>
              </a:rPr>
              <a:t>The board contains:</a:t>
            </a:r>
          </a:p>
          <a:p>
            <a:pPr marL="342900" indent="-342900">
              <a:buFont typeface="Arial" panose="020B0604020202020204" pitchFamily="34" charset="0"/>
              <a:buChar char="•"/>
              <a:defRPr/>
            </a:pPr>
            <a:r>
              <a:rPr lang="en-US" sz="2200" dirty="0">
                <a:solidFill>
                  <a:srgbClr val="009900"/>
                </a:solidFill>
                <a:latin typeface="+mn-lt"/>
              </a:rPr>
              <a:t>8 LEDs</a:t>
            </a:r>
          </a:p>
          <a:p>
            <a:pPr marL="342900" indent="-342900">
              <a:buFont typeface="Arial" panose="020B0604020202020204" pitchFamily="34" charset="0"/>
              <a:buChar char="•"/>
              <a:defRPr/>
            </a:pPr>
            <a:r>
              <a:rPr lang="en-US" sz="2200" dirty="0">
                <a:solidFill>
                  <a:srgbClr val="009900"/>
                </a:solidFill>
                <a:latin typeface="+mn-lt"/>
              </a:rPr>
              <a:t>4 Switches</a:t>
            </a:r>
          </a:p>
          <a:p>
            <a:pPr marL="342900" indent="-342900">
              <a:buFont typeface="Arial" panose="020B0604020202020204" pitchFamily="34" charset="0"/>
              <a:buChar char="•"/>
              <a:defRPr/>
            </a:pPr>
            <a:r>
              <a:rPr lang="en-US" sz="2200" dirty="0">
                <a:solidFill>
                  <a:srgbClr val="009900"/>
                </a:solidFill>
                <a:latin typeface="+mn-lt"/>
              </a:rPr>
              <a:t>2 Potentiometers</a:t>
            </a:r>
          </a:p>
          <a:p>
            <a:pPr marL="342900" indent="-342900">
              <a:buFont typeface="Arial" panose="020B0604020202020204" pitchFamily="34" charset="0"/>
              <a:buChar char="•"/>
              <a:defRPr/>
            </a:pPr>
            <a:r>
              <a:rPr lang="en-US" sz="2200" dirty="0">
                <a:solidFill>
                  <a:srgbClr val="009900"/>
                </a:solidFill>
                <a:latin typeface="+mn-lt"/>
              </a:rPr>
              <a:t>1 Buzzer</a:t>
            </a:r>
          </a:p>
          <a:p>
            <a:pPr marL="342900" indent="-342900">
              <a:buFont typeface="Arial" panose="020B0604020202020204" pitchFamily="34" charset="0"/>
              <a:buChar char="•"/>
              <a:defRPr/>
            </a:pPr>
            <a:r>
              <a:rPr lang="en-US" sz="2200" dirty="0">
                <a:solidFill>
                  <a:srgbClr val="009900"/>
                </a:solidFill>
                <a:latin typeface="+mn-lt"/>
              </a:rPr>
              <a:t>1 LDR</a:t>
            </a:r>
          </a:p>
          <a:p>
            <a:pPr marL="342900" indent="-342900">
              <a:buFont typeface="Arial" panose="020B0604020202020204" pitchFamily="34" charset="0"/>
              <a:buChar char="•"/>
              <a:defRPr/>
            </a:pPr>
            <a:r>
              <a:rPr lang="en-US" sz="2200" dirty="0">
                <a:solidFill>
                  <a:srgbClr val="009900"/>
                </a:solidFill>
                <a:latin typeface="+mn-lt"/>
              </a:rPr>
              <a:t>1 TSOP Infrared Receiver</a:t>
            </a:r>
          </a:p>
          <a:p>
            <a:pPr marL="342900" indent="-342900">
              <a:buFont typeface="Arial" panose="020B0604020202020204" pitchFamily="34" charset="0"/>
              <a:buChar char="•"/>
              <a:defRPr/>
            </a:pPr>
            <a:r>
              <a:rPr lang="en-US" sz="2200" dirty="0">
                <a:solidFill>
                  <a:srgbClr val="009900"/>
                </a:solidFill>
                <a:latin typeface="+mn-lt"/>
              </a:rPr>
              <a:t>1 LM35D temp Sensor</a:t>
            </a:r>
          </a:p>
          <a:p>
            <a:pPr marL="342900" indent="-342900">
              <a:buFont typeface="Arial" panose="020B0604020202020204" pitchFamily="34" charset="0"/>
              <a:buChar char="•"/>
              <a:defRPr/>
            </a:pPr>
            <a:r>
              <a:rPr lang="en-US" sz="2200" dirty="0">
                <a:solidFill>
                  <a:srgbClr val="009900"/>
                </a:solidFill>
                <a:latin typeface="+mn-lt"/>
              </a:rPr>
              <a:t>LCD Display </a:t>
            </a:r>
          </a:p>
          <a:p>
            <a:pPr marL="342900" indent="-342900">
              <a:buFont typeface="Arial" panose="020B0604020202020204" pitchFamily="34" charset="0"/>
              <a:buChar char="•"/>
              <a:defRPr/>
            </a:pPr>
            <a:r>
              <a:rPr lang="en-US" sz="2200" dirty="0">
                <a:solidFill>
                  <a:srgbClr val="009900"/>
                </a:solidFill>
                <a:latin typeface="+mn-lt"/>
              </a:rPr>
              <a:t>Common 5V and GND</a:t>
            </a:r>
          </a:p>
          <a:p>
            <a:pPr>
              <a:defRPr/>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ullSizeRender.jpg"/>
          <p:cNvPicPr>
            <a:picLocks noGrp="1" noChangeAspect="1"/>
          </p:cNvPicPr>
          <p:nvPr>
            <p:ph idx="1"/>
          </p:nvPr>
        </p:nvPicPr>
        <p:blipFill>
          <a:blip r:embed="rId2" cstate="print"/>
          <a:stretch>
            <a:fillRect/>
          </a:stretch>
        </p:blipFill>
        <p:spPr>
          <a:xfrm>
            <a:off x="6057900" y="2971800"/>
            <a:ext cx="3086100" cy="4114800"/>
          </a:xfrm>
        </p:spPr>
      </p:pic>
      <p:pic>
        <p:nvPicPr>
          <p:cNvPr id="5" name="Picture 4" descr="FullSizeRender (1).jpg"/>
          <p:cNvPicPr>
            <a:picLocks noChangeAspect="1"/>
          </p:cNvPicPr>
          <p:nvPr/>
        </p:nvPicPr>
        <p:blipFill>
          <a:blip r:embed="rId3" cstate="print"/>
          <a:stretch>
            <a:fillRect/>
          </a:stretch>
        </p:blipFill>
        <p:spPr>
          <a:xfrm>
            <a:off x="304800" y="0"/>
            <a:ext cx="2857500" cy="3810000"/>
          </a:xfrm>
          <a:prstGeom prst="rect">
            <a:avLst/>
          </a:prstGeom>
        </p:spPr>
      </p:pic>
      <p:pic>
        <p:nvPicPr>
          <p:cNvPr id="6" name="Picture 5" descr="FullSizeRender (2).jpg"/>
          <p:cNvPicPr>
            <a:picLocks noChangeAspect="1"/>
          </p:cNvPicPr>
          <p:nvPr/>
        </p:nvPicPr>
        <p:blipFill>
          <a:blip r:embed="rId4" cstate="print"/>
          <a:stretch>
            <a:fillRect/>
          </a:stretch>
        </p:blipFill>
        <p:spPr>
          <a:xfrm>
            <a:off x="3886200" y="533400"/>
            <a:ext cx="4470400" cy="3352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t" anchorCtr="0"/>
          <a:lstStyle/>
          <a:p>
            <a:pPr eaLnBrk="1" hangingPunct="1"/>
            <a:r>
              <a:rPr lang="en-US" altLang="en-US" dirty="0" smtClean="0"/>
              <a:t>Goals…</a:t>
            </a:r>
          </a:p>
        </p:txBody>
      </p:sp>
      <p:sp>
        <p:nvSpPr>
          <p:cNvPr id="4099" name="Rectangle 3"/>
          <p:cNvSpPr>
            <a:spLocks noGrp="1" noChangeArrowheads="1"/>
          </p:cNvSpPr>
          <p:nvPr>
            <p:ph type="body" idx="1"/>
          </p:nvPr>
        </p:nvSpPr>
        <p:spPr>
          <a:xfrm>
            <a:off x="228600" y="2209800"/>
            <a:ext cx="8726488" cy="4343400"/>
          </a:xfrm>
        </p:spPr>
        <p:txBody>
          <a:bodyPr/>
          <a:lstStyle/>
          <a:p>
            <a:pPr eaLnBrk="1" hangingPunct="1">
              <a:lnSpc>
                <a:spcPct val="90000"/>
              </a:lnSpc>
            </a:pPr>
            <a:r>
              <a:rPr lang="en-US" altLang="en-US" dirty="0" smtClean="0">
                <a:solidFill>
                  <a:srgbClr val="009900"/>
                </a:solidFill>
              </a:rPr>
              <a:t>To learn about Arduino hardware from the input/output perspective without going in the details of the chip’s architecture and machine language.</a:t>
            </a:r>
          </a:p>
          <a:p>
            <a:pPr marL="0" indent="0" eaLnBrk="1" hangingPunct="1">
              <a:lnSpc>
                <a:spcPct val="90000"/>
              </a:lnSpc>
              <a:buNone/>
            </a:pPr>
            <a:endParaRPr lang="en-US" altLang="en-US" dirty="0" smtClean="0">
              <a:solidFill>
                <a:srgbClr val="009900"/>
              </a:solidFill>
            </a:endParaRPr>
          </a:p>
          <a:p>
            <a:pPr eaLnBrk="1" hangingPunct="1">
              <a:lnSpc>
                <a:spcPct val="90000"/>
              </a:lnSpc>
            </a:pPr>
            <a:r>
              <a:rPr lang="en-US" altLang="en-US" dirty="0" smtClean="0">
                <a:solidFill>
                  <a:srgbClr val="990000"/>
                </a:solidFill>
              </a:rPr>
              <a:t>To learn programming in a higher level language than C – Lot more simplified for novices who wish to achieve a given goal quickly. </a:t>
            </a:r>
          </a:p>
        </p:txBody>
      </p:sp>
    </p:spTree>
    <p:extLst>
      <p:ext uri="{BB962C8B-B14F-4D97-AF65-F5344CB8AC3E}">
        <p14:creationId xmlns:p14="http://schemas.microsoft.com/office/powerpoint/2010/main" val="3652057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0"/>
            <a:ext cx="8791575" cy="685800"/>
          </a:xfrm>
        </p:spPr>
        <p:txBody>
          <a:bodyPr/>
          <a:lstStyle/>
          <a:p>
            <a:pPr algn="ctr" eaLnBrk="1" hangingPunct="1"/>
            <a:r>
              <a:rPr lang="en-US" altLang="en-US" sz="3400" dirty="0"/>
              <a:t>Connection</a:t>
            </a:r>
            <a:r>
              <a:rPr lang="en-US" altLang="en-US" sz="3400" dirty="0" smtClean="0"/>
              <a:t> </a:t>
            </a:r>
            <a:r>
              <a:rPr lang="en-US" altLang="en-US" sz="3400" dirty="0"/>
              <a:t>between Arduino &amp; GPIO Board </a:t>
            </a:r>
          </a:p>
        </p:txBody>
      </p:sp>
      <p:sp>
        <p:nvSpPr>
          <p:cNvPr id="26627" name="Rectangle 3"/>
          <p:cNvSpPr>
            <a:spLocks noGrp="1" noChangeArrowheads="1"/>
          </p:cNvSpPr>
          <p:nvPr>
            <p:ph type="body" idx="1"/>
          </p:nvPr>
        </p:nvSpPr>
        <p:spPr>
          <a:xfrm>
            <a:off x="381000" y="1981200"/>
            <a:ext cx="8574088" cy="4419600"/>
          </a:xfrm>
        </p:spPr>
        <p:txBody>
          <a:bodyPr/>
          <a:lstStyle/>
          <a:p>
            <a:pPr eaLnBrk="1" hangingPunct="1">
              <a:defRPr/>
            </a:pPr>
            <a:r>
              <a:rPr lang="en-US" altLang="en-US" dirty="0" smtClean="0">
                <a:solidFill>
                  <a:srgbClr val="009900"/>
                </a:solidFill>
              </a:rPr>
              <a:t>Connect</a:t>
            </a:r>
            <a:r>
              <a:rPr lang="en-US" altLang="en-US" sz="2600" dirty="0" smtClean="0">
                <a:solidFill>
                  <a:srgbClr val="990000"/>
                </a:solidFill>
              </a:rPr>
              <a:t> </a:t>
            </a:r>
            <a:r>
              <a:rPr lang="en-US" altLang="en-US" dirty="0">
                <a:solidFill>
                  <a:srgbClr val="009900"/>
                </a:solidFill>
              </a:rPr>
              <a:t>5V of Arduino to VCC pin of GPIO Board.</a:t>
            </a:r>
          </a:p>
          <a:p>
            <a:pPr eaLnBrk="1" hangingPunct="1">
              <a:defRPr/>
            </a:pPr>
            <a:r>
              <a:rPr lang="en-US" altLang="en-US" dirty="0">
                <a:solidFill>
                  <a:srgbClr val="009900"/>
                </a:solidFill>
              </a:rPr>
              <a:t>Connect GND of Arduino to GND pin of GPIO Board.</a:t>
            </a:r>
          </a:p>
          <a:p>
            <a:pPr eaLnBrk="1" hangingPunct="1">
              <a:defRPr/>
            </a:pPr>
            <a:r>
              <a:rPr lang="en-US" altLang="en-US" dirty="0">
                <a:solidFill>
                  <a:srgbClr val="009900"/>
                </a:solidFill>
              </a:rPr>
              <a:t>Connect wires as mentioned in any sketch. </a:t>
            </a:r>
          </a:p>
          <a:p>
            <a:pPr eaLnBrk="1" hangingPunct="1">
              <a:defRPr/>
            </a:pPr>
            <a:r>
              <a:rPr lang="en-US" altLang="en-US" dirty="0">
                <a:solidFill>
                  <a:srgbClr val="009900"/>
                </a:solidFill>
              </a:rPr>
              <a:t>You would generally use </a:t>
            </a:r>
            <a:r>
              <a:rPr lang="en-US" altLang="en-US" dirty="0" smtClean="0">
                <a:solidFill>
                  <a:srgbClr val="009900"/>
                </a:solidFill>
              </a:rPr>
              <a:t>few switches, few  LEDs </a:t>
            </a:r>
            <a:r>
              <a:rPr lang="en-US" altLang="en-US" dirty="0">
                <a:solidFill>
                  <a:srgbClr val="009900"/>
                </a:solidFill>
              </a:rPr>
              <a:t>, 1 or 2 potentiometers, buzzer, TSOP TV Remote IR receiver, LM35 Temperature Sensor and LDR light sensor</a:t>
            </a:r>
          </a:p>
          <a:p>
            <a:pPr marL="0" indent="0" eaLnBrk="1" hangingPunct="1">
              <a:buFont typeface="Wingdings" panose="05000000000000000000" pitchFamily="2" charset="2"/>
              <a:buNone/>
              <a:defRPr/>
            </a:pPr>
            <a:endParaRPr lang="en-US" altLang="en-US" sz="2600" dirty="0">
              <a:solidFill>
                <a:srgbClr val="990000"/>
              </a:solidFill>
            </a:endParaRPr>
          </a:p>
          <a:p>
            <a:pPr marL="0" indent="0" eaLnBrk="1" hangingPunct="1">
              <a:buFont typeface="Wingdings" panose="05000000000000000000" pitchFamily="2" charset="2"/>
              <a:buNone/>
              <a:defRPr/>
            </a:pPr>
            <a:endParaRPr lang="en-US" altLang="en-US" sz="2800" dirty="0" smtClean="0">
              <a:solidFill>
                <a:srgbClr val="990000"/>
              </a:solidFill>
            </a:endParaRPr>
          </a:p>
          <a:p>
            <a:pPr marL="0" indent="0" eaLnBrk="1" hangingPunct="1">
              <a:buFont typeface="Wingdings" panose="05000000000000000000" pitchFamily="2" charset="2"/>
              <a:buNone/>
              <a:defRPr/>
            </a:pPr>
            <a:endParaRPr lang="en-US" altLang="en-US" sz="3000" dirty="0" smtClean="0">
              <a:solidFill>
                <a:srgbClr val="99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852487"/>
          </a:xfrm>
        </p:spPr>
        <p:txBody>
          <a:bodyPr/>
          <a:lstStyle/>
          <a:p>
            <a:pPr algn="ctr" eaLnBrk="1" hangingPunct="1"/>
            <a:r>
              <a:rPr lang="en-US" altLang="en-US" sz="5400" smtClean="0"/>
              <a:t>Communication with PC</a:t>
            </a:r>
          </a:p>
        </p:txBody>
      </p:sp>
      <p:sp>
        <p:nvSpPr>
          <p:cNvPr id="35843" name="Rectangle 3"/>
          <p:cNvSpPr>
            <a:spLocks noGrp="1" noChangeArrowheads="1"/>
          </p:cNvSpPr>
          <p:nvPr>
            <p:ph type="body" idx="1"/>
          </p:nvPr>
        </p:nvSpPr>
        <p:spPr>
          <a:xfrm>
            <a:off x="381000" y="2057400"/>
            <a:ext cx="8574088" cy="4343400"/>
          </a:xfrm>
        </p:spPr>
        <p:txBody>
          <a:bodyPr>
            <a:normAutofit lnSpcReduction="10000"/>
          </a:bodyPr>
          <a:lstStyle/>
          <a:p>
            <a:pPr eaLnBrk="1" hangingPunct="1">
              <a:buFont typeface="Arial" panose="020B0604020202020204" pitchFamily="34" charset="0"/>
              <a:buChar char="•"/>
              <a:defRPr/>
            </a:pPr>
            <a:r>
              <a:rPr lang="en-US" sz="4000" dirty="0" smtClean="0">
                <a:solidFill>
                  <a:srgbClr val="009900"/>
                </a:solidFill>
              </a:rPr>
              <a:t>Arduino boards can communicate with PC or Host Machine through USB –to-Serial Communication</a:t>
            </a:r>
          </a:p>
          <a:p>
            <a:pPr eaLnBrk="1" hangingPunct="1">
              <a:buFont typeface="Arial" panose="020B0604020202020204" pitchFamily="34" charset="0"/>
              <a:buChar char="•"/>
              <a:defRPr/>
            </a:pPr>
            <a:r>
              <a:rPr lang="en-US" sz="4000" dirty="0" smtClean="0">
                <a:solidFill>
                  <a:srgbClr val="FF0000"/>
                </a:solidFill>
              </a:rPr>
              <a:t>They can communicate with each other using standard TTL UART communication ports, either in hardware or software implemented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50938" y="0"/>
            <a:ext cx="7793037" cy="1462088"/>
          </a:xfrm>
        </p:spPr>
        <p:txBody>
          <a:bodyPr/>
          <a:lstStyle/>
          <a:p>
            <a:pPr eaLnBrk="1" hangingPunct="1"/>
            <a:r>
              <a:rPr lang="en-US" altLang="en-US" smtClean="0"/>
              <a:t>What is essential to make your board Arduino compatible?</a:t>
            </a:r>
          </a:p>
        </p:txBody>
      </p:sp>
      <p:sp>
        <p:nvSpPr>
          <p:cNvPr id="35843" name="Rectangle 3"/>
          <p:cNvSpPr>
            <a:spLocks noGrp="1" noChangeArrowheads="1"/>
          </p:cNvSpPr>
          <p:nvPr>
            <p:ph type="body" idx="1"/>
          </p:nvPr>
        </p:nvSpPr>
        <p:spPr>
          <a:xfrm>
            <a:off x="188913" y="1905000"/>
            <a:ext cx="8955087" cy="4953000"/>
          </a:xfrm>
        </p:spPr>
        <p:txBody>
          <a:bodyPr/>
          <a:lstStyle/>
          <a:p>
            <a:pPr marL="609600" indent="-609600" eaLnBrk="1" hangingPunct="1">
              <a:lnSpc>
                <a:spcPct val="90000"/>
              </a:lnSpc>
              <a:buFont typeface="Wingdings" panose="05000000000000000000" pitchFamily="2" charset="2"/>
              <a:buNone/>
            </a:pPr>
            <a:r>
              <a:rPr lang="en-US" altLang="en-US" sz="3000" smtClean="0">
                <a:solidFill>
                  <a:srgbClr val="009900"/>
                </a:solidFill>
              </a:rPr>
              <a:t>Anybody is free to make a board but he must provide following onboard facilities:</a:t>
            </a:r>
          </a:p>
          <a:p>
            <a:pPr marL="609600" indent="-609600" eaLnBrk="1" hangingPunct="1">
              <a:lnSpc>
                <a:spcPct val="90000"/>
              </a:lnSpc>
              <a:buFont typeface="Wingdings" panose="05000000000000000000" pitchFamily="2" charset="2"/>
              <a:buAutoNum type="arabicPeriod"/>
            </a:pPr>
            <a:r>
              <a:rPr lang="en-US" altLang="en-US" sz="2800" smtClean="0">
                <a:solidFill>
                  <a:srgbClr val="009900"/>
                </a:solidFill>
              </a:rPr>
              <a:t>9-12V unregulated input to 5V output power supply.( current &lt;500 mA)</a:t>
            </a:r>
          </a:p>
          <a:p>
            <a:pPr marL="609600" indent="-609600" eaLnBrk="1" hangingPunct="1">
              <a:lnSpc>
                <a:spcPct val="90000"/>
              </a:lnSpc>
              <a:buFont typeface="Wingdings" panose="05000000000000000000" pitchFamily="2" charset="2"/>
              <a:buAutoNum type="arabicPeriod"/>
            </a:pPr>
            <a:r>
              <a:rPr lang="en-US" altLang="en-US" sz="2800" smtClean="0">
                <a:solidFill>
                  <a:srgbClr val="009900"/>
                </a:solidFill>
              </a:rPr>
              <a:t>Programming interface –Serial or USB for uploading application code </a:t>
            </a:r>
          </a:p>
          <a:p>
            <a:pPr marL="609600" indent="-609600" eaLnBrk="1" hangingPunct="1">
              <a:lnSpc>
                <a:spcPct val="90000"/>
              </a:lnSpc>
              <a:buFont typeface="Wingdings" panose="05000000000000000000" pitchFamily="2" charset="2"/>
              <a:buAutoNum type="arabicPeriod"/>
            </a:pPr>
            <a:r>
              <a:rPr lang="en-US" altLang="en-US" sz="2800" smtClean="0">
                <a:solidFill>
                  <a:srgbClr val="009900"/>
                </a:solidFill>
              </a:rPr>
              <a:t>SPI interface to burn boot loader code in a fresh blank MCU.(ICSP connector)</a:t>
            </a:r>
          </a:p>
          <a:p>
            <a:pPr marL="609600" indent="-609600" eaLnBrk="1" hangingPunct="1">
              <a:lnSpc>
                <a:spcPct val="90000"/>
              </a:lnSpc>
              <a:buFont typeface="Wingdings" panose="05000000000000000000" pitchFamily="2" charset="2"/>
              <a:buAutoNum type="arabicPeriod"/>
            </a:pPr>
            <a:r>
              <a:rPr lang="en-US" altLang="en-US" sz="2800" smtClean="0">
                <a:solidFill>
                  <a:srgbClr val="009900"/>
                </a:solidFill>
              </a:rPr>
              <a:t>Input output Pins brought out on connectors as specified. (Dimensions specified)</a:t>
            </a:r>
          </a:p>
          <a:p>
            <a:pPr marL="609600" indent="-609600" eaLnBrk="1" hangingPunct="1">
              <a:lnSpc>
                <a:spcPct val="90000"/>
              </a:lnSpc>
              <a:buFont typeface="Wingdings" panose="05000000000000000000" pitchFamily="2" charset="2"/>
              <a:buAutoNum type="arabicPeriod"/>
            </a:pPr>
            <a:r>
              <a:rPr lang="en-US" altLang="en-US" sz="2800" smtClean="0">
                <a:solidFill>
                  <a:srgbClr val="009900"/>
                </a:solidFill>
              </a:rPr>
              <a:t>Clock crystal 16MHz.</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 y="76200"/>
            <a:ext cx="8791575" cy="852487"/>
          </a:xfrm>
        </p:spPr>
        <p:txBody>
          <a:bodyPr/>
          <a:lstStyle/>
          <a:p>
            <a:pPr eaLnBrk="1" hangingPunct="1"/>
            <a:r>
              <a:rPr lang="en-US" altLang="en-US" sz="4000" dirty="0" smtClean="0"/>
              <a:t>Schematic of Arduino Uno Board</a:t>
            </a:r>
          </a:p>
        </p:txBody>
      </p:sp>
      <p:sp>
        <p:nvSpPr>
          <p:cNvPr id="36867" name="Rectangle 3"/>
          <p:cNvSpPr>
            <a:spLocks noGrp="1" noChangeArrowheads="1"/>
          </p:cNvSpPr>
          <p:nvPr>
            <p:ph type="body" idx="1"/>
          </p:nvPr>
        </p:nvSpPr>
        <p:spPr>
          <a:xfrm>
            <a:off x="381000" y="2286000"/>
            <a:ext cx="8574088" cy="4114800"/>
          </a:xfrm>
        </p:spPr>
        <p:txBody>
          <a:bodyPr/>
          <a:lstStyle/>
          <a:p>
            <a:pPr marL="609600" indent="-609600" eaLnBrk="1" hangingPunct="1">
              <a:buFont typeface="Wingdings" panose="05000000000000000000" pitchFamily="2" charset="2"/>
              <a:buNone/>
            </a:pPr>
            <a:endParaRPr lang="en-US" altLang="en-US" smtClean="0">
              <a:solidFill>
                <a:srgbClr val="009900"/>
              </a:solidFill>
            </a:endParaRPr>
          </a:p>
          <a:p>
            <a:pPr marL="609600" indent="-609600" eaLnBrk="1" hangingPunct="1">
              <a:buFont typeface="Wingdings" panose="05000000000000000000" pitchFamily="2" charset="2"/>
              <a:buNone/>
            </a:pPr>
            <a:endParaRPr lang="en-US" altLang="en-US" smtClean="0">
              <a:solidFill>
                <a:srgbClr val="009900"/>
              </a:solidFill>
            </a:endParaRPr>
          </a:p>
        </p:txBody>
      </p:sp>
      <p:pic>
        <p:nvPicPr>
          <p:cNvPr id="4098" name="Picture 2" descr="https://electrosome.com/wp-content/uploads/2014/07/Arduino-Uno-R3-Schematic-Diagra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2" y="928688"/>
            <a:ext cx="9404428" cy="577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214313"/>
            <a:ext cx="8943975" cy="1309687"/>
          </a:xfrm>
        </p:spPr>
        <p:txBody>
          <a:bodyPr/>
          <a:lstStyle/>
          <a:p>
            <a:pPr eaLnBrk="1" hangingPunct="1"/>
            <a:r>
              <a:rPr lang="en-US" altLang="en-US" sz="4800" smtClean="0"/>
              <a:t>Let us Enjoy the Programming Now…</a:t>
            </a:r>
          </a:p>
        </p:txBody>
      </p:sp>
      <p:sp>
        <p:nvSpPr>
          <p:cNvPr id="37891" name="Rectangle 3"/>
          <p:cNvSpPr>
            <a:spLocks noGrp="1" noChangeArrowheads="1"/>
          </p:cNvSpPr>
          <p:nvPr>
            <p:ph type="body" idx="1"/>
          </p:nvPr>
        </p:nvSpPr>
        <p:spPr>
          <a:xfrm>
            <a:off x="228600" y="2057400"/>
            <a:ext cx="8574088" cy="4800600"/>
          </a:xfrm>
        </p:spPr>
        <p:txBody>
          <a:bodyPr/>
          <a:lstStyle/>
          <a:p>
            <a:pPr marL="609600" indent="-609600" eaLnBrk="1" hangingPunct="1">
              <a:buFont typeface="Wingdings" panose="05000000000000000000" pitchFamily="2" charset="2"/>
              <a:buAutoNum type="arabicPeriod"/>
            </a:pPr>
            <a:r>
              <a:rPr lang="en-US" altLang="en-US" dirty="0" smtClean="0">
                <a:solidFill>
                  <a:srgbClr val="009900"/>
                </a:solidFill>
              </a:rPr>
              <a:t>Please click on the shortcut on your desktop to start Arduino IDE. The current version is 1.6.3</a:t>
            </a:r>
          </a:p>
          <a:p>
            <a:pPr marL="609600" indent="-609600" eaLnBrk="1" hangingPunct="1">
              <a:buFont typeface="Wingdings" panose="05000000000000000000" pitchFamily="2" charset="2"/>
              <a:buAutoNum type="arabicPeriod"/>
            </a:pPr>
            <a:r>
              <a:rPr lang="en-US" altLang="en-US" dirty="0" smtClean="0">
                <a:solidFill>
                  <a:srgbClr val="009900"/>
                </a:solidFill>
              </a:rPr>
              <a:t>Please follow as I do on my PC</a:t>
            </a:r>
          </a:p>
          <a:p>
            <a:pPr marL="609600" indent="-609600" eaLnBrk="1" hangingPunct="1">
              <a:buFont typeface="Wingdings" panose="05000000000000000000" pitchFamily="2" charset="2"/>
              <a:buAutoNum type="arabicPeriod"/>
            </a:pPr>
            <a:r>
              <a:rPr lang="en-US" altLang="en-US" dirty="0" smtClean="0">
                <a:solidFill>
                  <a:srgbClr val="009900"/>
                </a:solidFill>
              </a:rPr>
              <a:t>We will go slow until everybody in the class has got it right.</a:t>
            </a:r>
          </a:p>
          <a:p>
            <a:pPr marL="609600" indent="-609600" eaLnBrk="1" hangingPunct="1">
              <a:buFont typeface="Wingdings" panose="05000000000000000000" pitchFamily="2" charset="2"/>
              <a:buAutoNum type="arabicPeriod"/>
            </a:pPr>
            <a:r>
              <a:rPr lang="en-US" altLang="en-US" dirty="0" smtClean="0">
                <a:solidFill>
                  <a:srgbClr val="009900"/>
                </a:solidFill>
              </a:rPr>
              <a:t>Please raise your hand to seek help.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52400" y="0"/>
            <a:ext cx="8791575" cy="776288"/>
          </a:xfrm>
        </p:spPr>
        <p:txBody>
          <a:bodyPr anchor="t"/>
          <a:lstStyle/>
          <a:p>
            <a:r>
              <a:rPr lang="en-US" altLang="en-US" sz="4000" smtClean="0"/>
              <a:t>ARDUINO IDE Commands (Buttons)</a:t>
            </a:r>
          </a:p>
        </p:txBody>
      </p:sp>
      <p:sp>
        <p:nvSpPr>
          <p:cNvPr id="38915" name="Content Placeholder 2"/>
          <p:cNvSpPr>
            <a:spLocks noGrp="1"/>
          </p:cNvSpPr>
          <p:nvPr>
            <p:ph idx="1"/>
          </p:nvPr>
        </p:nvSpPr>
        <p:spPr>
          <a:xfrm>
            <a:off x="304800" y="2017713"/>
            <a:ext cx="8650288" cy="4687887"/>
          </a:xfrm>
        </p:spPr>
        <p:txBody>
          <a:bodyPr>
            <a:normAutofit/>
          </a:bodyPr>
          <a:lstStyle/>
          <a:p>
            <a:pPr marL="514350" indent="-514350">
              <a:buFont typeface="Wingdings" panose="05000000000000000000" pitchFamily="2" charset="2"/>
              <a:buAutoNum type="arabicPeriod"/>
              <a:defRPr/>
            </a:pPr>
            <a:r>
              <a:rPr lang="en-US" dirty="0" smtClean="0">
                <a:solidFill>
                  <a:srgbClr val="009900"/>
                </a:solidFill>
              </a:rPr>
              <a:t>When</a:t>
            </a:r>
            <a:r>
              <a:rPr lang="en-US" dirty="0" smtClean="0"/>
              <a:t> </a:t>
            </a:r>
            <a:r>
              <a:rPr lang="en-US" dirty="0" smtClean="0">
                <a:solidFill>
                  <a:srgbClr val="009900"/>
                </a:solidFill>
              </a:rPr>
              <a:t>you switch on IDE, the screen will open a new file for you to create and store your sketch or program. The file name will change every time depending upon the date of the computer so do not worry. It is a help.</a:t>
            </a:r>
          </a:p>
          <a:p>
            <a:pPr marL="514350" indent="-514350">
              <a:buFont typeface="Wingdings" panose="05000000000000000000" pitchFamily="2" charset="2"/>
              <a:buAutoNum type="arabicPeriod"/>
              <a:defRPr/>
            </a:pPr>
            <a:r>
              <a:rPr lang="en-US" dirty="0" smtClean="0">
                <a:solidFill>
                  <a:srgbClr val="009900"/>
                </a:solidFill>
              </a:rPr>
              <a:t>Now it shows </a:t>
            </a:r>
            <a:r>
              <a:rPr lang="en-US" dirty="0" smtClean="0">
                <a:solidFill>
                  <a:srgbClr val="FF0000"/>
                </a:solidFill>
              </a:rPr>
              <a:t>sketch_oct10a | </a:t>
            </a:r>
            <a:r>
              <a:rPr lang="en-US" dirty="0" err="1" smtClean="0">
                <a:solidFill>
                  <a:srgbClr val="FF0000"/>
                </a:solidFill>
              </a:rPr>
              <a:t>arduino</a:t>
            </a:r>
            <a:r>
              <a:rPr lang="en-US" dirty="0" smtClean="0">
                <a:solidFill>
                  <a:srgbClr val="FF0000"/>
                </a:solidFill>
              </a:rPr>
              <a:t> 1.6.3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 y="0"/>
            <a:ext cx="8791575" cy="776288"/>
          </a:xfrm>
        </p:spPr>
        <p:txBody>
          <a:bodyPr anchor="t"/>
          <a:lstStyle/>
          <a:p>
            <a:r>
              <a:rPr lang="en-US" altLang="en-US" sz="4000" smtClean="0"/>
              <a:t>ARDUINO IDE Commands (Buttons)</a:t>
            </a:r>
          </a:p>
        </p:txBody>
      </p:sp>
      <p:sp>
        <p:nvSpPr>
          <p:cNvPr id="39939" name="Content Placeholder 2"/>
          <p:cNvSpPr>
            <a:spLocks noGrp="1"/>
          </p:cNvSpPr>
          <p:nvPr>
            <p:ph idx="1"/>
          </p:nvPr>
        </p:nvSpPr>
        <p:spPr>
          <a:xfrm>
            <a:off x="304800" y="2017713"/>
            <a:ext cx="8650288" cy="4687887"/>
          </a:xfrm>
        </p:spPr>
        <p:txBody>
          <a:bodyPr/>
          <a:lstStyle/>
          <a:p>
            <a:pPr marL="514350" indent="-514350">
              <a:buFont typeface="Wingdings" panose="05000000000000000000" pitchFamily="2" charset="2"/>
              <a:buNone/>
            </a:pPr>
            <a:r>
              <a:rPr lang="en-US" altLang="en-US" smtClean="0">
                <a:solidFill>
                  <a:srgbClr val="009900"/>
                </a:solidFill>
              </a:rPr>
              <a:t>You see 5 button in top left line. They are:</a:t>
            </a:r>
          </a:p>
          <a:p>
            <a:pPr marL="514350" indent="-514350">
              <a:buFont typeface="Wingdings" panose="05000000000000000000" pitchFamily="2" charset="2"/>
              <a:buNone/>
            </a:pPr>
            <a:endParaRPr lang="en-US" altLang="en-US" smtClean="0">
              <a:solidFill>
                <a:srgbClr val="009900"/>
              </a:solidFill>
            </a:endParaRPr>
          </a:p>
          <a:p>
            <a:pPr marL="914400" lvl="1" indent="-514350"/>
            <a:r>
              <a:rPr lang="en-US" altLang="en-US" smtClean="0">
                <a:solidFill>
                  <a:srgbClr val="009900"/>
                </a:solidFill>
              </a:rPr>
              <a:t>VERIFY – </a:t>
            </a:r>
            <a:r>
              <a:rPr lang="en-US" altLang="en-US" smtClean="0">
                <a:solidFill>
                  <a:srgbClr val="7030A0"/>
                </a:solidFill>
              </a:rPr>
              <a:t>To compile your sketch/program</a:t>
            </a:r>
          </a:p>
          <a:p>
            <a:pPr marL="914400" lvl="1" indent="-514350"/>
            <a:r>
              <a:rPr lang="en-US" altLang="en-US" smtClean="0">
                <a:solidFill>
                  <a:srgbClr val="009900"/>
                </a:solidFill>
              </a:rPr>
              <a:t>UPLOAD – </a:t>
            </a:r>
            <a:r>
              <a:rPr lang="en-US" altLang="en-US" smtClean="0">
                <a:solidFill>
                  <a:srgbClr val="7030A0"/>
                </a:solidFill>
              </a:rPr>
              <a:t>To transfer machine code in board</a:t>
            </a:r>
            <a:endParaRPr lang="en-US" altLang="en-US" smtClean="0">
              <a:solidFill>
                <a:srgbClr val="009900"/>
              </a:solidFill>
            </a:endParaRPr>
          </a:p>
          <a:p>
            <a:pPr marL="914400" lvl="1" indent="-514350"/>
            <a:r>
              <a:rPr lang="en-US" altLang="en-US" smtClean="0">
                <a:solidFill>
                  <a:srgbClr val="009900"/>
                </a:solidFill>
              </a:rPr>
              <a:t>NEW – </a:t>
            </a:r>
            <a:r>
              <a:rPr lang="en-US" altLang="en-US" smtClean="0">
                <a:solidFill>
                  <a:srgbClr val="7030A0"/>
                </a:solidFill>
              </a:rPr>
              <a:t>To create a new sketch / program</a:t>
            </a:r>
          </a:p>
          <a:p>
            <a:pPr marL="914400" lvl="1" indent="-514350"/>
            <a:r>
              <a:rPr lang="en-US" altLang="en-US" smtClean="0">
                <a:solidFill>
                  <a:srgbClr val="009900"/>
                </a:solidFill>
              </a:rPr>
              <a:t>OPEN – </a:t>
            </a:r>
            <a:r>
              <a:rPr lang="en-US" altLang="en-US" smtClean="0">
                <a:solidFill>
                  <a:srgbClr val="7030A0"/>
                </a:solidFill>
              </a:rPr>
              <a:t>To open a sketch already stored</a:t>
            </a:r>
            <a:endParaRPr lang="en-US" altLang="en-US" smtClean="0">
              <a:solidFill>
                <a:srgbClr val="009900"/>
              </a:solidFill>
            </a:endParaRPr>
          </a:p>
          <a:p>
            <a:pPr marL="914400" lvl="1" indent="-514350"/>
            <a:r>
              <a:rPr lang="en-US" altLang="en-US" smtClean="0">
                <a:solidFill>
                  <a:srgbClr val="009900"/>
                </a:solidFill>
              </a:rPr>
              <a:t>SAVE – </a:t>
            </a:r>
            <a:r>
              <a:rPr lang="en-US" altLang="en-US" smtClean="0">
                <a:solidFill>
                  <a:srgbClr val="7030A0"/>
                </a:solidFill>
              </a:rPr>
              <a:t>To save modification in sketch</a:t>
            </a:r>
            <a:endParaRPr lang="en-US" altLang="en-US" smtClean="0">
              <a:solidFill>
                <a:srgbClr val="0099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 y="0"/>
            <a:ext cx="8791575" cy="776288"/>
          </a:xfrm>
        </p:spPr>
        <p:txBody>
          <a:bodyPr anchor="t"/>
          <a:lstStyle/>
          <a:p>
            <a:r>
              <a:rPr lang="en-US" altLang="en-US" sz="4000" smtClean="0"/>
              <a:t>ARDUINO IDE Commands (Buttons)</a:t>
            </a:r>
          </a:p>
        </p:txBody>
      </p:sp>
      <p:sp>
        <p:nvSpPr>
          <p:cNvPr id="40963" name="Content Placeholder 2"/>
          <p:cNvSpPr>
            <a:spLocks noGrp="1"/>
          </p:cNvSpPr>
          <p:nvPr>
            <p:ph idx="1"/>
          </p:nvPr>
        </p:nvSpPr>
        <p:spPr>
          <a:xfrm>
            <a:off x="304800" y="2017713"/>
            <a:ext cx="8650288" cy="4687887"/>
          </a:xfrm>
        </p:spPr>
        <p:txBody>
          <a:bodyPr/>
          <a:lstStyle/>
          <a:p>
            <a:pPr marL="514350" indent="-514350">
              <a:buFont typeface="Wingdings" panose="05000000000000000000" pitchFamily="2" charset="2"/>
              <a:buNone/>
            </a:pPr>
            <a:r>
              <a:rPr lang="en-US" altLang="en-US" smtClean="0">
                <a:solidFill>
                  <a:srgbClr val="009900"/>
                </a:solidFill>
              </a:rPr>
              <a:t>You see some Menu button on top left side.</a:t>
            </a:r>
          </a:p>
          <a:p>
            <a:pPr marL="914400" lvl="1" indent="-514350"/>
            <a:r>
              <a:rPr lang="en-US" altLang="en-US" smtClean="0">
                <a:solidFill>
                  <a:srgbClr val="0070C0"/>
                </a:solidFill>
              </a:rPr>
              <a:t>FILE – </a:t>
            </a:r>
          </a:p>
          <a:p>
            <a:pPr marL="914400" lvl="1" indent="-514350"/>
            <a:r>
              <a:rPr lang="en-US" altLang="en-US" smtClean="0">
                <a:solidFill>
                  <a:srgbClr val="0070C0"/>
                </a:solidFill>
              </a:rPr>
              <a:t>EDIT – </a:t>
            </a:r>
          </a:p>
          <a:p>
            <a:pPr marL="914400" lvl="1" indent="-514350"/>
            <a:r>
              <a:rPr lang="en-US" altLang="en-US" smtClean="0">
                <a:solidFill>
                  <a:srgbClr val="0070C0"/>
                </a:solidFill>
              </a:rPr>
              <a:t>SKETCH– </a:t>
            </a:r>
          </a:p>
          <a:p>
            <a:pPr marL="914400" lvl="1" indent="-514350"/>
            <a:r>
              <a:rPr lang="en-US" altLang="en-US" smtClean="0">
                <a:solidFill>
                  <a:srgbClr val="0070C0"/>
                </a:solidFill>
              </a:rPr>
              <a:t>TOOLS – </a:t>
            </a:r>
          </a:p>
          <a:p>
            <a:pPr marL="914400" lvl="1" indent="-514350"/>
            <a:r>
              <a:rPr lang="en-US" altLang="en-US" smtClean="0">
                <a:solidFill>
                  <a:srgbClr val="0070C0"/>
                </a:solidFill>
              </a:rPr>
              <a:t>HELP – </a:t>
            </a:r>
          </a:p>
          <a:p>
            <a:pPr marL="514350" indent="-514350">
              <a:buFont typeface="Wingdings" panose="05000000000000000000" pitchFamily="2" charset="2"/>
              <a:buNone/>
            </a:pPr>
            <a:r>
              <a:rPr lang="en-US" altLang="en-US" smtClean="0">
                <a:solidFill>
                  <a:srgbClr val="FF0000"/>
                </a:solidFill>
              </a:rPr>
              <a:t>We will not worry what they all mean now but learn about them as we need……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 y="0"/>
            <a:ext cx="8791575" cy="776288"/>
          </a:xfrm>
        </p:spPr>
        <p:txBody>
          <a:bodyPr anchor="t"/>
          <a:lstStyle/>
          <a:p>
            <a:r>
              <a:rPr lang="en-US" altLang="en-US" sz="4000" smtClean="0"/>
              <a:t>ARDUINO IDE Examples</a:t>
            </a:r>
          </a:p>
        </p:txBody>
      </p:sp>
      <p:sp>
        <p:nvSpPr>
          <p:cNvPr id="41987" name="Content Placeholder 2"/>
          <p:cNvSpPr>
            <a:spLocks noGrp="1"/>
          </p:cNvSpPr>
          <p:nvPr>
            <p:ph idx="1"/>
          </p:nvPr>
        </p:nvSpPr>
        <p:spPr>
          <a:xfrm>
            <a:off x="228600" y="1905000"/>
            <a:ext cx="8726488" cy="4800600"/>
          </a:xfrm>
        </p:spPr>
        <p:txBody>
          <a:bodyPr/>
          <a:lstStyle/>
          <a:p>
            <a:pPr marL="514350" indent="-514350"/>
            <a:r>
              <a:rPr lang="en-US" altLang="en-US" dirty="0" smtClean="0">
                <a:solidFill>
                  <a:srgbClr val="009900"/>
                </a:solidFill>
              </a:rPr>
              <a:t>Arduino is famous for its pre-formed or tested sample sketches or programs to help us as starting point.</a:t>
            </a:r>
          </a:p>
          <a:p>
            <a:pPr marL="514350" indent="-514350"/>
            <a:r>
              <a:rPr lang="en-US" altLang="en-US" dirty="0" smtClean="0">
                <a:solidFill>
                  <a:srgbClr val="009900"/>
                </a:solidFill>
              </a:rPr>
              <a:t>These are clubbed under </a:t>
            </a:r>
          </a:p>
          <a:p>
            <a:pPr marL="514350" indent="-514350">
              <a:buFont typeface="Wingdings" panose="05000000000000000000" pitchFamily="2" charset="2"/>
              <a:buNone/>
            </a:pPr>
            <a:r>
              <a:rPr lang="en-US" altLang="en-US" dirty="0" smtClean="0">
                <a:solidFill>
                  <a:srgbClr val="0070C0"/>
                </a:solidFill>
              </a:rPr>
              <a:t>File -&gt; Examples</a:t>
            </a:r>
            <a:r>
              <a:rPr lang="en-US" altLang="en-US" dirty="0" smtClean="0">
                <a:solidFill>
                  <a:srgbClr val="009900"/>
                </a:solidFill>
              </a:rPr>
              <a:t> </a:t>
            </a:r>
          </a:p>
          <a:p>
            <a:pPr marL="514350" indent="-514350">
              <a:buFont typeface="Wingdings" panose="05000000000000000000" pitchFamily="2" charset="2"/>
              <a:buNone/>
            </a:pPr>
            <a:r>
              <a:rPr lang="en-US" altLang="en-US" dirty="0" smtClean="0">
                <a:solidFill>
                  <a:srgbClr val="009900"/>
                </a:solidFill>
              </a:rPr>
              <a:t>They are grouped in 27 categories for easy understanding. We will use </a:t>
            </a:r>
            <a:r>
              <a:rPr lang="en-US" altLang="en-US" dirty="0" smtClean="0">
                <a:solidFill>
                  <a:srgbClr val="0070C0"/>
                </a:solidFill>
              </a:rPr>
              <a:t>Basics, Digital, Analog, Communications and Liquid Crystal</a:t>
            </a:r>
            <a:r>
              <a:rPr lang="en-US" altLang="en-US" dirty="0" smtClean="0">
                <a:solidFill>
                  <a:srgbClr val="FF0000"/>
                </a:solidFill>
              </a:rPr>
              <a:t>. We have added IRremote.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2400" y="0"/>
            <a:ext cx="8791575" cy="776288"/>
          </a:xfrm>
        </p:spPr>
        <p:txBody>
          <a:bodyPr anchor="t"/>
          <a:lstStyle/>
          <a:p>
            <a:r>
              <a:rPr lang="en-US" altLang="en-US" sz="4000" dirty="0" smtClean="0"/>
              <a:t>Select Arduino Board &amp; Port used…</a:t>
            </a:r>
          </a:p>
        </p:txBody>
      </p:sp>
      <p:sp>
        <p:nvSpPr>
          <p:cNvPr id="43011" name="Content Placeholder 2"/>
          <p:cNvSpPr>
            <a:spLocks noGrp="1"/>
          </p:cNvSpPr>
          <p:nvPr>
            <p:ph idx="1"/>
          </p:nvPr>
        </p:nvSpPr>
        <p:spPr>
          <a:xfrm>
            <a:off x="228600" y="1905000"/>
            <a:ext cx="8726488" cy="4800600"/>
          </a:xfrm>
        </p:spPr>
        <p:txBody>
          <a:bodyPr/>
          <a:lstStyle/>
          <a:p>
            <a:pPr marL="514350" indent="-514350">
              <a:buFont typeface="Wingdings" panose="05000000000000000000" pitchFamily="2" charset="2"/>
              <a:buNone/>
            </a:pPr>
            <a:r>
              <a:rPr lang="en-US" altLang="en-US" sz="3000" dirty="0" smtClean="0">
                <a:solidFill>
                  <a:srgbClr val="009900"/>
                </a:solidFill>
              </a:rPr>
              <a:t>Let us say we wish run a sketch from Examples:</a:t>
            </a:r>
          </a:p>
          <a:p>
            <a:pPr marL="514350" indent="-514350">
              <a:buFont typeface="Wingdings" panose="05000000000000000000" pitchFamily="2" charset="2"/>
              <a:buAutoNum type="arabicPeriod"/>
            </a:pPr>
            <a:r>
              <a:rPr lang="en-US" altLang="en-US" sz="3000" dirty="0" smtClean="0">
                <a:solidFill>
                  <a:srgbClr val="0070C0"/>
                </a:solidFill>
              </a:rPr>
              <a:t>File</a:t>
            </a:r>
            <a:r>
              <a:rPr lang="en-US" altLang="en-US" sz="3000" dirty="0" smtClean="0">
                <a:solidFill>
                  <a:srgbClr val="00B0F0"/>
                </a:solidFill>
              </a:rPr>
              <a:t> </a:t>
            </a:r>
            <a:r>
              <a:rPr lang="en-US" altLang="en-US" sz="3000" dirty="0" smtClean="0">
                <a:solidFill>
                  <a:srgbClr val="0070C0"/>
                </a:solidFill>
              </a:rPr>
              <a:t>-&gt; Examples-&gt;Basics-&gt;Blink</a:t>
            </a:r>
          </a:p>
          <a:p>
            <a:pPr marL="514350" indent="-514350">
              <a:buFont typeface="Wingdings" panose="05000000000000000000" pitchFamily="2" charset="2"/>
              <a:buAutoNum type="arabicPeriod"/>
            </a:pPr>
            <a:r>
              <a:rPr lang="en-US" altLang="en-US" sz="3000" dirty="0" smtClean="0">
                <a:solidFill>
                  <a:srgbClr val="009900"/>
                </a:solidFill>
              </a:rPr>
              <a:t>This will open original Blink sketch in a new window. We will work in that window now. Do not bother about old window.</a:t>
            </a:r>
          </a:p>
          <a:p>
            <a:pPr marL="514350" indent="-514350">
              <a:buFont typeface="Wingdings" panose="05000000000000000000" pitchFamily="2" charset="2"/>
              <a:buAutoNum type="arabicPeriod"/>
            </a:pPr>
            <a:r>
              <a:rPr lang="en-US" altLang="en-US" sz="3000" dirty="0" smtClean="0">
                <a:solidFill>
                  <a:srgbClr val="009900"/>
                </a:solidFill>
              </a:rPr>
              <a:t>Now select the board and programming port using </a:t>
            </a:r>
            <a:r>
              <a:rPr lang="en-US" altLang="en-US" sz="3000" dirty="0" smtClean="0">
                <a:solidFill>
                  <a:srgbClr val="0070C0"/>
                </a:solidFill>
              </a:rPr>
              <a:t>Tools-&gt; Board -&gt; ARDUINO UNO. </a:t>
            </a:r>
            <a:r>
              <a:rPr lang="en-US" altLang="en-US" sz="3000" dirty="0" smtClean="0">
                <a:solidFill>
                  <a:srgbClr val="009900"/>
                </a:solidFill>
              </a:rPr>
              <a:t>This will select our board.</a:t>
            </a:r>
          </a:p>
          <a:p>
            <a:pPr marL="0" indent="0">
              <a:buNone/>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0"/>
            <a:ext cx="8562975" cy="1066800"/>
          </a:xfrm>
        </p:spPr>
        <p:txBody>
          <a:bodyPr/>
          <a:lstStyle/>
          <a:p>
            <a:pPr eaLnBrk="1" hangingPunct="1"/>
            <a:r>
              <a:rPr lang="en-US" altLang="en-US" sz="3200" dirty="0" smtClean="0"/>
              <a:t>At the end of this workshop, you will be conversant about …</a:t>
            </a:r>
          </a:p>
        </p:txBody>
      </p:sp>
      <p:sp>
        <p:nvSpPr>
          <p:cNvPr id="5123" name="Rectangle 3"/>
          <p:cNvSpPr>
            <a:spLocks noGrp="1" noChangeArrowheads="1"/>
          </p:cNvSpPr>
          <p:nvPr>
            <p:ph type="body" idx="1"/>
          </p:nvPr>
        </p:nvSpPr>
        <p:spPr>
          <a:xfrm>
            <a:off x="228600" y="2017713"/>
            <a:ext cx="8726488" cy="4611687"/>
          </a:xfrm>
        </p:spPr>
        <p:txBody>
          <a:bodyPr/>
          <a:lstStyle/>
          <a:p>
            <a:pPr eaLnBrk="1" hangingPunct="1">
              <a:lnSpc>
                <a:spcPct val="90000"/>
              </a:lnSpc>
            </a:pPr>
            <a:r>
              <a:rPr lang="en-US" altLang="en-US" smtClean="0">
                <a:solidFill>
                  <a:srgbClr val="990000"/>
                </a:solidFill>
              </a:rPr>
              <a:t>Simple digital input and output</a:t>
            </a:r>
          </a:p>
          <a:p>
            <a:pPr eaLnBrk="1" hangingPunct="1">
              <a:lnSpc>
                <a:spcPct val="90000"/>
              </a:lnSpc>
            </a:pPr>
            <a:r>
              <a:rPr lang="en-US" altLang="en-US" smtClean="0">
                <a:solidFill>
                  <a:srgbClr val="990000"/>
                </a:solidFill>
              </a:rPr>
              <a:t>Simple analog input</a:t>
            </a:r>
          </a:p>
          <a:p>
            <a:pPr eaLnBrk="1" hangingPunct="1">
              <a:lnSpc>
                <a:spcPct val="90000"/>
              </a:lnSpc>
            </a:pPr>
            <a:r>
              <a:rPr lang="en-US" altLang="en-US" smtClean="0">
                <a:solidFill>
                  <a:srgbClr val="990000"/>
                </a:solidFill>
              </a:rPr>
              <a:t>Analog output using a PWM</a:t>
            </a:r>
          </a:p>
          <a:p>
            <a:pPr eaLnBrk="1" hangingPunct="1">
              <a:lnSpc>
                <a:spcPct val="90000"/>
              </a:lnSpc>
            </a:pPr>
            <a:r>
              <a:rPr lang="en-US" altLang="en-US" smtClean="0">
                <a:solidFill>
                  <a:srgbClr val="990000"/>
                </a:solidFill>
              </a:rPr>
              <a:t>Interfacing switches, LEDs, buzzer, potentiometer and LCD display.</a:t>
            </a:r>
          </a:p>
          <a:p>
            <a:pPr eaLnBrk="1" hangingPunct="1">
              <a:lnSpc>
                <a:spcPct val="90000"/>
              </a:lnSpc>
            </a:pPr>
            <a:r>
              <a:rPr lang="en-US" altLang="en-US" smtClean="0">
                <a:solidFill>
                  <a:srgbClr val="990000"/>
                </a:solidFill>
              </a:rPr>
              <a:t>Serial Communication with PC</a:t>
            </a:r>
          </a:p>
          <a:p>
            <a:pPr eaLnBrk="1" hangingPunct="1">
              <a:lnSpc>
                <a:spcPct val="90000"/>
              </a:lnSpc>
            </a:pPr>
            <a:r>
              <a:rPr lang="en-US" altLang="en-US" smtClean="0">
                <a:solidFill>
                  <a:srgbClr val="990000"/>
                </a:solidFill>
              </a:rPr>
              <a:t>Writing some code in C  which will make use of all these interfaces and create a simple application.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52400" y="0"/>
            <a:ext cx="8791575" cy="776288"/>
          </a:xfrm>
        </p:spPr>
        <p:txBody>
          <a:bodyPr anchor="t"/>
          <a:lstStyle/>
          <a:p>
            <a:r>
              <a:rPr lang="en-US" altLang="en-US" sz="4000" dirty="0"/>
              <a:t>Select Arduino Board &amp; Port used…</a:t>
            </a:r>
            <a:endParaRPr lang="en-US" altLang="en-US" sz="4000" dirty="0" smtClean="0"/>
          </a:p>
        </p:txBody>
      </p:sp>
      <p:sp>
        <p:nvSpPr>
          <p:cNvPr id="38915" name="Content Placeholder 2"/>
          <p:cNvSpPr>
            <a:spLocks noGrp="1"/>
          </p:cNvSpPr>
          <p:nvPr>
            <p:ph idx="1"/>
          </p:nvPr>
        </p:nvSpPr>
        <p:spPr>
          <a:xfrm>
            <a:off x="228600" y="1905000"/>
            <a:ext cx="8726488" cy="4800600"/>
          </a:xfrm>
        </p:spPr>
        <p:txBody>
          <a:bodyPr>
            <a:normAutofit/>
          </a:bodyPr>
          <a:lstStyle/>
          <a:p>
            <a:pPr marL="0" indent="0">
              <a:buFont typeface="Wingdings" panose="05000000000000000000" pitchFamily="2" charset="2"/>
              <a:buNone/>
              <a:defRPr/>
            </a:pPr>
            <a:endParaRPr lang="en-US" sz="2800" dirty="0" smtClean="0">
              <a:solidFill>
                <a:srgbClr val="009900"/>
              </a:solidFill>
            </a:endParaRPr>
          </a:p>
          <a:p>
            <a:pPr marL="514350" indent="-514350">
              <a:buFont typeface="Wingdings" panose="05000000000000000000" pitchFamily="2" charset="2"/>
              <a:buAutoNum type="arabicPeriod" startAt="5"/>
              <a:defRPr/>
            </a:pPr>
            <a:r>
              <a:rPr lang="en-US" dirty="0">
                <a:solidFill>
                  <a:srgbClr val="009900"/>
                </a:solidFill>
              </a:rPr>
              <a:t>Now select the programming interface. </a:t>
            </a:r>
          </a:p>
          <a:p>
            <a:pPr marL="514350" indent="-514350">
              <a:buFont typeface="Wingdings" panose="05000000000000000000" pitchFamily="2" charset="2"/>
              <a:buAutoNum type="arabicPeriod" startAt="5"/>
              <a:defRPr/>
            </a:pPr>
            <a:r>
              <a:rPr lang="en-US" altLang="en-US" dirty="0">
                <a:solidFill>
                  <a:srgbClr val="009900"/>
                </a:solidFill>
              </a:rPr>
              <a:t>If board is connected AND device driver is installed and a name to serial port is given as such as </a:t>
            </a:r>
            <a:r>
              <a:rPr lang="en-US" altLang="en-US" dirty="0" err="1">
                <a:solidFill>
                  <a:srgbClr val="009900"/>
                </a:solidFill>
              </a:rPr>
              <a:t>COMnn</a:t>
            </a:r>
            <a:r>
              <a:rPr lang="en-US" altLang="en-US" dirty="0">
                <a:solidFill>
                  <a:srgbClr val="009900"/>
                </a:solidFill>
              </a:rPr>
              <a:t>, select it. </a:t>
            </a:r>
          </a:p>
          <a:p>
            <a:pPr marL="514350" indent="-514350">
              <a:buFont typeface="Wingdings" panose="05000000000000000000" pitchFamily="2" charset="2"/>
              <a:buAutoNum type="arabicPeriod" startAt="5"/>
              <a:defRPr/>
            </a:pPr>
            <a:r>
              <a:rPr lang="en-US" dirty="0">
                <a:solidFill>
                  <a:srgbClr val="009900"/>
                </a:solidFill>
              </a:rPr>
              <a:t>Select </a:t>
            </a:r>
            <a:r>
              <a:rPr lang="en-US" dirty="0">
                <a:solidFill>
                  <a:srgbClr val="0070C0"/>
                </a:solidFill>
              </a:rPr>
              <a:t>Tools-&gt; Port-&gt; </a:t>
            </a:r>
            <a:r>
              <a:rPr lang="en-US" dirty="0" err="1">
                <a:solidFill>
                  <a:srgbClr val="0070C0"/>
                </a:solidFill>
              </a:rPr>
              <a:t>COMnn</a:t>
            </a:r>
            <a:r>
              <a:rPr lang="en-US" dirty="0">
                <a:solidFill>
                  <a:srgbClr val="0070C0"/>
                </a:solidFill>
              </a:rPr>
              <a:t> </a:t>
            </a:r>
            <a:r>
              <a:rPr lang="en-US" dirty="0">
                <a:solidFill>
                  <a:srgbClr val="009900"/>
                </a:solidFill>
              </a:rPr>
              <a:t>This will select virtual serial port created by USB to Serial Driver. </a:t>
            </a:r>
          </a:p>
          <a:p>
            <a:pPr marL="514350" indent="-514350">
              <a:buFont typeface="Wingdings" panose="05000000000000000000" pitchFamily="2" charset="2"/>
              <a:buNone/>
              <a:defRPr/>
            </a:pPr>
            <a:endParaRPr lang="en-US" sz="2800" dirty="0" smtClean="0">
              <a:solidFill>
                <a:srgbClr val="009900"/>
              </a:solidFill>
            </a:endParaRPr>
          </a:p>
          <a:p>
            <a:pPr marL="514350" indent="-514350">
              <a:buFont typeface="Wingdings" panose="05000000000000000000" pitchFamily="2" charset="2"/>
              <a:buAutoNum type="arabicPeriod"/>
              <a:defRPr/>
            </a:pPr>
            <a:endParaRPr 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52400" y="0"/>
            <a:ext cx="8791575" cy="776288"/>
          </a:xfrm>
        </p:spPr>
        <p:txBody>
          <a:bodyPr anchor="t"/>
          <a:lstStyle/>
          <a:p>
            <a:r>
              <a:rPr lang="en-US" altLang="en-US" sz="4000" smtClean="0"/>
              <a:t>A Typical Sketch Development</a:t>
            </a:r>
          </a:p>
        </p:txBody>
      </p:sp>
      <p:sp>
        <p:nvSpPr>
          <p:cNvPr id="38915" name="Content Placeholder 2"/>
          <p:cNvSpPr>
            <a:spLocks noGrp="1"/>
          </p:cNvSpPr>
          <p:nvPr>
            <p:ph idx="1"/>
          </p:nvPr>
        </p:nvSpPr>
        <p:spPr>
          <a:xfrm>
            <a:off x="228600" y="1905000"/>
            <a:ext cx="8726488" cy="4800600"/>
          </a:xfrm>
        </p:spPr>
        <p:txBody>
          <a:bodyPr>
            <a:normAutofit/>
          </a:bodyPr>
          <a:lstStyle/>
          <a:p>
            <a:pPr marL="0" indent="0">
              <a:buFont typeface="Wingdings" panose="05000000000000000000" pitchFamily="2" charset="2"/>
              <a:buNone/>
              <a:defRPr/>
            </a:pPr>
            <a:r>
              <a:rPr lang="en-US" sz="2800" dirty="0" smtClean="0">
                <a:solidFill>
                  <a:srgbClr val="009900"/>
                </a:solidFill>
              </a:rPr>
              <a:t>8. Press </a:t>
            </a:r>
            <a:r>
              <a:rPr lang="en-US" sz="2800" dirty="0">
                <a:solidFill>
                  <a:srgbClr val="7030A0"/>
                </a:solidFill>
              </a:rPr>
              <a:t>VERIFY</a:t>
            </a:r>
            <a:r>
              <a:rPr lang="en-US" sz="2800" dirty="0">
                <a:solidFill>
                  <a:srgbClr val="009900"/>
                </a:solidFill>
              </a:rPr>
              <a:t> Button. Bottom right shows progress bar</a:t>
            </a:r>
            <a:r>
              <a:rPr lang="en-US" sz="2800" dirty="0" smtClean="0">
                <a:solidFill>
                  <a:srgbClr val="009900"/>
                </a:solidFill>
              </a:rPr>
              <a:t>.</a:t>
            </a:r>
          </a:p>
          <a:p>
            <a:pPr marL="0" indent="0">
              <a:buFont typeface="Wingdings" panose="05000000000000000000" pitchFamily="2" charset="2"/>
              <a:buNone/>
              <a:defRPr/>
            </a:pPr>
            <a:endParaRPr lang="en-US" sz="2800" dirty="0">
              <a:solidFill>
                <a:srgbClr val="009900"/>
              </a:solidFill>
            </a:endParaRPr>
          </a:p>
          <a:p>
            <a:pPr marL="0" indent="0">
              <a:buFont typeface="Wingdings" panose="05000000000000000000" pitchFamily="2" charset="2"/>
              <a:buNone/>
              <a:defRPr/>
            </a:pPr>
            <a:r>
              <a:rPr lang="en-US" sz="2800" dirty="0" smtClean="0">
                <a:solidFill>
                  <a:srgbClr val="009900"/>
                </a:solidFill>
              </a:rPr>
              <a:t>9. Bottom </a:t>
            </a:r>
            <a:r>
              <a:rPr lang="en-US" sz="2800" dirty="0">
                <a:solidFill>
                  <a:srgbClr val="009900"/>
                </a:solidFill>
              </a:rPr>
              <a:t>left line shows </a:t>
            </a:r>
            <a:r>
              <a:rPr lang="en-US" sz="2800" dirty="0" smtClean="0">
                <a:solidFill>
                  <a:srgbClr val="FF0000"/>
                </a:solidFill>
              </a:rPr>
              <a:t>Compiling Sketch… </a:t>
            </a:r>
            <a:r>
              <a:rPr lang="en-US" sz="2800" dirty="0">
                <a:solidFill>
                  <a:srgbClr val="009900"/>
                </a:solidFill>
              </a:rPr>
              <a:t>and after some time as </a:t>
            </a:r>
            <a:r>
              <a:rPr lang="en-US" sz="2800" dirty="0">
                <a:solidFill>
                  <a:srgbClr val="FF0000"/>
                </a:solidFill>
              </a:rPr>
              <a:t>Done Compiling</a:t>
            </a:r>
            <a:r>
              <a:rPr lang="en-US" sz="2800" dirty="0">
                <a:solidFill>
                  <a:srgbClr val="009900"/>
                </a:solidFill>
              </a:rPr>
              <a:t>. Now </a:t>
            </a:r>
            <a:r>
              <a:rPr lang="en-US" sz="2800" dirty="0" smtClean="0">
                <a:solidFill>
                  <a:srgbClr val="009900"/>
                </a:solidFill>
              </a:rPr>
              <a:t>IDE has created machine code file for us and it is ready to send it to Board.</a:t>
            </a:r>
          </a:p>
          <a:p>
            <a:pPr marL="0" indent="0">
              <a:buFont typeface="Wingdings" panose="05000000000000000000" pitchFamily="2" charset="2"/>
              <a:buNone/>
              <a:defRPr/>
            </a:pPr>
            <a:endParaRPr lang="en-US" sz="2800" dirty="0">
              <a:solidFill>
                <a:srgbClr val="009900"/>
              </a:solidFill>
            </a:endParaRPr>
          </a:p>
          <a:p>
            <a:pPr marL="0" indent="0">
              <a:buFont typeface="Wingdings" panose="05000000000000000000" pitchFamily="2" charset="2"/>
              <a:buNone/>
              <a:defRPr/>
            </a:pPr>
            <a:r>
              <a:rPr lang="en-US" sz="2800" dirty="0" smtClean="0">
                <a:solidFill>
                  <a:srgbClr val="FF0000"/>
                </a:solidFill>
              </a:rPr>
              <a:t>10. If there were any compilation errors they will be highlighted in red at the bottom of the screen.</a:t>
            </a:r>
            <a:endParaRPr lang="en-US" sz="2800" dirty="0">
              <a:solidFill>
                <a:srgbClr val="FF0000"/>
              </a:solidFill>
            </a:endParaRPr>
          </a:p>
          <a:p>
            <a:pPr marL="0" indent="0">
              <a:buFont typeface="Wingdings" panose="05000000000000000000" pitchFamily="2" charset="2"/>
              <a:buNone/>
              <a:defRPr/>
            </a:pPr>
            <a:endParaRPr lang="en-US" sz="2800" dirty="0" smtClean="0">
              <a:solidFill>
                <a:srgbClr val="009900"/>
              </a:solidFill>
            </a:endParaRPr>
          </a:p>
          <a:p>
            <a:pPr marL="514350" indent="-514350">
              <a:buFont typeface="Wingdings" panose="05000000000000000000" pitchFamily="2" charset="2"/>
              <a:buAutoNum type="arabicPeriod"/>
              <a:defRPr/>
            </a:pPr>
            <a:endParaRPr lang="en-US" sz="2800" dirty="0" smtClean="0">
              <a:solidFill>
                <a:srgbClr val="009900"/>
              </a:solidFill>
            </a:endParaRPr>
          </a:p>
          <a:p>
            <a:pPr marL="514350" indent="-514350">
              <a:buFont typeface="Wingdings" panose="05000000000000000000" pitchFamily="2" charset="2"/>
              <a:buNone/>
              <a:defRPr/>
            </a:pPr>
            <a:endParaRPr lang="en-US" sz="2800" dirty="0" smtClean="0">
              <a:solidFill>
                <a:srgbClr val="009900"/>
              </a:solidFill>
            </a:endParaRPr>
          </a:p>
          <a:p>
            <a:pPr marL="514350" indent="-514350">
              <a:buFont typeface="Wingdings" panose="05000000000000000000" pitchFamily="2" charset="2"/>
              <a:buAutoNum type="arabicPeriod"/>
              <a:defRPr/>
            </a:pPr>
            <a:endParaRPr 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0"/>
            <a:ext cx="8791575" cy="776288"/>
          </a:xfrm>
        </p:spPr>
        <p:txBody>
          <a:bodyPr anchor="t"/>
          <a:lstStyle/>
          <a:p>
            <a:r>
              <a:rPr lang="en-US" altLang="en-US" sz="4000" smtClean="0"/>
              <a:t>A Typical Sketch Development</a:t>
            </a:r>
          </a:p>
        </p:txBody>
      </p:sp>
      <p:sp>
        <p:nvSpPr>
          <p:cNvPr id="46083" name="Content Placeholder 2"/>
          <p:cNvSpPr>
            <a:spLocks noGrp="1"/>
          </p:cNvSpPr>
          <p:nvPr>
            <p:ph idx="1"/>
          </p:nvPr>
        </p:nvSpPr>
        <p:spPr>
          <a:xfrm>
            <a:off x="228600" y="1905000"/>
            <a:ext cx="8726488" cy="4800600"/>
          </a:xfrm>
        </p:spPr>
        <p:txBody>
          <a:bodyPr/>
          <a:lstStyle/>
          <a:p>
            <a:pPr marL="514350" indent="-514350">
              <a:buFont typeface="Wingdings" panose="05000000000000000000" pitchFamily="2" charset="2"/>
              <a:buNone/>
            </a:pPr>
            <a:r>
              <a:rPr lang="en-US" altLang="en-US" sz="3000" smtClean="0">
                <a:solidFill>
                  <a:srgbClr val="009900"/>
                </a:solidFill>
              </a:rPr>
              <a:t>11. </a:t>
            </a:r>
            <a:r>
              <a:rPr lang="en-US" altLang="en-US" sz="3000" smtClean="0">
                <a:solidFill>
                  <a:srgbClr val="7030A0"/>
                </a:solidFill>
              </a:rPr>
              <a:t>UPLOAD</a:t>
            </a:r>
            <a:r>
              <a:rPr lang="en-US" altLang="en-US" sz="3000" smtClean="0">
                <a:solidFill>
                  <a:srgbClr val="009900"/>
                </a:solidFill>
              </a:rPr>
              <a:t> button on top left, performs dual tasks of compilation as well as transportation of machine code to the board. When we  press </a:t>
            </a:r>
            <a:r>
              <a:rPr lang="en-US" altLang="en-US" sz="3000" smtClean="0">
                <a:solidFill>
                  <a:srgbClr val="7030A0"/>
                </a:solidFill>
              </a:rPr>
              <a:t>UPLOAD</a:t>
            </a:r>
            <a:r>
              <a:rPr lang="en-US" altLang="en-US" sz="3000" smtClean="0">
                <a:solidFill>
                  <a:srgbClr val="009900"/>
                </a:solidFill>
              </a:rPr>
              <a:t> button, the IDE bottom line shows first </a:t>
            </a:r>
            <a:r>
              <a:rPr lang="en-US" altLang="en-US" sz="3000" smtClean="0">
                <a:solidFill>
                  <a:srgbClr val="0070C0"/>
                </a:solidFill>
              </a:rPr>
              <a:t>Compiling Sketch </a:t>
            </a:r>
            <a:r>
              <a:rPr lang="en-US" altLang="en-US" sz="3000" smtClean="0">
                <a:solidFill>
                  <a:srgbClr val="009900"/>
                </a:solidFill>
              </a:rPr>
              <a:t>and then </a:t>
            </a:r>
            <a:r>
              <a:rPr lang="en-US" altLang="en-US" sz="3000" smtClean="0">
                <a:solidFill>
                  <a:srgbClr val="0070C0"/>
                </a:solidFill>
              </a:rPr>
              <a:t>Uploading….</a:t>
            </a:r>
            <a:endParaRPr lang="en-US" altLang="en-US" sz="3000" smtClean="0">
              <a:solidFill>
                <a:srgbClr val="009900"/>
              </a:solidFill>
            </a:endParaRPr>
          </a:p>
          <a:p>
            <a:pPr marL="514350" indent="-514350">
              <a:buFont typeface="Wingdings" panose="05000000000000000000" pitchFamily="2" charset="2"/>
              <a:buNone/>
            </a:pPr>
            <a:endParaRPr lang="en-US" altLang="en-US" sz="3000" smtClean="0">
              <a:solidFill>
                <a:srgbClr val="009900"/>
              </a:solidFill>
            </a:endParaRPr>
          </a:p>
          <a:p>
            <a:pPr marL="514350" indent="-514350">
              <a:buFont typeface="Wingdings" panose="05000000000000000000" pitchFamily="2" charset="2"/>
              <a:buNone/>
            </a:pPr>
            <a:r>
              <a:rPr lang="en-US" altLang="en-US" sz="2800" smtClean="0">
                <a:solidFill>
                  <a:srgbClr val="FF0000"/>
                </a:solidFill>
              </a:rPr>
              <a:t>If some issue then  above message remains there for quite some time and then an error message in red colour on black background appears the left bottom.</a:t>
            </a:r>
          </a:p>
          <a:p>
            <a:pPr marL="514350" indent="-514350">
              <a:buFont typeface="Wingdings" panose="05000000000000000000" pitchFamily="2" charset="2"/>
              <a:buAutoNum type="arabicPeriod"/>
            </a:pPr>
            <a:endParaRPr lang="en-US" altLang="en-US" sz="2800" smtClean="0">
              <a:solidFill>
                <a:srgbClr val="009900"/>
              </a:solidFill>
            </a:endParaRPr>
          </a:p>
          <a:p>
            <a:pPr marL="514350" indent="-514350">
              <a:buFont typeface="Wingdings" panose="05000000000000000000" pitchFamily="2" charset="2"/>
              <a:buAutoNum type="arabicPeriod"/>
            </a:pPr>
            <a:endParaRPr lang="en-US" altLang="en-US" sz="2800" smtClean="0">
              <a:solidFill>
                <a:srgbClr val="00B0F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2400" y="0"/>
            <a:ext cx="8791575" cy="776288"/>
          </a:xfrm>
        </p:spPr>
        <p:txBody>
          <a:bodyPr anchor="t"/>
          <a:lstStyle/>
          <a:p>
            <a:r>
              <a:rPr lang="en-US" altLang="en-US" sz="4000" smtClean="0"/>
              <a:t>A Typical Sketch Development</a:t>
            </a:r>
          </a:p>
        </p:txBody>
      </p:sp>
      <p:sp>
        <p:nvSpPr>
          <p:cNvPr id="47107" name="Content Placeholder 2"/>
          <p:cNvSpPr>
            <a:spLocks noGrp="1"/>
          </p:cNvSpPr>
          <p:nvPr>
            <p:ph idx="1"/>
          </p:nvPr>
        </p:nvSpPr>
        <p:spPr>
          <a:xfrm>
            <a:off x="228600" y="1905000"/>
            <a:ext cx="8726488" cy="4800600"/>
          </a:xfrm>
        </p:spPr>
        <p:txBody>
          <a:bodyPr/>
          <a:lstStyle/>
          <a:p>
            <a:pPr marL="514350" indent="-514350">
              <a:buFont typeface="Wingdings" panose="05000000000000000000" pitchFamily="2" charset="2"/>
              <a:buNone/>
            </a:pPr>
            <a:endParaRPr lang="en-US" altLang="en-US" sz="2800" smtClean="0">
              <a:solidFill>
                <a:srgbClr val="009900"/>
              </a:solidFill>
            </a:endParaRPr>
          </a:p>
          <a:p>
            <a:pPr marL="514350" indent="-514350">
              <a:buFont typeface="Wingdings" panose="05000000000000000000" pitchFamily="2" charset="2"/>
              <a:buNone/>
            </a:pPr>
            <a:r>
              <a:rPr lang="en-US" altLang="en-US" smtClean="0">
                <a:solidFill>
                  <a:srgbClr val="009900"/>
                </a:solidFill>
              </a:rPr>
              <a:t>12. If the board is connected and powered, the uploading will begin in 2-3 seconds. The Debug LED as well as Tx and Rx LEDs on board will blink on the board indicating that machine code file is being transferred from PC to board. The time it takes depends upon length of program but it is usually 2 to 10 seconds. </a:t>
            </a:r>
          </a:p>
          <a:p>
            <a:pPr marL="514350" indent="-514350">
              <a:buFont typeface="Wingdings" panose="05000000000000000000" pitchFamily="2" charset="2"/>
              <a:buAutoNum type="arabicPeriod"/>
            </a:pPr>
            <a:endParaRPr lang="en-US" altLang="en-US" sz="2800" smtClean="0">
              <a:solidFill>
                <a:srgbClr val="009900"/>
              </a:solidFill>
            </a:endParaRPr>
          </a:p>
          <a:p>
            <a:pPr marL="514350" indent="-514350">
              <a:buFont typeface="Wingdings" panose="05000000000000000000" pitchFamily="2" charset="2"/>
              <a:buNone/>
            </a:pPr>
            <a:endParaRPr lang="en-US" altLang="en-US" sz="2800" smtClean="0">
              <a:solidFill>
                <a:srgbClr val="009900"/>
              </a:solidFill>
            </a:endParaRPr>
          </a:p>
          <a:p>
            <a:pPr marL="514350" indent="-514350">
              <a:buFont typeface="Wingdings" panose="05000000000000000000" pitchFamily="2" charset="2"/>
              <a:buAutoNum type="arabicPeriod"/>
            </a:pPr>
            <a:endParaRPr lang="en-US" altLang="en-US" sz="2800" smtClean="0">
              <a:solidFill>
                <a:srgbClr val="00B0F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52400" y="0"/>
            <a:ext cx="8791575" cy="776288"/>
          </a:xfrm>
        </p:spPr>
        <p:txBody>
          <a:bodyPr anchor="t"/>
          <a:lstStyle/>
          <a:p>
            <a:r>
              <a:rPr lang="en-US" altLang="en-US" sz="4000" smtClean="0"/>
              <a:t>A Typical Sketch Development</a:t>
            </a:r>
          </a:p>
        </p:txBody>
      </p:sp>
      <p:sp>
        <p:nvSpPr>
          <p:cNvPr id="38915" name="Content Placeholder 2"/>
          <p:cNvSpPr>
            <a:spLocks noGrp="1"/>
          </p:cNvSpPr>
          <p:nvPr>
            <p:ph idx="1"/>
          </p:nvPr>
        </p:nvSpPr>
        <p:spPr>
          <a:xfrm>
            <a:off x="228600" y="1905000"/>
            <a:ext cx="8726488" cy="4800600"/>
          </a:xfrm>
        </p:spPr>
        <p:txBody>
          <a:bodyPr>
            <a:normAutofit fontScale="92500" lnSpcReduction="10000"/>
          </a:bodyPr>
          <a:lstStyle/>
          <a:p>
            <a:pPr marL="514350" indent="-514350">
              <a:buFont typeface="Wingdings" panose="05000000000000000000" pitchFamily="2" charset="2"/>
              <a:buNone/>
              <a:defRPr/>
            </a:pPr>
            <a:r>
              <a:rPr lang="en-US" sz="2800" dirty="0" smtClean="0">
                <a:solidFill>
                  <a:srgbClr val="009900"/>
                </a:solidFill>
              </a:rPr>
              <a:t>13. If successful then a message </a:t>
            </a:r>
            <a:r>
              <a:rPr lang="en-US" sz="2800" dirty="0" smtClean="0">
                <a:solidFill>
                  <a:srgbClr val="0070C0"/>
                </a:solidFill>
              </a:rPr>
              <a:t>Done Uploading. </a:t>
            </a:r>
            <a:r>
              <a:rPr lang="en-US" sz="2800" dirty="0" smtClean="0">
                <a:solidFill>
                  <a:srgbClr val="009900"/>
                </a:solidFill>
              </a:rPr>
              <a:t>appears. (It means that machine code is now stored in non-volatile or flash memory or ROM of the MCU and can be run again and again without downloading.)</a:t>
            </a:r>
          </a:p>
          <a:p>
            <a:pPr marL="514350" indent="-514350">
              <a:buFont typeface="Wingdings" panose="05000000000000000000" pitchFamily="2" charset="2"/>
              <a:buNone/>
              <a:defRPr/>
            </a:pPr>
            <a:r>
              <a:rPr lang="en-US" sz="2800" dirty="0" smtClean="0">
                <a:solidFill>
                  <a:srgbClr val="009900"/>
                </a:solidFill>
              </a:rPr>
              <a:t>14. After this the MCU on board is reset by PC. MCU takes about 1 to 2 seconds and then runs our program or sketch.</a:t>
            </a:r>
          </a:p>
          <a:p>
            <a:pPr marL="514350" indent="-514350">
              <a:buFont typeface="Wingdings" panose="05000000000000000000" pitchFamily="2" charset="2"/>
              <a:buNone/>
              <a:defRPr/>
            </a:pPr>
            <a:r>
              <a:rPr lang="en-US" sz="2800" dirty="0" smtClean="0">
                <a:solidFill>
                  <a:srgbClr val="009900"/>
                </a:solidFill>
              </a:rPr>
              <a:t>15. To rerun any program already stored in flash memory, we need to press RESET button on board.</a:t>
            </a:r>
          </a:p>
          <a:p>
            <a:pPr marL="514350" indent="-514350">
              <a:buFont typeface="Wingdings" panose="05000000000000000000" pitchFamily="2" charset="2"/>
              <a:buNone/>
              <a:defRPr/>
            </a:pPr>
            <a:r>
              <a:rPr lang="en-US" sz="2800" dirty="0" smtClean="0">
                <a:solidFill>
                  <a:srgbClr val="009900"/>
                </a:solidFill>
              </a:rPr>
              <a:t>16. If a program in ROM is corrupted for some reason then we can redo all steps and load fresh machine code in board and run the code.</a:t>
            </a:r>
          </a:p>
          <a:p>
            <a:pPr marL="514350" indent="-514350">
              <a:buFont typeface="Wingdings" panose="05000000000000000000" pitchFamily="2" charset="2"/>
              <a:buNone/>
              <a:defRPr/>
            </a:pPr>
            <a:endParaRPr 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52400" y="0"/>
            <a:ext cx="8791575" cy="776288"/>
          </a:xfrm>
        </p:spPr>
        <p:txBody>
          <a:bodyPr anchor="t"/>
          <a:lstStyle/>
          <a:p>
            <a:r>
              <a:rPr lang="en-US" altLang="en-US" sz="4000" smtClean="0"/>
              <a:t>Another Typical Sketch Development</a:t>
            </a:r>
          </a:p>
        </p:txBody>
      </p:sp>
      <p:sp>
        <p:nvSpPr>
          <p:cNvPr id="49155" name="Content Placeholder 2"/>
          <p:cNvSpPr>
            <a:spLocks noGrp="1"/>
          </p:cNvSpPr>
          <p:nvPr>
            <p:ph idx="1"/>
          </p:nvPr>
        </p:nvSpPr>
        <p:spPr>
          <a:xfrm>
            <a:off x="228600" y="1905000"/>
            <a:ext cx="8726488" cy="4800600"/>
          </a:xfrm>
        </p:spPr>
        <p:txBody>
          <a:bodyPr/>
          <a:lstStyle/>
          <a:p>
            <a:pPr marL="514350" indent="-514350">
              <a:buFont typeface="Wingdings" panose="05000000000000000000" pitchFamily="2" charset="2"/>
              <a:buNone/>
            </a:pPr>
            <a:r>
              <a:rPr lang="en-US" altLang="en-US" sz="2400" dirty="0" smtClean="0">
                <a:solidFill>
                  <a:srgbClr val="009900"/>
                </a:solidFill>
              </a:rPr>
              <a:t>Let us say we wish to create a  new program or sketch </a:t>
            </a:r>
          </a:p>
          <a:p>
            <a:pPr marL="514350" indent="-514350">
              <a:buFont typeface="Wingdings" panose="05000000000000000000" pitchFamily="2" charset="2"/>
              <a:buAutoNum type="arabicPeriod"/>
            </a:pPr>
            <a:r>
              <a:rPr lang="en-US" altLang="en-US" sz="2400" dirty="0" smtClean="0">
                <a:solidFill>
                  <a:srgbClr val="0070C0"/>
                </a:solidFill>
              </a:rPr>
              <a:t>File</a:t>
            </a:r>
            <a:r>
              <a:rPr lang="en-US" altLang="en-US" sz="2400" dirty="0" smtClean="0">
                <a:solidFill>
                  <a:srgbClr val="00B0F0"/>
                </a:solidFill>
              </a:rPr>
              <a:t> </a:t>
            </a:r>
            <a:r>
              <a:rPr lang="en-US" altLang="en-US" sz="2400" dirty="0" smtClean="0">
                <a:solidFill>
                  <a:srgbClr val="0070C0"/>
                </a:solidFill>
              </a:rPr>
              <a:t>-&gt; New </a:t>
            </a:r>
            <a:r>
              <a:rPr lang="en-US" altLang="en-US" sz="2400" dirty="0" smtClean="0">
                <a:solidFill>
                  <a:srgbClr val="009900"/>
                </a:solidFill>
              </a:rPr>
              <a:t>This will opens another similar window with same name. </a:t>
            </a:r>
          </a:p>
          <a:p>
            <a:pPr marL="514350" indent="-514350">
              <a:buFont typeface="Wingdings" panose="05000000000000000000" pitchFamily="2" charset="2"/>
              <a:buAutoNum type="arabicPeriod"/>
            </a:pPr>
            <a:r>
              <a:rPr lang="en-US" altLang="en-US" sz="2400" dirty="0" smtClean="0">
                <a:solidFill>
                  <a:srgbClr val="009900"/>
                </a:solidFill>
              </a:rPr>
              <a:t>Save it under a new filename say </a:t>
            </a:r>
            <a:r>
              <a:rPr lang="en-US" altLang="en-US" sz="2400" dirty="0" err="1" smtClean="0">
                <a:solidFill>
                  <a:srgbClr val="009900"/>
                </a:solidFill>
              </a:rPr>
              <a:t>my_program</a:t>
            </a:r>
            <a:r>
              <a:rPr lang="en-US" altLang="en-US" sz="2400" dirty="0" smtClean="0">
                <a:solidFill>
                  <a:srgbClr val="009900"/>
                </a:solidFill>
              </a:rPr>
              <a:t>.</a:t>
            </a:r>
          </a:p>
          <a:p>
            <a:pPr marL="514350" indent="-514350">
              <a:buFont typeface="Wingdings" panose="05000000000000000000" pitchFamily="2" charset="2"/>
              <a:buAutoNum type="arabicPeriod"/>
            </a:pPr>
            <a:r>
              <a:rPr lang="en-US" altLang="en-US" sz="2400" dirty="0" smtClean="0">
                <a:solidFill>
                  <a:srgbClr val="0070C0"/>
                </a:solidFill>
              </a:rPr>
              <a:t>File</a:t>
            </a:r>
            <a:r>
              <a:rPr lang="en-US" altLang="en-US" sz="2400" dirty="0" smtClean="0">
                <a:solidFill>
                  <a:srgbClr val="00B0F0"/>
                </a:solidFill>
              </a:rPr>
              <a:t> </a:t>
            </a:r>
            <a:r>
              <a:rPr lang="en-US" altLang="en-US" sz="2400" dirty="0" smtClean="0">
                <a:solidFill>
                  <a:srgbClr val="0070C0"/>
                </a:solidFill>
              </a:rPr>
              <a:t>-&gt;</a:t>
            </a:r>
            <a:r>
              <a:rPr lang="en-US" altLang="en-US" sz="2400" dirty="0" smtClean="0">
                <a:solidFill>
                  <a:srgbClr val="00B0F0"/>
                </a:solidFill>
              </a:rPr>
              <a:t> </a:t>
            </a:r>
            <a:r>
              <a:rPr lang="en-US" altLang="en-US" sz="2400" dirty="0" smtClean="0">
                <a:solidFill>
                  <a:srgbClr val="0070C0"/>
                </a:solidFill>
              </a:rPr>
              <a:t>Save As. </a:t>
            </a:r>
            <a:r>
              <a:rPr lang="en-US" altLang="en-US" sz="2400" dirty="0" smtClean="0">
                <a:solidFill>
                  <a:srgbClr val="009900"/>
                </a:solidFill>
              </a:rPr>
              <a:t>A new window will </a:t>
            </a:r>
            <a:r>
              <a:rPr lang="en-US" altLang="en-US" sz="2400" dirty="0" err="1" smtClean="0">
                <a:solidFill>
                  <a:srgbClr val="009900"/>
                </a:solidFill>
              </a:rPr>
              <a:t>open.Select</a:t>
            </a:r>
            <a:r>
              <a:rPr lang="en-US" altLang="en-US" sz="2400" dirty="0" smtClean="0">
                <a:solidFill>
                  <a:srgbClr val="009900"/>
                </a:solidFill>
              </a:rPr>
              <a:t> appropriate folder and appropriate filename like </a:t>
            </a:r>
            <a:r>
              <a:rPr lang="en-US" altLang="en-US" sz="2400" dirty="0" err="1" smtClean="0">
                <a:solidFill>
                  <a:srgbClr val="0070C0"/>
                </a:solidFill>
              </a:rPr>
              <a:t>my_program</a:t>
            </a:r>
            <a:r>
              <a:rPr lang="en-US" altLang="en-US" sz="2400" dirty="0" smtClean="0">
                <a:solidFill>
                  <a:srgbClr val="0070C0"/>
                </a:solidFill>
              </a:rPr>
              <a:t>. </a:t>
            </a:r>
            <a:r>
              <a:rPr lang="en-US" altLang="en-US" sz="2400" dirty="0" smtClean="0">
                <a:solidFill>
                  <a:srgbClr val="009900"/>
                </a:solidFill>
              </a:rPr>
              <a:t>The window at the top will now show filename as </a:t>
            </a:r>
            <a:r>
              <a:rPr lang="en-US" altLang="en-US" sz="2400" dirty="0" err="1" smtClean="0">
                <a:solidFill>
                  <a:srgbClr val="0070C0"/>
                </a:solidFill>
              </a:rPr>
              <a:t>my_program</a:t>
            </a:r>
            <a:r>
              <a:rPr lang="en-US" altLang="en-US" sz="2400" dirty="0" smtClean="0">
                <a:solidFill>
                  <a:srgbClr val="009900"/>
                </a:solidFill>
              </a:rPr>
              <a:t> rather than </a:t>
            </a:r>
            <a:r>
              <a:rPr lang="en-US" altLang="en-US" sz="2400" dirty="0" smtClean="0">
                <a:solidFill>
                  <a:srgbClr val="0070C0"/>
                </a:solidFill>
              </a:rPr>
              <a:t>sketch06a</a:t>
            </a:r>
            <a:r>
              <a:rPr lang="en-US" altLang="en-US" sz="2400" dirty="0" smtClean="0">
                <a:solidFill>
                  <a:srgbClr val="009900"/>
                </a:solidFill>
              </a:rPr>
              <a:t>.</a:t>
            </a:r>
          </a:p>
          <a:p>
            <a:pPr marL="514350" indent="-514350">
              <a:buFont typeface="Wingdings" panose="05000000000000000000" pitchFamily="2" charset="2"/>
              <a:buAutoNum type="arabicPeriod"/>
            </a:pPr>
            <a:r>
              <a:rPr lang="en-US" altLang="en-US" sz="2400" dirty="0" smtClean="0">
                <a:solidFill>
                  <a:srgbClr val="009900"/>
                </a:solidFill>
              </a:rPr>
              <a:t>Type your code here. Occasionally press keys CTRL-S or SAVE button on IDE.</a:t>
            </a:r>
          </a:p>
          <a:p>
            <a:pPr marL="514350" indent="-514350">
              <a:buFont typeface="Wingdings" panose="05000000000000000000" pitchFamily="2" charset="2"/>
              <a:buAutoNum type="arabicPeriod"/>
            </a:pPr>
            <a:r>
              <a:rPr lang="en-US" altLang="en-US" sz="2400" dirty="0" smtClean="0">
                <a:solidFill>
                  <a:srgbClr val="009900"/>
                </a:solidFill>
              </a:rPr>
              <a:t>Once done, verify and upload.</a:t>
            </a:r>
          </a:p>
          <a:p>
            <a:pPr marL="514350" indent="-514350">
              <a:buFont typeface="Wingdings" panose="05000000000000000000" pitchFamily="2" charset="2"/>
              <a:buAutoNum type="arabicPeriod"/>
            </a:pPr>
            <a:endParaRPr lang="en-US" altLang="en-US" sz="2800" dirty="0" smtClean="0">
              <a:solidFill>
                <a:srgbClr val="009900"/>
              </a:solidFill>
            </a:endParaRPr>
          </a:p>
          <a:p>
            <a:pPr marL="514350" indent="-514350">
              <a:buFont typeface="Wingdings" panose="05000000000000000000" pitchFamily="2" charset="2"/>
              <a:buAutoNum type="arabicPeriod"/>
            </a:pPr>
            <a:endParaRPr lang="en-US" altLang="en-US" sz="2800" dirty="0" smtClean="0">
              <a:solidFill>
                <a:srgbClr val="009900"/>
              </a:solidFill>
            </a:endParaRPr>
          </a:p>
          <a:p>
            <a:pPr marL="514350" indent="-514350">
              <a:buFont typeface="Wingdings" panose="05000000000000000000" pitchFamily="2" charset="2"/>
              <a:buAutoNum type="arabicPeriod"/>
            </a:pPr>
            <a:endParaRPr lang="en-US" altLang="en-US" sz="2800" dirty="0" smtClean="0">
              <a:solidFill>
                <a:srgbClr val="009900"/>
              </a:solidFill>
            </a:endParaRPr>
          </a:p>
          <a:p>
            <a:pPr marL="514350" indent="-514350">
              <a:buFont typeface="Wingdings" panose="05000000000000000000" pitchFamily="2" charset="2"/>
              <a:buNone/>
            </a:pPr>
            <a:endParaRPr lang="en-US" altLang="en-US" sz="2800" dirty="0" smtClean="0">
              <a:solidFill>
                <a:srgbClr val="009900"/>
              </a:solidFill>
            </a:endParaRPr>
          </a:p>
          <a:p>
            <a:pPr marL="514350" indent="-514350">
              <a:buFont typeface="Wingdings" panose="05000000000000000000" pitchFamily="2" charset="2"/>
              <a:buAutoNum type="arabicPeriod"/>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52400" y="0"/>
            <a:ext cx="8791575" cy="776288"/>
          </a:xfrm>
        </p:spPr>
        <p:txBody>
          <a:bodyPr anchor="t"/>
          <a:lstStyle/>
          <a:p>
            <a:r>
              <a:rPr lang="en-US" altLang="en-US" sz="4000" smtClean="0"/>
              <a:t>PRACTICAL</a:t>
            </a:r>
          </a:p>
        </p:txBody>
      </p:sp>
      <p:sp>
        <p:nvSpPr>
          <p:cNvPr id="49155" name="Content Placeholder 2"/>
          <p:cNvSpPr>
            <a:spLocks noGrp="1"/>
          </p:cNvSpPr>
          <p:nvPr>
            <p:ph idx="1"/>
          </p:nvPr>
        </p:nvSpPr>
        <p:spPr>
          <a:xfrm>
            <a:off x="228600" y="1905000"/>
            <a:ext cx="8726488" cy="4800600"/>
          </a:xfrm>
        </p:spPr>
        <p:txBody>
          <a:bodyPr/>
          <a:lstStyle/>
          <a:p>
            <a:pPr marL="742950" indent="-742950">
              <a:buFont typeface="+mj-lt"/>
              <a:buAutoNum type="arabicPeriod"/>
              <a:defRPr/>
            </a:pPr>
            <a:r>
              <a:rPr lang="en-US" altLang="en-US" sz="2800" dirty="0">
                <a:solidFill>
                  <a:srgbClr val="009900"/>
                </a:solidFill>
              </a:rPr>
              <a:t>Let</a:t>
            </a:r>
            <a:r>
              <a:rPr lang="en-US" altLang="en-US" sz="2800" dirty="0"/>
              <a:t> </a:t>
            </a:r>
            <a:r>
              <a:rPr lang="en-US" altLang="en-US" sz="2800" dirty="0">
                <a:solidFill>
                  <a:srgbClr val="009900"/>
                </a:solidFill>
              </a:rPr>
              <a:t>us now start working on the first program.</a:t>
            </a:r>
          </a:p>
          <a:p>
            <a:pPr marL="742950" indent="-742950">
              <a:buFont typeface="+mj-lt"/>
              <a:buAutoNum type="arabicPeriod"/>
              <a:defRPr/>
            </a:pPr>
            <a:r>
              <a:rPr lang="en-US" altLang="en-US" sz="2800" dirty="0">
                <a:solidFill>
                  <a:srgbClr val="009900"/>
                </a:solidFill>
              </a:rPr>
              <a:t>Make sure that your desktop has folder called</a:t>
            </a:r>
          </a:p>
          <a:p>
            <a:pPr marL="0" indent="0">
              <a:buNone/>
              <a:defRPr/>
            </a:pPr>
            <a:r>
              <a:rPr lang="en-US" altLang="en-US" sz="3000" dirty="0" smtClean="0">
                <a:solidFill>
                  <a:srgbClr val="0070C0"/>
                </a:solidFill>
              </a:rPr>
              <a:t>“</a:t>
            </a:r>
            <a:r>
              <a:rPr lang="en-IN" altLang="en-US" sz="3000" dirty="0">
                <a:solidFill>
                  <a:srgbClr val="0070C0"/>
                </a:solidFill>
              </a:rPr>
              <a:t>Sketches For IITB Workshop</a:t>
            </a:r>
            <a:r>
              <a:rPr lang="en-IN" altLang="en-US" sz="3000" dirty="0" smtClean="0">
                <a:solidFill>
                  <a:srgbClr val="0070C0"/>
                </a:solidFill>
              </a:rPr>
              <a:t>”.</a:t>
            </a:r>
          </a:p>
          <a:p>
            <a:pPr marL="0" indent="0">
              <a:buNone/>
              <a:defRPr/>
            </a:pPr>
            <a:r>
              <a:rPr lang="en-US" altLang="en-US" sz="2800" dirty="0">
                <a:solidFill>
                  <a:srgbClr val="009900"/>
                </a:solidFill>
              </a:rPr>
              <a:t>3. Open spreadsheet “</a:t>
            </a:r>
            <a:r>
              <a:rPr lang="en-US" altLang="en-US" dirty="0">
                <a:solidFill>
                  <a:srgbClr val="0070C0"/>
                </a:solidFill>
              </a:rPr>
              <a:t>List Of Sketches for </a:t>
            </a:r>
            <a:r>
              <a:rPr lang="en-US" altLang="en-US" dirty="0" err="1">
                <a:solidFill>
                  <a:srgbClr val="0070C0"/>
                </a:solidFill>
              </a:rPr>
              <a:t>Woekshop</a:t>
            </a:r>
            <a:r>
              <a:rPr lang="en-US" altLang="en-US" dirty="0">
                <a:solidFill>
                  <a:srgbClr val="0070C0"/>
                </a:solidFill>
              </a:rPr>
              <a:t> on 9 10 11 Oct 2015.xlsx</a:t>
            </a:r>
            <a:r>
              <a:rPr lang="en-IN" altLang="en-US" sz="2800" dirty="0">
                <a:solidFill>
                  <a:srgbClr val="009900"/>
                </a:solidFill>
              </a:rPr>
              <a:t>”. </a:t>
            </a:r>
          </a:p>
          <a:p>
            <a:pPr marL="0" indent="0">
              <a:buFont typeface="Wingdings" panose="05000000000000000000" pitchFamily="2" charset="2"/>
              <a:buNone/>
              <a:defRPr/>
            </a:pPr>
            <a:r>
              <a:rPr lang="en-IN" altLang="en-US" sz="2800" dirty="0">
                <a:solidFill>
                  <a:srgbClr val="009900"/>
                </a:solidFill>
              </a:rPr>
              <a:t>It will guide us the sequence in which we need to run the sketches.</a:t>
            </a:r>
          </a:p>
          <a:p>
            <a:pPr marL="0" indent="0">
              <a:buFont typeface="Wingdings" panose="05000000000000000000" pitchFamily="2" charset="2"/>
              <a:buNone/>
              <a:defRPr/>
            </a:pPr>
            <a:endParaRPr lang="en-US" altLang="en-US" sz="4000" dirty="0">
              <a:solidFill>
                <a:srgbClr val="009900"/>
              </a:solidFill>
            </a:endParaRPr>
          </a:p>
          <a:p>
            <a:pPr marL="742950" indent="-742950">
              <a:buFont typeface="+mj-lt"/>
              <a:buAutoNum type="arabicPeriod"/>
              <a:defRPr/>
            </a:pPr>
            <a:endParaRPr lang="en-US" altLang="en-US" sz="4000" dirty="0" smtClean="0">
              <a:solidFill>
                <a:srgbClr val="009900"/>
              </a:solidFill>
            </a:endParaRPr>
          </a:p>
          <a:p>
            <a:pPr marL="742950" indent="-742950">
              <a:buFont typeface="+mj-lt"/>
              <a:buAutoNum type="arabicPeriod"/>
              <a:defRPr/>
            </a:pPr>
            <a:endParaRPr lang="en-US" altLang="en-US" sz="4000" dirty="0" smtClean="0">
              <a:solidFill>
                <a:srgbClr val="0099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0"/>
            <a:ext cx="8791575" cy="776288"/>
          </a:xfrm>
        </p:spPr>
        <p:txBody>
          <a:bodyPr anchor="t"/>
          <a:lstStyle/>
          <a:p>
            <a:r>
              <a:rPr lang="en-US" altLang="en-US" sz="4000" smtClean="0"/>
              <a:t>Sequence of Learning…</a:t>
            </a:r>
          </a:p>
        </p:txBody>
      </p:sp>
      <p:sp>
        <p:nvSpPr>
          <p:cNvPr id="49155" name="Content Placeholder 2"/>
          <p:cNvSpPr>
            <a:spLocks noGrp="1"/>
          </p:cNvSpPr>
          <p:nvPr>
            <p:ph idx="1"/>
          </p:nvPr>
        </p:nvSpPr>
        <p:spPr>
          <a:xfrm>
            <a:off x="228600" y="1905000"/>
            <a:ext cx="8726488" cy="4800600"/>
          </a:xfrm>
        </p:spPr>
        <p:txBody>
          <a:bodyPr/>
          <a:lstStyle/>
          <a:p>
            <a:pPr marL="742950" indent="-742950">
              <a:buFont typeface="Wingdings" panose="05000000000000000000" pitchFamily="2" charset="2"/>
              <a:buAutoNum type="arabicPeriod"/>
              <a:defRPr/>
            </a:pPr>
            <a:r>
              <a:rPr lang="en-US" altLang="en-US" sz="3600" dirty="0"/>
              <a:t>Digital </a:t>
            </a:r>
            <a:r>
              <a:rPr lang="en-US" altLang="en-US" sz="3600" dirty="0" smtClean="0"/>
              <a:t>Output &amp; Input</a:t>
            </a:r>
            <a:endParaRPr lang="en-US" altLang="en-US" sz="3600" dirty="0"/>
          </a:p>
          <a:p>
            <a:pPr marL="742950" indent="-742950">
              <a:buFont typeface="Wingdings" panose="05000000000000000000" pitchFamily="2" charset="2"/>
              <a:buAutoNum type="arabicPeriod"/>
              <a:defRPr/>
            </a:pPr>
            <a:r>
              <a:rPr lang="en-US" altLang="en-US" sz="3600" dirty="0"/>
              <a:t>Analog Output &amp; Input</a:t>
            </a:r>
          </a:p>
          <a:p>
            <a:pPr marL="742950" indent="-742950">
              <a:buFont typeface="Wingdings" panose="05000000000000000000" pitchFamily="2" charset="2"/>
              <a:buAutoNum type="arabicPeriod"/>
              <a:defRPr/>
            </a:pPr>
            <a:r>
              <a:rPr lang="en-US" altLang="en-US" sz="3600" dirty="0" smtClean="0"/>
              <a:t>LCD </a:t>
            </a:r>
            <a:r>
              <a:rPr lang="en-US" altLang="en-US" sz="3600" dirty="0"/>
              <a:t>Interfacing</a:t>
            </a:r>
          </a:p>
          <a:p>
            <a:pPr marL="742950" indent="-742950">
              <a:buFont typeface="Wingdings" panose="05000000000000000000" pitchFamily="2" charset="2"/>
              <a:buAutoNum type="arabicPeriod"/>
              <a:defRPr/>
            </a:pPr>
            <a:r>
              <a:rPr lang="en-US" altLang="en-US" sz="3600" dirty="0"/>
              <a:t>Serial </a:t>
            </a:r>
            <a:r>
              <a:rPr lang="en-US" altLang="en-US" sz="3600" dirty="0" smtClean="0"/>
              <a:t>Interface</a:t>
            </a:r>
          </a:p>
          <a:p>
            <a:pPr marL="742950" indent="-742950">
              <a:buFont typeface="Wingdings" panose="05000000000000000000" pitchFamily="2" charset="2"/>
              <a:buAutoNum type="arabicPeriod"/>
              <a:defRPr/>
            </a:pPr>
            <a:r>
              <a:rPr lang="en-US" altLang="en-US" sz="3600" dirty="0" smtClean="0"/>
              <a:t>Motor Control</a:t>
            </a:r>
          </a:p>
          <a:p>
            <a:pPr marL="742950" indent="-742950">
              <a:buFont typeface="Wingdings" panose="05000000000000000000" pitchFamily="2" charset="2"/>
              <a:buAutoNum type="arabicPeriod"/>
              <a:defRPr/>
            </a:pPr>
            <a:r>
              <a:rPr lang="en-US" altLang="en-US" sz="3600" dirty="0" smtClean="0"/>
              <a:t>TV Remote </a:t>
            </a:r>
          </a:p>
          <a:p>
            <a:pPr marL="742950" indent="-742950">
              <a:buFont typeface="Wingdings" panose="05000000000000000000" pitchFamily="2" charset="2"/>
              <a:buAutoNum type="arabicPeriod"/>
              <a:defRPr/>
            </a:pPr>
            <a:r>
              <a:rPr lang="en-US" altLang="en-US" sz="3600" dirty="0" smtClean="0"/>
              <a:t>Sensor reading</a:t>
            </a:r>
            <a:endParaRPr lang="en-US" altLang="en-US" sz="3600" dirty="0"/>
          </a:p>
          <a:p>
            <a:pPr marL="742950" indent="-742950">
              <a:buFont typeface="Wingdings" panose="05000000000000000000" pitchFamily="2" charset="2"/>
              <a:buAutoNum type="arabicPeriod"/>
              <a:defRPr/>
            </a:pPr>
            <a:endParaRPr lang="en-US" altLang="en-US" sz="4000" dirty="0">
              <a:solidFill>
                <a:srgbClr val="009900"/>
              </a:solidFill>
            </a:endParaRPr>
          </a:p>
          <a:p>
            <a:pPr marL="742950" indent="-742950">
              <a:buFont typeface="+mj-lt"/>
              <a:buAutoNum type="arabicPeriod"/>
              <a:defRPr/>
            </a:pPr>
            <a:endParaRPr lang="en-US" altLang="en-US" sz="4000" dirty="0" smtClean="0">
              <a:solidFill>
                <a:srgbClr val="009900"/>
              </a:solidFill>
            </a:endParaRPr>
          </a:p>
          <a:p>
            <a:pPr marL="742950" indent="-742950">
              <a:buFont typeface="+mj-lt"/>
              <a:buAutoNum type="arabicPeriod"/>
              <a:defRPr/>
            </a:pPr>
            <a:endParaRPr lang="en-US" altLang="en-US" sz="4000" dirty="0" smtClean="0">
              <a:solidFill>
                <a:srgbClr val="0099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r>
              <a:rPr lang="en-US" sz="5400" dirty="0" smtClean="0"/>
              <a:t>1. Digital Output &amp; Input</a:t>
            </a:r>
            <a:endParaRPr lang="en-US" sz="5400" dirty="0"/>
          </a:p>
        </p:txBody>
      </p:sp>
    </p:spTree>
    <p:extLst>
      <p:ext uri="{BB962C8B-B14F-4D97-AF65-F5344CB8AC3E}">
        <p14:creationId xmlns:p14="http://schemas.microsoft.com/office/powerpoint/2010/main" val="23579728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52400" y="0"/>
            <a:ext cx="8791575" cy="776288"/>
          </a:xfrm>
        </p:spPr>
        <p:txBody>
          <a:bodyPr anchor="t"/>
          <a:lstStyle/>
          <a:p>
            <a:pPr marL="742950" indent="-742950"/>
            <a:r>
              <a:rPr lang="en-US" altLang="en-US" sz="4000" smtClean="0"/>
              <a:t>Digital Output Mode Setting</a:t>
            </a:r>
          </a:p>
        </p:txBody>
      </p:sp>
      <p:sp>
        <p:nvSpPr>
          <p:cNvPr id="52227" name="Content Placeholder 2"/>
          <p:cNvSpPr>
            <a:spLocks noGrp="1"/>
          </p:cNvSpPr>
          <p:nvPr>
            <p:ph idx="1"/>
          </p:nvPr>
        </p:nvSpPr>
        <p:spPr>
          <a:xfrm>
            <a:off x="228600" y="1828800"/>
            <a:ext cx="8726488" cy="4876800"/>
          </a:xfrm>
        </p:spPr>
        <p:txBody>
          <a:bodyPr/>
          <a:lstStyle/>
          <a:p>
            <a:pPr marL="0" indent="0">
              <a:buFont typeface="Wingdings" panose="05000000000000000000" pitchFamily="2" charset="2"/>
              <a:buNone/>
            </a:pPr>
            <a:r>
              <a:rPr lang="en-US" altLang="en-US" smtClean="0"/>
              <a:t>Like all other MCUs, Arduino MCU digital I/O port pins are bi-directional and we can set them as input or output as desired. This has to be to be done once so we usually write this command in setup function.</a:t>
            </a:r>
          </a:p>
          <a:p>
            <a:pPr marL="0" indent="0">
              <a:buFont typeface="Wingdings" panose="05000000000000000000" pitchFamily="2" charset="2"/>
              <a:buNone/>
            </a:pPr>
            <a:endParaRPr lang="en-US" altLang="en-US" sz="2800" smtClean="0"/>
          </a:p>
          <a:p>
            <a:pPr marL="0" indent="0">
              <a:buFont typeface="Wingdings" panose="05000000000000000000" pitchFamily="2" charset="2"/>
              <a:buNone/>
            </a:pPr>
            <a:r>
              <a:rPr lang="en-US" altLang="en-US" sz="2800" smtClean="0"/>
              <a:t>The command set up port pin direction is </a:t>
            </a:r>
          </a:p>
          <a:p>
            <a:pPr marL="0" indent="0">
              <a:buFont typeface="Wingdings" panose="05000000000000000000" pitchFamily="2" charset="2"/>
              <a:buNone/>
            </a:pPr>
            <a:r>
              <a:rPr lang="en-US" altLang="en-US" sz="2800" smtClean="0">
                <a:solidFill>
                  <a:srgbClr val="009900"/>
                </a:solidFill>
              </a:rPr>
              <a:t>pinMode</a:t>
            </a:r>
            <a:r>
              <a:rPr lang="en-US" altLang="en-US" sz="2800" smtClean="0"/>
              <a:t> </a:t>
            </a:r>
            <a:r>
              <a:rPr lang="en-US" altLang="en-US" sz="2800" smtClean="0">
                <a:solidFill>
                  <a:srgbClr val="009900"/>
                </a:solidFill>
              </a:rPr>
              <a:t>(pin_no, OUTPUT); </a:t>
            </a:r>
            <a:r>
              <a:rPr lang="en-US" altLang="en-US" sz="2800" smtClean="0"/>
              <a:t>to set in output mode or</a:t>
            </a:r>
          </a:p>
          <a:p>
            <a:pPr marL="0" indent="0">
              <a:buFont typeface="Wingdings" panose="05000000000000000000" pitchFamily="2" charset="2"/>
              <a:buNone/>
            </a:pPr>
            <a:r>
              <a:rPr lang="en-US" altLang="en-US" sz="2800" smtClean="0">
                <a:solidFill>
                  <a:srgbClr val="009900"/>
                </a:solidFill>
              </a:rPr>
              <a:t>pinMode</a:t>
            </a:r>
            <a:r>
              <a:rPr lang="en-US" altLang="en-US" sz="2800" smtClean="0"/>
              <a:t> </a:t>
            </a:r>
            <a:r>
              <a:rPr lang="en-US" altLang="en-US" sz="2800" smtClean="0">
                <a:solidFill>
                  <a:srgbClr val="009900"/>
                </a:solidFill>
              </a:rPr>
              <a:t>(pin_no, INPUT); </a:t>
            </a:r>
            <a:r>
              <a:rPr lang="en-US" altLang="en-US" sz="2800" smtClean="0"/>
              <a:t>to set in output mode.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928687"/>
          </a:xfrm>
        </p:spPr>
        <p:txBody>
          <a:bodyPr/>
          <a:lstStyle/>
          <a:p>
            <a:pPr eaLnBrk="1" hangingPunct="1"/>
            <a:r>
              <a:rPr lang="en-US" altLang="en-US" sz="4000" smtClean="0">
                <a:solidFill>
                  <a:srgbClr val="FF0000"/>
                </a:solidFill>
              </a:rPr>
              <a:t>What’s so great about Arduino?</a:t>
            </a:r>
          </a:p>
        </p:txBody>
      </p:sp>
      <p:sp>
        <p:nvSpPr>
          <p:cNvPr id="6147" name="Rectangle 3"/>
          <p:cNvSpPr>
            <a:spLocks noGrp="1" noChangeArrowheads="1"/>
          </p:cNvSpPr>
          <p:nvPr>
            <p:ph type="body" idx="1"/>
          </p:nvPr>
        </p:nvSpPr>
        <p:spPr>
          <a:xfrm>
            <a:off x="228600" y="2093913"/>
            <a:ext cx="8726488" cy="4535487"/>
          </a:xfrm>
        </p:spPr>
        <p:txBody>
          <a:bodyPr/>
          <a:lstStyle/>
          <a:p>
            <a:pPr marL="609600" indent="-609600" eaLnBrk="1" hangingPunct="1">
              <a:buFont typeface="Wingdings" panose="05000000000000000000" pitchFamily="2" charset="2"/>
              <a:buAutoNum type="arabicPeriod"/>
            </a:pPr>
            <a:r>
              <a:rPr lang="en-US" altLang="en-US" smtClean="0"/>
              <a:t>It uses ATMEL AVR series MCU which are excellent low cost low power RISC machines with 1 MIPS output per MHz.</a:t>
            </a:r>
          </a:p>
          <a:p>
            <a:pPr marL="609600" indent="-609600" eaLnBrk="1" hangingPunct="1">
              <a:buFont typeface="Wingdings" panose="05000000000000000000" pitchFamily="2" charset="2"/>
              <a:buAutoNum type="arabicPeriod"/>
            </a:pPr>
            <a:r>
              <a:rPr lang="en-US" altLang="en-US" smtClean="0"/>
              <a:t>It has built in multi-channel ADC for analog inputs and several PWM channels for analog outputs.</a:t>
            </a:r>
          </a:p>
          <a:p>
            <a:pPr marL="609600" indent="-609600" eaLnBrk="1" hangingPunct="1">
              <a:buFont typeface="Wingdings" panose="05000000000000000000" pitchFamily="2" charset="2"/>
              <a:buAutoNum type="arabicPeriod"/>
            </a:pPr>
            <a:r>
              <a:rPr lang="en-US" altLang="en-US" smtClean="0"/>
              <a:t>The MCU ICs and the board are easily available in INDIA at lowest prices.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52400" y="0"/>
            <a:ext cx="8791575" cy="776288"/>
          </a:xfrm>
        </p:spPr>
        <p:txBody>
          <a:bodyPr anchor="t"/>
          <a:lstStyle/>
          <a:p>
            <a:pPr marL="742950" indent="-742950"/>
            <a:r>
              <a:rPr lang="en-US" altLang="en-US" sz="4000" smtClean="0"/>
              <a:t>Digital Output</a:t>
            </a:r>
          </a:p>
        </p:txBody>
      </p:sp>
      <p:sp>
        <p:nvSpPr>
          <p:cNvPr id="49155" name="Content Placeholder 2"/>
          <p:cNvSpPr>
            <a:spLocks noGrp="1"/>
          </p:cNvSpPr>
          <p:nvPr>
            <p:ph idx="1"/>
          </p:nvPr>
        </p:nvSpPr>
        <p:spPr>
          <a:xfrm>
            <a:off x="228600" y="1828800"/>
            <a:ext cx="8726488" cy="4876800"/>
          </a:xfrm>
        </p:spPr>
        <p:txBody>
          <a:bodyPr/>
          <a:lstStyle/>
          <a:p>
            <a:pPr marL="0" indent="0">
              <a:buFont typeface="Wingdings" panose="05000000000000000000" pitchFamily="2" charset="2"/>
              <a:buNone/>
              <a:defRPr/>
            </a:pPr>
            <a:r>
              <a:rPr lang="en-US" altLang="en-US" sz="3000" dirty="0"/>
              <a:t>Let us begin with Digital Output through sketches.</a:t>
            </a:r>
          </a:p>
          <a:p>
            <a:pPr marL="514350" indent="-514350">
              <a:buFont typeface="Wingdings" panose="05000000000000000000" pitchFamily="2" charset="2"/>
              <a:buAutoNum type="arabicPeriod"/>
              <a:defRPr/>
            </a:pPr>
            <a:r>
              <a:rPr lang="en-US" altLang="en-US" dirty="0" err="1"/>
              <a:t>My_blink</a:t>
            </a:r>
            <a:endParaRPr lang="en-US" altLang="en-US" dirty="0"/>
          </a:p>
          <a:p>
            <a:pPr marL="514350" indent="-514350">
              <a:buFont typeface="Wingdings" panose="05000000000000000000" pitchFamily="2" charset="2"/>
              <a:buAutoNum type="arabicPeriod"/>
              <a:defRPr/>
            </a:pPr>
            <a:r>
              <a:rPr lang="en-US" altLang="en-US" dirty="0" err="1" smtClean="0"/>
              <a:t>My_blink_buzzer</a:t>
            </a:r>
            <a:endParaRPr lang="en-US" altLang="en-US" dirty="0" smtClean="0"/>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altLang="en-US" sz="3000" dirty="0"/>
              <a:t>We will use LED connected to pin 13 on Arduino Board. Connect Arduino pin 12 to pin marked BUZZER on GPIO board. Ensure 5V and GND on GPIO are connected properly to 5V and 0V on Arduino.</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52400" y="0"/>
            <a:ext cx="8791575" cy="776288"/>
          </a:xfrm>
        </p:spPr>
        <p:txBody>
          <a:bodyPr anchor="t"/>
          <a:lstStyle/>
          <a:p>
            <a:pPr marL="742950" indent="-742950"/>
            <a:r>
              <a:rPr lang="en-US" altLang="en-US" sz="4000" smtClean="0"/>
              <a:t>Digital Output Command</a:t>
            </a:r>
          </a:p>
        </p:txBody>
      </p:sp>
      <p:sp>
        <p:nvSpPr>
          <p:cNvPr id="49155" name="Content Placeholder 2"/>
          <p:cNvSpPr>
            <a:spLocks noGrp="1"/>
          </p:cNvSpPr>
          <p:nvPr>
            <p:ph idx="1"/>
          </p:nvPr>
        </p:nvSpPr>
        <p:spPr>
          <a:xfrm>
            <a:off x="228600" y="1905000"/>
            <a:ext cx="8726488" cy="4800600"/>
          </a:xfrm>
        </p:spPr>
        <p:txBody>
          <a:bodyPr/>
          <a:lstStyle/>
          <a:p>
            <a:pPr marL="0" indent="0" eaLnBrk="1" hangingPunct="1">
              <a:buFont typeface="Wingdings" panose="05000000000000000000" pitchFamily="2" charset="2"/>
              <a:buNone/>
              <a:defRPr/>
            </a:pPr>
            <a:r>
              <a:rPr lang="en-US" altLang="en-US" dirty="0"/>
              <a:t>The command </a:t>
            </a:r>
            <a:r>
              <a:rPr lang="en-US" altLang="en-US" dirty="0" smtClean="0"/>
              <a:t>sets </a:t>
            </a:r>
            <a:r>
              <a:rPr lang="en-US" altLang="en-US" dirty="0"/>
              <a:t>logic level on a digital output pin </a:t>
            </a:r>
          </a:p>
          <a:p>
            <a:pPr eaLnBrk="1" hangingPunct="1">
              <a:buFont typeface="Wingdings" panose="05000000000000000000" pitchFamily="2" charset="2"/>
              <a:buNone/>
              <a:defRPr/>
            </a:pPr>
            <a:r>
              <a:rPr lang="en-US" altLang="en-US" sz="4000" dirty="0" smtClean="0"/>
              <a:t>       </a:t>
            </a:r>
            <a:r>
              <a:rPr lang="en-US" altLang="en-US" sz="3400" dirty="0" err="1" smtClean="0">
                <a:solidFill>
                  <a:srgbClr val="009900"/>
                </a:solidFill>
              </a:rPr>
              <a:t>digitalWrite</a:t>
            </a:r>
            <a:r>
              <a:rPr lang="en-US" altLang="en-US" sz="3400" dirty="0" smtClean="0">
                <a:solidFill>
                  <a:srgbClr val="009900"/>
                </a:solidFill>
              </a:rPr>
              <a:t>(</a:t>
            </a:r>
            <a:r>
              <a:rPr lang="en-US" altLang="en-US" sz="3400" dirty="0" err="1" smtClean="0">
                <a:solidFill>
                  <a:srgbClr val="009900"/>
                </a:solidFill>
              </a:rPr>
              <a:t>pin_no</a:t>
            </a:r>
            <a:r>
              <a:rPr lang="en-US" altLang="en-US" sz="3400" dirty="0" smtClean="0">
                <a:solidFill>
                  <a:srgbClr val="009900"/>
                </a:solidFill>
              </a:rPr>
              <a:t>, integer d);</a:t>
            </a:r>
          </a:p>
          <a:p>
            <a:pPr eaLnBrk="1" hangingPunct="1">
              <a:buFont typeface="Wingdings" panose="05000000000000000000" pitchFamily="2" charset="2"/>
              <a:buNone/>
              <a:defRPr/>
            </a:pPr>
            <a:endParaRPr lang="en-US" altLang="en-US" sz="3400" dirty="0" smtClean="0">
              <a:solidFill>
                <a:srgbClr val="009900"/>
              </a:solidFill>
            </a:endParaRPr>
          </a:p>
          <a:p>
            <a:pPr marL="0" indent="0" eaLnBrk="1" hangingPunct="1">
              <a:buFont typeface="Wingdings" panose="05000000000000000000" pitchFamily="2" charset="2"/>
              <a:buNone/>
              <a:defRPr/>
            </a:pPr>
            <a:r>
              <a:rPr lang="en-US" altLang="en-US" dirty="0"/>
              <a:t>where </a:t>
            </a:r>
            <a:r>
              <a:rPr lang="en-US" altLang="en-US" dirty="0" err="1"/>
              <a:t>pin_no</a:t>
            </a:r>
            <a:r>
              <a:rPr lang="en-US" altLang="en-US" dirty="0"/>
              <a:t> = any pin 0 to </a:t>
            </a:r>
            <a:r>
              <a:rPr lang="en-US" altLang="en-US" dirty="0" smtClean="0"/>
              <a:t>13 and </a:t>
            </a:r>
            <a:endParaRPr lang="en-US" altLang="en-US" dirty="0"/>
          </a:p>
          <a:p>
            <a:pPr marL="0" indent="0" eaLnBrk="1" hangingPunct="1">
              <a:buFont typeface="Wingdings" panose="05000000000000000000" pitchFamily="2" charset="2"/>
              <a:buNone/>
              <a:defRPr/>
            </a:pPr>
            <a:r>
              <a:rPr lang="en-US" altLang="en-US" dirty="0"/>
              <a:t> d = constant HIGH or LOW </a:t>
            </a:r>
            <a:r>
              <a:rPr lang="en-US" altLang="en-US" sz="2400" dirty="0" smtClean="0">
                <a:solidFill>
                  <a:srgbClr val="FF0000"/>
                </a:solidFill>
              </a:rPr>
              <a:t>(note syntax)</a:t>
            </a:r>
          </a:p>
          <a:p>
            <a:pPr marL="0" indent="0">
              <a:buFont typeface="Wingdings" panose="05000000000000000000" pitchFamily="2" charset="2"/>
              <a:buNone/>
              <a:defRPr/>
            </a:pPr>
            <a:r>
              <a:rPr lang="en-US" altLang="en-US" sz="2400" dirty="0" smtClean="0">
                <a:solidFill>
                  <a:srgbClr val="990000"/>
                </a:solidFill>
              </a:rPr>
              <a:t>Rarely analog input pins can also be made to behave like digital pins and then they are labeled as A0 to A5.</a:t>
            </a:r>
            <a:endParaRPr lang="en-US" altLang="en-US" sz="2400" dirty="0">
              <a:solidFill>
                <a:srgbClr val="9900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52400" y="0"/>
            <a:ext cx="8791575" cy="776288"/>
          </a:xfrm>
        </p:spPr>
        <p:txBody>
          <a:bodyPr anchor="t"/>
          <a:lstStyle/>
          <a:p>
            <a:pPr marL="742950" indent="-742950"/>
            <a:r>
              <a:rPr lang="en-US" altLang="en-US" sz="4000" smtClean="0"/>
              <a:t>Digital Input</a:t>
            </a:r>
          </a:p>
        </p:txBody>
      </p:sp>
      <p:sp>
        <p:nvSpPr>
          <p:cNvPr id="49155" name="Content Placeholder 2"/>
          <p:cNvSpPr>
            <a:spLocks noGrp="1"/>
          </p:cNvSpPr>
          <p:nvPr>
            <p:ph idx="1"/>
          </p:nvPr>
        </p:nvSpPr>
        <p:spPr>
          <a:xfrm>
            <a:off x="152400" y="1752600"/>
            <a:ext cx="8726488" cy="4800600"/>
          </a:xfrm>
        </p:spPr>
        <p:txBody>
          <a:bodyPr/>
          <a:lstStyle/>
          <a:p>
            <a:pPr marL="0" indent="0">
              <a:buFont typeface="Wingdings" panose="05000000000000000000" pitchFamily="2" charset="2"/>
              <a:buNone/>
              <a:defRPr/>
            </a:pPr>
            <a:r>
              <a:rPr lang="en-US" altLang="en-US" sz="2800" dirty="0"/>
              <a:t>Let us </a:t>
            </a:r>
            <a:r>
              <a:rPr lang="en-US" altLang="en-US" sz="2800" dirty="0" smtClean="0"/>
              <a:t>now work with Digital Input </a:t>
            </a:r>
            <a:r>
              <a:rPr lang="en-US" altLang="en-US" sz="2800" dirty="0"/>
              <a:t>through sketches.</a:t>
            </a:r>
          </a:p>
          <a:p>
            <a:pPr marL="514350" indent="-514350">
              <a:buFont typeface="Wingdings" panose="05000000000000000000" pitchFamily="2" charset="2"/>
              <a:buAutoNum type="arabicPeriod"/>
              <a:defRPr/>
            </a:pPr>
            <a:r>
              <a:rPr lang="en-US" altLang="en-US" dirty="0" err="1"/>
              <a:t>My_button</a:t>
            </a:r>
            <a:endParaRPr lang="en-US" altLang="en-US" dirty="0"/>
          </a:p>
          <a:p>
            <a:pPr marL="514350" indent="-514350">
              <a:buFont typeface="Wingdings" panose="05000000000000000000" pitchFamily="2" charset="2"/>
              <a:buAutoNum type="arabicPeriod"/>
              <a:defRPr/>
            </a:pPr>
            <a:r>
              <a:rPr lang="en-US" altLang="en-US" dirty="0" err="1" smtClean="0"/>
              <a:t>Switch_transition</a:t>
            </a:r>
            <a:endParaRPr lang="en-US" altLang="en-US" dirty="0"/>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altLang="en-US" sz="2800" dirty="0"/>
              <a:t>We will use </a:t>
            </a:r>
            <a:r>
              <a:rPr lang="en-US" altLang="en-US" sz="2800" dirty="0" smtClean="0"/>
              <a:t>switch marked SW4 on GPIO board and connect pin SW4 to Arduino pin 7 as directed. Please note that 5V and GND wires are always required to be connected. </a:t>
            </a:r>
            <a:endParaRPr lang="en-US" alt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52400" y="0"/>
            <a:ext cx="8791575" cy="776288"/>
          </a:xfrm>
        </p:spPr>
        <p:txBody>
          <a:bodyPr anchor="t"/>
          <a:lstStyle/>
          <a:p>
            <a:pPr marL="742950" indent="-742950"/>
            <a:r>
              <a:rPr lang="en-US" altLang="en-US" sz="4000" smtClean="0"/>
              <a:t>Digital Input Command</a:t>
            </a:r>
          </a:p>
        </p:txBody>
      </p:sp>
      <p:sp>
        <p:nvSpPr>
          <p:cNvPr id="49155" name="Content Placeholder 2"/>
          <p:cNvSpPr>
            <a:spLocks noGrp="1"/>
          </p:cNvSpPr>
          <p:nvPr>
            <p:ph idx="1"/>
          </p:nvPr>
        </p:nvSpPr>
        <p:spPr>
          <a:xfrm>
            <a:off x="228600" y="1905000"/>
            <a:ext cx="8726488" cy="4800600"/>
          </a:xfrm>
        </p:spPr>
        <p:txBody>
          <a:bodyPr/>
          <a:lstStyle/>
          <a:p>
            <a:pPr marL="0" indent="0" eaLnBrk="1" hangingPunct="1">
              <a:buFont typeface="Wingdings" panose="05000000000000000000" pitchFamily="2" charset="2"/>
              <a:buNone/>
              <a:defRPr/>
            </a:pPr>
            <a:r>
              <a:rPr lang="en-US" altLang="en-US" sz="2800" dirty="0"/>
              <a:t>The command to read the voltage level on any digital input is</a:t>
            </a:r>
          </a:p>
          <a:p>
            <a:pPr eaLnBrk="1" hangingPunct="1">
              <a:buFont typeface="Wingdings" panose="05000000000000000000" pitchFamily="2" charset="2"/>
              <a:buNone/>
              <a:defRPr/>
            </a:pPr>
            <a:r>
              <a:rPr lang="en-US" altLang="en-US" sz="3400" dirty="0">
                <a:solidFill>
                  <a:srgbClr val="009900"/>
                </a:solidFill>
              </a:rPr>
              <a:t>   </a:t>
            </a:r>
            <a:r>
              <a:rPr lang="en-US" altLang="en-US" sz="3400" dirty="0" err="1">
                <a:solidFill>
                  <a:srgbClr val="009900"/>
                </a:solidFill>
              </a:rPr>
              <a:t>int</a:t>
            </a:r>
            <a:r>
              <a:rPr lang="en-US" altLang="en-US" sz="3400" dirty="0">
                <a:solidFill>
                  <a:srgbClr val="009900"/>
                </a:solidFill>
              </a:rPr>
              <a:t> value = </a:t>
            </a:r>
            <a:r>
              <a:rPr lang="en-US" altLang="en-US" sz="3400" dirty="0" err="1">
                <a:solidFill>
                  <a:srgbClr val="009900"/>
                </a:solidFill>
              </a:rPr>
              <a:t>digitalRead</a:t>
            </a:r>
            <a:r>
              <a:rPr lang="en-US" altLang="en-US" sz="3400" dirty="0">
                <a:solidFill>
                  <a:srgbClr val="009900"/>
                </a:solidFill>
              </a:rPr>
              <a:t>(</a:t>
            </a:r>
            <a:r>
              <a:rPr lang="en-US" altLang="en-US" sz="3400" dirty="0" err="1">
                <a:solidFill>
                  <a:srgbClr val="009900"/>
                </a:solidFill>
              </a:rPr>
              <a:t>pin_no</a:t>
            </a:r>
            <a:r>
              <a:rPr lang="en-US" altLang="en-US" sz="3400" dirty="0">
                <a:solidFill>
                  <a:srgbClr val="009900"/>
                </a:solidFill>
              </a:rPr>
              <a:t>);</a:t>
            </a:r>
          </a:p>
          <a:p>
            <a:pPr marL="0" indent="0" eaLnBrk="1" hangingPunct="1">
              <a:buFont typeface="Wingdings" panose="05000000000000000000" pitchFamily="2" charset="2"/>
              <a:buNone/>
              <a:defRPr/>
            </a:pPr>
            <a:r>
              <a:rPr lang="en-US" altLang="en-US" sz="2800" dirty="0"/>
              <a:t>where value = 1 for 5V and 0 for </a:t>
            </a:r>
            <a:r>
              <a:rPr lang="en-US" altLang="en-US" sz="2800" dirty="0" smtClean="0"/>
              <a:t>GND and        </a:t>
            </a:r>
            <a:r>
              <a:rPr lang="en-US" altLang="en-US" sz="2800" dirty="0" err="1" smtClean="0"/>
              <a:t>pin_no</a:t>
            </a:r>
            <a:r>
              <a:rPr lang="en-US" altLang="en-US" sz="2800" dirty="0" smtClean="0"/>
              <a:t> = any pin 0 to 13 </a:t>
            </a:r>
          </a:p>
          <a:p>
            <a:pPr marL="0" indent="0" eaLnBrk="1" hangingPunct="1">
              <a:buFont typeface="Wingdings" panose="05000000000000000000" pitchFamily="2" charset="2"/>
              <a:buNone/>
              <a:defRPr/>
            </a:pPr>
            <a:endParaRPr lang="en-US" altLang="en-US" dirty="0"/>
          </a:p>
          <a:p>
            <a:pPr marL="0" indent="0">
              <a:buFont typeface="Wingdings" panose="05000000000000000000" pitchFamily="2" charset="2"/>
              <a:buNone/>
              <a:defRPr/>
            </a:pPr>
            <a:r>
              <a:rPr lang="en-US" altLang="en-US" sz="2400" dirty="0" smtClean="0">
                <a:solidFill>
                  <a:srgbClr val="990000"/>
                </a:solidFill>
              </a:rPr>
              <a:t>Rarely analog input pins can also be made to behave like digital pins and then they are labeled as A0 to A5.</a:t>
            </a:r>
            <a:endParaRPr lang="en-US" altLang="en-US" sz="2400" dirty="0">
              <a:solidFill>
                <a:srgbClr val="9900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r>
              <a:rPr lang="en-US" sz="5400" dirty="0"/>
              <a:t>2</a:t>
            </a:r>
            <a:r>
              <a:rPr lang="en-US" sz="5400" dirty="0" smtClean="0"/>
              <a:t>. Analog Output &amp; Input</a:t>
            </a:r>
            <a:endParaRPr lang="en-US" sz="5400" dirty="0"/>
          </a:p>
        </p:txBody>
      </p:sp>
    </p:spTree>
    <p:extLst>
      <p:ext uri="{BB962C8B-B14F-4D97-AF65-F5344CB8AC3E}">
        <p14:creationId xmlns:p14="http://schemas.microsoft.com/office/powerpoint/2010/main" val="32829796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50938" y="214313"/>
            <a:ext cx="7793037" cy="700087"/>
          </a:xfrm>
        </p:spPr>
        <p:txBody>
          <a:bodyPr/>
          <a:lstStyle/>
          <a:p>
            <a:pPr eaLnBrk="1" hangingPunct="1"/>
            <a:r>
              <a:rPr lang="en-US" altLang="en-US" sz="4000" smtClean="0"/>
              <a:t>Analog Output using PWM</a:t>
            </a:r>
          </a:p>
        </p:txBody>
      </p:sp>
      <p:sp>
        <p:nvSpPr>
          <p:cNvPr id="57347" name="Rectangle 3"/>
          <p:cNvSpPr>
            <a:spLocks noGrp="1" noChangeArrowheads="1"/>
          </p:cNvSpPr>
          <p:nvPr>
            <p:ph type="body" idx="1"/>
          </p:nvPr>
        </p:nvSpPr>
        <p:spPr>
          <a:xfrm>
            <a:off x="228600" y="2170113"/>
            <a:ext cx="8726488" cy="4611687"/>
          </a:xfrm>
        </p:spPr>
        <p:txBody>
          <a:bodyPr/>
          <a:lstStyle/>
          <a:p>
            <a:pPr eaLnBrk="1" hangingPunct="1"/>
            <a:r>
              <a:rPr lang="en-US" altLang="en-US" smtClean="0"/>
              <a:t>PWM stands for Pulse width Modulation.</a:t>
            </a:r>
          </a:p>
          <a:p>
            <a:pPr eaLnBrk="1" hangingPunct="1"/>
            <a:r>
              <a:rPr lang="en-US" altLang="en-US" smtClean="0"/>
              <a:t>In PWM, MCU generates a medium frequency ( 1 to 10 KHz) pulse train whose time period is fixed but its duty cycle varies.</a:t>
            </a:r>
          </a:p>
          <a:p>
            <a:pPr eaLnBrk="1" hangingPunct="1"/>
            <a:r>
              <a:rPr lang="en-US" altLang="en-US" smtClean="0"/>
              <a:t>Duty cycle can be varied from 0 to 100%</a:t>
            </a:r>
          </a:p>
          <a:p>
            <a:pPr eaLnBrk="1" hangingPunct="1"/>
            <a:r>
              <a:rPr lang="en-US" altLang="en-US" smtClean="0"/>
              <a:t>If we integrate this wave then average voltage of the wave is</a:t>
            </a:r>
          </a:p>
          <a:p>
            <a:pPr algn="ctr" eaLnBrk="1" hangingPunct="1">
              <a:buFont typeface="Wingdings" panose="05000000000000000000" pitchFamily="2" charset="2"/>
              <a:buNone/>
            </a:pPr>
            <a:r>
              <a:rPr lang="en-US" altLang="en-US" smtClean="0">
                <a:solidFill>
                  <a:srgbClr val="7030A0"/>
                </a:solidFill>
              </a:rPr>
              <a:t>v = V * on_time /( total time)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214313"/>
            <a:ext cx="8639175" cy="700087"/>
          </a:xfrm>
        </p:spPr>
        <p:txBody>
          <a:bodyPr/>
          <a:lstStyle/>
          <a:p>
            <a:pPr algn="ctr" eaLnBrk="1" hangingPunct="1"/>
            <a:r>
              <a:rPr lang="en-US" altLang="en-US" smtClean="0"/>
              <a:t>Analog Output using PWM</a:t>
            </a:r>
          </a:p>
        </p:txBody>
      </p:sp>
      <p:sp>
        <p:nvSpPr>
          <p:cNvPr id="58371" name="Rectangle 3"/>
          <p:cNvSpPr>
            <a:spLocks noGrp="1" noChangeArrowheads="1"/>
          </p:cNvSpPr>
          <p:nvPr>
            <p:ph type="body" idx="1"/>
          </p:nvPr>
        </p:nvSpPr>
        <p:spPr>
          <a:xfrm>
            <a:off x="228600" y="2170113"/>
            <a:ext cx="8726488" cy="4611687"/>
          </a:xfrm>
        </p:spPr>
        <p:txBody>
          <a:bodyPr/>
          <a:lstStyle/>
          <a:p>
            <a:pPr eaLnBrk="1" hangingPunct="1"/>
            <a:r>
              <a:rPr lang="en-US" altLang="en-US" smtClean="0"/>
              <a:t>The command to generate variable duty cycle PWM output on pin number pin_no is :</a:t>
            </a:r>
          </a:p>
          <a:p>
            <a:pPr eaLnBrk="1" hangingPunct="1">
              <a:buFont typeface="Wingdings" panose="05000000000000000000" pitchFamily="2" charset="2"/>
              <a:buNone/>
            </a:pPr>
            <a:r>
              <a:rPr lang="en-US" altLang="en-US" smtClean="0"/>
              <a:t>       </a:t>
            </a:r>
            <a:r>
              <a:rPr lang="en-US" altLang="en-US" sz="4000" smtClean="0">
                <a:solidFill>
                  <a:srgbClr val="009900"/>
                </a:solidFill>
              </a:rPr>
              <a:t>analogWrite(pin_no, integer d);</a:t>
            </a:r>
          </a:p>
          <a:p>
            <a:pPr eaLnBrk="1" hangingPunct="1">
              <a:buFont typeface="Wingdings" panose="05000000000000000000" pitchFamily="2" charset="2"/>
              <a:buNone/>
            </a:pPr>
            <a:endParaRPr lang="en-US" altLang="en-US" sz="4000" smtClean="0">
              <a:solidFill>
                <a:srgbClr val="009900"/>
              </a:solidFill>
            </a:endParaRPr>
          </a:p>
          <a:p>
            <a:pPr eaLnBrk="1" hangingPunct="1">
              <a:buFont typeface="Wingdings" panose="05000000000000000000" pitchFamily="2" charset="2"/>
              <a:buNone/>
            </a:pPr>
            <a:r>
              <a:rPr lang="en-US" altLang="en-US" smtClean="0"/>
              <a:t>d can be any value from 0 to 255</a:t>
            </a:r>
          </a:p>
          <a:p>
            <a:pPr eaLnBrk="1" hangingPunct="1"/>
            <a:r>
              <a:rPr lang="en-US" altLang="en-US" smtClean="0"/>
              <a:t>d = 0 means output value v = 0</a:t>
            </a:r>
          </a:p>
          <a:p>
            <a:pPr eaLnBrk="1" hangingPunct="1"/>
            <a:r>
              <a:rPr lang="en-US" altLang="en-US" smtClean="0"/>
              <a:t>d = 255 means output value v = 100%</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214313"/>
            <a:ext cx="8639175" cy="700087"/>
          </a:xfrm>
        </p:spPr>
        <p:txBody>
          <a:bodyPr/>
          <a:lstStyle/>
          <a:p>
            <a:pPr algn="ctr" eaLnBrk="1" hangingPunct="1"/>
            <a:r>
              <a:rPr lang="en-US" altLang="en-US" smtClean="0"/>
              <a:t>Analog Output using PWM</a:t>
            </a:r>
          </a:p>
        </p:txBody>
      </p:sp>
      <p:sp>
        <p:nvSpPr>
          <p:cNvPr id="59395" name="Rectangle 3"/>
          <p:cNvSpPr>
            <a:spLocks noGrp="1" noChangeArrowheads="1"/>
          </p:cNvSpPr>
          <p:nvPr>
            <p:ph type="body" idx="1"/>
          </p:nvPr>
        </p:nvSpPr>
        <p:spPr>
          <a:xfrm>
            <a:off x="228600" y="2170113"/>
            <a:ext cx="8726488" cy="4611687"/>
          </a:xfrm>
        </p:spPr>
        <p:txBody>
          <a:bodyPr/>
          <a:lstStyle/>
          <a:p>
            <a:pPr eaLnBrk="1" hangingPunct="1"/>
            <a:r>
              <a:rPr lang="en-US" altLang="en-US" sz="3000" smtClean="0"/>
              <a:t>In Arduino V is TTL voltage which is nearly 5V.</a:t>
            </a:r>
          </a:p>
          <a:p>
            <a:pPr eaLnBrk="1" hangingPunct="1"/>
            <a:r>
              <a:rPr lang="en-US" altLang="en-US" sz="3000" smtClean="0"/>
              <a:t>Thus by selecting appropriate value of d, we can get a analog value 0 to 5V on PWM pin.</a:t>
            </a:r>
          </a:p>
          <a:p>
            <a:pPr eaLnBrk="1" hangingPunct="1"/>
            <a:r>
              <a:rPr lang="en-US" altLang="en-US" sz="3000" smtClean="0"/>
              <a:t>However, to get that we need an integrator which will convert these pulses into smooth dc voltage.</a:t>
            </a:r>
          </a:p>
          <a:p>
            <a:pPr eaLnBrk="1" hangingPunct="1"/>
            <a:r>
              <a:rPr lang="en-US" altLang="en-US" sz="3000" smtClean="0"/>
              <a:t>Integrator can be constructed using external R-C components or it can be done by load itself such as inductive nature of DC motor coil.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214313"/>
            <a:ext cx="8639175" cy="700087"/>
          </a:xfrm>
        </p:spPr>
        <p:txBody>
          <a:bodyPr/>
          <a:lstStyle/>
          <a:p>
            <a:pPr algn="ctr" eaLnBrk="1" hangingPunct="1"/>
            <a:r>
              <a:rPr lang="en-US" altLang="en-US" smtClean="0"/>
              <a:t>Analog Output using PWM</a:t>
            </a:r>
          </a:p>
        </p:txBody>
      </p:sp>
      <p:sp>
        <p:nvSpPr>
          <p:cNvPr id="60419" name="Rectangle 3"/>
          <p:cNvSpPr>
            <a:spLocks noGrp="1" noChangeArrowheads="1"/>
          </p:cNvSpPr>
          <p:nvPr>
            <p:ph type="body" idx="1"/>
          </p:nvPr>
        </p:nvSpPr>
        <p:spPr>
          <a:xfrm>
            <a:off x="228600" y="2170113"/>
            <a:ext cx="8726488" cy="4611687"/>
          </a:xfrm>
        </p:spPr>
        <p:txBody>
          <a:bodyPr/>
          <a:lstStyle/>
          <a:p>
            <a:pPr eaLnBrk="1" hangingPunct="1">
              <a:buFont typeface="Wingdings" panose="05000000000000000000" pitchFamily="2" charset="2"/>
              <a:buNone/>
            </a:pPr>
            <a:r>
              <a:rPr lang="en-US" altLang="en-US" sz="3400" smtClean="0"/>
              <a:t>Examples:</a:t>
            </a:r>
          </a:p>
          <a:p>
            <a:pPr eaLnBrk="1" hangingPunct="1">
              <a:buFont typeface="Wingdings" panose="05000000000000000000" pitchFamily="2" charset="2"/>
              <a:buNone/>
            </a:pPr>
            <a:endParaRPr lang="en-US" altLang="en-US" sz="3400" smtClean="0"/>
          </a:p>
          <a:p>
            <a:pPr eaLnBrk="1" hangingPunct="1">
              <a:buFont typeface="Wingdings" panose="05000000000000000000" pitchFamily="2" charset="2"/>
              <a:buNone/>
            </a:pPr>
            <a:r>
              <a:rPr lang="en-US" altLang="en-US" smtClean="0"/>
              <a:t>analogWrite(9,0);// output voltage = 0V</a:t>
            </a:r>
          </a:p>
          <a:p>
            <a:pPr eaLnBrk="1" hangingPunct="1">
              <a:buFont typeface="Wingdings" panose="05000000000000000000" pitchFamily="2" charset="2"/>
              <a:buNone/>
            </a:pPr>
            <a:r>
              <a:rPr lang="en-US" altLang="en-US" smtClean="0"/>
              <a:t>analogWrite(9,64);// output voltage = 1.25V</a:t>
            </a:r>
          </a:p>
          <a:p>
            <a:pPr eaLnBrk="1" hangingPunct="1">
              <a:buFont typeface="Wingdings" panose="05000000000000000000" pitchFamily="2" charset="2"/>
              <a:buNone/>
            </a:pPr>
            <a:r>
              <a:rPr lang="en-US" altLang="en-US" smtClean="0"/>
              <a:t>analogWrite(9,128);// output voltage = 2.5V</a:t>
            </a:r>
          </a:p>
          <a:p>
            <a:pPr eaLnBrk="1" hangingPunct="1">
              <a:buFont typeface="Wingdings" panose="05000000000000000000" pitchFamily="2" charset="2"/>
              <a:buNone/>
            </a:pPr>
            <a:r>
              <a:rPr lang="en-US" altLang="en-US" smtClean="0"/>
              <a:t>analogWrite(9,192);// output voltage = 3.75V </a:t>
            </a:r>
          </a:p>
          <a:p>
            <a:pPr eaLnBrk="1" hangingPunct="1">
              <a:buFont typeface="Wingdings" panose="05000000000000000000" pitchFamily="2" charset="2"/>
              <a:buNone/>
            </a:pPr>
            <a:r>
              <a:rPr lang="en-US" altLang="en-US" smtClean="0"/>
              <a:t>analogWrite(9,255);// output voltage = 5V</a:t>
            </a:r>
          </a:p>
          <a:p>
            <a:pPr eaLnBrk="1" hangingPunct="1">
              <a:buFont typeface="Wingdings" panose="05000000000000000000" pitchFamily="2" charset="2"/>
              <a:buNone/>
            </a:pPr>
            <a:endParaRPr lang="en-US" altLang="en-US" sz="3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52400" y="0"/>
            <a:ext cx="8791575" cy="776288"/>
          </a:xfrm>
        </p:spPr>
        <p:txBody>
          <a:bodyPr anchor="t"/>
          <a:lstStyle/>
          <a:p>
            <a:pPr marL="742950" indent="-742950"/>
            <a:r>
              <a:rPr lang="en-US" altLang="en-US" sz="3200" smtClean="0"/>
              <a:t>Analog Output Connections &amp; Sketches </a:t>
            </a:r>
            <a:r>
              <a:rPr lang="en-US" altLang="en-US" sz="4000" smtClean="0"/>
              <a:t/>
            </a:r>
            <a:br>
              <a:rPr lang="en-US" altLang="en-US" sz="4000" smtClean="0"/>
            </a:br>
            <a:endParaRPr lang="en-US" altLang="en-US" sz="4000" smtClean="0"/>
          </a:p>
        </p:txBody>
      </p:sp>
      <p:sp>
        <p:nvSpPr>
          <p:cNvPr id="49155" name="Content Placeholder 2"/>
          <p:cNvSpPr>
            <a:spLocks noGrp="1"/>
          </p:cNvSpPr>
          <p:nvPr>
            <p:ph idx="1"/>
          </p:nvPr>
        </p:nvSpPr>
        <p:spPr>
          <a:xfrm>
            <a:off x="228600" y="1905000"/>
            <a:ext cx="8726488" cy="4800600"/>
          </a:xfrm>
        </p:spPr>
        <p:txBody>
          <a:bodyPr/>
          <a:lstStyle/>
          <a:p>
            <a:pPr marL="0" indent="0">
              <a:buFont typeface="Wingdings" panose="05000000000000000000" pitchFamily="2" charset="2"/>
              <a:buNone/>
              <a:defRPr/>
            </a:pPr>
            <a:r>
              <a:rPr lang="en-US" altLang="en-US" sz="2800" dirty="0"/>
              <a:t>Let</a:t>
            </a:r>
            <a:r>
              <a:rPr lang="en-US" altLang="en-US" sz="2800" dirty="0">
                <a:solidFill>
                  <a:srgbClr val="009900"/>
                </a:solidFill>
              </a:rPr>
              <a:t> </a:t>
            </a:r>
            <a:r>
              <a:rPr lang="en-US" altLang="en-US" sz="2800" dirty="0"/>
              <a:t>us begin with </a:t>
            </a:r>
            <a:r>
              <a:rPr lang="en-US" altLang="en-US" sz="2800" dirty="0" smtClean="0"/>
              <a:t>Analog Output </a:t>
            </a:r>
            <a:r>
              <a:rPr lang="en-US" altLang="en-US" sz="2800" dirty="0"/>
              <a:t>through </a:t>
            </a:r>
            <a:r>
              <a:rPr lang="en-US" altLang="en-US" sz="2800" dirty="0" smtClean="0"/>
              <a:t>sketch.</a:t>
            </a:r>
            <a:endParaRPr lang="en-US" altLang="en-US" sz="2800" dirty="0"/>
          </a:p>
          <a:p>
            <a:pPr marL="514350" indent="-514350">
              <a:buFont typeface="Wingdings" panose="05000000000000000000" pitchFamily="2" charset="2"/>
              <a:buAutoNum type="arabicPeriod"/>
              <a:defRPr/>
            </a:pPr>
            <a:r>
              <a:rPr lang="en-US" altLang="en-US" dirty="0" err="1" smtClean="0"/>
              <a:t>PWM_LED_Fading</a:t>
            </a:r>
            <a:endParaRPr lang="en-US" altLang="en-US" dirty="0"/>
          </a:p>
          <a:p>
            <a:pPr marL="0" indent="0">
              <a:buFont typeface="Wingdings" panose="05000000000000000000" pitchFamily="2" charset="2"/>
              <a:buNone/>
              <a:defRPr/>
            </a:pPr>
            <a:endParaRPr lang="en-US" altLang="en-US" sz="2800" dirty="0" smtClean="0"/>
          </a:p>
          <a:p>
            <a:pPr marL="0" indent="0">
              <a:buFont typeface="Wingdings" panose="05000000000000000000" pitchFamily="2" charset="2"/>
              <a:buNone/>
              <a:defRPr/>
            </a:pPr>
            <a:r>
              <a:rPr lang="en-US" altLang="en-US" sz="2800" dirty="0"/>
              <a:t>We will use </a:t>
            </a:r>
            <a:r>
              <a:rPr lang="en-US" altLang="en-US" sz="2800" dirty="0" smtClean="0"/>
              <a:t>LED 0 </a:t>
            </a:r>
            <a:r>
              <a:rPr lang="en-US" altLang="en-US" sz="2800" dirty="0"/>
              <a:t>on GPIO Board as output peripheral device and connect it to Arduino pin 9 PWM output as directed. </a:t>
            </a:r>
          </a:p>
          <a:p>
            <a:pPr marL="0" indent="0">
              <a:buFont typeface="Wingdings" panose="05000000000000000000" pitchFamily="2" charset="2"/>
              <a:buNone/>
              <a:defRPr/>
            </a:pPr>
            <a:r>
              <a:rPr lang="en-US" altLang="en-US" sz="2400" dirty="0" smtClean="0">
                <a:solidFill>
                  <a:srgbClr val="FF0000"/>
                </a:solidFill>
              </a:rPr>
              <a:t>Do not use LED on Arduino board for this purpose as it is hardwired to pin 13. Using it will short pin 9 and pin 13.</a:t>
            </a:r>
          </a:p>
          <a:p>
            <a:pPr marL="742950" indent="-742950">
              <a:buFont typeface="+mj-lt"/>
              <a:buAutoNum type="arabicPeriod"/>
              <a:defRPr/>
            </a:pPr>
            <a:endParaRPr lang="en-US" altLang="en-US" sz="4000" dirty="0" smtClean="0">
              <a:solidFill>
                <a:srgbClr val="0099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0938" y="214313"/>
            <a:ext cx="7793037" cy="928687"/>
          </a:xfrm>
        </p:spPr>
        <p:txBody>
          <a:bodyPr/>
          <a:lstStyle/>
          <a:p>
            <a:pPr eaLnBrk="1" hangingPunct="1"/>
            <a:r>
              <a:rPr lang="en-US" altLang="en-US" sz="4000" smtClean="0">
                <a:solidFill>
                  <a:srgbClr val="FF0000"/>
                </a:solidFill>
              </a:rPr>
              <a:t>What’s so great about Arduino?</a:t>
            </a:r>
          </a:p>
        </p:txBody>
      </p:sp>
      <p:sp>
        <p:nvSpPr>
          <p:cNvPr id="7171" name="Rectangle 3"/>
          <p:cNvSpPr>
            <a:spLocks noGrp="1" noChangeArrowheads="1"/>
          </p:cNvSpPr>
          <p:nvPr>
            <p:ph type="body" idx="1"/>
          </p:nvPr>
        </p:nvSpPr>
        <p:spPr>
          <a:xfrm>
            <a:off x="228600" y="2093913"/>
            <a:ext cx="8726488" cy="4535487"/>
          </a:xfrm>
        </p:spPr>
        <p:txBody>
          <a:bodyPr/>
          <a:lstStyle/>
          <a:p>
            <a:pPr marL="609600" indent="-609600" algn="ctr" eaLnBrk="1" hangingPunct="1">
              <a:lnSpc>
                <a:spcPct val="90000"/>
              </a:lnSpc>
              <a:buFont typeface="Wingdings" panose="05000000000000000000" pitchFamily="2" charset="2"/>
              <a:buNone/>
            </a:pPr>
            <a:r>
              <a:rPr lang="en-US" altLang="en-US" smtClean="0"/>
              <a:t>IT IS AN OPEN SOURCE PLATFORM !!!!</a:t>
            </a:r>
          </a:p>
          <a:p>
            <a:pPr marL="609600" indent="-609600" eaLnBrk="1" hangingPunct="1">
              <a:lnSpc>
                <a:spcPct val="90000"/>
              </a:lnSpc>
              <a:buFont typeface="Wingdings" panose="05000000000000000000" pitchFamily="2" charset="2"/>
              <a:buNone/>
            </a:pPr>
            <a:endParaRPr lang="en-US" altLang="en-US" smtClean="0"/>
          </a:p>
          <a:p>
            <a:pPr marL="609600" indent="-609600" eaLnBrk="1" hangingPunct="1">
              <a:lnSpc>
                <a:spcPct val="90000"/>
              </a:lnSpc>
            </a:pPr>
            <a:r>
              <a:rPr lang="en-US" altLang="en-US" smtClean="0"/>
              <a:t>which means everything about it is freely available on internet, can be shared, modified and enjoyed worldwide.</a:t>
            </a:r>
          </a:p>
          <a:p>
            <a:pPr marL="609600" indent="-609600" eaLnBrk="1" hangingPunct="1">
              <a:lnSpc>
                <a:spcPct val="90000"/>
              </a:lnSpc>
            </a:pPr>
            <a:r>
              <a:rPr lang="en-US" altLang="en-US" smtClean="0"/>
              <a:t>You are encouraged to improve it and share with others</a:t>
            </a:r>
          </a:p>
          <a:p>
            <a:pPr marL="609600" indent="-609600" eaLnBrk="1" hangingPunct="1">
              <a:lnSpc>
                <a:spcPct val="90000"/>
              </a:lnSpc>
            </a:pPr>
            <a:r>
              <a:rPr lang="en-US" altLang="en-US" smtClean="0"/>
              <a:t>A large number of well-wishers are available to help you all over the world.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 y="0"/>
            <a:ext cx="8791575" cy="776288"/>
          </a:xfrm>
        </p:spPr>
        <p:txBody>
          <a:bodyPr anchor="t"/>
          <a:lstStyle/>
          <a:p>
            <a:pPr marL="742950" indent="-742950"/>
            <a:r>
              <a:rPr lang="en-US" altLang="en-US" sz="3200" smtClean="0"/>
              <a:t>LED on GPIO is Inverse of LED on Arduino</a:t>
            </a:r>
            <a:endParaRPr lang="en-US" altLang="en-US" sz="4000" smtClean="0"/>
          </a:p>
        </p:txBody>
      </p:sp>
      <p:sp>
        <p:nvSpPr>
          <p:cNvPr id="62467" name="Content Placeholder 2"/>
          <p:cNvSpPr>
            <a:spLocks noGrp="1"/>
          </p:cNvSpPr>
          <p:nvPr>
            <p:ph idx="1"/>
          </p:nvPr>
        </p:nvSpPr>
        <p:spPr>
          <a:xfrm>
            <a:off x="228600" y="1905000"/>
            <a:ext cx="8726488" cy="4800600"/>
          </a:xfrm>
        </p:spPr>
        <p:txBody>
          <a:bodyPr/>
          <a:lstStyle/>
          <a:p>
            <a:r>
              <a:rPr lang="en-US" altLang="en-US" sz="2800" smtClean="0"/>
              <a:t>LED</a:t>
            </a:r>
            <a:r>
              <a:rPr lang="en-US" altLang="en-US" sz="2800" smtClean="0">
                <a:solidFill>
                  <a:srgbClr val="00B0F0"/>
                </a:solidFill>
              </a:rPr>
              <a:t> </a:t>
            </a:r>
            <a:r>
              <a:rPr lang="en-US" altLang="en-US" sz="2800" smtClean="0"/>
              <a:t>on Arduino board anode is connected to pin no 13 and cathode is connected to ground through a 1K resistor. It is called as ACTIVE HIGH i.e. when pin 13 is HIGH, LED is ON.</a:t>
            </a:r>
          </a:p>
          <a:p>
            <a:r>
              <a:rPr lang="en-US" altLang="en-US" sz="2800" smtClean="0"/>
              <a:t> All 8 LEDs on GPIO board are ACTIVE LOW. Pins LED 0 to LED 7 are connected to cathode of respective LED and its anode is connected to 5V supply through a resistor. Thus when LOW is given to LED pin, it is ON.</a:t>
            </a:r>
          </a:p>
          <a:p>
            <a:r>
              <a:rPr lang="en-US" altLang="en-US" sz="2400" smtClean="0"/>
              <a:t>Thus LED on GPIO board is “Inverse” of LED on Arduino.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50938" y="214313"/>
            <a:ext cx="7793037" cy="852487"/>
          </a:xfrm>
        </p:spPr>
        <p:txBody>
          <a:bodyPr/>
          <a:lstStyle/>
          <a:p>
            <a:pPr eaLnBrk="1" hangingPunct="1"/>
            <a:r>
              <a:rPr lang="en-US" altLang="en-US" smtClean="0"/>
              <a:t>Analog Input in Arduino</a:t>
            </a:r>
          </a:p>
        </p:txBody>
      </p:sp>
      <p:sp>
        <p:nvSpPr>
          <p:cNvPr id="46083" name="Rectangle 3"/>
          <p:cNvSpPr>
            <a:spLocks noGrp="1" noChangeArrowheads="1"/>
          </p:cNvSpPr>
          <p:nvPr>
            <p:ph type="body" idx="1"/>
          </p:nvPr>
        </p:nvSpPr>
        <p:spPr>
          <a:xfrm>
            <a:off x="228600" y="1905000"/>
            <a:ext cx="8726488" cy="4953000"/>
          </a:xfrm>
        </p:spPr>
        <p:txBody>
          <a:bodyPr/>
          <a:lstStyle/>
          <a:p>
            <a:pPr eaLnBrk="1" hangingPunct="1">
              <a:lnSpc>
                <a:spcPct val="80000"/>
              </a:lnSpc>
              <a:defRPr/>
            </a:pPr>
            <a:r>
              <a:rPr lang="en-US" altLang="en-US" sz="2800" dirty="0"/>
              <a:t>AVR</a:t>
            </a:r>
            <a:r>
              <a:rPr lang="en-US" altLang="en-US" sz="2800" dirty="0" smtClean="0">
                <a:solidFill>
                  <a:srgbClr val="009900"/>
                </a:solidFill>
              </a:rPr>
              <a:t> </a:t>
            </a:r>
            <a:r>
              <a:rPr lang="en-US" altLang="en-US" sz="2800" dirty="0"/>
              <a:t>MCU has 6 </a:t>
            </a:r>
            <a:r>
              <a:rPr lang="en-US" altLang="en-US" sz="2800" dirty="0" smtClean="0"/>
              <a:t>channels </a:t>
            </a:r>
            <a:r>
              <a:rPr lang="en-US" altLang="en-US" sz="2800" dirty="0"/>
              <a:t>each with 10-bit </a:t>
            </a:r>
            <a:r>
              <a:rPr lang="en-US" altLang="en-US" sz="2800" dirty="0" smtClean="0"/>
              <a:t>resolution. That means it can have a value between 0 to 1023.</a:t>
            </a:r>
          </a:p>
          <a:p>
            <a:pPr eaLnBrk="1" hangingPunct="1">
              <a:lnSpc>
                <a:spcPct val="80000"/>
              </a:lnSpc>
              <a:defRPr/>
            </a:pPr>
            <a:r>
              <a:rPr lang="en-US" altLang="en-US" sz="2800" dirty="0" smtClean="0"/>
              <a:t>They are available through Analog pins 0 to 5.</a:t>
            </a:r>
            <a:endParaRPr lang="en-US" altLang="en-US" sz="2800" dirty="0"/>
          </a:p>
          <a:p>
            <a:pPr eaLnBrk="1" hangingPunct="1">
              <a:lnSpc>
                <a:spcPct val="80000"/>
              </a:lnSpc>
              <a:defRPr/>
            </a:pPr>
            <a:r>
              <a:rPr lang="en-US" altLang="en-US" sz="2800" dirty="0"/>
              <a:t>Each channel can connect to independent analog input signal of voltage levels 0 to </a:t>
            </a:r>
            <a:r>
              <a:rPr lang="en-US" altLang="en-US" sz="2800" dirty="0" err="1"/>
              <a:t>Aref</a:t>
            </a:r>
            <a:r>
              <a:rPr lang="en-US" altLang="en-US" sz="2800" dirty="0" smtClean="0"/>
              <a:t>.</a:t>
            </a:r>
          </a:p>
          <a:p>
            <a:pPr eaLnBrk="1" hangingPunct="1">
              <a:lnSpc>
                <a:spcPct val="80000"/>
              </a:lnSpc>
              <a:defRPr/>
            </a:pPr>
            <a:r>
              <a:rPr lang="en-US" altLang="en-US" sz="2800" dirty="0" smtClean="0"/>
              <a:t>Conversion time is in tens of microseconds.</a:t>
            </a:r>
            <a:endParaRPr lang="en-US" altLang="en-US" sz="2800" dirty="0"/>
          </a:p>
          <a:p>
            <a:pPr eaLnBrk="1" hangingPunct="1">
              <a:lnSpc>
                <a:spcPct val="80000"/>
              </a:lnSpc>
              <a:defRPr/>
            </a:pPr>
            <a:r>
              <a:rPr lang="en-US" altLang="en-US" sz="2800" dirty="0"/>
              <a:t>Usually </a:t>
            </a:r>
            <a:r>
              <a:rPr lang="en-US" altLang="en-US" sz="2800" dirty="0" err="1"/>
              <a:t>Aref</a:t>
            </a:r>
            <a:r>
              <a:rPr lang="en-US" altLang="en-US" sz="2800" dirty="0"/>
              <a:t> is same as VCC or 5V.</a:t>
            </a:r>
          </a:p>
          <a:p>
            <a:pPr eaLnBrk="1" hangingPunct="1">
              <a:lnSpc>
                <a:spcPct val="80000"/>
              </a:lnSpc>
              <a:defRPr/>
            </a:pPr>
            <a:r>
              <a:rPr lang="en-US" altLang="en-US" sz="2800" dirty="0"/>
              <a:t>The command to convert and read a channel is</a:t>
            </a:r>
          </a:p>
          <a:p>
            <a:pPr marL="0" indent="0" eaLnBrk="1" hangingPunct="1">
              <a:lnSpc>
                <a:spcPct val="80000"/>
              </a:lnSpc>
              <a:buFont typeface="Wingdings" panose="05000000000000000000" pitchFamily="2" charset="2"/>
              <a:buNone/>
              <a:defRPr/>
            </a:pPr>
            <a:endParaRPr lang="en-US" altLang="en-US" sz="3000" dirty="0"/>
          </a:p>
          <a:p>
            <a:pPr eaLnBrk="1" hangingPunct="1">
              <a:lnSpc>
                <a:spcPct val="80000"/>
              </a:lnSpc>
              <a:buFont typeface="Wingdings" panose="05000000000000000000" pitchFamily="2" charset="2"/>
              <a:buNone/>
              <a:defRPr/>
            </a:pPr>
            <a:r>
              <a:rPr lang="en-US" altLang="en-US" sz="3600" dirty="0" err="1" smtClean="0">
                <a:solidFill>
                  <a:srgbClr val="009900"/>
                </a:solidFill>
              </a:rPr>
              <a:t>int</a:t>
            </a:r>
            <a:r>
              <a:rPr lang="en-US" altLang="en-US" sz="3600" dirty="0" smtClean="0"/>
              <a:t> </a:t>
            </a:r>
            <a:r>
              <a:rPr lang="en-US" altLang="en-US" sz="3600" dirty="0" err="1">
                <a:solidFill>
                  <a:srgbClr val="009900"/>
                </a:solidFill>
              </a:rPr>
              <a:t>analog_value</a:t>
            </a:r>
            <a:r>
              <a:rPr lang="en-US" altLang="en-US" sz="3600" dirty="0">
                <a:solidFill>
                  <a:srgbClr val="009900"/>
                </a:solidFill>
              </a:rPr>
              <a:t> = </a:t>
            </a:r>
            <a:r>
              <a:rPr lang="en-US" altLang="en-US" sz="3600" dirty="0" err="1" smtClean="0">
                <a:solidFill>
                  <a:srgbClr val="009900"/>
                </a:solidFill>
              </a:rPr>
              <a:t>analogRead</a:t>
            </a:r>
            <a:r>
              <a:rPr lang="en-US" altLang="en-US" sz="3600" dirty="0" smtClean="0">
                <a:solidFill>
                  <a:srgbClr val="009900"/>
                </a:solidFill>
              </a:rPr>
              <a:t>(</a:t>
            </a:r>
            <a:r>
              <a:rPr lang="en-US" altLang="en-US" sz="3600" dirty="0" err="1" smtClean="0">
                <a:solidFill>
                  <a:srgbClr val="009900"/>
                </a:solidFill>
              </a:rPr>
              <a:t>pin_no</a:t>
            </a:r>
            <a:r>
              <a:rPr lang="en-US" altLang="en-US" sz="3600" dirty="0">
                <a:solidFill>
                  <a:srgbClr val="009900"/>
                </a:solidFill>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50938" y="214313"/>
            <a:ext cx="7793037" cy="852487"/>
          </a:xfrm>
        </p:spPr>
        <p:txBody>
          <a:bodyPr/>
          <a:lstStyle/>
          <a:p>
            <a:pPr eaLnBrk="1" hangingPunct="1"/>
            <a:r>
              <a:rPr lang="en-US" altLang="en-US" smtClean="0"/>
              <a:t>Analog Input in Arduino</a:t>
            </a:r>
          </a:p>
        </p:txBody>
      </p:sp>
      <p:sp>
        <p:nvSpPr>
          <p:cNvPr id="64515" name="Rectangle 3"/>
          <p:cNvSpPr>
            <a:spLocks noGrp="1" noChangeArrowheads="1"/>
          </p:cNvSpPr>
          <p:nvPr>
            <p:ph type="body" idx="1"/>
          </p:nvPr>
        </p:nvSpPr>
        <p:spPr>
          <a:xfrm>
            <a:off x="228600" y="2209800"/>
            <a:ext cx="8726488" cy="4267200"/>
          </a:xfrm>
        </p:spPr>
        <p:txBody>
          <a:bodyPr/>
          <a:lstStyle/>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If input voltage is 0V, analog_value = 0.</a:t>
            </a:r>
          </a:p>
          <a:p>
            <a:pPr eaLnBrk="1" hangingPunct="1">
              <a:buFont typeface="Wingdings" panose="05000000000000000000" pitchFamily="2" charset="2"/>
              <a:buNone/>
            </a:pPr>
            <a:r>
              <a:rPr lang="en-US" altLang="en-US" smtClean="0"/>
              <a:t>If input voltage is 5V, analog_value = 1023</a:t>
            </a:r>
          </a:p>
          <a:p>
            <a:pPr eaLnBrk="1" hangingPunct="1">
              <a:buFont typeface="Wingdings" panose="05000000000000000000" pitchFamily="2" charset="2"/>
              <a:buNone/>
            </a:pPr>
            <a:r>
              <a:rPr lang="en-US" altLang="en-US" smtClean="0"/>
              <a:t>If input voltage is 2.5V, analog_value = 512</a:t>
            </a:r>
          </a:p>
          <a:p>
            <a:pPr eaLnBrk="1" hangingPunct="1">
              <a:buFont typeface="Wingdings" panose="05000000000000000000" pitchFamily="2" charset="2"/>
              <a:buNone/>
            </a:pPr>
            <a:r>
              <a:rPr lang="en-US" altLang="en-US" smtClean="0"/>
              <a:t>If input voltage is 1.25V, analog_value = 256</a:t>
            </a:r>
          </a:p>
          <a:p>
            <a:pPr eaLnBrk="1" hangingPunct="1">
              <a:buFont typeface="Wingdings" panose="05000000000000000000" pitchFamily="2" charset="2"/>
              <a:buNone/>
            </a:pPr>
            <a:r>
              <a:rPr lang="en-US" altLang="en-US" smtClean="0"/>
              <a:t>If input voltage is 3.75V, analog_value = 768</a:t>
            </a:r>
          </a:p>
          <a:p>
            <a:pPr eaLnBrk="1" hangingPunct="1">
              <a:buFont typeface="Wingdings" panose="05000000000000000000" pitchFamily="2" charset="2"/>
              <a:buNone/>
            </a:pPr>
            <a:endParaRPr lang="en-US" altLang="en-US" sz="3000" smtClean="0">
              <a:solidFill>
                <a:srgbClr val="009900"/>
              </a:solidFill>
            </a:endParaRPr>
          </a:p>
          <a:p>
            <a:pPr eaLnBrk="1" hangingPunct="1">
              <a:buFont typeface="Wingdings" panose="05000000000000000000" pitchFamily="2" charset="2"/>
              <a:buNone/>
            </a:pPr>
            <a:endParaRPr lang="en-US" altLang="en-US" sz="3000" smtClean="0">
              <a:solidFill>
                <a:srgbClr val="0099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52400" y="0"/>
            <a:ext cx="8791575" cy="776288"/>
          </a:xfrm>
        </p:spPr>
        <p:txBody>
          <a:bodyPr anchor="t"/>
          <a:lstStyle/>
          <a:p>
            <a:pPr marL="742950" indent="-742950"/>
            <a:r>
              <a:rPr lang="en-US" altLang="en-US" sz="3200" smtClean="0"/>
              <a:t>Analog Input Connections &amp; Sketches </a:t>
            </a:r>
            <a:r>
              <a:rPr lang="en-US" altLang="en-US" sz="4000" smtClean="0"/>
              <a:t/>
            </a:r>
            <a:br>
              <a:rPr lang="en-US" altLang="en-US" sz="4000" smtClean="0"/>
            </a:br>
            <a:endParaRPr lang="en-US" altLang="en-US" sz="4000" smtClean="0"/>
          </a:p>
        </p:txBody>
      </p:sp>
      <p:sp>
        <p:nvSpPr>
          <p:cNvPr id="49155" name="Content Placeholder 2"/>
          <p:cNvSpPr>
            <a:spLocks noGrp="1"/>
          </p:cNvSpPr>
          <p:nvPr>
            <p:ph idx="1"/>
          </p:nvPr>
        </p:nvSpPr>
        <p:spPr>
          <a:xfrm>
            <a:off x="228600" y="1905000"/>
            <a:ext cx="8726488" cy="4800600"/>
          </a:xfrm>
        </p:spPr>
        <p:txBody>
          <a:bodyPr/>
          <a:lstStyle/>
          <a:p>
            <a:pPr marL="0" indent="0">
              <a:buFont typeface="Wingdings" panose="05000000000000000000" pitchFamily="2" charset="2"/>
              <a:buNone/>
              <a:defRPr/>
            </a:pPr>
            <a:r>
              <a:rPr lang="en-US" altLang="en-US" sz="2800" dirty="0"/>
              <a:t>Let</a:t>
            </a:r>
            <a:r>
              <a:rPr lang="en-US" altLang="en-US" sz="2800" dirty="0">
                <a:solidFill>
                  <a:srgbClr val="009900"/>
                </a:solidFill>
              </a:rPr>
              <a:t> </a:t>
            </a:r>
            <a:r>
              <a:rPr lang="en-US" altLang="en-US" sz="2800" dirty="0"/>
              <a:t>us begin with </a:t>
            </a:r>
            <a:r>
              <a:rPr lang="en-US" altLang="en-US" sz="2800" dirty="0" smtClean="0"/>
              <a:t>Analog Input </a:t>
            </a:r>
            <a:r>
              <a:rPr lang="en-US" altLang="en-US" sz="2800" dirty="0"/>
              <a:t>through </a:t>
            </a:r>
            <a:r>
              <a:rPr lang="en-US" altLang="en-US" sz="2800" dirty="0" smtClean="0"/>
              <a:t>sketch.</a:t>
            </a:r>
            <a:endParaRPr lang="en-US" altLang="en-US" sz="2800" dirty="0"/>
          </a:p>
          <a:p>
            <a:pPr marL="514350" indent="-514350">
              <a:buFont typeface="Wingdings" panose="05000000000000000000" pitchFamily="2" charset="2"/>
              <a:buAutoNum type="arabicPeriod"/>
              <a:defRPr/>
            </a:pPr>
            <a:r>
              <a:rPr lang="en-US" altLang="en-US" dirty="0" err="1" smtClean="0"/>
              <a:t>Analoginput_PWMoutput</a:t>
            </a:r>
            <a:endParaRPr lang="en-US" altLang="en-US" dirty="0" smtClean="0"/>
          </a:p>
          <a:p>
            <a:pPr marL="514350" indent="-514350">
              <a:buFont typeface="Wingdings" panose="05000000000000000000" pitchFamily="2" charset="2"/>
              <a:buAutoNum type="arabicPeriod"/>
              <a:defRPr/>
            </a:pPr>
            <a:r>
              <a:rPr lang="en-US" altLang="en-US" dirty="0" err="1" smtClean="0"/>
              <a:t>Analoginput_LEDTiming</a:t>
            </a:r>
            <a:endParaRPr lang="en-US" altLang="en-US" dirty="0" smtClean="0"/>
          </a:p>
          <a:p>
            <a:pPr marL="514350" indent="-514350">
              <a:buFont typeface="Wingdings" panose="05000000000000000000" pitchFamily="2" charset="2"/>
              <a:buAutoNum type="arabicPeriod"/>
              <a:defRPr/>
            </a:pPr>
            <a:r>
              <a:rPr lang="en-US" altLang="en-US" dirty="0" err="1" smtClean="0"/>
              <a:t>Read_Pots_LED_buzzer</a:t>
            </a:r>
            <a:endParaRPr lang="en-US" altLang="en-US" dirty="0"/>
          </a:p>
          <a:p>
            <a:pPr marL="0" indent="0">
              <a:buFont typeface="Wingdings" panose="05000000000000000000" pitchFamily="2" charset="2"/>
              <a:buNone/>
              <a:defRPr/>
            </a:pPr>
            <a:endParaRPr lang="en-US" altLang="en-US" dirty="0" smtClean="0"/>
          </a:p>
          <a:p>
            <a:pPr marL="0" indent="0">
              <a:buFont typeface="Wingdings" panose="05000000000000000000" pitchFamily="2" charset="2"/>
              <a:buNone/>
              <a:defRPr/>
            </a:pPr>
            <a:r>
              <a:rPr lang="en-US" altLang="en-US" sz="2800" dirty="0" smtClean="0"/>
              <a:t>We </a:t>
            </a:r>
            <a:r>
              <a:rPr lang="en-US" altLang="en-US" sz="2800" dirty="0"/>
              <a:t>will use </a:t>
            </a:r>
            <a:r>
              <a:rPr lang="en-US" altLang="en-US" sz="2800" dirty="0" smtClean="0"/>
              <a:t>POT-1 and POT-2 on </a:t>
            </a:r>
            <a:r>
              <a:rPr lang="en-US" altLang="en-US" sz="2800" dirty="0"/>
              <a:t>GPIO Board as </a:t>
            </a:r>
            <a:r>
              <a:rPr lang="en-US" altLang="en-US" sz="2800" dirty="0" smtClean="0"/>
              <a:t>analog value sources and </a:t>
            </a:r>
            <a:r>
              <a:rPr lang="en-US" altLang="en-US" sz="2800" dirty="0"/>
              <a:t>connect it to Arduino </a:t>
            </a:r>
            <a:r>
              <a:rPr lang="en-US" altLang="en-US" sz="2800" dirty="0" smtClean="0"/>
              <a:t>analog pin 0 and 1 respectively. Use an aligner to adjust pot values from 0 to 5V.</a:t>
            </a: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endParaRPr lang="en-US" sz="4400" dirty="0" smtClean="0"/>
          </a:p>
          <a:p>
            <a:pPr marL="0" indent="0" algn="ctr">
              <a:buNone/>
            </a:pPr>
            <a:r>
              <a:rPr lang="en-US" sz="4400" dirty="0" smtClean="0"/>
              <a:t>3. Alphanumeric LCD Interfacing</a:t>
            </a:r>
          </a:p>
          <a:p>
            <a:pPr marL="0" indent="0" algn="ctr">
              <a:buNone/>
            </a:pPr>
            <a:endParaRPr lang="en-US" sz="4400" dirty="0"/>
          </a:p>
          <a:p>
            <a:pPr marL="0" indent="0" algn="ctr">
              <a:buNone/>
            </a:pPr>
            <a:r>
              <a:rPr lang="en-US" sz="4400" dirty="0" smtClean="0"/>
              <a:t>(Human Output Interface) </a:t>
            </a:r>
            <a:endParaRPr lang="en-US" sz="4400" dirty="0"/>
          </a:p>
        </p:txBody>
      </p:sp>
    </p:spTree>
    <p:extLst>
      <p:ext uri="{BB962C8B-B14F-4D97-AF65-F5344CB8AC3E}">
        <p14:creationId xmlns:p14="http://schemas.microsoft.com/office/powerpoint/2010/main" val="7500148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b="1" smtClean="0"/>
              <a:t>LiquidCrystal Library</a:t>
            </a:r>
            <a:br>
              <a:rPr lang="en-US" altLang="en-US" b="1" smtClean="0"/>
            </a:br>
            <a:endParaRPr lang="en-US" altLang="en-US" b="1" smtClean="0"/>
          </a:p>
        </p:txBody>
      </p:sp>
      <p:sp>
        <p:nvSpPr>
          <p:cNvPr id="66563" name="Rectangle 3"/>
          <p:cNvSpPr>
            <a:spLocks noGrp="1" noChangeArrowheads="1"/>
          </p:cNvSpPr>
          <p:nvPr>
            <p:ph type="body" idx="1"/>
          </p:nvPr>
        </p:nvSpPr>
        <p:spPr>
          <a:xfrm>
            <a:off x="228600" y="2017713"/>
            <a:ext cx="8726488" cy="4535487"/>
          </a:xfrm>
        </p:spPr>
        <p:txBody>
          <a:bodyPr/>
          <a:lstStyle/>
          <a:p>
            <a:pPr eaLnBrk="1" hangingPunct="1">
              <a:lnSpc>
                <a:spcPct val="90000"/>
              </a:lnSpc>
            </a:pPr>
            <a:endParaRPr lang="en-US" altLang="en-US" smtClean="0"/>
          </a:p>
          <a:p>
            <a:pPr eaLnBrk="1" hangingPunct="1">
              <a:lnSpc>
                <a:spcPct val="90000"/>
              </a:lnSpc>
            </a:pPr>
            <a:r>
              <a:rPr lang="en-US" altLang="en-US" smtClean="0"/>
              <a:t>This library allows an Arduino board to control LiquidCrystal displays (LCDs) based on the Hitachi HD44780 (or a compatible) chipset, which is found on most text-based LCDs. The library works with in either 4- or 8-bit mode (i.e. using 4 or 8 data lines in addition to the RS, ENABLE and optionally, the R/W control lines).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LiquidCrystal Library Functions</a:t>
            </a:r>
          </a:p>
        </p:txBody>
      </p:sp>
      <p:sp>
        <p:nvSpPr>
          <p:cNvPr id="67587" name="Rectangle 3"/>
          <p:cNvSpPr>
            <a:spLocks noGrp="1" noChangeArrowheads="1"/>
          </p:cNvSpPr>
          <p:nvPr>
            <p:ph type="body" idx="1"/>
          </p:nvPr>
        </p:nvSpPr>
        <p:spPr>
          <a:xfrm>
            <a:off x="228600" y="2017713"/>
            <a:ext cx="8726488" cy="4535487"/>
          </a:xfrm>
        </p:spPr>
        <p:txBody>
          <a:bodyPr/>
          <a:lstStyle/>
          <a:p>
            <a:pPr eaLnBrk="1" hangingPunct="1">
              <a:lnSpc>
                <a:spcPct val="80000"/>
              </a:lnSpc>
            </a:pPr>
            <a:r>
              <a:rPr lang="en-US" altLang="en-US" sz="2800" smtClean="0">
                <a:hlinkClick r:id="rId2"/>
              </a:rPr>
              <a:t>LiquidCrystal()</a:t>
            </a:r>
            <a:r>
              <a:rPr lang="en-US" altLang="en-US" sz="2800" smtClean="0"/>
              <a:t> – Creates a variable of type LiquidCrystal. </a:t>
            </a:r>
          </a:p>
          <a:p>
            <a:pPr eaLnBrk="1" hangingPunct="1">
              <a:lnSpc>
                <a:spcPct val="80000"/>
              </a:lnSpc>
            </a:pPr>
            <a:r>
              <a:rPr lang="en-US" altLang="en-US" sz="2800" smtClean="0">
                <a:hlinkClick r:id="rId3"/>
              </a:rPr>
              <a:t>begin()</a:t>
            </a:r>
            <a:r>
              <a:rPr lang="en-US" altLang="en-US" sz="2800" smtClean="0"/>
              <a:t>-specifies the dimensions (width and height) of the display. </a:t>
            </a:r>
          </a:p>
          <a:p>
            <a:pPr eaLnBrk="1" hangingPunct="1">
              <a:lnSpc>
                <a:spcPct val="80000"/>
              </a:lnSpc>
            </a:pPr>
            <a:r>
              <a:rPr lang="en-US" altLang="en-US" sz="2800" smtClean="0">
                <a:hlinkClick r:id="rId4"/>
              </a:rPr>
              <a:t>clear()</a:t>
            </a:r>
            <a:r>
              <a:rPr lang="en-US" altLang="en-US" sz="2800" smtClean="0"/>
              <a:t> - Clears the LCD screen and positions the cursor in the upper-left corner. </a:t>
            </a:r>
          </a:p>
          <a:p>
            <a:pPr eaLnBrk="1" hangingPunct="1">
              <a:lnSpc>
                <a:spcPct val="80000"/>
              </a:lnSpc>
            </a:pPr>
            <a:r>
              <a:rPr lang="en-US" altLang="en-US" sz="2800" smtClean="0">
                <a:hlinkClick r:id="rId5"/>
              </a:rPr>
              <a:t>home()</a:t>
            </a:r>
            <a:r>
              <a:rPr lang="en-US" altLang="en-US" sz="2800" smtClean="0"/>
              <a:t> -Positions the cursor in the upper-left of the LCD. </a:t>
            </a:r>
          </a:p>
          <a:p>
            <a:pPr eaLnBrk="1" hangingPunct="1">
              <a:lnSpc>
                <a:spcPct val="80000"/>
              </a:lnSpc>
            </a:pPr>
            <a:r>
              <a:rPr lang="en-US" altLang="en-US" sz="2800" smtClean="0">
                <a:hlinkClick r:id="rId6"/>
              </a:rPr>
              <a:t>setCursor()</a:t>
            </a:r>
            <a:r>
              <a:rPr lang="en-US" altLang="en-US" sz="2800" smtClean="0"/>
              <a:t> -Position the LCD cursor;  </a:t>
            </a:r>
          </a:p>
          <a:p>
            <a:pPr eaLnBrk="1" hangingPunct="1">
              <a:lnSpc>
                <a:spcPct val="80000"/>
              </a:lnSpc>
            </a:pPr>
            <a:r>
              <a:rPr lang="en-US" altLang="en-US" sz="2800" smtClean="0">
                <a:hlinkClick r:id="rId7"/>
              </a:rPr>
              <a:t>write()</a:t>
            </a:r>
            <a:r>
              <a:rPr lang="en-US" altLang="en-US" sz="2800" smtClean="0"/>
              <a:t> - Write a character to the LCD. </a:t>
            </a:r>
          </a:p>
          <a:p>
            <a:pPr eaLnBrk="1" hangingPunct="1">
              <a:lnSpc>
                <a:spcPct val="80000"/>
              </a:lnSpc>
            </a:pPr>
            <a:r>
              <a:rPr lang="en-US" altLang="en-US" sz="2800" smtClean="0">
                <a:hlinkClick r:id="rId8"/>
              </a:rPr>
              <a:t>print()</a:t>
            </a:r>
            <a:r>
              <a:rPr lang="en-US" altLang="en-US" sz="2800" smtClean="0"/>
              <a:t> -Prints text to the LCD.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LiquidCrystal Library Functions</a:t>
            </a:r>
          </a:p>
        </p:txBody>
      </p:sp>
      <p:sp>
        <p:nvSpPr>
          <p:cNvPr id="68611" name="Rectangle 3"/>
          <p:cNvSpPr>
            <a:spLocks noGrp="1" noChangeArrowheads="1"/>
          </p:cNvSpPr>
          <p:nvPr>
            <p:ph type="body" idx="1"/>
          </p:nvPr>
        </p:nvSpPr>
        <p:spPr>
          <a:xfrm>
            <a:off x="228600" y="1905000"/>
            <a:ext cx="8726488" cy="4648200"/>
          </a:xfrm>
        </p:spPr>
        <p:txBody>
          <a:bodyPr/>
          <a:lstStyle/>
          <a:p>
            <a:pPr eaLnBrk="1" hangingPunct="1"/>
            <a:r>
              <a:rPr lang="en-US" altLang="en-US" sz="2800" smtClean="0">
                <a:hlinkClick r:id="rId2"/>
              </a:rPr>
              <a:t>cursor()</a:t>
            </a:r>
            <a:r>
              <a:rPr lang="en-US" altLang="en-US" sz="2800" smtClean="0"/>
              <a:t>-</a:t>
            </a:r>
            <a:r>
              <a:rPr lang="en-US" altLang="en-US" sz="2400" smtClean="0"/>
              <a:t>Display the LCD cursor: an underscore (line) at the position to which the next character will be written. </a:t>
            </a:r>
          </a:p>
          <a:p>
            <a:pPr eaLnBrk="1" hangingPunct="1"/>
            <a:r>
              <a:rPr lang="en-US" altLang="en-US" sz="2800" smtClean="0">
                <a:hlinkClick r:id="rId3"/>
              </a:rPr>
              <a:t>noCursor()</a:t>
            </a:r>
            <a:r>
              <a:rPr lang="en-US" altLang="en-US" sz="2800" smtClean="0"/>
              <a:t> - Hides the LCD cursor. </a:t>
            </a:r>
          </a:p>
          <a:p>
            <a:pPr eaLnBrk="1" hangingPunct="1"/>
            <a:r>
              <a:rPr lang="en-US" altLang="en-US" sz="2800" smtClean="0">
                <a:hlinkClick r:id="rId4"/>
              </a:rPr>
              <a:t>blink()</a:t>
            </a:r>
            <a:r>
              <a:rPr lang="en-US" altLang="en-US" sz="2800" smtClean="0"/>
              <a:t> - Display the blinking LCD cursor. </a:t>
            </a:r>
          </a:p>
          <a:p>
            <a:pPr eaLnBrk="1" hangingPunct="1"/>
            <a:r>
              <a:rPr lang="en-US" altLang="en-US" sz="2800" smtClean="0">
                <a:hlinkClick r:id="rId5"/>
              </a:rPr>
              <a:t>noBlink()</a:t>
            </a:r>
            <a:r>
              <a:rPr lang="en-US" altLang="en-US" sz="2800" smtClean="0"/>
              <a:t>- Turns off the blinking LCD cursor. </a:t>
            </a:r>
          </a:p>
          <a:p>
            <a:pPr eaLnBrk="1" hangingPunct="1"/>
            <a:r>
              <a:rPr lang="en-US" altLang="en-US" sz="2800" smtClean="0">
                <a:hlinkClick r:id="rId6"/>
              </a:rPr>
              <a:t>display()</a:t>
            </a:r>
            <a:r>
              <a:rPr lang="en-US" altLang="en-US" sz="2800" smtClean="0"/>
              <a:t> - Turns on the LCD display, after it's been turned off with </a:t>
            </a:r>
            <a:r>
              <a:rPr lang="en-US" altLang="en-US" sz="2800" smtClean="0">
                <a:hlinkClick r:id="rId7"/>
              </a:rPr>
              <a:t>noDisplay</a:t>
            </a:r>
            <a:r>
              <a:rPr lang="en-US" altLang="en-US" sz="2800" smtClean="0"/>
              <a:t>(). </a:t>
            </a:r>
          </a:p>
          <a:p>
            <a:pPr eaLnBrk="1" hangingPunct="1"/>
            <a:r>
              <a:rPr lang="en-US" altLang="en-US" sz="2800" smtClean="0">
                <a:hlinkClick r:id="rId7"/>
              </a:rPr>
              <a:t>noDisplay()</a:t>
            </a:r>
            <a:r>
              <a:rPr lang="en-US" altLang="en-US" sz="2800" smtClean="0"/>
              <a:t> - Turns off the LCD display, without losing the text currently shown on it.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LiquidCrystal Library Functions</a:t>
            </a:r>
          </a:p>
        </p:txBody>
      </p:sp>
      <p:sp>
        <p:nvSpPr>
          <p:cNvPr id="69635" name="Rectangle 3"/>
          <p:cNvSpPr>
            <a:spLocks noGrp="1" noChangeArrowheads="1"/>
          </p:cNvSpPr>
          <p:nvPr>
            <p:ph type="body" idx="1"/>
          </p:nvPr>
        </p:nvSpPr>
        <p:spPr>
          <a:xfrm>
            <a:off x="228600" y="2057400"/>
            <a:ext cx="8726488" cy="4495800"/>
          </a:xfrm>
        </p:spPr>
        <p:txBody>
          <a:bodyPr/>
          <a:lstStyle/>
          <a:p>
            <a:pPr eaLnBrk="1" hangingPunct="1">
              <a:lnSpc>
                <a:spcPct val="80000"/>
              </a:lnSpc>
            </a:pPr>
            <a:r>
              <a:rPr lang="en-US" altLang="en-US" sz="2800" smtClean="0">
                <a:hlinkClick r:id="rId2"/>
              </a:rPr>
              <a:t>scrollDisplayLeft()</a:t>
            </a:r>
            <a:r>
              <a:rPr lang="en-US" altLang="en-US" sz="2800" smtClean="0"/>
              <a:t>-Scrolls the contents of the display (text and cursor) one space to the left. </a:t>
            </a:r>
          </a:p>
          <a:p>
            <a:pPr eaLnBrk="1" hangingPunct="1">
              <a:lnSpc>
                <a:spcPct val="80000"/>
              </a:lnSpc>
            </a:pPr>
            <a:r>
              <a:rPr lang="en-US" altLang="en-US" sz="2800" smtClean="0">
                <a:hlinkClick r:id="rId3"/>
              </a:rPr>
              <a:t>scrollDisplayRight()</a:t>
            </a:r>
            <a:r>
              <a:rPr lang="en-US" altLang="en-US" sz="2800" smtClean="0"/>
              <a:t> -Scrolls the contents of the display (text and cursor) one space to the right. </a:t>
            </a:r>
          </a:p>
          <a:p>
            <a:pPr eaLnBrk="1" hangingPunct="1">
              <a:lnSpc>
                <a:spcPct val="80000"/>
              </a:lnSpc>
            </a:pPr>
            <a:r>
              <a:rPr lang="en-US" altLang="en-US" sz="2800" smtClean="0">
                <a:hlinkClick r:id="rId4"/>
              </a:rPr>
              <a:t>autoscroll()</a:t>
            </a:r>
            <a:r>
              <a:rPr lang="en-US" altLang="en-US" sz="2800" smtClean="0"/>
              <a:t> - Turns on automatic scrolling of the LCD. This causes each character output to the display to push previous characters over by one space. If the current text direction is left-to-right (the default), the display scrolls to the left; if the current direction is right-to-left, the display scrolls to the right. This has the effect of outputting each new character to the same location on the LCD.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LiquidCrystal Library Functions</a:t>
            </a:r>
          </a:p>
        </p:txBody>
      </p:sp>
      <p:sp>
        <p:nvSpPr>
          <p:cNvPr id="70659" name="Rectangle 3"/>
          <p:cNvSpPr>
            <a:spLocks noGrp="1" noChangeArrowheads="1"/>
          </p:cNvSpPr>
          <p:nvPr>
            <p:ph type="body" idx="1"/>
          </p:nvPr>
        </p:nvSpPr>
        <p:spPr>
          <a:xfrm>
            <a:off x="228600" y="2057400"/>
            <a:ext cx="8726488" cy="4495800"/>
          </a:xfrm>
        </p:spPr>
        <p:txBody>
          <a:bodyPr/>
          <a:lstStyle/>
          <a:p>
            <a:pPr eaLnBrk="1" hangingPunct="1">
              <a:lnSpc>
                <a:spcPct val="80000"/>
              </a:lnSpc>
            </a:pPr>
            <a:r>
              <a:rPr lang="en-US" altLang="en-US" sz="2400" smtClean="0">
                <a:hlinkClick r:id="rId2"/>
              </a:rPr>
              <a:t>noAutoscroll()</a:t>
            </a:r>
            <a:r>
              <a:rPr lang="en-US" altLang="en-US" sz="2400" smtClean="0"/>
              <a:t>-Turns off automatic scrolling of the LCD. </a:t>
            </a:r>
          </a:p>
          <a:p>
            <a:pPr eaLnBrk="1" hangingPunct="1">
              <a:lnSpc>
                <a:spcPct val="80000"/>
              </a:lnSpc>
            </a:pPr>
            <a:r>
              <a:rPr lang="en-US" altLang="en-US" sz="2400" smtClean="0">
                <a:hlinkClick r:id="rId3"/>
              </a:rPr>
              <a:t>leftToRight()</a:t>
            </a:r>
            <a:r>
              <a:rPr lang="en-US" altLang="en-US" sz="2400" smtClean="0"/>
              <a:t> -Set the direction for text written to the LCD to left-to-right, the default.  </a:t>
            </a:r>
          </a:p>
          <a:p>
            <a:pPr eaLnBrk="1" hangingPunct="1">
              <a:lnSpc>
                <a:spcPct val="80000"/>
              </a:lnSpc>
            </a:pPr>
            <a:r>
              <a:rPr lang="en-US" altLang="en-US" sz="2400" smtClean="0">
                <a:hlinkClick r:id="rId4"/>
              </a:rPr>
              <a:t>rightToLeft()</a:t>
            </a:r>
            <a:r>
              <a:rPr lang="en-US" altLang="en-US" sz="2400" smtClean="0"/>
              <a:t> - Set the direction for text written to the LCD to right-to-left (the default is left-to-right). This means that subsequent characters written to the display will go from right to left, but does not affect previously-output text. </a:t>
            </a:r>
          </a:p>
          <a:p>
            <a:pPr eaLnBrk="1" hangingPunct="1">
              <a:lnSpc>
                <a:spcPct val="80000"/>
              </a:lnSpc>
            </a:pPr>
            <a:r>
              <a:rPr lang="en-US" altLang="en-US" sz="2400" smtClean="0">
                <a:hlinkClick r:id="rId5"/>
              </a:rPr>
              <a:t>createChar()</a:t>
            </a:r>
            <a:r>
              <a:rPr lang="en-US" altLang="en-US" sz="2400" smtClean="0"/>
              <a:t> - Create a custom character (gylph) for use on the LCD. Up to eight characters of 5x8 pixels are supported (numbered 0 to 7). The appearance of each custom character is specified by an array of eight bytes, one for each row. The five least significant bits of each byte determine the pixels in that row. To display a custom character on the screen, </a:t>
            </a:r>
            <a:r>
              <a:rPr lang="en-US" altLang="en-US" sz="2400" smtClean="0">
                <a:hlinkClick r:id="rId6"/>
              </a:rPr>
              <a:t>write</a:t>
            </a:r>
            <a:r>
              <a:rPr lang="en-US" altLang="en-US" sz="2400" smtClean="0"/>
              <a:t>() its number. </a:t>
            </a:r>
          </a:p>
          <a:p>
            <a:pPr eaLnBrk="1" hangingPunct="1">
              <a:lnSpc>
                <a:spcPct val="80000"/>
              </a:lnSpc>
            </a:pPr>
            <a:endParaRPr lang="en-US" alt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214313"/>
            <a:ext cx="7793037" cy="928687"/>
          </a:xfrm>
        </p:spPr>
        <p:txBody>
          <a:bodyPr/>
          <a:lstStyle/>
          <a:p>
            <a:pPr eaLnBrk="1" hangingPunct="1"/>
            <a:r>
              <a:rPr lang="en-US" altLang="en-US" sz="4000" smtClean="0">
                <a:solidFill>
                  <a:srgbClr val="FF0000"/>
                </a:solidFill>
              </a:rPr>
              <a:t>What’s so great about Arduino?</a:t>
            </a:r>
          </a:p>
        </p:txBody>
      </p:sp>
      <p:sp>
        <p:nvSpPr>
          <p:cNvPr id="8195" name="Rectangle 3"/>
          <p:cNvSpPr>
            <a:spLocks noGrp="1" noChangeArrowheads="1"/>
          </p:cNvSpPr>
          <p:nvPr>
            <p:ph type="body" idx="1"/>
          </p:nvPr>
        </p:nvSpPr>
        <p:spPr>
          <a:xfrm>
            <a:off x="228600" y="2093913"/>
            <a:ext cx="8726488" cy="4535487"/>
          </a:xfrm>
        </p:spPr>
        <p:txBody>
          <a:bodyPr/>
          <a:lstStyle/>
          <a:p>
            <a:pPr marL="609600" indent="-609600" algn="ctr" eaLnBrk="1" hangingPunct="1">
              <a:buFont typeface="Wingdings" panose="05000000000000000000" pitchFamily="2" charset="2"/>
              <a:buNone/>
            </a:pPr>
            <a:r>
              <a:rPr lang="en-US" altLang="en-US" smtClean="0"/>
              <a:t>IT IS AN OPEN SOURCE PLATFORM !!!!</a:t>
            </a:r>
          </a:p>
          <a:p>
            <a:pPr marL="609600" indent="-609600" eaLnBrk="1" hangingPunct="1">
              <a:buFont typeface="Wingdings" panose="05000000000000000000" pitchFamily="2" charset="2"/>
              <a:buNone/>
            </a:pPr>
            <a:endParaRPr lang="en-US" altLang="en-US" smtClean="0"/>
          </a:p>
          <a:p>
            <a:pPr marL="609600" indent="-609600" eaLnBrk="1" hangingPunct="1"/>
            <a:r>
              <a:rPr lang="en-US" altLang="en-US" smtClean="0"/>
              <a:t>Nobody owns it and everybody owns it so there is no price of intellectual property.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2400" y="609600"/>
            <a:ext cx="8791575" cy="838200"/>
          </a:xfrm>
        </p:spPr>
        <p:txBody>
          <a:bodyPr/>
          <a:lstStyle/>
          <a:p>
            <a:pPr eaLnBrk="1" hangingPunct="1"/>
            <a:r>
              <a:rPr lang="en-US" altLang="en-US" sz="4000" b="1" smtClean="0"/>
              <a:t>LiquidCrystal Library Examples</a:t>
            </a:r>
            <a:br>
              <a:rPr lang="en-US" altLang="en-US" sz="4000" b="1" smtClean="0"/>
            </a:br>
            <a:endParaRPr lang="en-US" altLang="en-US" sz="4000" b="1" smtClean="0"/>
          </a:p>
        </p:txBody>
      </p:sp>
      <p:sp>
        <p:nvSpPr>
          <p:cNvPr id="71683" name="Rectangle 3"/>
          <p:cNvSpPr>
            <a:spLocks noGrp="1" noChangeArrowheads="1"/>
          </p:cNvSpPr>
          <p:nvPr>
            <p:ph type="body" idx="1"/>
          </p:nvPr>
        </p:nvSpPr>
        <p:spPr>
          <a:xfrm>
            <a:off x="228600" y="2017713"/>
            <a:ext cx="8726488" cy="4611687"/>
          </a:xfrm>
        </p:spPr>
        <p:txBody>
          <a:bodyPr/>
          <a:lstStyle/>
          <a:p>
            <a:pPr eaLnBrk="1" hangingPunct="1">
              <a:lnSpc>
                <a:spcPct val="90000"/>
              </a:lnSpc>
            </a:pPr>
            <a:r>
              <a:rPr lang="en-US" altLang="en-US" sz="2400" b="1" smtClean="0">
                <a:hlinkClick r:id="rId2"/>
              </a:rPr>
              <a:t>Hello World</a:t>
            </a:r>
            <a:r>
              <a:rPr lang="en-US" altLang="en-US" sz="2400" smtClean="0"/>
              <a:t> - displays "hello world!" and the seconds since reset</a:t>
            </a:r>
          </a:p>
          <a:p>
            <a:pPr eaLnBrk="1" hangingPunct="1">
              <a:lnSpc>
                <a:spcPct val="90000"/>
              </a:lnSpc>
            </a:pPr>
            <a:r>
              <a:rPr lang="en-US" altLang="en-US" sz="2400" smtClean="0">
                <a:hlinkClick r:id="rId3"/>
              </a:rPr>
              <a:t>Blink</a:t>
            </a:r>
            <a:r>
              <a:rPr lang="en-US" altLang="en-US" sz="2400" smtClean="0"/>
              <a:t> - control of the block-style cursor</a:t>
            </a:r>
          </a:p>
          <a:p>
            <a:pPr eaLnBrk="1" hangingPunct="1">
              <a:lnSpc>
                <a:spcPct val="90000"/>
              </a:lnSpc>
            </a:pPr>
            <a:r>
              <a:rPr lang="en-US" altLang="en-US" sz="2400" smtClean="0">
                <a:hlinkClick r:id="rId4"/>
              </a:rPr>
              <a:t>Cursor</a:t>
            </a:r>
            <a:r>
              <a:rPr lang="en-US" altLang="en-US" sz="2400" smtClean="0"/>
              <a:t> - control of the underscore-style cursor</a:t>
            </a:r>
          </a:p>
          <a:p>
            <a:pPr eaLnBrk="1" hangingPunct="1">
              <a:lnSpc>
                <a:spcPct val="90000"/>
              </a:lnSpc>
            </a:pPr>
            <a:r>
              <a:rPr lang="en-US" altLang="en-US" sz="2400" smtClean="0">
                <a:hlinkClick r:id="rId5"/>
              </a:rPr>
              <a:t>Display</a:t>
            </a:r>
            <a:r>
              <a:rPr lang="en-US" altLang="en-US" sz="2400" smtClean="0"/>
              <a:t> - quickly blank the display without losing what's on it.</a:t>
            </a:r>
          </a:p>
          <a:p>
            <a:pPr eaLnBrk="1" hangingPunct="1">
              <a:lnSpc>
                <a:spcPct val="90000"/>
              </a:lnSpc>
            </a:pPr>
            <a:r>
              <a:rPr lang="en-US" altLang="en-US" sz="2400" smtClean="0">
                <a:hlinkClick r:id="rId6"/>
              </a:rPr>
              <a:t>Text Direction</a:t>
            </a:r>
            <a:r>
              <a:rPr lang="en-US" altLang="en-US" sz="2400" smtClean="0"/>
              <a:t> - control which way text flows from the cursor</a:t>
            </a:r>
          </a:p>
          <a:p>
            <a:pPr eaLnBrk="1" hangingPunct="1">
              <a:lnSpc>
                <a:spcPct val="90000"/>
              </a:lnSpc>
            </a:pPr>
            <a:r>
              <a:rPr lang="en-US" altLang="en-US" sz="2400" smtClean="0">
                <a:hlinkClick r:id="rId7"/>
              </a:rPr>
              <a:t>Autoscroll</a:t>
            </a:r>
            <a:r>
              <a:rPr lang="en-US" altLang="en-US" sz="2400" smtClean="0"/>
              <a:t> - automatically scroll new text</a:t>
            </a:r>
          </a:p>
          <a:p>
            <a:pPr eaLnBrk="1" hangingPunct="1">
              <a:lnSpc>
                <a:spcPct val="90000"/>
              </a:lnSpc>
            </a:pPr>
            <a:r>
              <a:rPr lang="en-US" altLang="en-US" sz="2400" smtClean="0">
                <a:hlinkClick r:id="rId8"/>
              </a:rPr>
              <a:t>Serial input</a:t>
            </a:r>
            <a:r>
              <a:rPr lang="en-US" altLang="en-US" sz="2400" smtClean="0"/>
              <a:t> - accepts serial input, displays it</a:t>
            </a:r>
          </a:p>
          <a:p>
            <a:pPr eaLnBrk="1" hangingPunct="1">
              <a:lnSpc>
                <a:spcPct val="90000"/>
              </a:lnSpc>
            </a:pPr>
            <a:r>
              <a:rPr lang="en-US" altLang="en-US" sz="2400" smtClean="0">
                <a:hlinkClick r:id="rId9"/>
              </a:rPr>
              <a:t>SetCursor</a:t>
            </a:r>
            <a:r>
              <a:rPr lang="en-US" altLang="en-US" sz="2400" smtClean="0"/>
              <a:t> - set the cursor position</a:t>
            </a:r>
          </a:p>
          <a:p>
            <a:pPr eaLnBrk="1" hangingPunct="1">
              <a:lnSpc>
                <a:spcPct val="90000"/>
              </a:lnSpc>
            </a:pPr>
            <a:r>
              <a:rPr lang="en-US" altLang="en-US" sz="2400" smtClean="0">
                <a:hlinkClick r:id="rId10"/>
              </a:rPr>
              <a:t>Scroll</a:t>
            </a:r>
            <a:r>
              <a:rPr lang="en-US" altLang="en-US" sz="2400" smtClean="0"/>
              <a:t> - scroll text left and right</a:t>
            </a:r>
          </a:p>
          <a:p>
            <a:pPr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52400" y="0"/>
            <a:ext cx="8791575" cy="776288"/>
          </a:xfrm>
        </p:spPr>
        <p:txBody>
          <a:bodyPr anchor="t"/>
          <a:lstStyle/>
          <a:p>
            <a:pPr marL="742950" indent="-742950"/>
            <a:r>
              <a:rPr lang="en-US" altLang="en-US" sz="3200" smtClean="0"/>
              <a:t>LCD Connections &amp; Sketches </a:t>
            </a:r>
            <a:r>
              <a:rPr lang="en-US" altLang="en-US" sz="4000" smtClean="0"/>
              <a:t/>
            </a:r>
            <a:br>
              <a:rPr lang="en-US" altLang="en-US" sz="4000" smtClean="0"/>
            </a:br>
            <a:endParaRPr lang="en-US" altLang="en-US" sz="4000" smtClean="0"/>
          </a:p>
        </p:txBody>
      </p:sp>
      <p:sp>
        <p:nvSpPr>
          <p:cNvPr id="49155" name="Content Placeholder 2"/>
          <p:cNvSpPr>
            <a:spLocks noGrp="1"/>
          </p:cNvSpPr>
          <p:nvPr>
            <p:ph idx="1"/>
          </p:nvPr>
        </p:nvSpPr>
        <p:spPr>
          <a:xfrm>
            <a:off x="228600" y="1905000"/>
            <a:ext cx="8726488" cy="4800600"/>
          </a:xfrm>
        </p:spPr>
        <p:txBody>
          <a:bodyPr/>
          <a:lstStyle/>
          <a:p>
            <a:pPr marL="0" indent="0">
              <a:buFont typeface="Wingdings" panose="05000000000000000000" pitchFamily="2" charset="2"/>
              <a:buNone/>
              <a:defRPr/>
            </a:pPr>
            <a:r>
              <a:rPr lang="en-US" altLang="en-US" sz="2800" dirty="0"/>
              <a:t>LCD has a huge library examples in Arduino. We will use a few as follows:</a:t>
            </a:r>
          </a:p>
          <a:p>
            <a:pPr marL="514350" indent="-514350">
              <a:buFont typeface="Wingdings" panose="05000000000000000000" pitchFamily="2" charset="2"/>
              <a:buAutoNum type="arabicPeriod"/>
              <a:defRPr/>
            </a:pPr>
            <a:r>
              <a:rPr lang="en-US" altLang="en-US" dirty="0" err="1" smtClean="0"/>
              <a:t>My_HelloWorld</a:t>
            </a:r>
            <a:endParaRPr lang="en-US" altLang="en-US" dirty="0" smtClean="0"/>
          </a:p>
          <a:p>
            <a:pPr marL="514350" indent="-514350">
              <a:buFont typeface="Wingdings" panose="05000000000000000000" pitchFamily="2" charset="2"/>
              <a:buAutoNum type="arabicPeriod"/>
              <a:defRPr/>
            </a:pPr>
            <a:r>
              <a:rPr lang="en-US" altLang="en-US" dirty="0" err="1" smtClean="0"/>
              <a:t>Number_on_LCD</a:t>
            </a:r>
            <a:endParaRPr lang="en-US" altLang="en-US" dirty="0"/>
          </a:p>
          <a:p>
            <a:pPr marL="0" indent="0">
              <a:buFont typeface="Wingdings" panose="05000000000000000000" pitchFamily="2" charset="2"/>
              <a:buNone/>
              <a:defRPr/>
            </a:pPr>
            <a:r>
              <a:rPr lang="en-US" altLang="en-US" sz="2800" dirty="0" smtClean="0"/>
              <a:t>LCD is a separate unit with 16 pin connector. Check pin no. 1 marked on it. First disconnect USB cable to Arduino board so that it is powered down and then make connections as shown next. </a:t>
            </a:r>
          </a:p>
          <a:p>
            <a:pPr marL="0" indent="0">
              <a:buFont typeface="Wingdings" panose="05000000000000000000" pitchFamily="2" charset="2"/>
              <a:buNone/>
              <a:defRPr/>
            </a:pPr>
            <a:r>
              <a:rPr lang="en-US" altLang="en-US" sz="2200" b="1" dirty="0" smtClean="0">
                <a:solidFill>
                  <a:srgbClr val="FF0000"/>
                </a:solidFill>
              </a:rPr>
              <a:t>!!Handle LCD carefully against static Electricity Damage!!</a:t>
            </a:r>
          </a:p>
          <a:p>
            <a:pPr marL="0" indent="0">
              <a:buFont typeface="Wingdings" panose="05000000000000000000" pitchFamily="2" charset="2"/>
              <a:buNone/>
              <a:defRPr/>
            </a:pPr>
            <a:endParaRPr lang="en-US" altLang="en-US" sz="4000" dirty="0" smtClean="0">
              <a:solidFill>
                <a:srgbClr val="0099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52400" y="0"/>
            <a:ext cx="8791575" cy="776288"/>
          </a:xfrm>
        </p:spPr>
        <p:txBody>
          <a:bodyPr anchor="t"/>
          <a:lstStyle/>
          <a:p>
            <a:pPr marL="742950" indent="-742950"/>
            <a:r>
              <a:rPr lang="en-US" altLang="en-US" sz="3200" smtClean="0"/>
              <a:t>LCD to Arduino Connections</a:t>
            </a:r>
            <a:r>
              <a:rPr lang="en-US" altLang="en-US" sz="4000" smtClean="0"/>
              <a:t/>
            </a:r>
            <a:br>
              <a:rPr lang="en-US" altLang="en-US" sz="4000" smtClean="0"/>
            </a:br>
            <a:endParaRPr lang="en-US" altLang="en-US" sz="4000" smtClean="0"/>
          </a:p>
        </p:txBody>
      </p:sp>
      <p:sp>
        <p:nvSpPr>
          <p:cNvPr id="49155" name="Content Placeholder 2"/>
          <p:cNvSpPr>
            <a:spLocks noGrp="1"/>
          </p:cNvSpPr>
          <p:nvPr>
            <p:ph idx="1"/>
          </p:nvPr>
        </p:nvSpPr>
        <p:spPr>
          <a:xfrm>
            <a:off x="228600" y="1828800"/>
            <a:ext cx="8726488" cy="4800600"/>
          </a:xfrm>
        </p:spPr>
        <p:txBody>
          <a:bodyPr/>
          <a:lstStyle/>
          <a:p>
            <a:pPr marL="0" indent="0">
              <a:buFont typeface="Wingdings" panose="05000000000000000000" pitchFamily="2" charset="2"/>
              <a:buNone/>
              <a:defRPr/>
            </a:pPr>
            <a:r>
              <a:rPr lang="en-US" altLang="en-US" sz="2400" dirty="0" smtClean="0"/>
              <a:t>:</a:t>
            </a:r>
            <a:endParaRPr lang="en-US" altLang="en-US" sz="2400" dirty="0"/>
          </a:p>
          <a:p>
            <a:pPr marL="0" indent="0">
              <a:buFont typeface="Wingdings" panose="05000000000000000000" pitchFamily="2" charset="2"/>
              <a:buNone/>
              <a:defRPr/>
            </a:pPr>
            <a:endParaRPr lang="en-US" altLang="en-US" sz="2400" dirty="0"/>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400" dirty="0"/>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graphicFrame>
        <p:nvGraphicFramePr>
          <p:cNvPr id="4" name="Table 3"/>
          <p:cNvGraphicFramePr>
            <a:graphicFrameLocks noGrp="1"/>
          </p:cNvGraphicFramePr>
          <p:nvPr/>
        </p:nvGraphicFramePr>
        <p:xfrm>
          <a:off x="533400" y="609600"/>
          <a:ext cx="8229600" cy="6019796"/>
        </p:xfrm>
        <a:graphic>
          <a:graphicData uri="http://schemas.openxmlformats.org/drawingml/2006/table">
            <a:tbl>
              <a:tblPr>
                <a:tableStyleId>{5C22544A-7EE6-4342-B048-85BDC9FD1C3A}</a:tableStyleId>
              </a:tblPr>
              <a:tblGrid>
                <a:gridCol w="2398144"/>
                <a:gridCol w="1535502"/>
                <a:gridCol w="2363639"/>
                <a:gridCol w="1932315"/>
              </a:tblGrid>
              <a:tr h="286008">
                <a:tc gridSpan="4">
                  <a:txBody>
                    <a:bodyPr/>
                    <a:lstStyle/>
                    <a:p>
                      <a:pPr algn="ctr" fontAlgn="t"/>
                      <a:r>
                        <a:rPr lang="en-IN" sz="1100" u="none" strike="noStrike" dirty="0">
                          <a:effectLst/>
                        </a:rPr>
                        <a:t>LCD MODULE TO ARDUIONO BOARD CONNECTIONS</a:t>
                      </a:r>
                      <a:endParaRPr lang="en-IN" sz="1100" b="1" i="0" u="none" strike="noStrike" dirty="0">
                        <a:solidFill>
                          <a:srgbClr val="000000"/>
                        </a:solidFill>
                        <a:effectLst/>
                        <a:latin typeface="Calibri"/>
                      </a:endParaRPr>
                    </a:p>
                  </a:txBody>
                  <a:tcPr marL="9310" marR="9310" marT="9310" marB="0"/>
                </a:tc>
                <a:tc hMerge="1">
                  <a:txBody>
                    <a:bodyPr/>
                    <a:lstStyle/>
                    <a:p>
                      <a:endParaRPr lang="en-IN"/>
                    </a:p>
                  </a:txBody>
                  <a:tcPr/>
                </a:tc>
                <a:tc hMerge="1">
                  <a:txBody>
                    <a:bodyPr/>
                    <a:lstStyle/>
                    <a:p>
                      <a:endParaRPr lang="en-IN"/>
                    </a:p>
                  </a:txBody>
                  <a:tcPr/>
                </a:tc>
                <a:tc hMerge="1">
                  <a:txBody>
                    <a:bodyPr/>
                    <a:lstStyle/>
                    <a:p>
                      <a:endParaRPr lang="en-IN"/>
                    </a:p>
                  </a:txBody>
                  <a:tcPr/>
                </a:tc>
              </a:tr>
              <a:tr h="272389">
                <a:tc>
                  <a:txBody>
                    <a:bodyPr/>
                    <a:lstStyle/>
                    <a:p>
                      <a:pPr algn="ctr" fontAlgn="b"/>
                      <a:r>
                        <a:rPr lang="en-IN" sz="1100" u="none" strike="noStrike">
                          <a:effectLst/>
                        </a:rPr>
                        <a:t>LCD </a:t>
                      </a:r>
                      <a:endParaRPr lang="en-IN" sz="1100" b="0" i="0" u="none" strike="noStrike">
                        <a:solidFill>
                          <a:srgbClr val="000000"/>
                        </a:solidFill>
                        <a:effectLst/>
                        <a:latin typeface="Calibri"/>
                      </a:endParaRPr>
                    </a:p>
                  </a:txBody>
                  <a:tcPr marL="9310" marR="9310" marT="9310" marB="0" anchor="b"/>
                </a:tc>
                <a:tc>
                  <a:txBody>
                    <a:bodyPr/>
                    <a:lstStyle/>
                    <a:p>
                      <a:pPr algn="ctr" fontAlgn="b"/>
                      <a:r>
                        <a:rPr lang="en-IN" sz="1100" u="none" strike="noStrike">
                          <a:effectLst/>
                        </a:rPr>
                        <a:t>LCD </a:t>
                      </a:r>
                      <a:endParaRPr lang="en-IN" sz="1100" b="0" i="0" u="none" strike="noStrike">
                        <a:solidFill>
                          <a:srgbClr val="000000"/>
                        </a:solidFill>
                        <a:effectLst/>
                        <a:latin typeface="Calibri"/>
                      </a:endParaRPr>
                    </a:p>
                  </a:txBody>
                  <a:tcPr marL="9310" marR="9310" marT="9310" marB="0" anchor="b"/>
                </a:tc>
                <a:tc>
                  <a:txBody>
                    <a:bodyPr/>
                    <a:lstStyle/>
                    <a:p>
                      <a:pPr algn="ctr" fontAlgn="b"/>
                      <a:r>
                        <a:rPr lang="en-IN" sz="1100" u="none" strike="noStrike">
                          <a:effectLst/>
                        </a:rPr>
                        <a:t>ARDUINO </a:t>
                      </a:r>
                      <a:endParaRPr lang="en-IN" sz="1100" b="0" i="0" u="none" strike="noStrike">
                        <a:solidFill>
                          <a:srgbClr val="000000"/>
                        </a:solidFill>
                        <a:effectLst/>
                        <a:latin typeface="Calibri"/>
                      </a:endParaRPr>
                    </a:p>
                  </a:txBody>
                  <a:tcPr marL="9310" marR="9310" marT="9310" marB="0" anchor="b"/>
                </a:tc>
                <a:tc>
                  <a:txBody>
                    <a:bodyPr/>
                    <a:lstStyle/>
                    <a:p>
                      <a:pPr algn="ctr" fontAlgn="b"/>
                      <a:r>
                        <a:rPr lang="en-IN" sz="1100" u="none" strike="noStrike">
                          <a:effectLst/>
                        </a:rPr>
                        <a:t>ARDUINO </a:t>
                      </a:r>
                      <a:endParaRPr lang="en-IN" sz="1100" b="0" i="0" u="none" strike="noStrike">
                        <a:solidFill>
                          <a:srgbClr val="000000"/>
                        </a:solidFill>
                        <a:effectLst/>
                        <a:latin typeface="Calibri"/>
                      </a:endParaRPr>
                    </a:p>
                  </a:txBody>
                  <a:tcPr marL="9310" marR="9310" marT="9310" marB="0" anchor="b"/>
                </a:tc>
              </a:tr>
              <a:tr h="286008">
                <a:tc>
                  <a:txBody>
                    <a:bodyPr/>
                    <a:lstStyle/>
                    <a:p>
                      <a:pPr algn="ctr" fontAlgn="b"/>
                      <a:r>
                        <a:rPr lang="en-IN" sz="1100" u="none" strike="noStrike">
                          <a:effectLst/>
                        </a:rPr>
                        <a:t>SIGNAL NAME</a:t>
                      </a:r>
                      <a:endParaRPr lang="en-IN" sz="1100" b="0" i="0" u="none" strike="noStrike">
                        <a:solidFill>
                          <a:srgbClr val="000000"/>
                        </a:solidFill>
                        <a:effectLst/>
                        <a:latin typeface="Calibri"/>
                      </a:endParaRPr>
                    </a:p>
                  </a:txBody>
                  <a:tcPr marL="9310" marR="9310" marT="9310" marB="0" anchor="b"/>
                </a:tc>
                <a:tc>
                  <a:txBody>
                    <a:bodyPr/>
                    <a:lstStyle/>
                    <a:p>
                      <a:pPr algn="ctr" fontAlgn="b"/>
                      <a:r>
                        <a:rPr lang="en-IN" sz="1100" u="none" strike="noStrike">
                          <a:effectLst/>
                        </a:rPr>
                        <a:t>PIN NO.</a:t>
                      </a:r>
                      <a:endParaRPr lang="en-IN" sz="1100" b="0" i="0" u="none" strike="noStrike">
                        <a:solidFill>
                          <a:srgbClr val="000000"/>
                        </a:solidFill>
                        <a:effectLst/>
                        <a:latin typeface="Calibri"/>
                      </a:endParaRPr>
                    </a:p>
                  </a:txBody>
                  <a:tcPr marL="9310" marR="9310" marT="9310" marB="0" anchor="b"/>
                </a:tc>
                <a:tc>
                  <a:txBody>
                    <a:bodyPr/>
                    <a:lstStyle/>
                    <a:p>
                      <a:pPr algn="ctr" fontAlgn="b"/>
                      <a:r>
                        <a:rPr lang="en-IN" sz="1100" u="none" strike="noStrike">
                          <a:effectLst/>
                        </a:rPr>
                        <a:t>PIN NO</a:t>
                      </a:r>
                      <a:endParaRPr lang="en-IN" sz="1100" b="0" i="0" u="none" strike="noStrike">
                        <a:solidFill>
                          <a:srgbClr val="000000"/>
                        </a:solidFill>
                        <a:effectLst/>
                        <a:latin typeface="Calibri"/>
                      </a:endParaRPr>
                    </a:p>
                  </a:txBody>
                  <a:tcPr marL="9310" marR="9310" marT="9310" marB="0" anchor="b"/>
                </a:tc>
                <a:tc>
                  <a:txBody>
                    <a:bodyPr/>
                    <a:lstStyle/>
                    <a:p>
                      <a:pPr algn="ctr" fontAlgn="b"/>
                      <a:r>
                        <a:rPr lang="en-IN" sz="1100" u="none" strike="noStrike">
                          <a:effectLst/>
                        </a:rPr>
                        <a:t>SIGNAL NAME</a:t>
                      </a:r>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Ground</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1</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b="1" u="none" strike="noStrike" dirty="0">
                          <a:effectLst/>
                        </a:rPr>
                        <a:t>GND</a:t>
                      </a:r>
                      <a:endParaRPr lang="en-IN" sz="1100" b="1" i="0" u="none" strike="noStrike" dirty="0">
                        <a:solidFill>
                          <a:srgbClr val="000000"/>
                        </a:solidFill>
                        <a:effectLst/>
                        <a:latin typeface="Calibri"/>
                      </a:endParaRPr>
                    </a:p>
                  </a:txBody>
                  <a:tcPr marL="9310" marR="9310" marT="9310" marB="0"/>
                </a:tc>
                <a:tc>
                  <a:txBody>
                    <a:bodyPr/>
                    <a:lstStyle/>
                    <a:p>
                      <a:pPr algn="ctr" fontAlgn="b"/>
                      <a:r>
                        <a:rPr lang="en-IN" sz="1100" u="none" strike="noStrike">
                          <a:effectLst/>
                        </a:rPr>
                        <a:t>Ground</a:t>
                      </a:r>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b="0" u="none" strike="noStrike" dirty="0">
                          <a:effectLst/>
                        </a:rPr>
                        <a:t> +5V</a:t>
                      </a:r>
                      <a:endParaRPr lang="en-IN" sz="1100" b="0" i="0" u="none" strike="noStrike" dirty="0">
                        <a:solidFill>
                          <a:srgbClr val="000000"/>
                        </a:solidFill>
                        <a:effectLst/>
                        <a:latin typeface="Calibri"/>
                      </a:endParaRPr>
                    </a:p>
                  </a:txBody>
                  <a:tcPr marL="9310" marR="9310" marT="9310" marB="0"/>
                </a:tc>
                <a:tc>
                  <a:txBody>
                    <a:bodyPr/>
                    <a:lstStyle/>
                    <a:p>
                      <a:pPr algn="ctr" fontAlgn="t"/>
                      <a:r>
                        <a:rPr lang="en-IN" sz="1100" b="1" u="none" strike="noStrike" dirty="0">
                          <a:effectLst/>
                        </a:rPr>
                        <a:t>2</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b="1" u="none" strike="noStrike" dirty="0">
                          <a:effectLst/>
                        </a:rPr>
                        <a:t> +5V</a:t>
                      </a:r>
                      <a:endParaRPr lang="en-IN" sz="1100" b="1" i="0" u="none" strike="noStrike" dirty="0">
                        <a:solidFill>
                          <a:srgbClr val="000000"/>
                        </a:solidFill>
                        <a:effectLst/>
                        <a:latin typeface="Calibri"/>
                      </a:endParaRPr>
                    </a:p>
                  </a:txBody>
                  <a:tcPr marL="9310" marR="9310" marT="9310" marB="0"/>
                </a:tc>
                <a:tc>
                  <a:txBody>
                    <a:bodyPr/>
                    <a:lstStyle/>
                    <a:p>
                      <a:pPr algn="ctr" fontAlgn="b"/>
                      <a:r>
                        <a:rPr lang="en-IN" sz="1100" b="0" u="none" strike="noStrike" dirty="0">
                          <a:effectLst/>
                        </a:rPr>
                        <a:t>Power</a:t>
                      </a:r>
                      <a:endParaRPr lang="en-IN" sz="1100" b="0" i="0" u="none" strike="noStrike" dirty="0">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Contrast (GND)</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3</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Register Select R/S</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4</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b="1" u="none" strike="noStrike" dirty="0">
                          <a:effectLst/>
                        </a:rPr>
                        <a:t>11</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u="none" strike="noStrike">
                          <a:effectLst/>
                        </a:rPr>
                        <a:t>Digital 11</a:t>
                      </a:r>
                      <a:endParaRPr lang="en-IN" sz="1100" b="0" i="0" u="none" strike="noStrike">
                        <a:solidFill>
                          <a:srgbClr val="000000"/>
                        </a:solidFill>
                        <a:effectLst/>
                        <a:latin typeface="Calibri"/>
                      </a:endParaRPr>
                    </a:p>
                  </a:txBody>
                  <a:tcPr marL="9310" marR="9310" marT="9310" marB="0"/>
                </a:tc>
              </a:tr>
              <a:tr h="272389">
                <a:tc>
                  <a:txBody>
                    <a:bodyPr/>
                    <a:lstStyle/>
                    <a:p>
                      <a:pPr algn="ctr" fontAlgn="t"/>
                      <a:r>
                        <a:rPr lang="en-IN" sz="1100" u="none" strike="noStrike">
                          <a:effectLst/>
                        </a:rPr>
                        <a:t>Read/write\ (GND)</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5</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Enable</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6</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b="1" u="none" strike="noStrike" dirty="0">
                          <a:effectLst/>
                        </a:rPr>
                        <a:t>10</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u="none" strike="noStrike" dirty="0">
                          <a:effectLst/>
                        </a:rPr>
                        <a:t>Digital </a:t>
                      </a:r>
                      <a:r>
                        <a:rPr lang="en-IN" sz="1100" u="none" strike="noStrike" dirty="0" smtClean="0">
                          <a:effectLst/>
                        </a:rPr>
                        <a:t>10</a:t>
                      </a:r>
                      <a:endParaRPr lang="en-IN" sz="1100" b="0" i="0" u="none" strike="noStrike" dirty="0">
                        <a:solidFill>
                          <a:srgbClr val="000000"/>
                        </a:solidFill>
                        <a:effectLst/>
                        <a:latin typeface="Calibri"/>
                      </a:endParaRPr>
                    </a:p>
                  </a:txBody>
                  <a:tcPr marL="9310" marR="9310" marT="9310" marB="0"/>
                </a:tc>
              </a:tr>
              <a:tr h="272389">
                <a:tc>
                  <a:txBody>
                    <a:bodyPr/>
                    <a:lstStyle/>
                    <a:p>
                      <a:pPr algn="ctr" fontAlgn="t"/>
                      <a:r>
                        <a:rPr lang="en-IN" sz="1100" u="none" strike="noStrike">
                          <a:effectLst/>
                        </a:rPr>
                        <a:t>Data 0</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7</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Data 1</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8</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Data 2</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9</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Data 3</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10</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Data 4</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11</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b="1" u="none" strike="noStrike">
                          <a:effectLst/>
                        </a:rPr>
                        <a:t>5</a:t>
                      </a:r>
                      <a:endParaRPr lang="en-IN" sz="1100" b="1" i="0" u="none" strike="noStrike">
                        <a:solidFill>
                          <a:srgbClr val="000000"/>
                        </a:solidFill>
                        <a:effectLst/>
                        <a:latin typeface="Calibri"/>
                      </a:endParaRPr>
                    </a:p>
                  </a:txBody>
                  <a:tcPr marL="9310" marR="9310" marT="9310" marB="0"/>
                </a:tc>
                <a:tc>
                  <a:txBody>
                    <a:bodyPr/>
                    <a:lstStyle/>
                    <a:p>
                      <a:pPr algn="ctr" fontAlgn="t"/>
                      <a:r>
                        <a:rPr lang="en-IN" sz="1100" u="none" strike="noStrike" dirty="0">
                          <a:effectLst/>
                        </a:rPr>
                        <a:t>Digital 5</a:t>
                      </a:r>
                      <a:endParaRPr lang="en-IN" sz="1100" b="0" i="0" u="none" strike="noStrike" dirty="0">
                        <a:solidFill>
                          <a:srgbClr val="000000"/>
                        </a:solidFill>
                        <a:effectLst/>
                        <a:latin typeface="Calibri"/>
                      </a:endParaRPr>
                    </a:p>
                  </a:txBody>
                  <a:tcPr marL="9310" marR="9310" marT="9310" marB="0"/>
                </a:tc>
              </a:tr>
              <a:tr h="272389">
                <a:tc>
                  <a:txBody>
                    <a:bodyPr/>
                    <a:lstStyle/>
                    <a:p>
                      <a:pPr algn="ctr" fontAlgn="t"/>
                      <a:r>
                        <a:rPr lang="en-IN" sz="1100" u="none" strike="noStrike">
                          <a:effectLst/>
                        </a:rPr>
                        <a:t>Data 5</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12</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b="1" u="none" strike="noStrike" dirty="0">
                          <a:effectLst/>
                        </a:rPr>
                        <a:t>4</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u="none" strike="noStrike">
                          <a:effectLst/>
                        </a:rPr>
                        <a:t>Digital 4</a:t>
                      </a:r>
                      <a:endParaRPr lang="en-IN" sz="1100" b="0" i="0" u="none" strike="noStrike">
                        <a:solidFill>
                          <a:srgbClr val="000000"/>
                        </a:solidFill>
                        <a:effectLst/>
                        <a:latin typeface="Calibri"/>
                      </a:endParaRPr>
                    </a:p>
                  </a:txBody>
                  <a:tcPr marL="9310" marR="9310" marT="9310" marB="0"/>
                </a:tc>
              </a:tr>
              <a:tr h="272389">
                <a:tc>
                  <a:txBody>
                    <a:bodyPr/>
                    <a:lstStyle/>
                    <a:p>
                      <a:pPr algn="ctr" fontAlgn="t"/>
                      <a:r>
                        <a:rPr lang="en-IN" sz="1100" u="none" strike="noStrike">
                          <a:effectLst/>
                        </a:rPr>
                        <a:t>Data 6</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a:effectLst/>
                        </a:rPr>
                        <a:t>13</a:t>
                      </a:r>
                      <a:endParaRPr lang="en-IN" sz="1100" b="1"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3</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u="none" strike="noStrike">
                          <a:effectLst/>
                        </a:rPr>
                        <a:t>Digital 3</a:t>
                      </a:r>
                      <a:endParaRPr lang="en-IN" sz="1100" b="0" i="0" u="none" strike="noStrike">
                        <a:solidFill>
                          <a:srgbClr val="000000"/>
                        </a:solidFill>
                        <a:effectLst/>
                        <a:latin typeface="Calibri"/>
                      </a:endParaRPr>
                    </a:p>
                  </a:txBody>
                  <a:tcPr marL="9310" marR="9310" marT="9310" marB="0"/>
                </a:tc>
              </a:tr>
              <a:tr h="272389">
                <a:tc>
                  <a:txBody>
                    <a:bodyPr/>
                    <a:lstStyle/>
                    <a:p>
                      <a:pPr algn="ctr" fontAlgn="t"/>
                      <a:r>
                        <a:rPr lang="en-IN" sz="1100" u="none" strike="noStrike">
                          <a:effectLst/>
                        </a:rPr>
                        <a:t>Data 7</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b="1" u="none" strike="noStrike">
                          <a:effectLst/>
                        </a:rPr>
                        <a:t>14</a:t>
                      </a:r>
                      <a:endParaRPr lang="en-IN" sz="1100" b="1" i="0" u="none" strike="noStrike">
                        <a:solidFill>
                          <a:srgbClr val="000000"/>
                        </a:solidFill>
                        <a:effectLst/>
                        <a:latin typeface="Calibri"/>
                      </a:endParaRPr>
                    </a:p>
                  </a:txBody>
                  <a:tcPr marL="9310" marR="9310" marT="9310" marB="0"/>
                </a:tc>
                <a:tc>
                  <a:txBody>
                    <a:bodyPr/>
                    <a:lstStyle/>
                    <a:p>
                      <a:pPr algn="ctr" fontAlgn="t"/>
                      <a:r>
                        <a:rPr lang="en-IN" sz="1100" b="1" u="none" strike="noStrike" dirty="0">
                          <a:effectLst/>
                        </a:rPr>
                        <a:t>2</a:t>
                      </a:r>
                      <a:endParaRPr lang="en-IN" sz="1100" b="1" i="0" u="none" strike="noStrike" dirty="0">
                        <a:solidFill>
                          <a:srgbClr val="000000"/>
                        </a:solidFill>
                        <a:effectLst/>
                        <a:latin typeface="Calibri"/>
                      </a:endParaRPr>
                    </a:p>
                  </a:txBody>
                  <a:tcPr marL="9310" marR="9310" marT="9310" marB="0"/>
                </a:tc>
                <a:tc>
                  <a:txBody>
                    <a:bodyPr/>
                    <a:lstStyle/>
                    <a:p>
                      <a:pPr algn="ctr" fontAlgn="t"/>
                      <a:r>
                        <a:rPr lang="en-IN" sz="1100" u="none" strike="noStrike">
                          <a:effectLst/>
                        </a:rPr>
                        <a:t>Digital 2</a:t>
                      </a:r>
                      <a:endParaRPr lang="en-IN" sz="1100" b="0" i="0" u="none" strike="noStrike">
                        <a:solidFill>
                          <a:srgbClr val="000000"/>
                        </a:solidFill>
                        <a:effectLst/>
                        <a:latin typeface="Calibri"/>
                      </a:endParaRPr>
                    </a:p>
                  </a:txBody>
                  <a:tcPr marL="9310" marR="9310" marT="9310" marB="0"/>
                </a:tc>
              </a:tr>
              <a:tr h="272389">
                <a:tc>
                  <a:txBody>
                    <a:bodyPr/>
                    <a:lstStyle/>
                    <a:p>
                      <a:pPr algn="ctr" fontAlgn="t"/>
                      <a:r>
                        <a:rPr lang="en-IN" sz="1100" u="none" strike="noStrike">
                          <a:effectLst/>
                        </a:rPr>
                        <a:t>LED -ve (GND)</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15</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r>
                        <a:rPr lang="en-IN" sz="1100" u="none" strike="noStrike">
                          <a:effectLst/>
                        </a:rPr>
                        <a:t>LED +ve (+5V)</a:t>
                      </a:r>
                      <a:endParaRPr lang="en-IN" sz="1100" b="0" i="0" u="none" strike="noStrike">
                        <a:solidFill>
                          <a:srgbClr val="000000"/>
                        </a:solidFill>
                        <a:effectLst/>
                        <a:latin typeface="Calibri"/>
                      </a:endParaRPr>
                    </a:p>
                  </a:txBody>
                  <a:tcPr marL="9310" marR="9310" marT="9310" marB="0"/>
                </a:tc>
                <a:tc>
                  <a:txBody>
                    <a:bodyPr/>
                    <a:lstStyle/>
                    <a:p>
                      <a:pPr algn="ctr" fontAlgn="t"/>
                      <a:r>
                        <a:rPr lang="en-IN" sz="1100" u="none" strike="noStrike">
                          <a:effectLst/>
                        </a:rPr>
                        <a:t>16</a:t>
                      </a:r>
                      <a:endParaRPr lang="en-IN" sz="1100" b="0" i="0" u="none" strike="noStrike">
                        <a:solidFill>
                          <a:srgbClr val="000000"/>
                        </a:solidFill>
                        <a:effectLst/>
                        <a:latin typeface="Calibri"/>
                      </a:endParaRPr>
                    </a:p>
                  </a:txBody>
                  <a:tcPr marL="9310" marR="9310" marT="9310" marB="0"/>
                </a:tc>
                <a:tc>
                  <a:txBody>
                    <a:bodyPr/>
                    <a:lstStyle/>
                    <a:p>
                      <a:pPr algn="ctr" fontAlgn="t"/>
                      <a:endParaRPr lang="en-IN" sz="1100" b="0" i="0" u="none" strike="noStrike" dirty="0">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a:txBody>
                    <a:bodyPr/>
                    <a:lstStyle/>
                    <a:p>
                      <a:pPr algn="ctr" fontAlgn="t"/>
                      <a:endParaRPr lang="en-IN" sz="1100" b="0" i="0" u="none" strike="noStrike">
                        <a:solidFill>
                          <a:srgbClr val="000000"/>
                        </a:solidFill>
                        <a:effectLst/>
                        <a:latin typeface="Calibri"/>
                      </a:endParaRPr>
                    </a:p>
                  </a:txBody>
                  <a:tcPr marL="9310" marR="9310" marT="9310" marB="0"/>
                </a:tc>
                <a:tc>
                  <a:txBody>
                    <a:bodyPr/>
                    <a:lstStyle/>
                    <a:p>
                      <a:pPr algn="l" fontAlgn="b"/>
                      <a:endParaRPr lang="en-IN" sz="1100" b="0" i="0" u="none" strike="noStrike">
                        <a:solidFill>
                          <a:srgbClr val="000000"/>
                        </a:solidFill>
                        <a:effectLst/>
                        <a:latin typeface="Calibri"/>
                      </a:endParaRPr>
                    </a:p>
                  </a:txBody>
                  <a:tcPr marL="9310" marR="9310" marT="9310" marB="0" anchor="b"/>
                </a:tc>
                <a:tc>
                  <a:txBody>
                    <a:bodyPr/>
                    <a:lstStyle/>
                    <a:p>
                      <a:pPr algn="l" fontAlgn="b"/>
                      <a:endParaRPr lang="en-IN" sz="1100" b="0" i="0" u="none" strike="noStrike">
                        <a:solidFill>
                          <a:srgbClr val="000000"/>
                        </a:solidFill>
                        <a:effectLst/>
                        <a:latin typeface="Calibri"/>
                      </a:endParaRPr>
                    </a:p>
                  </a:txBody>
                  <a:tcPr marL="9310" marR="9310" marT="9310" marB="0" anchor="b"/>
                </a:tc>
                <a:tc>
                  <a:txBody>
                    <a:bodyPr/>
                    <a:lstStyle/>
                    <a:p>
                      <a:pPr algn="l" fontAlgn="b"/>
                      <a:endParaRPr lang="en-IN" sz="1100" b="0" i="0" u="none" strike="noStrike">
                        <a:solidFill>
                          <a:srgbClr val="000000"/>
                        </a:solidFill>
                        <a:effectLst/>
                        <a:latin typeface="Calibri"/>
                      </a:endParaRPr>
                    </a:p>
                  </a:txBody>
                  <a:tcPr marL="9310" marR="9310" marT="9310" marB="0" anchor="b"/>
                </a:tc>
              </a:tr>
              <a:tr h="272389">
                <a:tc gridSpan="4">
                  <a:txBody>
                    <a:bodyPr/>
                    <a:lstStyle/>
                    <a:p>
                      <a:pPr algn="l" fontAlgn="t"/>
                      <a:r>
                        <a:rPr lang="en-IN" sz="1100" b="1" u="none" strike="noStrike" dirty="0">
                          <a:solidFill>
                            <a:srgbClr val="FF0000"/>
                          </a:solidFill>
                          <a:effectLst/>
                        </a:rPr>
                        <a:t>Note:  1. Connect only 8 wires shown above. </a:t>
                      </a:r>
                      <a:endParaRPr lang="en-IN" sz="1100" b="1" i="0" u="none" strike="noStrike" dirty="0">
                        <a:solidFill>
                          <a:srgbClr val="FF0000"/>
                        </a:solidFill>
                        <a:effectLst/>
                        <a:latin typeface="Calibri"/>
                      </a:endParaRPr>
                    </a:p>
                  </a:txBody>
                  <a:tcPr marL="9310" marR="9310" marT="9310" marB="0"/>
                </a:tc>
                <a:tc hMerge="1">
                  <a:txBody>
                    <a:bodyPr/>
                    <a:lstStyle/>
                    <a:p>
                      <a:endParaRPr lang="en-IN"/>
                    </a:p>
                  </a:txBody>
                  <a:tcPr/>
                </a:tc>
                <a:tc hMerge="1">
                  <a:txBody>
                    <a:bodyPr/>
                    <a:lstStyle/>
                    <a:p>
                      <a:endParaRPr lang="en-IN"/>
                    </a:p>
                  </a:txBody>
                  <a:tcPr/>
                </a:tc>
                <a:tc hMerge="1">
                  <a:txBody>
                    <a:bodyPr/>
                    <a:lstStyle/>
                    <a:p>
                      <a:endParaRPr lang="en-IN"/>
                    </a:p>
                  </a:txBody>
                  <a:tcPr/>
                </a:tc>
              </a:tr>
              <a:tr h="272389">
                <a:tc gridSpan="4">
                  <a:txBody>
                    <a:bodyPr/>
                    <a:lstStyle/>
                    <a:p>
                      <a:pPr algn="l" fontAlgn="t"/>
                      <a:r>
                        <a:rPr lang="en-IN" sz="1100" b="1" u="none" strike="noStrike" dirty="0">
                          <a:solidFill>
                            <a:srgbClr val="FF0000"/>
                          </a:solidFill>
                          <a:effectLst/>
                        </a:rPr>
                        <a:t>2. Rest of 5V and Ground are internally shorted on LCD module.</a:t>
                      </a:r>
                      <a:endParaRPr lang="en-IN" sz="1100" b="1" i="0" u="none" strike="noStrike" dirty="0">
                        <a:solidFill>
                          <a:srgbClr val="FF0000"/>
                        </a:solidFill>
                        <a:effectLst/>
                        <a:latin typeface="Calibri"/>
                      </a:endParaRPr>
                    </a:p>
                  </a:txBody>
                  <a:tcPr marL="9310" marR="9310" marT="9310" marB="0"/>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r>
              <a:rPr lang="en-US" sz="5400" dirty="0" smtClean="0"/>
              <a:t>4. Serial Programming </a:t>
            </a:r>
          </a:p>
          <a:p>
            <a:pPr marL="0" indent="0" algn="ctr">
              <a:buNone/>
            </a:pPr>
            <a:endParaRPr lang="en-US" sz="5400" dirty="0"/>
          </a:p>
          <a:p>
            <a:pPr marL="0" indent="0" algn="ctr">
              <a:buNone/>
            </a:pPr>
            <a:r>
              <a:rPr lang="en-US" sz="5400" dirty="0" smtClean="0"/>
              <a:t>(Communicating with PC and other MCUs)</a:t>
            </a:r>
            <a:endParaRPr lang="en-US" sz="5400" dirty="0"/>
          </a:p>
        </p:txBody>
      </p:sp>
    </p:spTree>
    <p:extLst>
      <p:ext uri="{BB962C8B-B14F-4D97-AF65-F5344CB8AC3E}">
        <p14:creationId xmlns:p14="http://schemas.microsoft.com/office/powerpoint/2010/main" val="39028487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228600"/>
            <a:ext cx="8639175" cy="1066800"/>
          </a:xfrm>
          <a:noFill/>
        </p:spPr>
        <p:txBody>
          <a:bodyPr wrap="none"/>
          <a:lstStyle/>
          <a:p>
            <a:pPr algn="ctr" eaLnBrk="1" hangingPunct="1"/>
            <a:r>
              <a:rPr lang="en-US" altLang="en-US" sz="4000" b="1" smtClean="0"/>
              <a:t>Serial Communication through </a:t>
            </a:r>
            <a:br>
              <a:rPr lang="en-US" altLang="en-US" sz="4000" b="1" smtClean="0"/>
            </a:br>
            <a:r>
              <a:rPr lang="en-US" altLang="en-US" sz="4000" b="1" smtClean="0"/>
              <a:t>             UART Commands</a:t>
            </a:r>
          </a:p>
        </p:txBody>
      </p:sp>
      <p:sp>
        <p:nvSpPr>
          <p:cNvPr id="74755" name="Rectangle 3"/>
          <p:cNvSpPr>
            <a:spLocks noGrp="1" noChangeArrowheads="1"/>
          </p:cNvSpPr>
          <p:nvPr>
            <p:ph type="body" idx="1"/>
          </p:nvPr>
        </p:nvSpPr>
        <p:spPr>
          <a:xfrm>
            <a:off x="228600" y="1905000"/>
            <a:ext cx="8726488" cy="4800600"/>
          </a:xfrm>
        </p:spPr>
        <p:txBody>
          <a:bodyPr/>
          <a:lstStyle/>
          <a:p>
            <a:pPr eaLnBrk="1" hangingPunct="1">
              <a:buFont typeface="Wingdings" panose="05000000000000000000" pitchFamily="2" charset="2"/>
              <a:buNone/>
            </a:pPr>
            <a:r>
              <a:rPr lang="en-US" altLang="en-US" sz="3000" smtClean="0"/>
              <a:t>This library is used for communication between the Arduino board and a computer or other devices. All Arduino boards have at least one serial port (also known as a UART or USART): </a:t>
            </a:r>
            <a:r>
              <a:rPr lang="en-US" altLang="en-US" sz="3000" b="1" smtClean="0"/>
              <a:t>Serial</a:t>
            </a:r>
            <a:r>
              <a:rPr lang="en-US" altLang="en-US" sz="3000" smtClean="0"/>
              <a:t>. </a:t>
            </a:r>
          </a:p>
          <a:p>
            <a:pPr eaLnBrk="1" hangingPunct="1">
              <a:buFont typeface="Wingdings" panose="05000000000000000000" pitchFamily="2" charset="2"/>
              <a:buNone/>
            </a:pPr>
            <a:r>
              <a:rPr lang="en-US" altLang="en-US" sz="3000" smtClean="0"/>
              <a:t>It communicates on digital pins 0 (RX) and 1 (TX) as well as with the computer via USB. Thus, if you use these functions, you cannot also use pins 0 and 1 for digital input or output.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Serial Functions</a:t>
            </a:r>
          </a:p>
        </p:txBody>
      </p:sp>
      <p:sp>
        <p:nvSpPr>
          <p:cNvPr id="75779" name="Rectangle 3"/>
          <p:cNvSpPr>
            <a:spLocks noGrp="1" noChangeArrowheads="1"/>
          </p:cNvSpPr>
          <p:nvPr>
            <p:ph type="body" idx="1"/>
          </p:nvPr>
        </p:nvSpPr>
        <p:spPr>
          <a:xfrm>
            <a:off x="228600" y="2017713"/>
            <a:ext cx="8726488" cy="4535487"/>
          </a:xfrm>
        </p:spPr>
        <p:txBody>
          <a:bodyPr/>
          <a:lstStyle/>
          <a:p>
            <a:pPr eaLnBrk="1" hangingPunct="1">
              <a:lnSpc>
                <a:spcPct val="90000"/>
              </a:lnSpc>
            </a:pPr>
            <a:r>
              <a:rPr lang="en-US" altLang="en-US" smtClean="0">
                <a:hlinkClick r:id="rId2"/>
              </a:rPr>
              <a:t>begin</a:t>
            </a:r>
            <a:r>
              <a:rPr lang="en-US" altLang="en-US" smtClean="0"/>
              <a:t>() – This is used to open a serial port with a specified Baud rate (300 to 115200)</a:t>
            </a:r>
          </a:p>
          <a:p>
            <a:pPr eaLnBrk="1" hangingPunct="1">
              <a:lnSpc>
                <a:spcPct val="90000"/>
              </a:lnSpc>
            </a:pPr>
            <a:r>
              <a:rPr lang="en-US" altLang="en-US" smtClean="0">
                <a:hlinkClick r:id="rId3"/>
              </a:rPr>
              <a:t>end</a:t>
            </a:r>
            <a:r>
              <a:rPr lang="en-US" altLang="en-US" smtClean="0"/>
              <a:t>() -</a:t>
            </a:r>
            <a:r>
              <a:rPr lang="en-US" altLang="en-US" sz="2800" smtClean="0"/>
              <a:t>Disables serial communication, allowing the RX and TX pins to be used for general input and output. To re-enable serial communication, call </a:t>
            </a:r>
            <a:r>
              <a:rPr lang="en-US" altLang="en-US" sz="2800" smtClean="0">
                <a:hlinkClick r:id="rId2"/>
              </a:rPr>
              <a:t>Serial.begin</a:t>
            </a:r>
            <a:r>
              <a:rPr lang="en-US" altLang="en-US" sz="2800" smtClean="0"/>
              <a:t>(). </a:t>
            </a:r>
            <a:endParaRPr lang="en-US" altLang="en-US" smtClean="0"/>
          </a:p>
          <a:p>
            <a:pPr eaLnBrk="1" hangingPunct="1">
              <a:lnSpc>
                <a:spcPct val="90000"/>
              </a:lnSpc>
            </a:pPr>
            <a:r>
              <a:rPr lang="en-US" altLang="en-US" smtClean="0">
                <a:hlinkClick r:id="rId4"/>
              </a:rPr>
              <a:t>available</a:t>
            </a:r>
            <a:r>
              <a:rPr lang="en-US" altLang="en-US" smtClean="0"/>
              <a:t>() - </a:t>
            </a:r>
            <a:r>
              <a:rPr lang="en-US" altLang="en-US" sz="2800" smtClean="0"/>
              <a:t>Get the number of bytes (characters) available for reading from the serial port. This is data that's already arrived and stored in the serial receive buffer (which holds 128 bytes). </a:t>
            </a:r>
            <a:endParaRPr lang="en-US" alt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Serial Functions</a:t>
            </a:r>
          </a:p>
        </p:txBody>
      </p:sp>
      <p:sp>
        <p:nvSpPr>
          <p:cNvPr id="76803" name="Rectangle 3"/>
          <p:cNvSpPr>
            <a:spLocks noGrp="1" noChangeArrowheads="1"/>
          </p:cNvSpPr>
          <p:nvPr>
            <p:ph type="body" idx="1"/>
          </p:nvPr>
        </p:nvSpPr>
        <p:spPr>
          <a:xfrm>
            <a:off x="228600" y="2017713"/>
            <a:ext cx="8726488" cy="4535487"/>
          </a:xfrm>
        </p:spPr>
        <p:txBody>
          <a:bodyPr/>
          <a:lstStyle/>
          <a:p>
            <a:pPr eaLnBrk="1" hangingPunct="1">
              <a:lnSpc>
                <a:spcPct val="90000"/>
              </a:lnSpc>
            </a:pPr>
            <a:r>
              <a:rPr lang="en-US" altLang="en-US" sz="3600" smtClean="0">
                <a:hlinkClick r:id="rId2"/>
              </a:rPr>
              <a:t>read</a:t>
            </a:r>
            <a:r>
              <a:rPr lang="en-US" altLang="en-US" sz="3600" smtClean="0"/>
              <a:t>() -</a:t>
            </a:r>
            <a:r>
              <a:rPr lang="en-US" altLang="en-US" smtClean="0"/>
              <a:t>Reads incoming serial data, one byte at a time. Returns -1 if no byte present.</a:t>
            </a:r>
            <a:endParaRPr lang="en-US" altLang="en-US" sz="3600" smtClean="0"/>
          </a:p>
          <a:p>
            <a:pPr eaLnBrk="1" hangingPunct="1">
              <a:lnSpc>
                <a:spcPct val="90000"/>
              </a:lnSpc>
            </a:pPr>
            <a:r>
              <a:rPr lang="en-US" altLang="en-US" sz="3600" smtClean="0">
                <a:hlinkClick r:id="rId3"/>
              </a:rPr>
              <a:t>flush</a:t>
            </a:r>
            <a:r>
              <a:rPr lang="en-US" altLang="en-US" sz="3600" smtClean="0"/>
              <a:t>() -</a:t>
            </a:r>
            <a:r>
              <a:rPr lang="en-US" altLang="en-US" smtClean="0"/>
              <a:t>Flushes the buffer of incoming serial data. </a:t>
            </a:r>
            <a:endParaRPr lang="en-US" altLang="en-US" sz="3600" smtClean="0"/>
          </a:p>
          <a:p>
            <a:pPr eaLnBrk="1" hangingPunct="1">
              <a:lnSpc>
                <a:spcPct val="90000"/>
              </a:lnSpc>
            </a:pPr>
            <a:r>
              <a:rPr lang="en-US" altLang="en-US" sz="3600" smtClean="0">
                <a:hlinkClick r:id="rId4"/>
              </a:rPr>
              <a:t>print</a:t>
            </a:r>
            <a:r>
              <a:rPr lang="en-US" altLang="en-US" sz="3600" smtClean="0"/>
              <a:t>()- </a:t>
            </a:r>
            <a:r>
              <a:rPr lang="en-US" altLang="en-US" smtClean="0"/>
              <a:t>Prints data to the serial port as human-readable ASCII text.  It can print an integer, a long, a string or any number with specified Base –Decimal, Octal, Hexa or Binary.</a:t>
            </a:r>
            <a:endParaRPr lang="en-US" altLang="en-US" sz="36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214313"/>
            <a:ext cx="8715375" cy="700087"/>
          </a:xfrm>
        </p:spPr>
        <p:txBody>
          <a:bodyPr/>
          <a:lstStyle/>
          <a:p>
            <a:pPr eaLnBrk="1" hangingPunct="1"/>
            <a:r>
              <a:rPr lang="en-US" altLang="en-US" sz="3600" b="1" smtClean="0"/>
              <a:t>Serial Functions</a:t>
            </a:r>
          </a:p>
        </p:txBody>
      </p:sp>
      <p:sp>
        <p:nvSpPr>
          <p:cNvPr id="77827" name="Rectangle 3"/>
          <p:cNvSpPr>
            <a:spLocks noGrp="1" noChangeArrowheads="1"/>
          </p:cNvSpPr>
          <p:nvPr>
            <p:ph type="body" idx="1"/>
          </p:nvPr>
        </p:nvSpPr>
        <p:spPr>
          <a:xfrm>
            <a:off x="228600" y="2017713"/>
            <a:ext cx="8726488" cy="4535487"/>
          </a:xfrm>
        </p:spPr>
        <p:txBody>
          <a:bodyPr/>
          <a:lstStyle/>
          <a:p>
            <a:pPr eaLnBrk="1" hangingPunct="1"/>
            <a:r>
              <a:rPr lang="en-US" altLang="en-US" sz="3600" smtClean="0">
                <a:hlinkClick r:id="rId2"/>
              </a:rPr>
              <a:t>println</a:t>
            </a:r>
            <a:r>
              <a:rPr lang="en-US" altLang="en-US" sz="3600" smtClean="0"/>
              <a:t>() - </a:t>
            </a:r>
            <a:r>
              <a:rPr lang="en-US" altLang="en-US" smtClean="0"/>
              <a:t>rints data to the serial port as human-readable ASCII text followed by a carriage return character (ASCII 13, or '\r') and a newline character (ASCII 10, or '\n'). This command takes the same forms as </a:t>
            </a:r>
            <a:r>
              <a:rPr lang="en-US" altLang="en-US" smtClean="0">
                <a:hlinkClick r:id="rId3"/>
              </a:rPr>
              <a:t>Serial.print</a:t>
            </a:r>
            <a:r>
              <a:rPr lang="en-US" altLang="en-US" smtClean="0"/>
              <a:t>(). </a:t>
            </a:r>
            <a:endParaRPr lang="en-US" altLang="en-US" sz="3600" smtClean="0"/>
          </a:p>
          <a:p>
            <a:pPr eaLnBrk="1" hangingPunct="1"/>
            <a:r>
              <a:rPr lang="en-US" altLang="en-US" sz="3600" smtClean="0">
                <a:hlinkClick r:id="rId4"/>
              </a:rPr>
              <a:t>write</a:t>
            </a:r>
            <a:r>
              <a:rPr lang="en-US" altLang="en-US" sz="3600" smtClean="0"/>
              <a:t>()- send a byte, a null terminated string, or an array of raw bytes.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0025" y="457200"/>
            <a:ext cx="8791575" cy="457200"/>
          </a:xfrm>
          <a:noFill/>
        </p:spPr>
        <p:txBody>
          <a:bodyPr/>
          <a:lstStyle/>
          <a:p>
            <a:pPr eaLnBrk="1" hangingPunct="1"/>
            <a:r>
              <a:rPr lang="en-US" altLang="en-US" sz="4000" b="1" dirty="0" smtClean="0"/>
              <a:t>Serial  Examples</a:t>
            </a:r>
          </a:p>
        </p:txBody>
      </p:sp>
      <p:sp>
        <p:nvSpPr>
          <p:cNvPr id="78851" name="Rectangle 3"/>
          <p:cNvSpPr>
            <a:spLocks noGrp="1" noChangeArrowheads="1"/>
          </p:cNvSpPr>
          <p:nvPr>
            <p:ph type="body" idx="1"/>
          </p:nvPr>
        </p:nvSpPr>
        <p:spPr>
          <a:xfrm>
            <a:off x="228600" y="2017713"/>
            <a:ext cx="8726488" cy="4611687"/>
          </a:xfrm>
        </p:spPr>
        <p:txBody>
          <a:bodyPr/>
          <a:lstStyle/>
          <a:p>
            <a:pPr eaLnBrk="1" hangingPunct="1"/>
            <a:r>
              <a:rPr lang="en-US" altLang="en-US" sz="2800" smtClean="0">
                <a:hlinkClick r:id="rId2"/>
              </a:rPr>
              <a:t>ASCII Table</a:t>
            </a:r>
            <a:r>
              <a:rPr lang="en-US" altLang="en-US" sz="2800" smtClean="0"/>
              <a:t> – send all ASCII chars one by one.</a:t>
            </a:r>
          </a:p>
          <a:p>
            <a:pPr eaLnBrk="1" hangingPunct="1"/>
            <a:r>
              <a:rPr lang="en-US" altLang="en-US" sz="2800" smtClean="0">
                <a:hlinkClick r:id="rId3"/>
              </a:rPr>
              <a:t>Dimmer</a:t>
            </a:r>
            <a:r>
              <a:rPr lang="en-US" altLang="en-US" sz="2800" smtClean="0"/>
              <a:t> – Recv brighnesst value over serial </a:t>
            </a:r>
          </a:p>
          <a:p>
            <a:pPr eaLnBrk="1" hangingPunct="1"/>
            <a:r>
              <a:rPr lang="en-US" altLang="en-US" sz="2800" smtClean="0">
                <a:hlinkClick r:id="rId4"/>
              </a:rPr>
              <a:t>Graph</a:t>
            </a:r>
            <a:r>
              <a:rPr lang="en-US" altLang="en-US" sz="2800" smtClean="0"/>
              <a:t> </a:t>
            </a:r>
            <a:r>
              <a:rPr lang="en-US" altLang="en-US" sz="2800" smtClean="0">
                <a:hlinkClick r:id="rId5"/>
              </a:rPr>
              <a:t>Physical Pixel</a:t>
            </a:r>
            <a:r>
              <a:rPr lang="en-US" altLang="en-US" sz="2800" smtClean="0"/>
              <a:t> – switch on/off Led based on received command</a:t>
            </a:r>
          </a:p>
          <a:p>
            <a:pPr eaLnBrk="1" hangingPunct="1"/>
            <a:r>
              <a:rPr lang="en-US" altLang="en-US" sz="2800" smtClean="0">
                <a:hlinkClick r:id="rId6"/>
              </a:rPr>
              <a:t>Virtual Color Mixer</a:t>
            </a:r>
            <a:endParaRPr lang="en-US" altLang="en-US" sz="2800" smtClean="0"/>
          </a:p>
          <a:p>
            <a:pPr eaLnBrk="1" hangingPunct="1"/>
            <a:r>
              <a:rPr lang="en-US" altLang="en-US" sz="2800" smtClean="0">
                <a:hlinkClick r:id="rId7"/>
              </a:rPr>
              <a:t>Serial Call Response</a:t>
            </a:r>
            <a:r>
              <a:rPr lang="en-US" altLang="en-US" sz="2800" smtClean="0"/>
              <a:t> – keep sending  a char until responded by PC.</a:t>
            </a:r>
          </a:p>
          <a:p>
            <a:pPr eaLnBrk="1" hangingPunct="1"/>
            <a:r>
              <a:rPr lang="en-US" altLang="en-US" sz="2800" smtClean="0">
                <a:hlinkClick r:id="rId8"/>
              </a:rPr>
              <a:t>Serial Call Response ASCII</a:t>
            </a:r>
            <a:r>
              <a:rPr lang="en-US" altLang="en-US" sz="2800" smtClean="0"/>
              <a:t> -keep sending  a string until responded by PC.</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152400" y="0"/>
            <a:ext cx="8791575" cy="776288"/>
          </a:xfrm>
        </p:spPr>
        <p:txBody>
          <a:bodyPr anchor="t"/>
          <a:lstStyle/>
          <a:p>
            <a:pPr marL="742950" indent="-742950"/>
            <a:r>
              <a:rPr lang="en-US" altLang="en-US" sz="3200" smtClean="0"/>
              <a:t>Serial Connections &amp; Sketches </a:t>
            </a:r>
            <a:r>
              <a:rPr lang="en-US" altLang="en-US" sz="4000" smtClean="0"/>
              <a:t/>
            </a:r>
            <a:br>
              <a:rPr lang="en-US" altLang="en-US" sz="4000" smtClean="0"/>
            </a:br>
            <a:endParaRPr lang="en-US" altLang="en-US" sz="4000" smtClean="0"/>
          </a:p>
        </p:txBody>
      </p:sp>
      <p:sp>
        <p:nvSpPr>
          <p:cNvPr id="49155" name="Content Placeholder 2"/>
          <p:cNvSpPr>
            <a:spLocks noGrp="1"/>
          </p:cNvSpPr>
          <p:nvPr>
            <p:ph idx="1"/>
          </p:nvPr>
        </p:nvSpPr>
        <p:spPr>
          <a:xfrm>
            <a:off x="228600" y="1905000"/>
            <a:ext cx="8726488" cy="4800600"/>
          </a:xfrm>
        </p:spPr>
        <p:txBody>
          <a:bodyPr/>
          <a:lstStyle/>
          <a:p>
            <a:pPr marL="0" indent="0">
              <a:buFont typeface="Wingdings" panose="05000000000000000000" pitchFamily="2" charset="2"/>
              <a:buNone/>
              <a:defRPr/>
            </a:pPr>
            <a:r>
              <a:rPr lang="en-US" altLang="en-US" sz="2800" dirty="0"/>
              <a:t>Serial has a huge library examples in Arduino. We will use a few as follows:</a:t>
            </a:r>
          </a:p>
          <a:p>
            <a:pPr marL="514350" indent="-514350">
              <a:buFont typeface="Wingdings" panose="05000000000000000000" pitchFamily="2" charset="2"/>
              <a:buAutoNum type="arabicPeriod"/>
              <a:defRPr/>
            </a:pPr>
            <a:r>
              <a:rPr lang="en-US" altLang="en-US" dirty="0" err="1"/>
              <a:t>Continuous_send</a:t>
            </a:r>
            <a:endParaRPr lang="en-US" altLang="en-US" dirty="0"/>
          </a:p>
          <a:p>
            <a:pPr marL="514350" indent="-514350">
              <a:buFont typeface="Wingdings" panose="05000000000000000000" pitchFamily="2" charset="2"/>
              <a:buAutoNum type="arabicPeriod"/>
              <a:defRPr/>
            </a:pPr>
            <a:r>
              <a:rPr lang="en-US" altLang="en-US" dirty="0" err="1"/>
              <a:t>Simple_Arduino_server_echo</a:t>
            </a:r>
            <a:endParaRPr lang="en-US" altLang="en-US" dirty="0"/>
          </a:p>
          <a:p>
            <a:pPr marL="514350" indent="-514350">
              <a:buFont typeface="Wingdings" panose="05000000000000000000" pitchFamily="2" charset="2"/>
              <a:buAutoNum type="arabicPeriod"/>
              <a:defRPr/>
            </a:pPr>
            <a:r>
              <a:rPr lang="en-US" altLang="en-US" dirty="0" err="1"/>
              <a:t>Receive_Integer_Adjust_Brightness</a:t>
            </a:r>
            <a:endParaRPr lang="en-US" altLang="en-US" dirty="0"/>
          </a:p>
          <a:p>
            <a:pPr marL="514350" indent="-514350">
              <a:buFont typeface="Wingdings" panose="05000000000000000000" pitchFamily="2" charset="2"/>
              <a:buAutoNum type="arabicPeriod"/>
              <a:defRPr/>
            </a:pPr>
            <a:r>
              <a:rPr lang="en-US" altLang="en-US" dirty="0" err="1"/>
              <a:t>Read_Pots_and_Display_LCD_Serial</a:t>
            </a:r>
            <a:endParaRPr lang="en-US" altLang="en-US" dirty="0"/>
          </a:p>
          <a:p>
            <a:pPr marL="0" indent="0">
              <a:buFont typeface="Wingdings" panose="05000000000000000000" pitchFamily="2" charset="2"/>
              <a:buNone/>
              <a:defRPr/>
            </a:pPr>
            <a:r>
              <a:rPr lang="en-US" altLang="en-US" sz="2800" dirty="0"/>
              <a:t>No separate serial connection is required as </a:t>
            </a:r>
            <a:r>
              <a:rPr lang="en-US" altLang="en-US" sz="2800" dirty="0" smtClean="0"/>
              <a:t>serial </a:t>
            </a:r>
            <a:r>
              <a:rPr lang="en-US" altLang="en-US" sz="2800" dirty="0"/>
              <a:t>data is transferred through </a:t>
            </a:r>
            <a:r>
              <a:rPr lang="en-US" altLang="en-US" sz="2800" dirty="0" smtClean="0"/>
              <a:t>same USB </a:t>
            </a:r>
            <a:r>
              <a:rPr lang="en-US" altLang="en-US" sz="2800" dirty="0"/>
              <a:t>cable </a:t>
            </a:r>
            <a:r>
              <a:rPr lang="en-US" altLang="en-US" sz="2800" dirty="0" smtClean="0"/>
              <a:t>which was used </a:t>
            </a:r>
            <a:r>
              <a:rPr lang="en-US" altLang="en-US" sz="2800" dirty="0"/>
              <a:t>to download machine code from PC</a:t>
            </a:r>
            <a:r>
              <a:rPr lang="en-US" altLang="en-US" sz="2800" dirty="0" smtClean="0"/>
              <a:t>.</a:t>
            </a:r>
            <a:endParaRPr lang="en-US" altLang="en-US" sz="2800" dirty="0" smtClean="0">
              <a:solidFill>
                <a:srgbClr val="009900"/>
              </a:solidFill>
            </a:endParaRPr>
          </a:p>
          <a:p>
            <a:pPr marL="514350" indent="-514350">
              <a:buFont typeface="Wingdings" panose="05000000000000000000" pitchFamily="2" charset="2"/>
              <a:buNone/>
              <a:defRPr/>
            </a:pPr>
            <a:endParaRPr lang="en-US" altLang="en-US" sz="24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9900"/>
              </a:solidFill>
            </a:endParaRPr>
          </a:p>
          <a:p>
            <a:pPr marL="514350" indent="-514350">
              <a:buFont typeface="Wingdings" panose="05000000000000000000" pitchFamily="2" charset="2"/>
              <a:buNone/>
              <a:defRPr/>
            </a:pPr>
            <a:endParaRPr lang="en-US" altLang="en-US" sz="2800" dirty="0" smtClean="0">
              <a:solidFill>
                <a:srgbClr val="009900"/>
              </a:solidFill>
            </a:endParaRPr>
          </a:p>
          <a:p>
            <a:pPr marL="514350" indent="-514350">
              <a:buFont typeface="Wingdings" panose="05000000000000000000" pitchFamily="2" charset="2"/>
              <a:buAutoNum type="arabicPeriod"/>
              <a:defRPr/>
            </a:pPr>
            <a:endParaRPr lang="en-US" altLang="en-US" sz="2800" dirty="0" smtClean="0">
              <a:solidFill>
                <a:srgbClr val="00B0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50938" y="214313"/>
            <a:ext cx="7793037" cy="1004887"/>
          </a:xfrm>
        </p:spPr>
        <p:txBody>
          <a:bodyPr/>
          <a:lstStyle/>
          <a:p>
            <a:pPr eaLnBrk="1" hangingPunct="1"/>
            <a:r>
              <a:rPr lang="en-US" altLang="en-US" smtClean="0"/>
              <a:t>Let’s Start with ARDUINO..</a:t>
            </a:r>
          </a:p>
        </p:txBody>
      </p:sp>
      <p:sp>
        <p:nvSpPr>
          <p:cNvPr id="9219" name="Rectangle 3"/>
          <p:cNvSpPr>
            <a:spLocks noGrp="1" noChangeArrowheads="1"/>
          </p:cNvSpPr>
          <p:nvPr>
            <p:ph type="body" idx="1"/>
          </p:nvPr>
        </p:nvSpPr>
        <p:spPr>
          <a:xfrm>
            <a:off x="228600" y="2017713"/>
            <a:ext cx="8726488" cy="4114800"/>
          </a:xfrm>
        </p:spPr>
        <p:txBody>
          <a:bodyPr/>
          <a:lstStyle/>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For all matters related to Arduino always refer to the main website</a:t>
            </a:r>
          </a:p>
          <a:p>
            <a:pP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r>
              <a:rPr lang="en-US" altLang="en-US" sz="4000" smtClean="0">
                <a:hlinkClick r:id="rId2"/>
              </a:rPr>
              <a:t>http://www.arduino.cc/</a:t>
            </a:r>
            <a:r>
              <a:rPr lang="en-US" altLang="en-US" sz="4000" smtClean="0"/>
              <a:t> </a:t>
            </a:r>
            <a:endParaRPr lang="en-US"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r>
              <a:rPr lang="en-US" sz="5400" dirty="0" smtClean="0"/>
              <a:t>5. Motor Control </a:t>
            </a:r>
          </a:p>
          <a:p>
            <a:pPr marL="0" indent="0" algn="ctr">
              <a:buNone/>
            </a:pPr>
            <a:endParaRPr lang="en-US" sz="5400" dirty="0"/>
          </a:p>
          <a:p>
            <a:pPr marL="0" indent="0" algn="ctr">
              <a:buNone/>
            </a:pPr>
            <a:r>
              <a:rPr lang="en-US" sz="4000" dirty="0" smtClean="0"/>
              <a:t>(DC Motor Speed and Direction Control)</a:t>
            </a:r>
            <a:endParaRPr lang="en-US" sz="4000" dirty="0"/>
          </a:p>
        </p:txBody>
      </p:sp>
    </p:spTree>
    <p:extLst>
      <p:ext uri="{BB962C8B-B14F-4D97-AF65-F5344CB8AC3E}">
        <p14:creationId xmlns:p14="http://schemas.microsoft.com/office/powerpoint/2010/main" val="23408338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smtClean="0"/>
              <a:t>Motor Direction Control in a DC Motor</a:t>
            </a:r>
            <a:endParaRPr lang="en-US" dirty="0"/>
          </a:p>
        </p:txBody>
      </p:sp>
      <p:sp>
        <p:nvSpPr>
          <p:cNvPr id="3" name="Content Placeholder 2"/>
          <p:cNvSpPr>
            <a:spLocks noGrp="1"/>
          </p:cNvSpPr>
          <p:nvPr>
            <p:ph idx="1"/>
          </p:nvPr>
        </p:nvSpPr>
        <p:spPr>
          <a:xfrm>
            <a:off x="381000" y="2017713"/>
            <a:ext cx="8574088" cy="4114800"/>
          </a:xfrm>
        </p:spPr>
        <p:txBody>
          <a:bodyPr/>
          <a:lstStyle/>
          <a:p>
            <a:r>
              <a:rPr lang="en-US" dirty="0" smtClean="0"/>
              <a:t>Simply swap the wires of motor connected to its armature.</a:t>
            </a:r>
          </a:p>
          <a:p>
            <a:r>
              <a:rPr lang="en-US" dirty="0" smtClean="0"/>
              <a:t> How to do it “on the fly” using software control?</a:t>
            </a:r>
          </a:p>
          <a:p>
            <a:r>
              <a:rPr lang="en-US" dirty="0" smtClean="0"/>
              <a:t>Use a H-Bridge topology to switch the direction of DC supply connected to motor.</a:t>
            </a:r>
          </a:p>
          <a:p>
            <a:r>
              <a:rPr lang="en-US" dirty="0" smtClean="0"/>
              <a:t>See another </a:t>
            </a:r>
            <a:r>
              <a:rPr lang="en-US" dirty="0" err="1" smtClean="0"/>
              <a:t>ppt</a:t>
            </a:r>
            <a:r>
              <a:rPr lang="en-US" dirty="0" smtClean="0"/>
              <a:t>….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4313"/>
            <a:ext cx="8562975" cy="1462087"/>
          </a:xfrm>
        </p:spPr>
        <p:txBody>
          <a:bodyPr/>
          <a:lstStyle/>
          <a:p>
            <a:r>
              <a:rPr lang="en-US" dirty="0" smtClean="0"/>
              <a:t>Basics Of DC Motor Speed &amp; Direction Control</a:t>
            </a:r>
            <a:endParaRPr lang="en-US" dirty="0"/>
          </a:p>
        </p:txBody>
      </p:sp>
      <p:sp>
        <p:nvSpPr>
          <p:cNvPr id="3" name="Content Placeholder 2"/>
          <p:cNvSpPr>
            <a:spLocks noGrp="1"/>
          </p:cNvSpPr>
          <p:nvPr>
            <p:ph idx="1"/>
          </p:nvPr>
        </p:nvSpPr>
        <p:spPr>
          <a:xfrm>
            <a:off x="381000" y="2017712"/>
            <a:ext cx="8574088" cy="4459287"/>
          </a:xfrm>
        </p:spPr>
        <p:txBody>
          <a:bodyPr/>
          <a:lstStyle/>
          <a:p>
            <a:pPr>
              <a:buNone/>
            </a:pPr>
            <a:r>
              <a:rPr lang="en-US" dirty="0" smtClean="0"/>
              <a:t>Speed Control:</a:t>
            </a:r>
          </a:p>
          <a:p>
            <a:pPr marL="571500" indent="-571500">
              <a:buAutoNum type="romanLcParenBoth"/>
            </a:pPr>
            <a:r>
              <a:rPr lang="en-US" dirty="0" smtClean="0"/>
              <a:t>By changing voltage across armature </a:t>
            </a:r>
          </a:p>
          <a:p>
            <a:pPr marL="571500" indent="-571500">
              <a:buAutoNum type="romanLcParenBoth"/>
            </a:pPr>
            <a:r>
              <a:rPr lang="en-US" dirty="0" smtClean="0"/>
              <a:t>By changing field current</a:t>
            </a:r>
          </a:p>
          <a:p>
            <a:pPr marL="571500" indent="-571500">
              <a:buNone/>
            </a:pPr>
            <a:endParaRPr lang="en-US" dirty="0" smtClean="0"/>
          </a:p>
          <a:p>
            <a:pPr marL="571500" indent="-571500">
              <a:buNone/>
            </a:pPr>
            <a:r>
              <a:rPr lang="en-US" dirty="0" smtClean="0"/>
              <a:t>In small motors, the magnetic field is implemented using fixed or permanent magnets so only way to have a speed change is change armature voltage</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4313"/>
            <a:ext cx="8562975" cy="852487"/>
          </a:xfrm>
        </p:spPr>
        <p:txBody>
          <a:bodyPr anchor="t" anchorCtr="0"/>
          <a:lstStyle/>
          <a:p>
            <a:r>
              <a:rPr lang="en-US" dirty="0" smtClean="0"/>
              <a:t>Changing Armature Voltage…</a:t>
            </a:r>
            <a:endParaRPr lang="en-US" dirty="0"/>
          </a:p>
        </p:txBody>
      </p:sp>
      <p:sp>
        <p:nvSpPr>
          <p:cNvPr id="3" name="Content Placeholder 2"/>
          <p:cNvSpPr>
            <a:spLocks noGrp="1"/>
          </p:cNvSpPr>
          <p:nvPr>
            <p:ph idx="1"/>
          </p:nvPr>
        </p:nvSpPr>
        <p:spPr>
          <a:xfrm>
            <a:off x="381000" y="2017712"/>
            <a:ext cx="8574088" cy="4459287"/>
          </a:xfrm>
        </p:spPr>
        <p:txBody>
          <a:bodyPr/>
          <a:lstStyle/>
          <a:p>
            <a:pPr marL="514350" indent="-514350">
              <a:buAutoNum type="arabicPeriod"/>
            </a:pPr>
            <a:r>
              <a:rPr lang="en-US" dirty="0" smtClean="0"/>
              <a:t>Have a variable voltage source </a:t>
            </a:r>
          </a:p>
          <a:p>
            <a:pPr marL="514350" indent="-514350">
              <a:buAutoNum type="arabicPeriod"/>
            </a:pPr>
            <a:r>
              <a:rPr lang="en-US" dirty="0" smtClean="0"/>
              <a:t>Have a fixed voltage source with a series voltage dropping facility</a:t>
            </a:r>
          </a:p>
          <a:p>
            <a:pPr marL="514350" indent="-514350">
              <a:buNone/>
            </a:pPr>
            <a:endParaRPr lang="en-US" dirty="0" smtClean="0"/>
          </a:p>
          <a:p>
            <a:pPr marL="514350" indent="-514350">
              <a:buNone/>
            </a:pPr>
            <a:endParaRPr lang="en-US" dirty="0" smtClean="0"/>
          </a:p>
          <a:p>
            <a:pPr marL="514350" indent="-514350">
              <a:buNone/>
            </a:pPr>
            <a:r>
              <a:rPr lang="en-US" dirty="0" smtClean="0"/>
              <a:t>Both the above methods are inefficient and bulky and expensive.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4313"/>
            <a:ext cx="8562975" cy="852487"/>
          </a:xfrm>
        </p:spPr>
        <p:txBody>
          <a:bodyPr anchor="t" anchorCtr="0"/>
          <a:lstStyle/>
          <a:p>
            <a:r>
              <a:rPr lang="en-US" dirty="0" smtClean="0"/>
              <a:t>Changing Armature Voltage…</a:t>
            </a:r>
            <a:endParaRPr lang="en-US" dirty="0"/>
          </a:p>
        </p:txBody>
      </p:sp>
      <p:sp>
        <p:nvSpPr>
          <p:cNvPr id="3" name="Content Placeholder 2"/>
          <p:cNvSpPr>
            <a:spLocks noGrp="1"/>
          </p:cNvSpPr>
          <p:nvPr>
            <p:ph idx="1"/>
          </p:nvPr>
        </p:nvSpPr>
        <p:spPr>
          <a:xfrm>
            <a:off x="381000" y="2017712"/>
            <a:ext cx="8574088" cy="4459287"/>
          </a:xfrm>
        </p:spPr>
        <p:txBody>
          <a:bodyPr/>
          <a:lstStyle/>
          <a:p>
            <a:pPr marL="514350" indent="-514350">
              <a:buNone/>
            </a:pPr>
            <a:r>
              <a:rPr lang="en-US" dirty="0" smtClean="0"/>
              <a:t>So the most common method of speed control is to generate variable DC voltage using a PWM waveform.</a:t>
            </a:r>
          </a:p>
          <a:p>
            <a:pPr marL="514350" indent="-514350"/>
            <a:r>
              <a:rPr lang="en-US" sz="2800" dirty="0" smtClean="0"/>
              <a:t>The 5V PWM waveform is generated by timers inside MCU</a:t>
            </a:r>
          </a:p>
          <a:p>
            <a:pPr marL="514350" indent="-514350"/>
            <a:r>
              <a:rPr lang="en-US" sz="2800" dirty="0" smtClean="0"/>
              <a:t>A power control device such as a MOSFET translates 5V signal into 12V or higher PWM signal capable of supplying large current.</a:t>
            </a:r>
          </a:p>
          <a:p>
            <a:pPr marL="514350" indent="-514350">
              <a:buAutoNum type="arabicPeriod"/>
            </a:pPr>
            <a:endParaRPr 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 y="87630"/>
            <a:ext cx="8923020" cy="826770"/>
          </a:xfrm>
        </p:spPr>
        <p:txBody>
          <a:bodyPr anchor="t" anchorCtr="0"/>
          <a:lstStyle/>
          <a:p>
            <a:r>
              <a:rPr lang="en-US" sz="4000" b="1" dirty="0"/>
              <a:t>Sensor and Motor Control Shield</a:t>
            </a:r>
          </a:p>
        </p:txBody>
      </p:sp>
      <p:pic>
        <p:nvPicPr>
          <p:cNvPr id="6146" name="Picture 2" descr="Sensor and Motor Shield for Arduino"/>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057400"/>
            <a:ext cx="4860324" cy="44958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5257800" y="1676400"/>
            <a:ext cx="3810000" cy="5029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r>
              <a:rPr lang="en-US" sz="2400" dirty="0">
                <a:solidFill>
                  <a:srgbClr val="009900"/>
                </a:solidFill>
                <a:latin typeface="+mn-lt"/>
              </a:rPr>
              <a:t>The board contains:</a:t>
            </a:r>
          </a:p>
          <a:p>
            <a:pPr marL="342900" indent="-342900">
              <a:buFont typeface="Arial" panose="020B0604020202020204" pitchFamily="34" charset="0"/>
              <a:buChar char="•"/>
              <a:defRPr/>
            </a:pPr>
            <a:r>
              <a:rPr lang="en-US" sz="2400" dirty="0" smtClean="0">
                <a:solidFill>
                  <a:srgbClr val="009900"/>
                </a:solidFill>
                <a:latin typeface="+mn-lt"/>
              </a:rPr>
              <a:t>L293D Motor Driver IC </a:t>
            </a:r>
            <a:endParaRPr lang="en-US" sz="2400" dirty="0">
              <a:solidFill>
                <a:srgbClr val="009900"/>
              </a:solidFill>
              <a:latin typeface="+mn-lt"/>
            </a:endParaRPr>
          </a:p>
          <a:p>
            <a:pPr marL="342900" indent="-342900">
              <a:buFont typeface="Arial" panose="020B0604020202020204" pitchFamily="34" charset="0"/>
              <a:buChar char="•"/>
              <a:defRPr/>
            </a:pPr>
            <a:r>
              <a:rPr lang="en-US" sz="2400" dirty="0">
                <a:solidFill>
                  <a:srgbClr val="009900"/>
                </a:solidFill>
                <a:latin typeface="+mn-lt"/>
              </a:rPr>
              <a:t>4 </a:t>
            </a:r>
            <a:r>
              <a:rPr lang="en-US" sz="2400" dirty="0" smtClean="0">
                <a:solidFill>
                  <a:srgbClr val="009900"/>
                </a:solidFill>
                <a:latin typeface="+mn-lt"/>
              </a:rPr>
              <a:t>comparators with 4 presets for setting individual thresholds</a:t>
            </a:r>
            <a:endParaRPr lang="en-US" sz="2400" dirty="0">
              <a:solidFill>
                <a:srgbClr val="009900"/>
              </a:solidFill>
              <a:latin typeface="+mn-lt"/>
            </a:endParaRPr>
          </a:p>
          <a:p>
            <a:pPr marL="342900" indent="-342900">
              <a:buFont typeface="Arial" panose="020B0604020202020204" pitchFamily="34" charset="0"/>
              <a:buChar char="•"/>
              <a:defRPr/>
            </a:pPr>
            <a:r>
              <a:rPr lang="en-US" sz="2400" dirty="0" smtClean="0">
                <a:solidFill>
                  <a:srgbClr val="009900"/>
                </a:solidFill>
                <a:latin typeface="+mn-lt"/>
              </a:rPr>
              <a:t>1 </a:t>
            </a:r>
            <a:r>
              <a:rPr lang="en-US" sz="2400" dirty="0">
                <a:solidFill>
                  <a:srgbClr val="009900"/>
                </a:solidFill>
                <a:latin typeface="+mn-lt"/>
              </a:rPr>
              <a:t>Buzzer</a:t>
            </a:r>
          </a:p>
          <a:p>
            <a:pPr marL="342900" indent="-342900">
              <a:buFont typeface="Arial" panose="020B0604020202020204" pitchFamily="34" charset="0"/>
              <a:buChar char="•"/>
              <a:defRPr/>
            </a:pPr>
            <a:r>
              <a:rPr lang="en-US" sz="2400" dirty="0" smtClean="0">
                <a:solidFill>
                  <a:srgbClr val="009900"/>
                </a:solidFill>
                <a:latin typeface="+mn-lt"/>
              </a:rPr>
              <a:t>Connectors for 2 DC Motors or 1 Stepper Motor</a:t>
            </a:r>
            <a:endParaRPr lang="en-US" sz="2400" dirty="0">
              <a:solidFill>
                <a:srgbClr val="009900"/>
              </a:solidFill>
              <a:latin typeface="+mn-lt"/>
            </a:endParaRPr>
          </a:p>
          <a:p>
            <a:pPr marL="342900" indent="-342900">
              <a:buFont typeface="Arial" panose="020B0604020202020204" pitchFamily="34" charset="0"/>
              <a:buChar char="•"/>
              <a:defRPr/>
            </a:pPr>
            <a:r>
              <a:rPr lang="en-US" sz="2400" dirty="0" smtClean="0">
                <a:solidFill>
                  <a:srgbClr val="009900"/>
                </a:solidFill>
                <a:latin typeface="+mn-lt"/>
              </a:rPr>
              <a:t>Connectors for 2 servo motors</a:t>
            </a:r>
          </a:p>
          <a:p>
            <a:pPr marL="342900" indent="-342900">
              <a:buFont typeface="Arial" panose="020B0604020202020204" pitchFamily="34" charset="0"/>
              <a:buChar char="•"/>
              <a:defRPr/>
            </a:pPr>
            <a:r>
              <a:rPr lang="en-US" sz="2400" dirty="0" smtClean="0">
                <a:solidFill>
                  <a:srgbClr val="009900"/>
                </a:solidFill>
                <a:latin typeface="+mn-lt"/>
              </a:rPr>
              <a:t>Switches</a:t>
            </a:r>
          </a:p>
          <a:p>
            <a:pPr>
              <a:defRPr/>
            </a:pPr>
            <a:endParaRPr lang="en-IN" dirty="0"/>
          </a:p>
        </p:txBody>
      </p:sp>
    </p:spTree>
    <p:extLst>
      <p:ext uri="{BB962C8B-B14F-4D97-AF65-F5344CB8AC3E}">
        <p14:creationId xmlns:p14="http://schemas.microsoft.com/office/powerpoint/2010/main" val="5705289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52487"/>
          </a:xfrm>
        </p:spPr>
        <p:txBody>
          <a:bodyPr anchor="t" anchorCtr="0"/>
          <a:lstStyle/>
          <a:p>
            <a:r>
              <a:rPr lang="en-US" dirty="0" smtClean="0"/>
              <a:t>Line Sensor Infrared type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cstate="print"/>
          <a:stretch>
            <a:fillRect/>
          </a:stretch>
        </p:blipFill>
        <p:spPr>
          <a:xfrm>
            <a:off x="245445" y="2017713"/>
            <a:ext cx="1810986" cy="1620832"/>
          </a:xfrm>
          <a:prstGeom prst="rect">
            <a:avLst/>
          </a:prstGeom>
        </p:spPr>
      </p:pic>
      <p:pic>
        <p:nvPicPr>
          <p:cNvPr id="5" name="Picture 4"/>
          <p:cNvPicPr>
            <a:picLocks noChangeAspect="1"/>
          </p:cNvPicPr>
          <p:nvPr/>
        </p:nvPicPr>
        <p:blipFill>
          <a:blip r:embed="rId2" cstate="print"/>
          <a:stretch>
            <a:fillRect/>
          </a:stretch>
        </p:blipFill>
        <p:spPr>
          <a:xfrm>
            <a:off x="2438400" y="3968428"/>
            <a:ext cx="1810986" cy="1620832"/>
          </a:xfrm>
          <a:prstGeom prst="rect">
            <a:avLst/>
          </a:prstGeom>
        </p:spPr>
      </p:pic>
      <p:pic>
        <p:nvPicPr>
          <p:cNvPr id="6" name="Picture 5"/>
          <p:cNvPicPr>
            <a:picLocks noChangeAspect="1"/>
          </p:cNvPicPr>
          <p:nvPr/>
        </p:nvPicPr>
        <p:blipFill>
          <a:blip r:embed="rId2" cstate="print"/>
          <a:stretch>
            <a:fillRect/>
          </a:stretch>
        </p:blipFill>
        <p:spPr>
          <a:xfrm>
            <a:off x="2286000" y="2006283"/>
            <a:ext cx="1810986" cy="1620832"/>
          </a:xfrm>
          <a:prstGeom prst="rect">
            <a:avLst/>
          </a:prstGeom>
        </p:spPr>
      </p:pic>
      <p:pic>
        <p:nvPicPr>
          <p:cNvPr id="7" name="Picture 6"/>
          <p:cNvPicPr>
            <a:picLocks noChangeAspect="1"/>
          </p:cNvPicPr>
          <p:nvPr/>
        </p:nvPicPr>
        <p:blipFill>
          <a:blip r:embed="rId2" cstate="print"/>
          <a:stretch>
            <a:fillRect/>
          </a:stretch>
        </p:blipFill>
        <p:spPr>
          <a:xfrm>
            <a:off x="260685" y="3962392"/>
            <a:ext cx="1810986" cy="1620832"/>
          </a:xfrm>
          <a:prstGeom prst="rect">
            <a:avLst/>
          </a:prstGeom>
        </p:spPr>
      </p:pic>
      <p:sp>
        <p:nvSpPr>
          <p:cNvPr id="8" name="Rounded Rectangle 7"/>
          <p:cNvSpPr/>
          <p:nvPr/>
        </p:nvSpPr>
        <p:spPr bwMode="auto">
          <a:xfrm>
            <a:off x="6019800" y="1981200"/>
            <a:ext cx="3048000" cy="47244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r>
              <a:rPr lang="en-US" sz="2200" dirty="0">
                <a:solidFill>
                  <a:srgbClr val="009900"/>
                </a:solidFill>
                <a:latin typeface="+mn-lt"/>
              </a:rPr>
              <a:t>The board contains:</a:t>
            </a:r>
          </a:p>
          <a:p>
            <a:pPr marL="342900" indent="-342900">
              <a:buFont typeface="Arial" panose="020B0604020202020204" pitchFamily="34" charset="0"/>
              <a:buChar char="•"/>
              <a:defRPr/>
            </a:pPr>
            <a:r>
              <a:rPr lang="en-US" sz="2200" dirty="0" smtClean="0">
                <a:solidFill>
                  <a:srgbClr val="009900"/>
                </a:solidFill>
                <a:latin typeface="+mn-lt"/>
              </a:rPr>
              <a:t>1 infrared emitter (dark coloured )</a:t>
            </a:r>
          </a:p>
          <a:p>
            <a:pPr>
              <a:defRPr/>
            </a:pPr>
            <a:endParaRPr lang="en-US" sz="2200" dirty="0" smtClean="0">
              <a:solidFill>
                <a:srgbClr val="009900"/>
              </a:solidFill>
              <a:latin typeface="+mn-lt"/>
            </a:endParaRPr>
          </a:p>
          <a:p>
            <a:pPr marL="342900" indent="-342900">
              <a:buFont typeface="Arial" panose="020B0604020202020204" pitchFamily="34" charset="0"/>
              <a:buChar char="•"/>
              <a:defRPr/>
            </a:pPr>
            <a:r>
              <a:rPr lang="en-US" sz="2200" dirty="0" smtClean="0">
                <a:solidFill>
                  <a:srgbClr val="009900"/>
                </a:solidFill>
                <a:latin typeface="+mn-lt"/>
              </a:rPr>
              <a:t>1 infrared detector or photodiode (colorless device)</a:t>
            </a:r>
          </a:p>
          <a:p>
            <a:pPr>
              <a:defRPr/>
            </a:pPr>
            <a:endParaRPr lang="en-US" sz="2200" dirty="0" smtClean="0">
              <a:solidFill>
                <a:srgbClr val="009900"/>
              </a:solidFill>
              <a:latin typeface="+mn-lt"/>
            </a:endParaRPr>
          </a:p>
          <a:p>
            <a:pPr marL="342900" indent="-342900">
              <a:buFont typeface="Arial" panose="020B0604020202020204" pitchFamily="34" charset="0"/>
              <a:buChar char="•"/>
              <a:defRPr/>
            </a:pPr>
            <a:r>
              <a:rPr lang="en-US" sz="2200" dirty="0" smtClean="0">
                <a:solidFill>
                  <a:srgbClr val="009900"/>
                </a:solidFill>
                <a:latin typeface="+mn-lt"/>
              </a:rPr>
              <a:t>Powered by 5V from shield</a:t>
            </a:r>
            <a:endParaRPr lang="en-US" sz="2200" dirty="0">
              <a:solidFill>
                <a:srgbClr val="009900"/>
              </a:solidFill>
              <a:latin typeface="+mn-lt"/>
            </a:endParaRPr>
          </a:p>
          <a:p>
            <a:pPr>
              <a:defRPr/>
            </a:pPr>
            <a:endParaRPr lang="en-IN" dirty="0"/>
          </a:p>
        </p:txBody>
      </p:sp>
    </p:spTree>
    <p:extLst>
      <p:ext uri="{BB962C8B-B14F-4D97-AF65-F5344CB8AC3E}">
        <p14:creationId xmlns:p14="http://schemas.microsoft.com/office/powerpoint/2010/main" val="28437235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004887"/>
          </a:xfrm>
        </p:spPr>
        <p:txBody>
          <a:bodyPr anchor="t" anchorCtr="0"/>
          <a:lstStyle/>
          <a:p>
            <a:r>
              <a:rPr lang="en-US" sz="3800" dirty="0" smtClean="0"/>
              <a:t>Motor Connections (internal) in Shield…</a:t>
            </a:r>
            <a:endParaRPr lang="en-US" sz="3800" dirty="0"/>
          </a:p>
        </p:txBody>
      </p:sp>
      <p:sp>
        <p:nvSpPr>
          <p:cNvPr id="3" name="Content Placeholder 2"/>
          <p:cNvSpPr>
            <a:spLocks noGrp="1"/>
          </p:cNvSpPr>
          <p:nvPr>
            <p:ph idx="1"/>
          </p:nvPr>
        </p:nvSpPr>
        <p:spPr>
          <a:xfrm>
            <a:off x="381000" y="1828800"/>
            <a:ext cx="8574088" cy="4648199"/>
          </a:xfrm>
        </p:spPr>
        <p:txBody>
          <a:bodyPr/>
          <a:lstStyle/>
          <a:p>
            <a:pPr>
              <a:buNone/>
            </a:pPr>
            <a:r>
              <a:rPr lang="en-US" dirty="0" smtClean="0"/>
              <a:t>Motor 1:</a:t>
            </a:r>
          </a:p>
          <a:p>
            <a:pPr lvl="1">
              <a:buNone/>
            </a:pPr>
            <a:r>
              <a:rPr lang="en-US" sz="2000" dirty="0" smtClean="0"/>
              <a:t>Enable (PWM) M1_EN	– D3</a:t>
            </a:r>
          </a:p>
          <a:p>
            <a:pPr lvl="1">
              <a:buNone/>
            </a:pPr>
            <a:r>
              <a:rPr lang="en-US" sz="2000" dirty="0" smtClean="0"/>
              <a:t>Direction M1_IN1		– D2</a:t>
            </a:r>
          </a:p>
          <a:p>
            <a:pPr lvl="1">
              <a:buNone/>
            </a:pPr>
            <a:r>
              <a:rPr lang="en-US" sz="2000" dirty="0" smtClean="0"/>
              <a:t>Direction M1_IN2		– D4</a:t>
            </a:r>
          </a:p>
          <a:p>
            <a:pPr>
              <a:buNone/>
            </a:pPr>
            <a:r>
              <a:rPr lang="en-US" dirty="0" smtClean="0"/>
              <a:t>Motor 2:</a:t>
            </a:r>
          </a:p>
          <a:p>
            <a:pPr lvl="1">
              <a:buNone/>
            </a:pPr>
            <a:r>
              <a:rPr lang="en-US" sz="2000" dirty="0" smtClean="0"/>
              <a:t>Enable (PWM) M2_EN	– D5</a:t>
            </a:r>
          </a:p>
          <a:p>
            <a:pPr lvl="1">
              <a:buNone/>
            </a:pPr>
            <a:r>
              <a:rPr lang="en-US" sz="2000" dirty="0" smtClean="0"/>
              <a:t>Direction M2_IN1		– D7</a:t>
            </a:r>
          </a:p>
          <a:p>
            <a:pPr lvl="1">
              <a:buNone/>
            </a:pPr>
            <a:r>
              <a:rPr lang="en-US" sz="2000" dirty="0" smtClean="0"/>
              <a:t>Direction M2_IN2		– D8</a:t>
            </a:r>
          </a:p>
          <a:p>
            <a:pPr>
              <a:buNone/>
            </a:pPr>
            <a:r>
              <a:rPr lang="en-US" dirty="0" smtClean="0"/>
              <a:t>Buzzer	</a:t>
            </a:r>
            <a:r>
              <a:rPr lang="en-US" sz="2000" dirty="0" err="1" smtClean="0"/>
              <a:t>buzzer</a:t>
            </a:r>
            <a:r>
              <a:rPr lang="en-US" dirty="0" smtClean="0"/>
              <a:t>		</a:t>
            </a:r>
            <a:r>
              <a:rPr lang="en-US" sz="2000" dirty="0" smtClean="0"/>
              <a:t>– D6</a:t>
            </a:r>
          </a:p>
          <a:p>
            <a:pPr>
              <a:buNone/>
            </a:pPr>
            <a:r>
              <a:rPr lang="en-US" dirty="0" smtClean="0"/>
              <a:t>Switch</a:t>
            </a:r>
            <a:r>
              <a:rPr lang="en-US" sz="2000" dirty="0" smtClean="0"/>
              <a:t>	</a:t>
            </a:r>
            <a:r>
              <a:rPr lang="en-US" sz="2000" dirty="0" err="1" smtClean="0"/>
              <a:t>sw</a:t>
            </a:r>
            <a:r>
              <a:rPr lang="en-US" sz="2000" dirty="0" smtClean="0"/>
              <a:t>		 – D9</a:t>
            </a:r>
          </a:p>
          <a:p>
            <a:pPr>
              <a:buNone/>
            </a:pPr>
            <a:endParaRPr lang="en-US" sz="2000" dirty="0"/>
          </a:p>
        </p:txBody>
      </p:sp>
    </p:spTree>
    <p:extLst>
      <p:ext uri="{BB962C8B-B14F-4D97-AF65-F5344CB8AC3E}">
        <p14:creationId xmlns:p14="http://schemas.microsoft.com/office/powerpoint/2010/main" val="38890838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00087"/>
          </a:xfrm>
        </p:spPr>
        <p:txBody>
          <a:bodyPr/>
          <a:lstStyle/>
          <a:p>
            <a:r>
              <a:rPr lang="en-US" dirty="0" smtClean="0"/>
              <a:t>Motor Control Sketch</a:t>
            </a:r>
            <a:endParaRPr lang="en-US" dirty="0"/>
          </a:p>
        </p:txBody>
      </p:sp>
      <p:sp>
        <p:nvSpPr>
          <p:cNvPr id="3" name="Content Placeholder 2"/>
          <p:cNvSpPr>
            <a:spLocks noGrp="1"/>
          </p:cNvSpPr>
          <p:nvPr>
            <p:ph idx="1"/>
          </p:nvPr>
        </p:nvSpPr>
        <p:spPr>
          <a:xfrm>
            <a:off x="381000" y="2017713"/>
            <a:ext cx="8574088" cy="4114800"/>
          </a:xfrm>
        </p:spPr>
        <p:txBody>
          <a:bodyPr/>
          <a:lstStyle/>
          <a:p>
            <a:pPr algn="ctr">
              <a:buNone/>
            </a:pPr>
            <a:r>
              <a:rPr lang="en-US" dirty="0" smtClean="0">
                <a:solidFill>
                  <a:schemeClr val="accent1">
                    <a:lumMod val="50000"/>
                  </a:schemeClr>
                </a:solidFill>
              </a:rPr>
              <a:t>Dual_Motor_Control_Using_Shield.ino</a:t>
            </a:r>
          </a:p>
          <a:p>
            <a:pPr>
              <a:buNone/>
            </a:pPr>
            <a:r>
              <a:rPr lang="en-US" dirty="0" smtClean="0"/>
              <a:t>It runs a trapezoidal speed </a:t>
            </a:r>
            <a:r>
              <a:rPr lang="en-US" dirty="0" err="1" smtClean="0"/>
              <a:t>vs</a:t>
            </a:r>
            <a:r>
              <a:rPr lang="en-US" dirty="0" smtClean="0"/>
              <a:t> time profile for</a:t>
            </a:r>
          </a:p>
          <a:p>
            <a:pPr marL="571500" indent="-571500">
              <a:buAutoNum type="romanLcParenBoth"/>
            </a:pPr>
            <a:r>
              <a:rPr lang="en-US" dirty="0" smtClean="0"/>
              <a:t>Motor 1</a:t>
            </a:r>
          </a:p>
          <a:p>
            <a:pPr marL="571500" indent="-571500">
              <a:buAutoNum type="romanLcParenBoth"/>
            </a:pPr>
            <a:r>
              <a:rPr lang="en-US" dirty="0" smtClean="0"/>
              <a:t>Motor 2</a:t>
            </a:r>
          </a:p>
          <a:p>
            <a:pPr marL="571500" indent="-571500">
              <a:buAutoNum type="romanLcParenBoth"/>
            </a:pPr>
            <a:r>
              <a:rPr lang="en-US" dirty="0" smtClean="0"/>
              <a:t>Both Motors</a:t>
            </a:r>
          </a:p>
          <a:p>
            <a:pPr marL="571500" indent="-571500">
              <a:buNone/>
            </a:pPr>
            <a:r>
              <a:rPr lang="en-US" dirty="0" smtClean="0"/>
              <a:t>Note that the delay </a:t>
            </a:r>
            <a:r>
              <a:rPr lang="en-US" dirty="0" smtClean="0">
                <a:solidFill>
                  <a:srgbClr val="FF0000"/>
                </a:solidFill>
              </a:rPr>
              <a:t>d_count</a:t>
            </a:r>
            <a:r>
              <a:rPr lang="en-US" dirty="0" smtClean="0"/>
              <a:t> decides the time period or rate of speed change</a:t>
            </a:r>
          </a:p>
          <a:p>
            <a:pPr>
              <a:buNone/>
            </a:pPr>
            <a:r>
              <a:rPr lang="en-US" dirty="0" smtClean="0"/>
              <a:t> </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000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50938" y="214313"/>
            <a:ext cx="7793037" cy="852487"/>
          </a:xfrm>
        </p:spPr>
        <p:txBody>
          <a:bodyPr/>
          <a:lstStyle/>
          <a:p>
            <a:pPr algn="ctr" eaLnBrk="1" hangingPunct="1"/>
            <a:r>
              <a:rPr lang="en-US" altLang="en-US" smtClean="0"/>
              <a:t>What is Arduino?</a:t>
            </a:r>
          </a:p>
        </p:txBody>
      </p:sp>
      <p:sp>
        <p:nvSpPr>
          <p:cNvPr id="10243" name="Rectangle 3"/>
          <p:cNvSpPr>
            <a:spLocks noGrp="1" noChangeArrowheads="1"/>
          </p:cNvSpPr>
          <p:nvPr>
            <p:ph type="body" idx="1"/>
          </p:nvPr>
        </p:nvSpPr>
        <p:spPr>
          <a:xfrm>
            <a:off x="304800" y="2286000"/>
            <a:ext cx="8650288" cy="4343400"/>
          </a:xfrm>
        </p:spPr>
        <p:txBody>
          <a:bodyPr/>
          <a:lstStyle/>
          <a:p>
            <a:pPr eaLnBrk="1" hangingPunct="1"/>
            <a:r>
              <a:rPr lang="en-US" altLang="en-US" sz="3600" smtClean="0"/>
              <a:t>Arduino is an open-source electronics prototyping platform based on flexible, easy-to-use hardware and software. It's intended for artists, designers, hobbyists, and anyone interested in creating interactive objects or environments.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 Emitter &amp; Detector Testing Sketch</a:t>
            </a:r>
            <a:endParaRPr lang="en-US" dirty="0"/>
          </a:p>
        </p:txBody>
      </p:sp>
      <p:sp>
        <p:nvSpPr>
          <p:cNvPr id="3" name="Content Placeholder 2"/>
          <p:cNvSpPr>
            <a:spLocks noGrp="1"/>
          </p:cNvSpPr>
          <p:nvPr>
            <p:ph idx="1"/>
          </p:nvPr>
        </p:nvSpPr>
        <p:spPr>
          <a:xfrm>
            <a:off x="228600" y="2017712"/>
            <a:ext cx="8726488" cy="4535487"/>
          </a:xfrm>
        </p:spPr>
        <p:txBody>
          <a:bodyPr/>
          <a:lstStyle/>
          <a:p>
            <a:r>
              <a:rPr lang="en-US" sz="2400" dirty="0" smtClean="0"/>
              <a:t>Open </a:t>
            </a:r>
            <a:r>
              <a:rPr lang="en-US" sz="2400" dirty="0"/>
              <a:t>the sketch “</a:t>
            </a:r>
            <a:r>
              <a:rPr lang="en-US" sz="2400" dirty="0" err="1">
                <a:solidFill>
                  <a:schemeClr val="accent1">
                    <a:lumMod val="50000"/>
                  </a:schemeClr>
                </a:solidFill>
              </a:rPr>
              <a:t>Infrared_sensor_array</a:t>
            </a:r>
            <a:r>
              <a:rPr lang="en-US" sz="2400" dirty="0" smtClean="0"/>
              <a:t>”.</a:t>
            </a:r>
          </a:p>
          <a:p>
            <a:r>
              <a:rPr lang="en-US" sz="2400" dirty="0" smtClean="0"/>
              <a:t>Connect the shield as described.</a:t>
            </a:r>
          </a:p>
          <a:p>
            <a:r>
              <a:rPr lang="en-US" sz="2400" dirty="0" smtClean="0"/>
              <a:t>Connect 4 sensor boards to 4 connectors.</a:t>
            </a:r>
          </a:p>
          <a:p>
            <a:r>
              <a:rPr lang="en-US" sz="2400" dirty="0" smtClean="0"/>
              <a:t>Ensure that sensor does not have any reflecting surface in front.</a:t>
            </a:r>
          </a:p>
          <a:p>
            <a:r>
              <a:rPr lang="en-US" sz="2400" dirty="0" smtClean="0"/>
              <a:t>Adjust its pot such that its LED becomes on and then retrace it just enough to make it off. Now point sensor to a reflecting surface and see that LED becomes ON.</a:t>
            </a:r>
          </a:p>
          <a:p>
            <a:r>
              <a:rPr lang="en-US" sz="2400" dirty="0" smtClean="0"/>
              <a:t>Run the sketch and check that sensor output level is shown on serial </a:t>
            </a:r>
            <a:r>
              <a:rPr lang="en-US" sz="2400" smtClean="0"/>
              <a:t>monitor. </a:t>
            </a:r>
            <a:endParaRPr lang="en-US" sz="2400" dirty="0" smtClean="0"/>
          </a:p>
          <a:p>
            <a:endParaRPr lang="en-US" sz="2400" dirty="0"/>
          </a:p>
        </p:txBody>
      </p:sp>
    </p:spTree>
    <p:extLst>
      <p:ext uri="{BB962C8B-B14F-4D97-AF65-F5344CB8AC3E}">
        <p14:creationId xmlns:p14="http://schemas.microsoft.com/office/powerpoint/2010/main" val="3524358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r>
              <a:rPr lang="en-US" sz="5400" dirty="0"/>
              <a:t>6</a:t>
            </a:r>
            <a:r>
              <a:rPr lang="en-US" sz="5400" dirty="0" smtClean="0"/>
              <a:t>. TV Remote  </a:t>
            </a:r>
          </a:p>
          <a:p>
            <a:pPr marL="0" indent="0" algn="ctr">
              <a:buNone/>
            </a:pPr>
            <a:endParaRPr lang="en-US" sz="5400" dirty="0"/>
          </a:p>
          <a:p>
            <a:pPr marL="0" indent="0" algn="ctr">
              <a:buNone/>
            </a:pPr>
            <a:r>
              <a:rPr lang="en-US" sz="3900" dirty="0" smtClean="0"/>
              <a:t>(Infrared Receiver using RC5 Protocol for wireless control)</a:t>
            </a:r>
            <a:endParaRPr lang="en-US" sz="3900" dirty="0"/>
          </a:p>
        </p:txBody>
      </p:sp>
    </p:spTree>
    <p:extLst>
      <p:ext uri="{BB962C8B-B14F-4D97-AF65-F5344CB8AC3E}">
        <p14:creationId xmlns:p14="http://schemas.microsoft.com/office/powerpoint/2010/main" val="39627766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5" y="76200"/>
            <a:ext cx="8715375" cy="1462087"/>
          </a:xfrm>
        </p:spPr>
        <p:txBody>
          <a:bodyPr anchor="t" anchorCtr="0"/>
          <a:lstStyle/>
          <a:p>
            <a:r>
              <a:rPr lang="en-US" sz="3800" dirty="0" smtClean="0"/>
              <a:t>Philips RC5 Infrared Communication protocol for TV Remote</a:t>
            </a:r>
            <a:endParaRPr lang="en-US" sz="3800" dirty="0"/>
          </a:p>
        </p:txBody>
      </p:sp>
      <p:sp>
        <p:nvSpPr>
          <p:cNvPr id="3" name="Content Placeholder 2"/>
          <p:cNvSpPr>
            <a:spLocks noGrp="1"/>
          </p:cNvSpPr>
          <p:nvPr>
            <p:ph idx="1"/>
          </p:nvPr>
        </p:nvSpPr>
        <p:spPr>
          <a:xfrm>
            <a:off x="1182688" y="1752600"/>
            <a:ext cx="7772400" cy="4800600"/>
          </a:xfrm>
        </p:spPr>
        <p:txBody>
          <a:bodyPr/>
          <a:lstStyle/>
          <a:p>
            <a:pPr>
              <a:buNone/>
            </a:pPr>
            <a:r>
              <a:rPr lang="en-US" dirty="0" smtClean="0">
                <a:hlinkClick r:id="rId2"/>
              </a:rPr>
              <a:t>https://en.wikipedia.org/wiki/RC-5</a:t>
            </a:r>
            <a:endParaRPr lang="en-US" dirty="0" smtClean="0"/>
          </a:p>
          <a:p>
            <a:pPr>
              <a:buNone/>
            </a:pPr>
            <a:endParaRPr lang="en-US" dirty="0" smtClean="0"/>
          </a:p>
          <a:p>
            <a:pPr marL="514350" indent="-514350"/>
            <a:r>
              <a:rPr lang="en-US" dirty="0" smtClean="0"/>
              <a:t>Useful for Consumer electronics</a:t>
            </a:r>
          </a:p>
          <a:p>
            <a:pPr marL="514350" indent="-514350"/>
            <a:r>
              <a:rPr lang="en-US" dirty="0" smtClean="0"/>
              <a:t>Uses 36,38,40 KHz carrier modulation so works well in ambient sunlight</a:t>
            </a:r>
          </a:p>
          <a:p>
            <a:pPr marL="514350" indent="-514350"/>
            <a:r>
              <a:rPr lang="en-US" dirty="0" smtClean="0"/>
              <a:t>Different manufacturers may have their own protocols so we need to discover each separately.</a:t>
            </a:r>
          </a:p>
          <a:p>
            <a:pPr marL="514350" indent="-514350"/>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4313"/>
            <a:ext cx="8791575" cy="852487"/>
          </a:xfrm>
        </p:spPr>
        <p:txBody>
          <a:bodyPr anchor="t" anchorCtr="0"/>
          <a:lstStyle/>
          <a:p>
            <a:r>
              <a:rPr lang="en-US" sz="4000" dirty="0" smtClean="0"/>
              <a:t>What does TSOP 173x Receiver Do?</a:t>
            </a:r>
            <a:endParaRPr lang="en-US" sz="4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981200"/>
            <a:ext cx="2905125" cy="2790825"/>
          </a:xfrm>
          <a:prstGeom prst="rect">
            <a:avLst/>
          </a:prstGeom>
          <a:noFill/>
          <a:ln w="9525">
            <a:noFill/>
            <a:miter lim="800000"/>
            <a:headEnd/>
            <a:tailEnd/>
          </a:ln>
        </p:spPr>
      </p:pic>
      <p:sp>
        <p:nvSpPr>
          <p:cNvPr id="5" name="Content Placeholder 8"/>
          <p:cNvSpPr txBox="1">
            <a:spLocks/>
          </p:cNvSpPr>
          <p:nvPr/>
        </p:nvSpPr>
        <p:spPr bwMode="auto">
          <a:xfrm>
            <a:off x="3276600" y="1905000"/>
            <a:ext cx="56784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lang="en-US" altLang="en-US" sz="3200" dirty="0" smtClean="0">
                <a:latin typeface="+mn-lt"/>
              </a:rPr>
              <a:t>3-terminal</a:t>
            </a:r>
            <a:r>
              <a:rPr kumimoji="0" lang="en-US" sz="3200" b="0" i="0" u="none" strike="noStrike" kern="0" cap="none" spc="0" normalizeH="0" baseline="0" noProof="0" dirty="0" smtClean="0">
                <a:ln>
                  <a:noFill/>
                </a:ln>
                <a:solidFill>
                  <a:srgbClr val="7030A0"/>
                </a:solidFill>
                <a:effectLst/>
                <a:uLnTx/>
                <a:uFillTx/>
                <a:latin typeface="+mn-lt"/>
                <a:ea typeface="+mn-ea"/>
                <a:cs typeface="+mn-cs"/>
              </a:rPr>
              <a:t> </a:t>
            </a:r>
            <a:r>
              <a:rPr lang="en-US" altLang="en-US" sz="3200" dirty="0" smtClean="0">
                <a:latin typeface="+mn-lt"/>
              </a:rPr>
              <a:t>intelligent receiver</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pitchFamily="34" charset="0"/>
              <a:buChar char="•"/>
              <a:tabLst/>
              <a:defRPr/>
            </a:pPr>
            <a:r>
              <a:rPr lang="en-US" altLang="en-US" sz="3000" dirty="0" smtClean="0">
                <a:latin typeface="+mn-lt"/>
              </a:rPr>
              <a:t>works on 5V and GND</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pitchFamily="34" charset="0"/>
              <a:buChar char="•"/>
              <a:tabLst/>
              <a:defRPr/>
            </a:pPr>
            <a:r>
              <a:rPr lang="en-US" altLang="en-US" sz="3000" dirty="0" smtClean="0">
                <a:latin typeface="+mn-lt"/>
              </a:rPr>
              <a:t>select 1738 or 1736 for 38 KHz or 36 KHz demodulator</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pitchFamily="34" charset="0"/>
              <a:buChar char="•"/>
              <a:tabLst/>
              <a:defRPr/>
            </a:pPr>
            <a:r>
              <a:rPr lang="en-US" altLang="en-US" sz="3000" dirty="0" smtClean="0">
                <a:latin typeface="+mn-lt"/>
              </a:rPr>
              <a:t>contains PIN diode, pre-amplifier, band-pass filter and automatic gain control</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pitchFamily="34" charset="0"/>
              <a:buChar char="•"/>
              <a:tabLst/>
              <a:defRPr/>
            </a:pPr>
            <a:r>
              <a:rPr lang="en-US" altLang="en-US" sz="3000" dirty="0" smtClean="0">
                <a:latin typeface="+mn-lt"/>
              </a:rPr>
              <a:t>generates pulses received from TV remote</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pitchFamily="34" charset="0"/>
              <a:buChar char="•"/>
              <a:tabLst/>
              <a:defRPr/>
            </a:pPr>
            <a:endParaRPr lang="en-US" altLang="en-US" sz="3200" dirty="0" smtClean="0">
              <a:latin typeface="+mn-lt"/>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pitchFamily="34" charset="0"/>
              <a:buChar char="•"/>
              <a:tabLst/>
              <a:defRPr/>
            </a:pPr>
            <a:endParaRPr lang="en-US" altLang="en-US" sz="3200" dirty="0" smtClean="0">
              <a:latin typeface="+mn-lt"/>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sz="3200" b="0" i="0" u="none" strike="noStrike" kern="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776287"/>
          </a:xfrm>
        </p:spPr>
        <p:txBody>
          <a:bodyPr anchor="t" anchorCtr="0"/>
          <a:lstStyle/>
          <a:p>
            <a:r>
              <a:rPr lang="en-US" dirty="0" smtClean="0"/>
              <a:t>What does TV Remote do?</a:t>
            </a:r>
            <a:endParaRPr lang="en-US" dirty="0"/>
          </a:p>
        </p:txBody>
      </p:sp>
      <p:sp>
        <p:nvSpPr>
          <p:cNvPr id="3" name="Content Placeholder 2"/>
          <p:cNvSpPr>
            <a:spLocks noGrp="1"/>
          </p:cNvSpPr>
          <p:nvPr>
            <p:ph idx="1"/>
          </p:nvPr>
        </p:nvSpPr>
        <p:spPr>
          <a:xfrm>
            <a:off x="228600" y="2017712"/>
            <a:ext cx="8726488" cy="4459287"/>
          </a:xfrm>
        </p:spPr>
        <p:txBody>
          <a:bodyPr/>
          <a:lstStyle/>
          <a:p>
            <a:pPr>
              <a:buNone/>
            </a:pPr>
            <a:r>
              <a:rPr lang="en-US" dirty="0" smtClean="0"/>
              <a:t>It contains a small controller which:</a:t>
            </a:r>
          </a:p>
          <a:p>
            <a:r>
              <a:rPr lang="en-US" dirty="0" smtClean="0"/>
              <a:t>Detects key pressed and encodes it in 14-bit  or longer code</a:t>
            </a:r>
          </a:p>
          <a:p>
            <a:r>
              <a:rPr lang="en-US" dirty="0" smtClean="0"/>
              <a:t>The codes are modulated on a carrier frequency of 36,38 or 40 KHz and code bits are serially shifted out us on a IR emitter LED. You can see IR emitter glowing when viewed through a mobile camera.</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62975" cy="928687"/>
          </a:xfrm>
        </p:spPr>
        <p:txBody>
          <a:bodyPr anchor="t" anchorCtr="0"/>
          <a:lstStyle/>
          <a:p>
            <a:r>
              <a:rPr lang="en-US" dirty="0" smtClean="0"/>
              <a:t>Codes generated by few keys</a:t>
            </a:r>
            <a:endParaRPr lang="en-US" dirty="0"/>
          </a:p>
        </p:txBody>
      </p:sp>
      <p:pic>
        <p:nvPicPr>
          <p:cNvPr id="8" name="Picture 7" descr="2031D189-7352-4DB4-849E-9532A33BB30F-export.jpg"/>
          <p:cNvPicPr>
            <a:picLocks noChangeAspect="1"/>
          </p:cNvPicPr>
          <p:nvPr/>
        </p:nvPicPr>
        <p:blipFill>
          <a:blip r:embed="rId2" cstate="print"/>
          <a:stretch>
            <a:fillRect/>
          </a:stretch>
        </p:blipFill>
        <p:spPr>
          <a:xfrm rot="5400000">
            <a:off x="-1381125" y="1914525"/>
            <a:ext cx="4953000" cy="3714750"/>
          </a:xfrm>
          <a:prstGeom prst="rect">
            <a:avLst/>
          </a:prstGeom>
        </p:spPr>
      </p:pic>
      <p:sp>
        <p:nvSpPr>
          <p:cNvPr id="9" name="Content Placeholder 8"/>
          <p:cNvSpPr>
            <a:spLocks noGrp="1"/>
          </p:cNvSpPr>
          <p:nvPr>
            <p:ph idx="1"/>
          </p:nvPr>
        </p:nvSpPr>
        <p:spPr>
          <a:xfrm>
            <a:off x="3276600" y="762000"/>
            <a:ext cx="5678488" cy="5867400"/>
          </a:xfrm>
        </p:spPr>
        <p:txBody>
          <a:bodyPr/>
          <a:lstStyle/>
          <a:p>
            <a:pPr>
              <a:buNone/>
            </a:pPr>
            <a:r>
              <a:rPr lang="en-US" sz="2400" dirty="0" smtClean="0"/>
              <a:t>Keys 0 to 9 		- </a:t>
            </a:r>
            <a:r>
              <a:rPr lang="en-US" sz="2400" dirty="0" smtClean="0">
                <a:solidFill>
                  <a:srgbClr val="7030A0"/>
                </a:solidFill>
              </a:rPr>
              <a:t>Code 0 to 9</a:t>
            </a:r>
          </a:p>
          <a:p>
            <a:pPr>
              <a:buNone/>
            </a:pPr>
            <a:r>
              <a:rPr lang="en-US" sz="2400" dirty="0" smtClean="0"/>
              <a:t>Channel +		- </a:t>
            </a:r>
            <a:r>
              <a:rPr lang="en-US" sz="2400" dirty="0" smtClean="0">
                <a:solidFill>
                  <a:srgbClr val="7030A0"/>
                </a:solidFill>
              </a:rPr>
              <a:t>Code 0x20</a:t>
            </a:r>
          </a:p>
          <a:p>
            <a:pPr>
              <a:buNone/>
            </a:pPr>
            <a:r>
              <a:rPr lang="en-US" sz="2400" dirty="0" smtClean="0"/>
              <a:t>Channel -		- </a:t>
            </a:r>
            <a:r>
              <a:rPr lang="en-US" sz="2400" dirty="0" smtClean="0">
                <a:solidFill>
                  <a:srgbClr val="7030A0"/>
                </a:solidFill>
              </a:rPr>
              <a:t>Code 0x21</a:t>
            </a:r>
          </a:p>
          <a:p>
            <a:pPr>
              <a:buNone/>
            </a:pPr>
            <a:r>
              <a:rPr lang="en-US" sz="2400" dirty="0" smtClean="0"/>
              <a:t>Volume+		- </a:t>
            </a:r>
            <a:r>
              <a:rPr lang="en-US" sz="2400" dirty="0" smtClean="0">
                <a:solidFill>
                  <a:srgbClr val="7030A0"/>
                </a:solidFill>
              </a:rPr>
              <a:t>Code 0x10</a:t>
            </a:r>
          </a:p>
          <a:p>
            <a:pPr>
              <a:buNone/>
            </a:pPr>
            <a:r>
              <a:rPr lang="en-US" sz="2400" dirty="0" smtClean="0"/>
              <a:t>Volume-		- </a:t>
            </a:r>
            <a:r>
              <a:rPr lang="en-US" sz="2400" dirty="0" smtClean="0">
                <a:solidFill>
                  <a:srgbClr val="7030A0"/>
                </a:solidFill>
              </a:rPr>
              <a:t>Code 0x11</a:t>
            </a:r>
          </a:p>
          <a:p>
            <a:pPr>
              <a:buNone/>
            </a:pPr>
            <a:r>
              <a:rPr lang="en-US" sz="2400" dirty="0" smtClean="0"/>
              <a:t>MENU			- </a:t>
            </a:r>
            <a:r>
              <a:rPr lang="en-US" sz="2400" dirty="0" smtClean="0">
                <a:solidFill>
                  <a:srgbClr val="7030A0"/>
                </a:solidFill>
              </a:rPr>
              <a:t>Code 0x3B</a:t>
            </a:r>
          </a:p>
          <a:p>
            <a:pPr>
              <a:buNone/>
            </a:pPr>
            <a:r>
              <a:rPr lang="en-US" sz="2400" dirty="0" smtClean="0"/>
              <a:t>DISP			- </a:t>
            </a:r>
            <a:r>
              <a:rPr lang="en-US" sz="2400" dirty="0" smtClean="0">
                <a:solidFill>
                  <a:srgbClr val="7030A0"/>
                </a:solidFill>
              </a:rPr>
              <a:t>Code 0x0F</a:t>
            </a:r>
          </a:p>
          <a:p>
            <a:pPr>
              <a:buNone/>
            </a:pPr>
            <a:r>
              <a:rPr lang="en-US" sz="2400" dirty="0" smtClean="0"/>
              <a:t>PP	 			- </a:t>
            </a:r>
            <a:r>
              <a:rPr lang="en-US" sz="2400" dirty="0" smtClean="0">
                <a:solidFill>
                  <a:srgbClr val="7030A0"/>
                </a:solidFill>
              </a:rPr>
              <a:t>Code 0x0E</a:t>
            </a:r>
          </a:p>
          <a:p>
            <a:pPr>
              <a:buNone/>
            </a:pPr>
            <a:r>
              <a:rPr lang="en-US" sz="2400" dirty="0" smtClean="0"/>
              <a:t>ALT	 		- </a:t>
            </a:r>
            <a:r>
              <a:rPr lang="en-US" sz="2400" dirty="0" smtClean="0">
                <a:solidFill>
                  <a:srgbClr val="7030A0"/>
                </a:solidFill>
              </a:rPr>
              <a:t>Code 0x22</a:t>
            </a:r>
          </a:p>
          <a:p>
            <a:pPr>
              <a:buNone/>
            </a:pPr>
            <a:r>
              <a:rPr lang="en-US" sz="2400" dirty="0" smtClean="0"/>
              <a:t>AV	 		- </a:t>
            </a:r>
            <a:r>
              <a:rPr lang="en-US" sz="2400" dirty="0" smtClean="0">
                <a:solidFill>
                  <a:srgbClr val="7030A0"/>
                </a:solidFill>
              </a:rPr>
              <a:t>Code 0x38</a:t>
            </a:r>
          </a:p>
          <a:p>
            <a:pPr>
              <a:buNone/>
            </a:pPr>
            <a:r>
              <a:rPr lang="en-US" sz="2400" dirty="0" smtClean="0"/>
              <a:t>SFX	 		- </a:t>
            </a:r>
            <a:r>
              <a:rPr lang="en-US" sz="2400" dirty="0" smtClean="0">
                <a:solidFill>
                  <a:srgbClr val="7030A0"/>
                </a:solidFill>
              </a:rPr>
              <a:t>Code 0x24</a:t>
            </a:r>
          </a:p>
          <a:p>
            <a:pPr>
              <a:buNone/>
            </a:pPr>
            <a:r>
              <a:rPr lang="en-US" sz="2400" dirty="0" smtClean="0"/>
              <a:t>SEARCH 		- </a:t>
            </a:r>
            <a:r>
              <a:rPr lang="en-US" sz="2400" dirty="0" smtClean="0">
                <a:solidFill>
                  <a:srgbClr val="7030A0"/>
                </a:solidFill>
              </a:rPr>
              <a:t>Code 0x1E</a:t>
            </a:r>
          </a:p>
          <a:p>
            <a:pPr>
              <a:buNone/>
            </a:pPr>
            <a:r>
              <a:rPr lang="en-US" sz="2400" dirty="0" smtClean="0"/>
              <a:t>STORE 		- </a:t>
            </a:r>
            <a:r>
              <a:rPr lang="en-US" sz="2400" dirty="0" smtClean="0">
                <a:solidFill>
                  <a:srgbClr val="7030A0"/>
                </a:solidFill>
              </a:rPr>
              <a:t>Code 0x29</a:t>
            </a:r>
          </a:p>
          <a:p>
            <a:pPr>
              <a:buNone/>
            </a:pPr>
            <a:endParaRPr lang="en-US" sz="2400" dirty="0" smtClean="0">
              <a:solidFill>
                <a:srgbClr val="7030A0"/>
              </a:solidFill>
            </a:endParaRPr>
          </a:p>
          <a:p>
            <a:pPr>
              <a:buNone/>
            </a:pPr>
            <a:endParaRPr lang="en-US" sz="2400" dirty="0" smtClean="0">
              <a:solidFill>
                <a:srgbClr val="7030A0"/>
              </a:solidFill>
            </a:endParaRPr>
          </a:p>
          <a:p>
            <a:pPr>
              <a:buNone/>
            </a:pPr>
            <a:endParaRPr lang="en-US" dirty="0" smtClean="0">
              <a:solidFill>
                <a:srgbClr val="7030A0"/>
              </a:solidFill>
            </a:endParaRPr>
          </a:p>
        </p:txBody>
      </p:sp>
    </p:spTree>
    <p:extLst>
      <p:ext uri="{BB962C8B-B14F-4D97-AF65-F5344CB8AC3E}">
        <p14:creationId xmlns:p14="http://schemas.microsoft.com/office/powerpoint/2010/main" val="27544714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928687"/>
          </a:xfrm>
        </p:spPr>
        <p:txBody>
          <a:bodyPr anchor="t" anchorCtr="0"/>
          <a:lstStyle/>
          <a:p>
            <a:r>
              <a:rPr lang="en-US" dirty="0" smtClean="0"/>
              <a:t>Test your TV Remote</a:t>
            </a:r>
            <a:endParaRPr lang="en-US" dirty="0"/>
          </a:p>
        </p:txBody>
      </p:sp>
      <p:sp>
        <p:nvSpPr>
          <p:cNvPr id="3" name="Content Placeholder 2"/>
          <p:cNvSpPr>
            <a:spLocks noGrp="1"/>
          </p:cNvSpPr>
          <p:nvPr>
            <p:ph idx="1"/>
          </p:nvPr>
        </p:nvSpPr>
        <p:spPr>
          <a:xfrm>
            <a:off x="228600" y="2017712"/>
            <a:ext cx="8726488" cy="4459287"/>
          </a:xfrm>
        </p:spPr>
        <p:txBody>
          <a:bodyPr/>
          <a:lstStyle/>
          <a:p>
            <a:pPr>
              <a:buNone/>
            </a:pPr>
            <a:r>
              <a:rPr lang="en-US" dirty="0" smtClean="0"/>
              <a:t>Use sketch “my_first_RC5_code.ino”</a:t>
            </a:r>
          </a:p>
          <a:p>
            <a:r>
              <a:rPr lang="en-US" dirty="0" smtClean="0"/>
              <a:t>Press each key and check its code.</a:t>
            </a:r>
          </a:p>
          <a:p>
            <a:r>
              <a:rPr lang="en-US" dirty="0" smtClean="0"/>
              <a:t>Note that one key action may result in 2-3 codes being generated of same value</a:t>
            </a:r>
          </a:p>
          <a:p>
            <a:r>
              <a:rPr lang="en-US" dirty="0" smtClean="0"/>
              <a:t>You can squelch these by inserting a 500 to 1000 ms delay in receiving function</a:t>
            </a:r>
          </a:p>
          <a:p>
            <a:r>
              <a:rPr lang="en-US" dirty="0" smtClean="0"/>
              <a:t>Some codes have 0x800 added to it. So we detect and subtract to normalize.</a:t>
            </a:r>
          </a:p>
          <a:p>
            <a:pPr>
              <a:buNone/>
            </a:pPr>
            <a:endParaRPr lang="en-US" dirty="0"/>
          </a:p>
        </p:txBody>
      </p:sp>
    </p:spTree>
    <p:extLst>
      <p:ext uri="{BB962C8B-B14F-4D97-AF65-F5344CB8AC3E}">
        <p14:creationId xmlns:p14="http://schemas.microsoft.com/office/powerpoint/2010/main" val="911780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419975" cy="928687"/>
          </a:xfrm>
        </p:spPr>
        <p:txBody>
          <a:bodyPr anchor="t" anchorCtr="0"/>
          <a:lstStyle/>
          <a:p>
            <a:r>
              <a:rPr lang="en-US" dirty="0" smtClean="0"/>
              <a:t>Practical Use of TV remote-</a:t>
            </a:r>
            <a:br>
              <a:rPr lang="en-US" dirty="0" smtClean="0"/>
            </a:br>
            <a:r>
              <a:rPr lang="en-US" dirty="0" smtClean="0"/>
              <a:t>Home Automation?</a:t>
            </a:r>
            <a:endParaRPr lang="en-US" dirty="0"/>
          </a:p>
        </p:txBody>
      </p:sp>
      <p:sp>
        <p:nvSpPr>
          <p:cNvPr id="3" name="Content Placeholder 2"/>
          <p:cNvSpPr>
            <a:spLocks noGrp="1"/>
          </p:cNvSpPr>
          <p:nvPr>
            <p:ph idx="1"/>
          </p:nvPr>
        </p:nvSpPr>
        <p:spPr>
          <a:xfrm>
            <a:off x="228600" y="2017712"/>
            <a:ext cx="8726488" cy="4459287"/>
          </a:xfrm>
        </p:spPr>
        <p:txBody>
          <a:bodyPr/>
          <a:lstStyle/>
          <a:p>
            <a:pPr>
              <a:buNone/>
            </a:pPr>
            <a:r>
              <a:rPr lang="en-US" dirty="0" smtClean="0"/>
              <a:t>Use sketch </a:t>
            </a:r>
            <a:r>
              <a:rPr lang="en-US" sz="2400" dirty="0" smtClean="0"/>
              <a:t>“TV_Remote_IRrecvdemo_demo_with_LCD.ino”</a:t>
            </a:r>
          </a:p>
          <a:p>
            <a:r>
              <a:rPr lang="en-US" dirty="0" smtClean="0"/>
              <a:t>Press each key and check its code.</a:t>
            </a:r>
          </a:p>
          <a:p>
            <a:r>
              <a:rPr lang="en-US" dirty="0" smtClean="0"/>
              <a:t>Note that P+ and P- keys affect Led selected and VOL+ and </a:t>
            </a:r>
            <a:r>
              <a:rPr lang="en-US" dirty="0" err="1" smtClean="0"/>
              <a:t>Vol</a:t>
            </a:r>
            <a:r>
              <a:rPr lang="en-US" dirty="0" smtClean="0"/>
              <a:t>- keys affect </a:t>
            </a:r>
            <a:r>
              <a:rPr lang="en-US" dirty="0" err="1" smtClean="0"/>
              <a:t>intesity</a:t>
            </a:r>
            <a:r>
              <a:rPr lang="en-US" dirty="0" smtClean="0"/>
              <a:t> of selected LED.</a:t>
            </a:r>
          </a:p>
          <a:p>
            <a:r>
              <a:rPr lang="en-US" dirty="0" smtClean="0"/>
              <a:t>Check that LCD display shows the Led selected and intensity of all 3 LEDs as a PWM number between 0 to 255 </a:t>
            </a:r>
            <a:r>
              <a:rPr lang="en-US" smtClean="0"/>
              <a:t>in steps of 255.</a:t>
            </a:r>
            <a:endParaRPr lang="en-US" dirty="0" smtClean="0"/>
          </a:p>
        </p:txBody>
      </p:sp>
    </p:spTree>
    <p:extLst>
      <p:ext uri="{BB962C8B-B14F-4D97-AF65-F5344CB8AC3E}">
        <p14:creationId xmlns:p14="http://schemas.microsoft.com/office/powerpoint/2010/main" val="9117803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799"/>
            <a:ext cx="8726488" cy="3541713"/>
          </a:xfrm>
        </p:spPr>
        <p:txBody>
          <a:bodyPr/>
          <a:lstStyle/>
          <a:p>
            <a:pPr marL="0" indent="0" algn="ctr">
              <a:buNone/>
            </a:pPr>
            <a:r>
              <a:rPr lang="en-US" sz="5400" dirty="0" smtClean="0"/>
              <a:t>7. Sensor   Reading</a:t>
            </a:r>
          </a:p>
          <a:p>
            <a:pPr marL="0" indent="0" algn="ctr">
              <a:buNone/>
            </a:pPr>
            <a:endParaRPr lang="en-US" sz="5400" dirty="0"/>
          </a:p>
          <a:p>
            <a:pPr marL="0" indent="0" algn="ctr">
              <a:buNone/>
            </a:pPr>
            <a:r>
              <a:rPr lang="en-US" sz="3900" dirty="0" smtClean="0"/>
              <a:t>(Temperature &amp; Light parameter measurement and signal processing)</a:t>
            </a:r>
            <a:endParaRPr lang="en-US" sz="3900" dirty="0"/>
          </a:p>
        </p:txBody>
      </p:sp>
    </p:spTree>
    <p:extLst>
      <p:ext uri="{BB962C8B-B14F-4D97-AF65-F5344CB8AC3E}">
        <p14:creationId xmlns:p14="http://schemas.microsoft.com/office/powerpoint/2010/main" val="38288851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152400" y="0"/>
            <a:ext cx="8791575" cy="776288"/>
          </a:xfrm>
        </p:spPr>
        <p:txBody>
          <a:bodyPr anchor="t"/>
          <a:lstStyle/>
          <a:p>
            <a:pPr marL="742950" indent="-742950" algn="ctr"/>
            <a:r>
              <a:rPr lang="en-US" altLang="en-US" smtClean="0"/>
              <a:t>Review</a:t>
            </a:r>
          </a:p>
        </p:txBody>
      </p:sp>
      <p:sp>
        <p:nvSpPr>
          <p:cNvPr id="80899" name="Content Placeholder 2"/>
          <p:cNvSpPr>
            <a:spLocks noGrp="1"/>
          </p:cNvSpPr>
          <p:nvPr>
            <p:ph idx="1"/>
          </p:nvPr>
        </p:nvSpPr>
        <p:spPr>
          <a:xfrm>
            <a:off x="228600" y="1905000"/>
            <a:ext cx="8726488" cy="4800600"/>
          </a:xfrm>
        </p:spPr>
        <p:txBody>
          <a:bodyPr/>
          <a:lstStyle/>
          <a:p>
            <a:pPr marL="514350" indent="-514350">
              <a:buFont typeface="Wingdings" panose="05000000000000000000" pitchFamily="2" charset="2"/>
              <a:buNone/>
            </a:pPr>
            <a:endParaRPr lang="en-US" altLang="en-US" sz="2400" smtClean="0">
              <a:solidFill>
                <a:srgbClr val="009900"/>
              </a:solidFill>
            </a:endParaRPr>
          </a:p>
          <a:p>
            <a:pPr marL="514350" indent="-514350">
              <a:buFont typeface="Wingdings" panose="05000000000000000000" pitchFamily="2" charset="2"/>
              <a:buAutoNum type="arabicPeriod"/>
            </a:pPr>
            <a:endParaRPr lang="en-US" altLang="en-US" sz="2800" smtClean="0">
              <a:solidFill>
                <a:srgbClr val="009900"/>
              </a:solidFill>
            </a:endParaRPr>
          </a:p>
          <a:p>
            <a:pPr marL="514350" indent="-514350">
              <a:buFont typeface="Wingdings" panose="05000000000000000000" pitchFamily="2" charset="2"/>
              <a:buAutoNum type="arabicPeriod"/>
            </a:pPr>
            <a:endParaRPr lang="en-US" altLang="en-US" sz="2800" smtClean="0">
              <a:solidFill>
                <a:srgbClr val="009900"/>
              </a:solidFill>
            </a:endParaRPr>
          </a:p>
          <a:p>
            <a:pPr marL="514350" indent="-514350">
              <a:buFont typeface="Wingdings" panose="05000000000000000000" pitchFamily="2" charset="2"/>
              <a:buAutoNum type="arabicPeriod"/>
            </a:pPr>
            <a:endParaRPr lang="en-US" altLang="en-US" sz="2800" smtClean="0">
              <a:solidFill>
                <a:srgbClr val="009900"/>
              </a:solidFill>
            </a:endParaRPr>
          </a:p>
          <a:p>
            <a:pPr marL="514350" indent="-514350">
              <a:buFont typeface="Wingdings" panose="05000000000000000000" pitchFamily="2" charset="2"/>
              <a:buNone/>
            </a:pPr>
            <a:endParaRPr lang="en-US" altLang="en-US" sz="2800" smtClean="0">
              <a:solidFill>
                <a:srgbClr val="009900"/>
              </a:solidFill>
            </a:endParaRPr>
          </a:p>
          <a:p>
            <a:pPr marL="514350" indent="-514350">
              <a:buFont typeface="Wingdings" panose="05000000000000000000" pitchFamily="2" charset="2"/>
              <a:buAutoNum type="arabicPeriod"/>
            </a:pPr>
            <a:endParaRPr lang="en-US" altLang="en-US" sz="2800" smtClean="0">
              <a:solidFill>
                <a:srgbClr val="00B0F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129&quot;&gt;&lt;object type=&quot;3&quot; unique_id=&quot;10130&quot;&gt;&lt;property id=&quot;20148&quot; value=&quot;5&quot;/&gt;&lt;property id=&quot;20300&quot; value=&quot;Slide 1 - &amp;quot;Workshop on  Arduino Microcontroller Programming &amp;amp; Interfacing   &amp;quot;&quot;/&gt;&lt;property id=&quot;20307&quot; value=&quot;368&quot;/&gt;&lt;/object&gt;&lt;object type=&quot;3&quot; unique_id=&quot;10131&quot;&gt;&lt;property id=&quot;20148&quot; value=&quot;5&quot;/&gt;&lt;property id=&quot;20300&quot; value=&quot;Slide 2 - &amp;quot;Objectives…&amp;quot;&quot;/&gt;&lt;property id=&quot;20307&quot; value=&quot;350&quot;/&gt;&lt;/object&gt;&lt;object type=&quot;3&quot; unique_id=&quot;10132&quot;&gt;&lt;property id=&quot;20148&quot; value=&quot;5&quot;/&gt;&lt;property id=&quot;20300&quot; value=&quot;Slide 4 - &amp;quot;At the end of this workshop, you will be conversant about …&amp;quot;&quot;/&gt;&lt;property id=&quot;20307&quot; value=&quot;351&quot;/&gt;&lt;/object&gt;&lt;object type=&quot;3&quot; unique_id=&quot;10133&quot;&gt;&lt;property id=&quot;20148&quot; value=&quot;5&quot;/&gt;&lt;property id=&quot;20300&quot; value=&quot;Slide 5 - &amp;quot;What’s so great about Arduino?&amp;quot;&quot;/&gt;&lt;property id=&quot;20307&quot; value=&quot;353&quot;/&gt;&lt;/object&gt;&lt;object type=&quot;3&quot; unique_id=&quot;10134&quot;&gt;&lt;property id=&quot;20148&quot; value=&quot;5&quot;/&gt;&lt;property id=&quot;20300&quot; value=&quot;Slide 6 - &amp;quot;What’s so great about Arduino?&amp;quot;&quot;/&gt;&lt;property id=&quot;20307&quot; value=&quot;354&quot;/&gt;&lt;/object&gt;&lt;object type=&quot;3&quot; unique_id=&quot;10135&quot;&gt;&lt;property id=&quot;20148&quot; value=&quot;5&quot;/&gt;&lt;property id=&quot;20300&quot; value=&quot;Slide 7 - &amp;quot;What’s so great about Arduino?&amp;quot;&quot;/&gt;&lt;property id=&quot;20307&quot; value=&quot;355&quot;/&gt;&lt;/object&gt;&lt;object type=&quot;3&quot; unique_id=&quot;10136&quot;&gt;&lt;property id=&quot;20148&quot; value=&quot;5&quot;/&gt;&lt;property id=&quot;20300&quot; value=&quot;Slide 8 - &amp;quot;Let’s Start with ARDUINO..&amp;quot;&quot;/&gt;&lt;property id=&quot;20307&quot; value=&quot;357&quot;/&gt;&lt;/object&gt;&lt;object type=&quot;3&quot; unique_id=&quot;10137&quot;&gt;&lt;property id=&quot;20148&quot; value=&quot;5&quot;/&gt;&lt;property id=&quot;20300&quot; value=&quot;Slide 9 - &amp;quot;What is Arduino?&amp;quot;&quot;/&gt;&lt;property id=&quot;20307&quot; value=&quot;358&quot;/&gt;&lt;/object&gt;&lt;object type=&quot;3&quot; unique_id=&quot;10139&quot;&gt;&lt;property id=&quot;20148&quot; value=&quot;5&quot;/&gt;&lt;property id=&quot;20300&quot; value=&quot;Slide 12 - &amp;quot;Little bit of History…&amp;quot;&quot;/&gt;&lt;property id=&quot;20307&quot; value=&quot;360&quot;/&gt;&lt;/object&gt;&lt;object type=&quot;3&quot; unique_id=&quot;10140&quot;&gt;&lt;property id=&quot;20148&quot; value=&quot;5&quot;/&gt;&lt;property id=&quot;20300&quot; value=&quot;Slide 13 - &amp;quot;Little bit of History…&amp;quot;&quot;/&gt;&lt;property id=&quot;20307&quot; value=&quot;361&quot;/&gt;&lt;/object&gt;&lt;object type=&quot;3&quot; unique_id=&quot;10141&quot;&gt;&lt;property id=&quot;20148&quot; value=&quot;5&quot;/&gt;&lt;property id=&quot;20300&quot; value=&quot;Slide 14 - &amp;quot;The Original Makers of Arduino..&amp;quot;&quot;/&gt;&lt;property id=&quot;20307&quot; value=&quot;362&quot;/&gt;&lt;/object&gt;&lt;object type=&quot;3&quot; unique_id=&quot;10142&quot;&gt;&lt;property id=&quot;20148&quot; value=&quot;5&quot;/&gt;&lt;property id=&quot;20300&quot; value=&quot;Slide 15 - &amp;quot;Where to buy Arduino hardware?&amp;quot;&quot;/&gt;&lt;property id=&quot;20307&quot; value=&quot;363&quot;/&gt;&lt;/object&gt;&lt;object type=&quot;3&quot; unique_id=&quot;10143&quot;&gt;&lt;property id=&quot;20148&quot; value=&quot;5&quot;/&gt;&lt;property id=&quot;20300&quot; value=&quot;Slide 16 - &amp;quot;What is Arduino Software?&amp;quot;&quot;/&gt;&lt;property id=&quot;20307&quot; value=&quot;364&quot;/&gt;&lt;/object&gt;&lt;object type=&quot;3&quot; unique_id=&quot;10144&quot;&gt;&lt;property id=&quot;20148&quot; value=&quot;5&quot;/&gt;&lt;property id=&quot;20300&quot; value=&quot;Slide 17 - &amp;quot;What is Arduino Software?&amp;quot;&quot;/&gt;&lt;property id=&quot;20307&quot; value=&quot;365&quot;/&gt;&lt;/object&gt;&lt;object type=&quot;3&quot; unique_id=&quot;10145&quot;&gt;&lt;property id=&quot;20148&quot; value=&quot;5&quot;/&gt;&lt;property id=&quot;20300&quot; value=&quot;Slide 18 - &amp;quot;What is Arduino Software?&amp;quot;&quot;/&gt;&lt;property id=&quot;20307&quot; value=&quot;366&quot;/&gt;&lt;/object&gt;&lt;object type=&quot;3&quot; unique_id=&quot;10146&quot;&gt;&lt;property id=&quot;20148&quot; value=&quot;5&quot;/&gt;&lt;property id=&quot;20300&quot; value=&quot;Slide 19 - &amp;quot;What is Arduino Software?&amp;quot;&quot;/&gt;&lt;property id=&quot;20307&quot; value=&quot;379&quot;/&gt;&lt;/object&gt;&lt;object type=&quot;3&quot; unique_id=&quot;10147&quot;&gt;&lt;property id=&quot;20148&quot; value=&quot;5&quot;/&gt;&lt;property id=&quot;20300&quot; value=&quot;Slide 20 - &amp;quot;A Typical First Program…&amp;quot;&quot;/&gt;&lt;property id=&quot;20307&quot; value=&quot;367&quot;/&gt;&lt;/object&gt;&lt;object type=&quot;3&quot; unique_id=&quot;10148&quot;&gt;&lt;property id=&quot;20148&quot; value=&quot;5&quot;/&gt;&lt;property id=&quot;20300&quot; value=&quot;Slide 21 - &amp;quot;Setup function&amp;quot;&quot;/&gt;&lt;property id=&quot;20307&quot; value=&quot;277&quot;/&gt;&lt;/object&gt;&lt;object type=&quot;3&quot; unique_id=&quot;10149&quot;&gt;&lt;property id=&quot;20148&quot; value=&quot;5&quot;/&gt;&lt;property id=&quot;20300&quot; value=&quot;Slide 22 - &amp;quot;Loop function&amp;quot;&quot;/&gt;&lt;property id=&quot;20307&quot; value=&quot;279&quot;/&gt;&lt;/object&gt;&lt;object type=&quot;3&quot; unique_id=&quot;10150&quot;&gt;&lt;property id=&quot;20148&quot; value=&quot;5&quot;/&gt;&lt;property id=&quot;20300&quot; value=&quot;Slide 23 - &amp;quot;What is Arduino Software?&amp;quot;&quot;/&gt;&lt;property id=&quot;20307&quot; value=&quot;278&quot;/&gt;&lt;/object&gt;&lt;object type=&quot;3&quot; unique_id=&quot;10151&quot;&gt;&lt;property id=&quot;20148&quot; value=&quot;5&quot;/&gt;&lt;property id=&quot;20300&quot; value=&quot;Slide 24 - &amp;quot;Advantages Of Arduino Software..&amp;quot;&quot;/&gt;&lt;property id=&quot;20307&quot; value=&quot;284&quot;/&gt;&lt;/object&gt;&lt;object type=&quot;3&quot; unique_id=&quot;10152&quot;&gt;&lt;property id=&quot;20148&quot; value=&quot;5&quot;/&gt;&lt;property id=&quot;20300&quot; value=&quot;Slide 25 - &amp;quot;Getting Acquainted with Your Hardware&amp;quot;&quot;/&gt;&lt;property id=&quot;20307&quot; value=&quot;280&quot;/&gt;&lt;/object&gt;&lt;object type=&quot;3&quot; unique_id=&quot;10153&quot;&gt;&lt;property id=&quot;20148&quot; value=&quot;5&quot;/&gt;&lt;property id=&quot;20300&quot; value=&quot;Slide 26 - &amp;quot;Getting Acquainted with Your Hardware&amp;quot;&quot;/&gt;&lt;property id=&quot;20307&quot; value=&quot;285&quot;/&gt;&lt;/object&gt;&lt;object type=&quot;3&quot; unique_id=&quot;10157&quot;&gt;&lt;property id=&quot;20148&quot; value=&quot;5&quot;/&gt;&lt;property id=&quot;20300&quot; value=&quot;Slide 28 - &amp;quot;Analog &amp;amp; Digital Iinput Output Board from Technido&amp;quot;&quot;/&gt;&lt;property id=&quot;20307&quot; value=&quot;386&quot;/&gt;&lt;/object&gt;&lt;object type=&quot;3&quot; unique_id=&quot;10158&quot;&gt;&lt;property id=&quot;20148&quot; value=&quot;5&quot;/&gt;&lt;property id=&quot;20300&quot; value=&quot;Slide 30 - &amp;quot;Connection between Arduino &amp;amp; GPIO Board &amp;quot;&quot;/&gt;&lt;property id=&quot;20307&quot; value=&quot;387&quot;/&gt;&lt;/object&gt;&lt;object type=&quot;3&quot; unique_id=&quot;10159&quot;&gt;&lt;property id=&quot;20148&quot; value=&quot;5&quot;/&gt;&lt;property id=&quot;20300&quot; value=&quot;Slide 31 - &amp;quot;Communication with PC&amp;quot;&quot;/&gt;&lt;property id=&quot;20307&quot; value=&quot;372&quot;/&gt;&lt;/object&gt;&lt;object type=&quot;3&quot; unique_id=&quot;10162&quot;&gt;&lt;property id=&quot;20148&quot; value=&quot;5&quot;/&gt;&lt;property id=&quot;20300&quot; value=&quot;Slide 32 - &amp;quot;What is essential to make your board Arduino compatible?&amp;quot;&quot;/&gt;&lt;property id=&quot;20307&quot; value=&quot;296&quot;/&gt;&lt;/object&gt;&lt;object type=&quot;3&quot; unique_id=&quot;10163&quot;&gt;&lt;property id=&quot;20148&quot; value=&quot;5&quot;/&gt;&lt;property id=&quot;20300&quot; value=&quot;Slide 33 - &amp;quot;Schematic of Arduino Uno Board&amp;quot;&quot;/&gt;&lt;property id=&quot;20307&quot; value=&quot;299&quot;/&gt;&lt;/object&gt;&lt;object type=&quot;3&quot; unique_id=&quot;10164&quot;&gt;&lt;property id=&quot;20148&quot; value=&quot;5&quot;/&gt;&lt;property id=&quot;20300&quot; value=&quot;Slide 34 - &amp;quot;Let us Enjoy the Programming Now…&amp;quot;&quot;/&gt;&lt;property id=&quot;20307&quot; value=&quot;305&quot;/&gt;&lt;/object&gt;&lt;object type=&quot;3&quot; unique_id=&quot;10165&quot;&gt;&lt;property id=&quot;20148&quot; value=&quot;5&quot;/&gt;&lt;property id=&quot;20300&quot; value=&quot;Slide 35 - &amp;quot;ARDUINO IDE Commands (Buttons)&amp;quot;&quot;/&gt;&lt;property id=&quot;20307&quot; value=&quot;333&quot;/&gt;&lt;/object&gt;&lt;object type=&quot;3&quot; unique_id=&quot;10166&quot;&gt;&lt;property id=&quot;20148&quot; value=&quot;5&quot;/&gt;&lt;property id=&quot;20300&quot; value=&quot;Slide 36 - &amp;quot;ARDUINO IDE Commands (Buttons)&amp;quot;&quot;/&gt;&lt;property id=&quot;20307&quot; value=&quot;335&quot;/&gt;&lt;/object&gt;&lt;object type=&quot;3&quot; unique_id=&quot;10167&quot;&gt;&lt;property id=&quot;20148&quot; value=&quot;5&quot;/&gt;&lt;property id=&quot;20300&quot; value=&quot;Slide 37 - &amp;quot;ARDUINO IDE Commands (Buttons)&amp;quot;&quot;/&gt;&lt;property id=&quot;20307&quot; value=&quot;336&quot;/&gt;&lt;/object&gt;&lt;object type=&quot;3&quot; unique_id=&quot;10168&quot;&gt;&lt;property id=&quot;20148&quot; value=&quot;5&quot;/&gt;&lt;property id=&quot;20300&quot; value=&quot;Slide 38 - &amp;quot;ARDUINO IDE Examples&amp;quot;&quot;/&gt;&lt;property id=&quot;20307&quot; value=&quot;337&quot;/&gt;&lt;/object&gt;&lt;object type=&quot;3&quot; unique_id=&quot;10169&quot;&gt;&lt;property id=&quot;20148&quot; value=&quot;5&quot;/&gt;&lt;property id=&quot;20300&quot; value=&quot;Slide 39 - &amp;quot;Select Arduino Board &amp;amp; Port used…&amp;quot;&quot;/&gt;&lt;property id=&quot;20307&quot; value=&quot;338&quot;/&gt;&lt;/object&gt;&lt;object type=&quot;3&quot; unique_id=&quot;10170&quot;&gt;&lt;property id=&quot;20148&quot; value=&quot;5&quot;/&gt;&lt;property id=&quot;20300&quot; value=&quot;Slide 40 - &amp;quot;Select Arduino Board &amp;amp; Port used…&amp;quot;&quot;/&gt;&lt;property id=&quot;20307&quot; value=&quot;343&quot;/&gt;&lt;/object&gt;&lt;object type=&quot;3&quot; unique_id=&quot;10171&quot;&gt;&lt;property id=&quot;20148&quot; value=&quot;5&quot;/&gt;&lt;property id=&quot;20300&quot; value=&quot;Slide 41 - &amp;quot;A Typical Sketch Development&amp;quot;&quot;/&gt;&lt;property id=&quot;20307&quot; value=&quot;374&quot;/&gt;&lt;/object&gt;&lt;object type=&quot;3&quot; unique_id=&quot;10172&quot;&gt;&lt;property id=&quot;20148&quot; value=&quot;5&quot;/&gt;&lt;property id=&quot;20300&quot; value=&quot;Slide 42 - &amp;quot;A Typical Sketch Development&amp;quot;&quot;/&gt;&lt;property id=&quot;20307&quot; value=&quot;384&quot;/&gt;&lt;/object&gt;&lt;object type=&quot;3&quot; unique_id=&quot;10173&quot;&gt;&lt;property id=&quot;20148&quot; value=&quot;5&quot;/&gt;&lt;property id=&quot;20300&quot; value=&quot;Slide 43 - &amp;quot;A Typical Sketch Development&amp;quot;&quot;/&gt;&lt;property id=&quot;20307&quot; value=&quot;385&quot;/&gt;&lt;/object&gt;&lt;object type=&quot;3&quot; unique_id=&quot;10174&quot;&gt;&lt;property id=&quot;20148&quot; value=&quot;5&quot;/&gt;&lt;property id=&quot;20300&quot; value=&quot;Slide 44 - &amp;quot;A Typical Sketch Development&amp;quot;&quot;/&gt;&lt;property id=&quot;20307&quot; value=&quot;340&quot;/&gt;&lt;/object&gt;&lt;object type=&quot;3&quot; unique_id=&quot;10175&quot;&gt;&lt;property id=&quot;20148&quot; value=&quot;5&quot;/&gt;&lt;property id=&quot;20300&quot; value=&quot;Slide 45 - &amp;quot;Another Typical Sketch Development&amp;quot;&quot;/&gt;&lt;property id=&quot;20307&quot; value=&quot;341&quot;/&gt;&lt;/object&gt;&lt;object type=&quot;3&quot; unique_id=&quot;10176&quot;&gt;&lt;property id=&quot;20148&quot; value=&quot;5&quot;/&gt;&lt;property id=&quot;20300&quot; value=&quot;Slide 46 - &amp;quot;PRACTICAL&amp;quot;&quot;/&gt;&lt;property id=&quot;20307&quot; value=&quot;342&quot;/&gt;&lt;/object&gt;&lt;object type=&quot;3&quot; unique_id=&quot;10177&quot;&gt;&lt;property id=&quot;20148&quot; value=&quot;5&quot;/&gt;&lt;property id=&quot;20300&quot; value=&quot;Slide 47 - &amp;quot;Sequence of Learning…&amp;quot;&quot;/&gt;&lt;property id=&quot;20307&quot; value=&quot;375&quot;/&gt;&lt;/object&gt;&lt;object type=&quot;3&quot; unique_id=&quot;10178&quot;&gt;&lt;property id=&quot;20148&quot; value=&quot;5&quot;/&gt;&lt;property id=&quot;20300&quot; value=&quot;Slide 49 - &amp;quot;Digital Output Mode Setting&amp;quot;&quot;/&gt;&lt;property id=&quot;20307&quot; value=&quot;376&quot;/&gt;&lt;/object&gt;&lt;object type=&quot;3&quot; unique_id=&quot;10179&quot;&gt;&lt;property id=&quot;20148&quot; value=&quot;5&quot;/&gt;&lt;property id=&quot;20300&quot; value=&quot;Slide 50 - &amp;quot;Digital Output&amp;quot;&quot;/&gt;&lt;property id=&quot;20307&quot; value=&quot;397&quot;/&gt;&lt;/object&gt;&lt;object type=&quot;3&quot; unique_id=&quot;10180&quot;&gt;&lt;property id=&quot;20148&quot; value=&quot;5&quot;/&gt;&lt;property id=&quot;20300&quot; value=&quot;Slide 51 - &amp;quot;Digital Output Command&amp;quot;&quot;/&gt;&lt;property id=&quot;20307&quot; value=&quot;390&quot;/&gt;&lt;/object&gt;&lt;object type=&quot;3&quot; unique_id=&quot;10181&quot;&gt;&lt;property id=&quot;20148&quot; value=&quot;5&quot;/&gt;&lt;property id=&quot;20300&quot; value=&quot;Slide 52 - &amp;quot;Digital Input&amp;quot;&quot;/&gt;&lt;property id=&quot;20307&quot; value=&quot;392&quot;/&gt;&lt;/object&gt;&lt;object type=&quot;3&quot; unique_id=&quot;10182&quot;&gt;&lt;property id=&quot;20148&quot; value=&quot;5&quot;/&gt;&lt;property id=&quot;20300&quot; value=&quot;Slide 53 - &amp;quot;Digital Input Command&amp;quot;&quot;/&gt;&lt;property id=&quot;20307&quot; value=&quot;391&quot;/&gt;&lt;/object&gt;&lt;object type=&quot;3&quot; unique_id=&quot;10183&quot;&gt;&lt;property id=&quot;20148&quot; value=&quot;5&quot;/&gt;&lt;property id=&quot;20300&quot; value=&quot;Slide 55 - &amp;quot;Analog Output using PWM&amp;quot;&quot;/&gt;&lt;property id=&quot;20307&quot; value=&quot;310&quot;/&gt;&lt;/object&gt;&lt;object type=&quot;3&quot; unique_id=&quot;10184&quot;&gt;&lt;property id=&quot;20148&quot; value=&quot;5&quot;/&gt;&lt;property id=&quot;20300&quot; value=&quot;Slide 56 - &amp;quot;Analog Output using PWM&amp;quot;&quot;/&gt;&lt;property id=&quot;20307&quot; value=&quot;311&quot;/&gt;&lt;/object&gt;&lt;object type=&quot;3&quot; unique_id=&quot;10185&quot;&gt;&lt;property id=&quot;20148&quot; value=&quot;5&quot;/&gt;&lt;property id=&quot;20300&quot; value=&quot;Slide 57 - &amp;quot;Analog Output using PWM&amp;quot;&quot;/&gt;&lt;property id=&quot;20307&quot; value=&quot;312&quot;/&gt;&lt;/object&gt;&lt;object type=&quot;3&quot; unique_id=&quot;10186&quot;&gt;&lt;property id=&quot;20148&quot; value=&quot;5&quot;/&gt;&lt;property id=&quot;20300&quot; value=&quot;Slide 58 - &amp;quot;Analog Output using PWM&amp;quot;&quot;/&gt;&lt;property id=&quot;20307&quot; value=&quot;313&quot;/&gt;&lt;/object&gt;&lt;object type=&quot;3&quot; unique_id=&quot;10187&quot;&gt;&lt;property id=&quot;20148&quot; value=&quot;5&quot;/&gt;&lt;property id=&quot;20300&quot; value=&quot;Slide 59 - &amp;quot;Analog Output Connections &amp;amp; Sketches  &amp;quot;&quot;/&gt;&lt;property id=&quot;20307&quot; value=&quot;389&quot;/&gt;&lt;/object&gt;&lt;object type=&quot;3&quot; unique_id=&quot;10188&quot;&gt;&lt;property id=&quot;20148&quot; value=&quot;5&quot;/&gt;&lt;property id=&quot;20300&quot; value=&quot;Slide 60 - &amp;quot;LED on GPIO is Inverse of LED on Arduino&amp;quot;&quot;/&gt;&lt;property id=&quot;20307&quot; value=&quot;398&quot;/&gt;&lt;/object&gt;&lt;object type=&quot;3&quot; unique_id=&quot;10189&quot;&gt;&lt;property id=&quot;20148&quot; value=&quot;5&quot;/&gt;&lt;property id=&quot;20300&quot; value=&quot;Slide 61 - &amp;quot;Analog Input in Arduino&amp;quot;&quot;/&gt;&lt;property id=&quot;20307&quot; value=&quot;377&quot;/&gt;&lt;/object&gt;&lt;object type=&quot;3&quot; unique_id=&quot;10190&quot;&gt;&lt;property id=&quot;20148&quot; value=&quot;5&quot;/&gt;&lt;property id=&quot;20300&quot; value=&quot;Slide 62 - &amp;quot;Analog Input in Arduino&amp;quot;&quot;/&gt;&lt;property id=&quot;20307&quot; value=&quot;378&quot;/&gt;&lt;/object&gt;&lt;object type=&quot;3&quot; unique_id=&quot;10191&quot;&gt;&lt;property id=&quot;20148&quot; value=&quot;5&quot;/&gt;&lt;property id=&quot;20300&quot; value=&quot;Slide 63 - &amp;quot;Analog Input Connections &amp;amp; Sketches  &amp;quot;&quot;/&gt;&lt;property id=&quot;20307&quot; value=&quot;393&quot;/&gt;&lt;/object&gt;&lt;object type=&quot;3&quot; unique_id=&quot;10192&quot;&gt;&lt;property id=&quot;20148&quot; value=&quot;5&quot;/&gt;&lt;property id=&quot;20300&quot; value=&quot;Slide 65 - &amp;quot;LiquidCrystal Library &amp;quot;&quot;/&gt;&lt;property id=&quot;20307&quot; value=&quot;316&quot;/&gt;&lt;/object&gt;&lt;object type=&quot;3&quot; unique_id=&quot;10193&quot;&gt;&lt;property id=&quot;20148&quot; value=&quot;5&quot;/&gt;&lt;property id=&quot;20300&quot; value=&quot;Slide 66 - &amp;quot;LiquidCrystal Library Functions&amp;quot;&quot;/&gt;&lt;property id=&quot;20307&quot; value=&quot;323&quot;/&gt;&lt;/object&gt;&lt;object type=&quot;3&quot; unique_id=&quot;10194&quot;&gt;&lt;property id=&quot;20148&quot; value=&quot;5&quot;/&gt;&lt;property id=&quot;20300&quot; value=&quot;Slide 67 - &amp;quot;LiquidCrystal Library Functions&amp;quot;&quot;/&gt;&lt;property id=&quot;20307&quot; value=&quot;324&quot;/&gt;&lt;/object&gt;&lt;object type=&quot;3&quot; unique_id=&quot;10195&quot;&gt;&lt;property id=&quot;20148&quot; value=&quot;5&quot;/&gt;&lt;property id=&quot;20300&quot; value=&quot;Slide 68 - &amp;quot;LiquidCrystal Library Functions&amp;quot;&quot;/&gt;&lt;property id=&quot;20307&quot; value=&quot;325&quot;/&gt;&lt;/object&gt;&lt;object type=&quot;3&quot; unique_id=&quot;10196&quot;&gt;&lt;property id=&quot;20148&quot; value=&quot;5&quot;/&gt;&lt;property id=&quot;20300&quot; value=&quot;Slide 69 - &amp;quot;LiquidCrystal Library Functions&amp;quot;&quot;/&gt;&lt;property id=&quot;20307&quot; value=&quot;326&quot;/&gt;&lt;/object&gt;&lt;object type=&quot;3&quot; unique_id=&quot;10197&quot;&gt;&lt;property id=&quot;20148&quot; value=&quot;5&quot;/&gt;&lt;property id=&quot;20300&quot; value=&quot;Slide 70 - &amp;quot;LiquidCrystal Library Examples &amp;quot;&quot;/&gt;&lt;property id=&quot;20307&quot; value=&quot;327&quot;/&gt;&lt;/object&gt;&lt;object type=&quot;3&quot; unique_id=&quot;10198&quot;&gt;&lt;property id=&quot;20148&quot; value=&quot;5&quot;/&gt;&lt;property id=&quot;20300&quot; value=&quot;Slide 71 - &amp;quot;LCD Connections &amp;amp; Sketches  &amp;quot;&quot;/&gt;&lt;property id=&quot;20307&quot; value=&quot;395&quot;/&gt;&lt;/object&gt;&lt;object type=&quot;3&quot; unique_id=&quot;10199&quot;&gt;&lt;property id=&quot;20148&quot; value=&quot;5&quot;/&gt;&lt;property id=&quot;20300&quot; value=&quot;Slide 72 - &amp;quot;LCD to Arduino Connections &amp;quot;&quot;/&gt;&lt;property id=&quot;20307&quot; value=&quot;394&quot;/&gt;&lt;/object&gt;&lt;object type=&quot;3&quot; unique_id=&quot;10200&quot;&gt;&lt;property id=&quot;20148&quot; value=&quot;5&quot;/&gt;&lt;property id=&quot;20300&quot; value=&quot;Slide 74 - &amp;quot;Serial Communication through               UART Commands&amp;quot;&quot;/&gt;&lt;property id=&quot;20307&quot; value=&quot;328&quot;/&gt;&lt;/object&gt;&lt;object type=&quot;3&quot; unique_id=&quot;10201&quot;&gt;&lt;property id=&quot;20148&quot; value=&quot;5&quot;/&gt;&lt;property id=&quot;20300&quot; value=&quot;Slide 75 - &amp;quot;Serial Functions&amp;quot;&quot;/&gt;&lt;property id=&quot;20307&quot; value=&quot;329&quot;/&gt;&lt;/object&gt;&lt;object type=&quot;3&quot; unique_id=&quot;10202&quot;&gt;&lt;property id=&quot;20148&quot; value=&quot;5&quot;/&gt;&lt;property id=&quot;20300&quot; value=&quot;Slide 76 - &amp;quot;Serial Functions&amp;quot;&quot;/&gt;&lt;property id=&quot;20307&quot; value=&quot;330&quot;/&gt;&lt;/object&gt;&lt;object type=&quot;3&quot; unique_id=&quot;10203&quot;&gt;&lt;property id=&quot;20148&quot; value=&quot;5&quot;/&gt;&lt;property id=&quot;20300&quot; value=&quot;Slide 77 - &amp;quot;Serial Functions&amp;quot;&quot;/&gt;&lt;property id=&quot;20307&quot; value=&quot;331&quot;/&gt;&lt;/object&gt;&lt;object type=&quot;3&quot; unique_id=&quot;10204&quot;&gt;&lt;property id=&quot;20148&quot; value=&quot;5&quot;/&gt;&lt;property id=&quot;20300&quot; value=&quot;Slide 78 - &amp;quot;Serial  Examples&amp;quot;&quot;/&gt;&lt;property id=&quot;20307&quot; value=&quot;332&quot;/&gt;&lt;/object&gt;&lt;object type=&quot;3&quot; unique_id=&quot;10205&quot;&gt;&lt;property id=&quot;20148&quot; value=&quot;5&quot;/&gt;&lt;property id=&quot;20300&quot; value=&quot;Slide 79 - &amp;quot;Serial Connections &amp;amp; Sketches  &amp;quot;&quot;/&gt;&lt;property id=&quot;20307&quot; value=&quot;396&quot;/&gt;&lt;/object&gt;&lt;object type=&quot;3&quot; unique_id=&quot;10206&quot;&gt;&lt;property id=&quot;20148&quot; value=&quot;5&quot;/&gt;&lt;property id=&quot;20300&quot; value=&quot;Slide 99 - &amp;quot;Review&amp;quot;&quot;/&gt;&lt;property id=&quot;20307&quot; value=&quot;399&quot;/&gt;&lt;/object&gt;&lt;object type=&quot;3&quot; unique_id=&quot;10207&quot;&gt;&lt;property id=&quot;20148&quot; value=&quot;5&quot;/&gt;&lt;property id=&quot;20300&quot; value=&quot;Slide 100 - &amp;quot;Au Revoir &amp;quot;&quot;/&gt;&lt;property id=&quot;20307&quot; value=&quot;383&quot;/&gt;&lt;/object&gt;&lt;object type=&quot;3&quot; unique_id=&quot;10768&quot;&gt;&lt;property id=&quot;20148&quot; value=&quot;5&quot;/&gt;&lt;property id=&quot;20300&quot; value=&quot;Slide 3 - &amp;quot;Goals…&amp;quot;&quot;/&gt;&lt;property id=&quot;20307&quot; value=&quot;400&quot;/&gt;&lt;/object&gt;&lt;object type=&quot;3&quot; unique_id=&quot;11255&quot;&gt;&lt;property id=&quot;20148&quot; value=&quot;5&quot;/&gt;&lt;property id=&quot;20300&quot; value=&quot;Slide 10 - &amp;quot;What is Arduino?&amp;quot;&quot;/&gt;&lt;property id=&quot;20307&quot; value=&quot;401&quot;/&gt;&lt;/object&gt;&lt;object type=&quot;3&quot; unique_id=&quot;11256&quot;&gt;&lt;property id=&quot;20148&quot; value=&quot;5&quot;/&gt;&lt;property id=&quot;20300&quot; value=&quot;Slide 11 - &amp;quot;What is Arduino?&amp;quot;&quot;/&gt;&lt;property id=&quot;20307&quot; value=&quot;402&quot;/&gt;&lt;/object&gt;&lt;object type=&quot;3&quot; unique_id=&quot;11750&quot;&gt;&lt;property id=&quot;20148&quot; value=&quot;5&quot;/&gt;&lt;property id=&quot;20300&quot; value=&quot;Slide 27 - &amp;quot;Meet a clone ..Richduino Unobasic&amp;quot;&quot;/&gt;&lt;property id=&quot;20307&quot; value=&quot;403&quot;/&gt;&lt;/object&gt;&lt;object type=&quot;3&quot; unique_id=&quot;15997&quot;&gt;&lt;property id=&quot;20148&quot; value=&quot;5&quot;/&gt;&lt;property id=&quot;20300&quot; value=&quot;Slide 48&quot;/&gt;&lt;property id=&quot;20307&quot; value=&quot;412&quot;/&gt;&lt;/object&gt;&lt;object type=&quot;3&quot; unique_id=&quot;15998&quot;&gt;&lt;property id=&quot;20148&quot; value=&quot;5&quot;/&gt;&lt;property id=&quot;20300&quot; value=&quot;Slide 54&quot;/&gt;&lt;property id=&quot;20307&quot; value=&quot;411&quot;/&gt;&lt;/object&gt;&lt;object type=&quot;3&quot; unique_id=&quot;15999&quot;&gt;&lt;property id=&quot;20148&quot; value=&quot;5&quot;/&gt;&lt;property id=&quot;20300&quot; value=&quot;Slide 64&quot;/&gt;&lt;property id=&quot;20307&quot; value=&quot;413&quot;/&gt;&lt;/object&gt;&lt;object type=&quot;3&quot; unique_id=&quot;16000&quot;&gt;&lt;property id=&quot;20148&quot; value=&quot;5&quot;/&gt;&lt;property id=&quot;20300&quot; value=&quot;Slide 73&quot;/&gt;&lt;property id=&quot;20307&quot; value=&quot;414&quot;/&gt;&lt;/object&gt;&lt;object type=&quot;3&quot; unique_id=&quot;16001&quot;&gt;&lt;property id=&quot;20148&quot; value=&quot;5&quot;/&gt;&lt;property id=&quot;20300&quot; value=&quot;Slide 80&quot;/&gt;&lt;property id=&quot;20307&quot; value=&quot;415&quot;/&gt;&lt;/object&gt;&lt;object type=&quot;3&quot; unique_id=&quot;16002&quot;&gt;&lt;property id=&quot;20148&quot; value=&quot;5&quot;/&gt;&lt;property id=&quot;20300&quot; value=&quot;Slide 85 - &amp;quot;Sensor and Motor Control Shield&amp;quot;&quot;/&gt;&lt;property id=&quot;20307&quot; value=&quot;418&quot;/&gt;&lt;/object&gt;&lt;object type=&quot;3&quot; unique_id=&quot;16003&quot;&gt;&lt;property id=&quot;20148&quot; value=&quot;5&quot;/&gt;&lt;property id=&quot;20300&quot; value=&quot;Slide 86 - &amp;quot;Line Sensor Infrared type&amp;quot;&quot;/&gt;&lt;property id=&quot;20307&quot; value=&quot;419&quot;/&gt;&lt;/object&gt;&lt;object type=&quot;3&quot; unique_id=&quot;16004&quot;&gt;&lt;property id=&quot;20148&quot; value=&quot;5&quot;/&gt;&lt;property id=&quot;20300&quot; value=&quot;Slide 87 - &amp;quot;Motor Connections (internal) in Shield…&amp;quot;&quot;/&gt;&lt;property id=&quot;20307&quot; value=&quot;420&quot;/&gt;&lt;/object&gt;&lt;object type=&quot;3&quot; unique_id=&quot;16005&quot;&gt;&lt;property id=&quot;20148&quot; value=&quot;5&quot;/&gt;&lt;property id=&quot;20300&quot; value=&quot;Slide 91&quot;/&gt;&lt;property id=&quot;20307&quot; value=&quot;416&quot;/&gt;&lt;/object&gt;&lt;object type=&quot;3&quot; unique_id=&quot;16006&quot;&gt;&lt;property id=&quot;20148&quot; value=&quot;5&quot;/&gt;&lt;property id=&quot;20300&quot; value=&quot;Slide 98&quot;/&gt;&lt;property id=&quot;20307&quot; value=&quot;417&quot;/&gt;&lt;/object&gt;&lt;object type=&quot;3&quot; unique_id=&quot;16894&quot;&gt;&lt;property id=&quot;20148&quot; value=&quot;5&quot;/&gt;&lt;property id=&quot;20300&quot; value=&quot;Slide 95 - &amp;quot;Codes generated by few keys&amp;quot;&quot;/&gt;&lt;property id=&quot;20307&quot; value=&quot;421&quot;/&gt;&lt;/object&gt;&lt;object type=&quot;3&quot; unique_id=&quot;16895&quot;&gt;&lt;property id=&quot;20148&quot; value=&quot;5&quot;/&gt;&lt;property id=&quot;20300&quot; value=&quot;Slide 96 - &amp;quot;Test your TV Remote&amp;quot;&quot;/&gt;&lt;property id=&quot;20307&quot; value=&quot;422&quot;/&gt;&lt;/object&gt;&lt;object type=&quot;3&quot; unique_id=&quot;16897&quot;&gt;&lt;property id=&quot;20148&quot; value=&quot;5&quot;/&gt;&lt;property id=&quot;20300&quot; value=&quot;Slide 29&quot;/&gt;&lt;property id=&quot;20307&quot; value=&quot;423&quot;/&gt;&lt;/object&gt;&lt;object type=&quot;3&quot; unique_id=&quot;16898&quot;&gt;&lt;property id=&quot;20148&quot; value=&quot;5&quot;/&gt;&lt;property id=&quot;20300&quot; value=&quot;Slide 81 - &amp;quot;Motor Direction Control in a DC Motor&amp;quot;&quot;/&gt;&lt;property id=&quot;20307&quot; value=&quot;427&quot;/&gt;&lt;/object&gt;&lt;object type=&quot;3&quot; unique_id=&quot;16899&quot;&gt;&lt;property id=&quot;20148&quot; value=&quot;5&quot;/&gt;&lt;property id=&quot;20300&quot; value=&quot;Slide 82 - &amp;quot;Basics Of DC Motor Speed &amp;amp; Direction Control&amp;quot;&quot;/&gt;&lt;property id=&quot;20307&quot; value=&quot;429&quot;/&gt;&lt;/object&gt;&lt;object type=&quot;3&quot; unique_id=&quot;16900&quot;&gt;&lt;property id=&quot;20148&quot; value=&quot;5&quot;/&gt;&lt;property id=&quot;20300&quot; value=&quot;Slide 83 - &amp;quot;Changing Armature Voltage…&amp;quot;&quot;/&gt;&lt;property id=&quot;20307&quot; value=&quot;430&quot;/&gt;&lt;/object&gt;&lt;object type=&quot;3&quot; unique_id=&quot;16901&quot;&gt;&lt;property id=&quot;20148&quot; value=&quot;5&quot;/&gt;&lt;property id=&quot;20300&quot; value=&quot;Slide 84 - &amp;quot;Changing Armature Voltage…&amp;quot;&quot;/&gt;&lt;property id=&quot;20307&quot; value=&quot;431&quot;/&gt;&lt;/object&gt;&lt;object type=&quot;3&quot; unique_id=&quot;16902&quot;&gt;&lt;property id=&quot;20148&quot; value=&quot;5&quot;/&gt;&lt;property id=&quot;20300&quot; value=&quot;Slide 88 - &amp;quot;Motor Control Sketch&amp;quot;&quot;/&gt;&lt;property id=&quot;20307&quot; value=&quot;426&quot;/&gt;&lt;/object&gt;&lt;object type=&quot;3&quot; unique_id=&quot;16903&quot;&gt;&lt;property id=&quot;20148&quot; value=&quot;5&quot;/&gt;&lt;property id=&quot;20300&quot; value=&quot;Slide 92 - &amp;quot;Philips RC5 Infrared Communication protocol for TV Remote&amp;quot;&quot;/&gt;&lt;property id=&quot;20307&quot; value=&quot;432&quot;/&gt;&lt;/object&gt;&lt;object type=&quot;3&quot; unique_id=&quot;16904&quot;&gt;&lt;property id=&quot;20148&quot; value=&quot;5&quot;/&gt;&lt;property id=&quot;20300&quot; value=&quot;Slide 93 - &amp;quot;What does TSOP 173x Receiver Do?&amp;quot;&quot;/&gt;&lt;property id=&quot;20307&quot; value=&quot;433&quot;/&gt;&lt;/object&gt;&lt;object type=&quot;3&quot; unique_id=&quot;16905&quot;&gt;&lt;property id=&quot;20148&quot; value=&quot;5&quot;/&gt;&lt;property id=&quot;20300&quot; value=&quot;Slide 94 - &amp;quot;What does TV Remote do?&amp;quot;&quot;/&gt;&lt;property id=&quot;20307&quot; value=&quot;434&quot;/&gt;&lt;/object&gt;&lt;object type=&quot;3&quot; unique_id=&quot;16906&quot;&gt;&lt;property id=&quot;20148&quot; value=&quot;5&quot;/&gt;&lt;property id=&quot;20300&quot; value=&quot;Slide 97 - &amp;quot;Practical Use of TV remote- Home Automation?&amp;quot;&quot;/&gt;&lt;property id=&quot;20307&quot; value=&quot;435&quot;/&gt;&lt;/object&gt;&lt;object type=&quot;3&quot; unique_id=&quot;17307&quot;&gt;&lt;property id=&quot;20148&quot; value=&quot;5&quot;/&gt;&lt;property id=&quot;20300&quot; value=&quot;Slide 89&quot;/&gt;&lt;property id=&quot;20307&quot; value=&quot;436&quot;/&gt;&lt;/object&gt;&lt;object type=&quot;3&quot; unique_id=&quot;17308&quot;&gt;&lt;property id=&quot;20148&quot; value=&quot;5&quot;/&gt;&lt;property id=&quot;20300&quot; value=&quot;Slide 90 - &amp;quot;Infrared Emitter &amp;amp; Detector Testing Sketch&amp;quot;&quot;/&gt;&lt;property id=&quot;20307&quot; value=&quot;437&quot;/&gt;&lt;/object&gt;&lt;/object&gt;&lt;object type=&quot;8&quot; unique_id=&quot;10287&quot;&gt;&lt;/object&gt;&lt;/object&gt;&lt;/database&gt;"/>
  <p:tag name="SECTOMILLISECCONVERTED" val="1"/>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TotalTime>
  <Words>4644</Words>
  <Application>Microsoft Office PowerPoint</Application>
  <PresentationFormat>On-screen Show (4:3)</PresentationFormat>
  <Paragraphs>668</Paragraphs>
  <Slides>100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100</vt:i4>
      </vt:variant>
    </vt:vector>
  </HeadingPairs>
  <TitlesOfParts>
    <vt:vector size="105" baseType="lpstr">
      <vt:lpstr>Arial</vt:lpstr>
      <vt:lpstr>Calibri</vt:lpstr>
      <vt:lpstr>Tahoma</vt:lpstr>
      <vt:lpstr>Wingdings</vt:lpstr>
      <vt:lpstr>Blends</vt:lpstr>
      <vt:lpstr>Workshop on  Arduino Microcontroller Programming &amp; Interfacing   </vt:lpstr>
      <vt:lpstr>Objectives…</vt:lpstr>
      <vt:lpstr>Goals…</vt:lpstr>
      <vt:lpstr>At the end of this workshop, you will be conversant about …</vt:lpstr>
      <vt:lpstr>What’s so great about Arduino?</vt:lpstr>
      <vt:lpstr>What’s so great about Arduino?</vt:lpstr>
      <vt:lpstr>What’s so great about Arduino?</vt:lpstr>
      <vt:lpstr>Let’s Start with ARDUINO..</vt:lpstr>
      <vt:lpstr>What is Arduino?</vt:lpstr>
      <vt:lpstr>What is Arduino?</vt:lpstr>
      <vt:lpstr>What is Arduino?</vt:lpstr>
      <vt:lpstr>Little bit of History…</vt:lpstr>
      <vt:lpstr>Little bit of History…</vt:lpstr>
      <vt:lpstr>The Original Makers of Arduino..</vt:lpstr>
      <vt:lpstr>Where to buy Arduino hardware?</vt:lpstr>
      <vt:lpstr>What is Arduino Software?</vt:lpstr>
      <vt:lpstr>What is Arduino Software?</vt:lpstr>
      <vt:lpstr>What is Arduino Software?</vt:lpstr>
      <vt:lpstr>What is Arduino Software?</vt:lpstr>
      <vt:lpstr>A Typical First Program…</vt:lpstr>
      <vt:lpstr>Setup function</vt:lpstr>
      <vt:lpstr>Loop function</vt:lpstr>
      <vt:lpstr>What is Arduino Software?</vt:lpstr>
      <vt:lpstr>Advantages Of Arduino Software..</vt:lpstr>
      <vt:lpstr>Getting Acquainted with Your Hardware</vt:lpstr>
      <vt:lpstr>Getting Acquainted with Your Hardware</vt:lpstr>
      <vt:lpstr>Meet a clone ..Richduino Unobasic</vt:lpstr>
      <vt:lpstr>Analog &amp; Digital Iinput Output Board from Technido</vt:lpstr>
      <vt:lpstr>PowerPoint Presentation</vt:lpstr>
      <vt:lpstr>Connection between Arduino &amp; GPIO Board </vt:lpstr>
      <vt:lpstr>Communication with PC</vt:lpstr>
      <vt:lpstr>What is essential to make your board Arduino compatible?</vt:lpstr>
      <vt:lpstr>Schematic of Arduino Uno Board</vt:lpstr>
      <vt:lpstr>Let us Enjoy the Programming Now…</vt:lpstr>
      <vt:lpstr>ARDUINO IDE Commands (Buttons)</vt:lpstr>
      <vt:lpstr>ARDUINO IDE Commands (Buttons)</vt:lpstr>
      <vt:lpstr>ARDUINO IDE Commands (Buttons)</vt:lpstr>
      <vt:lpstr>ARDUINO IDE Examples</vt:lpstr>
      <vt:lpstr>Select Arduino Board &amp; Port used…</vt:lpstr>
      <vt:lpstr>Select Arduino Board &amp; Port used…</vt:lpstr>
      <vt:lpstr>A Typical Sketch Development</vt:lpstr>
      <vt:lpstr>A Typical Sketch Development</vt:lpstr>
      <vt:lpstr>A Typical Sketch Development</vt:lpstr>
      <vt:lpstr>A Typical Sketch Development</vt:lpstr>
      <vt:lpstr>Another Typical Sketch Development</vt:lpstr>
      <vt:lpstr>PRACTICAL</vt:lpstr>
      <vt:lpstr>Sequence of Learning…</vt:lpstr>
      <vt:lpstr>PowerPoint Presentation</vt:lpstr>
      <vt:lpstr>Digital Output Mode Setting</vt:lpstr>
      <vt:lpstr>Digital Output</vt:lpstr>
      <vt:lpstr>Digital Output Command</vt:lpstr>
      <vt:lpstr>Digital Input</vt:lpstr>
      <vt:lpstr>Digital Input Command</vt:lpstr>
      <vt:lpstr>PowerPoint Presentation</vt:lpstr>
      <vt:lpstr>Analog Output using PWM</vt:lpstr>
      <vt:lpstr>Analog Output using PWM</vt:lpstr>
      <vt:lpstr>Analog Output using PWM</vt:lpstr>
      <vt:lpstr>Analog Output using PWM</vt:lpstr>
      <vt:lpstr>Analog Output Connections &amp; Sketches  </vt:lpstr>
      <vt:lpstr>LED on GPIO is Inverse of LED on Arduino</vt:lpstr>
      <vt:lpstr>Analog Input in Arduino</vt:lpstr>
      <vt:lpstr>Analog Input in Arduino</vt:lpstr>
      <vt:lpstr>Analog Input Connections &amp; Sketches  </vt:lpstr>
      <vt:lpstr>PowerPoint Presentation</vt:lpstr>
      <vt:lpstr>LiquidCrystal Library </vt:lpstr>
      <vt:lpstr>LiquidCrystal Library Functions</vt:lpstr>
      <vt:lpstr>LiquidCrystal Library Functions</vt:lpstr>
      <vt:lpstr>LiquidCrystal Library Functions</vt:lpstr>
      <vt:lpstr>LiquidCrystal Library Functions</vt:lpstr>
      <vt:lpstr>LiquidCrystal Library Examples </vt:lpstr>
      <vt:lpstr>LCD Connections &amp; Sketches  </vt:lpstr>
      <vt:lpstr>LCD to Arduino Connections </vt:lpstr>
      <vt:lpstr>PowerPoint Presentation</vt:lpstr>
      <vt:lpstr>Serial Communication through               UART Commands</vt:lpstr>
      <vt:lpstr>Serial Functions</vt:lpstr>
      <vt:lpstr>Serial Functions</vt:lpstr>
      <vt:lpstr>Serial Functions</vt:lpstr>
      <vt:lpstr>Serial  Examples</vt:lpstr>
      <vt:lpstr>Serial Connections &amp; Sketches  </vt:lpstr>
      <vt:lpstr>PowerPoint Presentation</vt:lpstr>
      <vt:lpstr>Motor Direction Control in a DC Motor</vt:lpstr>
      <vt:lpstr>Basics Of DC Motor Speed &amp; Direction Control</vt:lpstr>
      <vt:lpstr>Changing Armature Voltage…</vt:lpstr>
      <vt:lpstr>Changing Armature Voltage…</vt:lpstr>
      <vt:lpstr>Sensor and Motor Control Shield</vt:lpstr>
      <vt:lpstr>Line Sensor Infrared type</vt:lpstr>
      <vt:lpstr>Motor Connections (internal) in Shield…</vt:lpstr>
      <vt:lpstr>Motor Control Sketch</vt:lpstr>
      <vt:lpstr>PowerPoint Presentation</vt:lpstr>
      <vt:lpstr>Infrared Emitter &amp; Detector Testing Sketch</vt:lpstr>
      <vt:lpstr>PowerPoint Presentation</vt:lpstr>
      <vt:lpstr>Philips RC5 Infrared Communication protocol for TV Remote</vt:lpstr>
      <vt:lpstr>What does TSOP 173x Receiver Do?</vt:lpstr>
      <vt:lpstr>What does TV Remote do?</vt:lpstr>
      <vt:lpstr>Codes generated by few keys</vt:lpstr>
      <vt:lpstr>Test your TV Remote</vt:lpstr>
      <vt:lpstr>Practical Use of TV remote- Home Automation?</vt:lpstr>
      <vt:lpstr>PowerPoint Presentation</vt:lpstr>
      <vt:lpstr>Review</vt:lpstr>
      <vt:lpstr>Au Revoir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PROGRAM #1</dc:title>
  <dc:creator>User</dc:creator>
  <cp:lastModifiedBy>PRAKASH DANDEKAR</cp:lastModifiedBy>
  <cp:revision>321</cp:revision>
  <dcterms:created xsi:type="dcterms:W3CDTF">2010-07-16T17:00:28Z</dcterms:created>
  <dcterms:modified xsi:type="dcterms:W3CDTF">2015-10-07T11:58:30Z</dcterms:modified>
</cp:coreProperties>
</file>