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3"/>
  </p:notesMasterIdLst>
  <p:handoutMasterIdLst>
    <p:handoutMasterId r:id="rId14"/>
  </p:handoutMasterIdLst>
  <p:sldIdLst>
    <p:sldId id="298" r:id="rId2"/>
    <p:sldId id="276" r:id="rId3"/>
    <p:sldId id="290" r:id="rId4"/>
    <p:sldId id="291" r:id="rId5"/>
    <p:sldId id="258" r:id="rId6"/>
    <p:sldId id="295" r:id="rId7"/>
    <p:sldId id="259" r:id="rId8"/>
    <p:sldId id="260" r:id="rId9"/>
    <p:sldId id="294" r:id="rId10"/>
    <p:sldId id="263" r:id="rId11"/>
    <p:sldId id="296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ic Taseski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E46CAB-50E3-4CF9-9A03-1C50BB850DCB}">
  <a:tblStyle styleId="{C6E46CAB-50E3-4CF9-9A03-1C50BB850DCB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B6B3D54-5498-4CF1-B024-B4BE514A9F3F}" styleName="Table_1"/>
  <a:tblStyle styleId="{CE52FE5C-A250-429E-A948-300055D58113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213B526-3548-4C53-9BCC-35956FA41AE7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17B9916-9280-4FC9-AC51-301F011329BB}" styleName="Table_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931153-C8F0-4748-AC4E-F15545C83DD9}" styleName="Table_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>
      <p:cViewPr varScale="1">
        <p:scale>
          <a:sx n="68" d="100"/>
          <a:sy n="68" d="100"/>
        </p:scale>
        <p:origin x="-5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4">
    <p:pos x="6000" y="0"/>
    <p:text>Things Brehob mentioned we should focus on:
-chip pinout
-internals(how it works/components inside)
-how to connect everything up
-how to drive a dc motor
  -forward
  -revers
  -brake
  -freespin
-how to drive each stepping mode
  -wave stepping
  -full stepping
  -half steppiing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i think this slide can be deleted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04C2E-C2B0-4FB8-BC7C-383E5E8C5582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8E2F1-655E-4459-9B52-53D94D7F6B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312352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52731084"/>
      </p:ext>
    </p:extLst>
  </p:cSld>
  <p:clrMap bg1="lt1" tx1="dk1" bg2="dk2" tx2="lt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11584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6016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9123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867269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37613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In most applications, HIGH is driven to the enable pins. Drive Vcc1 with logical HIGH (typically 5V). </a:t>
            </a:r>
            <a:r>
              <a:rPr lang="en">
                <a:solidFill>
                  <a:schemeClr val="dk1"/>
                </a:solidFill>
              </a:rPr>
              <a:t>Drive Vcc2 with motor supply HIGH. </a:t>
            </a:r>
            <a:r>
              <a:rPr lang="en"/>
              <a:t>Inputs are the A’s, outputs are the Y’s.</a:t>
            </a:r>
          </a:p>
        </p:txBody>
      </p:sp>
    </p:spTree>
    <p:extLst>
      <p:ext uri="{BB962C8B-B14F-4D97-AF65-F5344CB8AC3E}">
        <p14:creationId xmlns="" xmlns:p14="http://schemas.microsoft.com/office/powerpoint/2010/main" val="1965782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020152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7401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87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415211" y="0"/>
            <a:ext cx="1555750" cy="816301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46" name="Shape 46"/>
          <p:cNvSpPr/>
          <p:nvPr/>
        </p:nvSpPr>
        <p:spPr>
          <a:xfrm>
            <a:off x="8397875" y="1746911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47" name="Shape 47"/>
          <p:cNvSpPr/>
          <p:nvPr/>
        </p:nvSpPr>
        <p:spPr>
          <a:xfrm>
            <a:off x="8397875" y="2560524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48" name="Shape 48"/>
          <p:cNvSpPr/>
          <p:nvPr/>
        </p:nvSpPr>
        <p:spPr>
          <a:xfrm>
            <a:off x="7415211" y="816300"/>
            <a:ext cx="1555750" cy="813611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0ADB-6DA2-472F-B8C6-DB40BC9D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87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8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8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7415211" y="0"/>
            <a:ext cx="1555750" cy="816301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54" name="Shape 54"/>
          <p:cNvSpPr/>
          <p:nvPr/>
        </p:nvSpPr>
        <p:spPr>
          <a:xfrm>
            <a:off x="8397875" y="1746911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55" name="Shape 55"/>
          <p:cNvSpPr/>
          <p:nvPr/>
        </p:nvSpPr>
        <p:spPr>
          <a:xfrm>
            <a:off x="8397875" y="2560524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7415211" y="816300"/>
            <a:ext cx="1555750" cy="813611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0ADB-6DA2-472F-B8C6-DB40BC9D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574800" y="4427537"/>
            <a:ext cx="5486399" cy="68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14300" algn="ctr"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175" y="3486150"/>
            <a:ext cx="635000" cy="815975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70" name="Shape 70"/>
          <p:cNvSpPr/>
          <p:nvPr/>
        </p:nvSpPr>
        <p:spPr>
          <a:xfrm>
            <a:off x="3175" y="4302125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71" name="Shape 71"/>
          <p:cNvSpPr/>
          <p:nvPr/>
        </p:nvSpPr>
        <p:spPr>
          <a:xfrm>
            <a:off x="152400" y="6045200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152400" y="5232400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73" name="Shape 73"/>
          <p:cNvSpPr/>
          <p:nvPr/>
        </p:nvSpPr>
        <p:spPr>
          <a:xfrm>
            <a:off x="7415211" y="0"/>
            <a:ext cx="1555750" cy="816301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74" name="Shape 74"/>
          <p:cNvSpPr/>
          <p:nvPr/>
        </p:nvSpPr>
        <p:spPr>
          <a:xfrm>
            <a:off x="8397875" y="1746911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75" name="Shape 75"/>
          <p:cNvSpPr/>
          <p:nvPr/>
        </p:nvSpPr>
        <p:spPr>
          <a:xfrm>
            <a:off x="8397875" y="2560524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76" name="Shape 76"/>
          <p:cNvSpPr/>
          <p:nvPr/>
        </p:nvSpPr>
        <p:spPr>
          <a:xfrm>
            <a:off x="7415211" y="816300"/>
            <a:ext cx="1555750" cy="813611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0ADB-6DA2-472F-B8C6-DB40BC9D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0ADB-6DA2-472F-B8C6-DB40BC9D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997075" y="3002402"/>
            <a:ext cx="6400799" cy="1162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 marL="0" indent="203200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/>
          <p:nvPr/>
        </p:nvSpPr>
        <p:spPr>
          <a:xfrm>
            <a:off x="0" y="0"/>
            <a:ext cx="3135299" cy="685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16" name="Shape 16"/>
          <p:cNvSpPr/>
          <p:nvPr/>
        </p:nvSpPr>
        <p:spPr>
          <a:xfrm>
            <a:off x="3175" y="0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17" name="Shape 17"/>
          <p:cNvSpPr/>
          <p:nvPr/>
        </p:nvSpPr>
        <p:spPr>
          <a:xfrm>
            <a:off x="3175" y="2555875"/>
            <a:ext cx="635000" cy="815975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3175" y="1743075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19" name="Shape 19"/>
          <p:cNvSpPr/>
          <p:nvPr/>
        </p:nvSpPr>
        <p:spPr>
          <a:xfrm>
            <a:off x="152400" y="1743075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20" name="Shape 20"/>
          <p:cNvSpPr/>
          <p:nvPr/>
        </p:nvSpPr>
        <p:spPr>
          <a:xfrm>
            <a:off x="152400" y="4302125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21" name="Shape 21"/>
          <p:cNvSpPr/>
          <p:nvPr/>
        </p:nvSpPr>
        <p:spPr>
          <a:xfrm>
            <a:off x="152400" y="3486150"/>
            <a:ext cx="1317625" cy="815975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22" name="Shape 22"/>
          <p:cNvSpPr/>
          <p:nvPr/>
        </p:nvSpPr>
        <p:spPr>
          <a:xfrm>
            <a:off x="984250" y="3486150"/>
            <a:ext cx="1322387" cy="815975"/>
          </a:xfrm>
          <a:custGeom>
            <a:avLst/>
            <a:gdLst/>
            <a:ahLst/>
            <a:cxnLst/>
            <a:rect l="0" t="0" r="0" b="0"/>
            <a:pathLst>
              <a:path w="833" h="514" extrusionOk="0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23" name="Shape 23"/>
          <p:cNvSpPr/>
          <p:nvPr/>
        </p:nvSpPr>
        <p:spPr>
          <a:xfrm>
            <a:off x="3175" y="3486150"/>
            <a:ext cx="635000" cy="815975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24" name="Shape 24"/>
          <p:cNvSpPr/>
          <p:nvPr/>
        </p:nvSpPr>
        <p:spPr>
          <a:xfrm>
            <a:off x="984250" y="6045200"/>
            <a:ext cx="1322387" cy="8128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25" name="Shape 25"/>
          <p:cNvSpPr/>
          <p:nvPr/>
        </p:nvSpPr>
        <p:spPr>
          <a:xfrm>
            <a:off x="984250" y="5232400"/>
            <a:ext cx="1322387" cy="8128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26" name="Shape 26"/>
          <p:cNvSpPr/>
          <p:nvPr/>
        </p:nvSpPr>
        <p:spPr>
          <a:xfrm>
            <a:off x="1820863" y="5232400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27" name="Shape 27"/>
          <p:cNvSpPr/>
          <p:nvPr/>
        </p:nvSpPr>
        <p:spPr>
          <a:xfrm>
            <a:off x="3175" y="812800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28" name="Shape 28"/>
          <p:cNvSpPr/>
          <p:nvPr/>
        </p:nvSpPr>
        <p:spPr>
          <a:xfrm>
            <a:off x="152400" y="2555875"/>
            <a:ext cx="1317625" cy="815975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29" name="Shape 29"/>
          <p:cNvSpPr/>
          <p:nvPr/>
        </p:nvSpPr>
        <p:spPr>
          <a:xfrm>
            <a:off x="984250" y="4302125"/>
            <a:ext cx="1322387" cy="8128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30" name="Shape 30"/>
          <p:cNvSpPr/>
          <p:nvPr/>
        </p:nvSpPr>
        <p:spPr>
          <a:xfrm>
            <a:off x="3175" y="4302125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31" name="Shape 31"/>
          <p:cNvSpPr/>
          <p:nvPr/>
        </p:nvSpPr>
        <p:spPr>
          <a:xfrm>
            <a:off x="1820863" y="6045200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32" name="Shape 32"/>
          <p:cNvSpPr/>
          <p:nvPr/>
        </p:nvSpPr>
        <p:spPr>
          <a:xfrm>
            <a:off x="152400" y="6045200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33" name="Shape 33"/>
          <p:cNvSpPr/>
          <p:nvPr/>
        </p:nvSpPr>
        <p:spPr>
          <a:xfrm>
            <a:off x="3175" y="6045200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34" name="Shape 34"/>
          <p:cNvSpPr/>
          <p:nvPr/>
        </p:nvSpPr>
        <p:spPr>
          <a:xfrm>
            <a:off x="3175" y="5232400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35" name="Shape 35"/>
          <p:cNvSpPr/>
          <p:nvPr/>
        </p:nvSpPr>
        <p:spPr>
          <a:xfrm>
            <a:off x="152400" y="5232400"/>
            <a:ext cx="1317625" cy="8128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36" name="Shape 36"/>
          <p:cNvSpPr/>
          <p:nvPr/>
        </p:nvSpPr>
        <p:spPr>
          <a:xfrm>
            <a:off x="7415211" y="0"/>
            <a:ext cx="1555750" cy="816301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37" name="Shape 37"/>
          <p:cNvSpPr/>
          <p:nvPr/>
        </p:nvSpPr>
        <p:spPr>
          <a:xfrm>
            <a:off x="8397875" y="1746911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38" name="Shape 38"/>
          <p:cNvSpPr/>
          <p:nvPr/>
        </p:nvSpPr>
        <p:spPr>
          <a:xfrm>
            <a:off x="8397875" y="2560524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39" name="Shape 39"/>
          <p:cNvSpPr/>
          <p:nvPr/>
        </p:nvSpPr>
        <p:spPr>
          <a:xfrm>
            <a:off x="8397875" y="2689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40" name="Shape 40"/>
          <p:cNvSpPr/>
          <p:nvPr/>
        </p:nvSpPr>
        <p:spPr>
          <a:xfrm>
            <a:off x="8397875" y="816300"/>
            <a:ext cx="746125" cy="809578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41" name="Shape 41"/>
          <p:cNvSpPr/>
          <p:nvPr/>
        </p:nvSpPr>
        <p:spPr>
          <a:xfrm>
            <a:off x="7415211" y="816300"/>
            <a:ext cx="1555750" cy="813611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0ADB-6DA2-472F-B8C6-DB40BC9D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87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39700"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 marL="742950" indent="-107950"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marL="16002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 marL="20574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 marL="25146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 marL="29718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 marL="34290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 marL="3886200" indent="-101600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3135299" cy="685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8" name="Shape 8"/>
          <p:cNvSpPr/>
          <p:nvPr/>
        </p:nvSpPr>
        <p:spPr>
          <a:xfrm>
            <a:off x="3175" y="6045200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9" name="Shape 9"/>
          <p:cNvSpPr/>
          <p:nvPr/>
        </p:nvSpPr>
        <p:spPr>
          <a:xfrm>
            <a:off x="3175" y="5232400"/>
            <a:ext cx="635000" cy="8128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10" name="Shape 10"/>
          <p:cNvSpPr/>
          <p:nvPr/>
        </p:nvSpPr>
        <p:spPr>
          <a:xfrm>
            <a:off x="8397875" y="2689"/>
            <a:ext cx="746125" cy="813611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11" name="Shape 11"/>
          <p:cNvSpPr/>
          <p:nvPr/>
        </p:nvSpPr>
        <p:spPr>
          <a:xfrm>
            <a:off x="8397875" y="816300"/>
            <a:ext cx="746125" cy="809578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0ADB-6DA2-472F-B8C6-DB40BC9DFF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hf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H_bridge" TargetMode="External"/><Relationship Id="rId3" Type="http://schemas.openxmlformats.org/officeDocument/2006/relationships/hyperlink" Target="http://www.codeproject.com/Articles/151763/Motor-Primer-and-the-L293D-Quad-Half-H-Driver" TargetMode="External"/><Relationship Id="rId7" Type="http://schemas.openxmlformats.org/officeDocument/2006/relationships/hyperlink" Target="http://en.wikipedia.org/wiki/Stepper_mot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imb.net/index.php?s=motion&amp;page=52" TargetMode="External"/><Relationship Id="rId5" Type="http://schemas.openxmlformats.org/officeDocument/2006/relationships/hyperlink" Target="http://homepage.cs.uiowa.edu/~jones/step/micro.html" TargetMode="External"/><Relationship Id="rId10" Type="http://schemas.openxmlformats.org/officeDocument/2006/relationships/hyperlink" Target="http://www.ti.com/lit/ds/symlink/l293d.pdf" TargetMode="External"/><Relationship Id="rId4" Type="http://schemas.openxmlformats.org/officeDocument/2006/relationships/hyperlink" Target="http://www.8051projects.net/stepper-motor-interfacing/stepper-motor-connections.php" TargetMode="External"/><Relationship Id="rId9" Type="http://schemas.openxmlformats.org/officeDocument/2006/relationships/hyperlink" Target="http://learn.adafruit.com/adafruit-arduino-lesson-16-stepper-motors/breadboard-layou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i.com/lit/ds/symlink/l293d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2286001" y="3002402"/>
            <a:ext cx="6400799" cy="1162499"/>
          </a:xfrm>
        </p:spPr>
        <p:txBody>
          <a:bodyPr/>
          <a:lstStyle/>
          <a:p>
            <a:r>
              <a:rPr lang="en" dirty="0" smtClean="0"/>
              <a:t>Eric Taseski, Yihe Huang, Ronak Mehta</a:t>
            </a:r>
            <a:endParaRPr lang="en" dirty="0"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16600" y="274637"/>
            <a:ext cx="6879600" cy="1143000"/>
          </a:xfrm>
        </p:spPr>
        <p:txBody>
          <a:bodyPr/>
          <a:lstStyle/>
          <a:p>
            <a:r>
              <a:rPr lang="en" dirty="0" smtClean="0"/>
              <a:t>H-Bridges and Stepper Motors</a:t>
            </a:r>
            <a:endParaRPr lang="en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0ADB-6DA2-472F-B8C6-DB40BC9DFF5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/>
              <a:t>H-Bridge with DC Motor</a:t>
            </a:r>
            <a:endParaRPr lang="en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9" name="free spin"/>
          <p:cNvSpPr/>
          <p:nvPr/>
        </p:nvSpPr>
        <p:spPr>
          <a:xfrm>
            <a:off x="4250651" y="2380022"/>
            <a:ext cx="4600575" cy="26479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graphicFrame>
        <p:nvGraphicFramePr>
          <p:cNvPr id="130" name="Shape 130"/>
          <p:cNvGraphicFramePr/>
          <p:nvPr/>
        </p:nvGraphicFramePr>
        <p:xfrm>
          <a:off x="536600" y="1779025"/>
          <a:ext cx="3524625" cy="3825300"/>
        </p:xfrm>
        <a:graphic>
          <a:graphicData uri="http://schemas.openxmlformats.org/drawingml/2006/table">
            <a:tbl>
              <a:tblPr>
                <a:noFill/>
                <a:tableStyleId>{CE52FE5C-A250-429E-A948-300055D58113}</a:tableStyleId>
              </a:tblPr>
              <a:tblGrid>
                <a:gridCol w="446300"/>
                <a:gridCol w="517650"/>
                <a:gridCol w="571150"/>
                <a:gridCol w="517650"/>
                <a:gridCol w="1471875"/>
              </a:tblGrid>
              <a:tr h="4241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S3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S4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Result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Move CW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Move CCW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Free Spin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Brake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Brake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Shoot-through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1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Shoot-through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5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Shoot-through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Clock wis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611" y="2366951"/>
            <a:ext cx="4661916" cy="2683256"/>
          </a:xfrm>
          <a:prstGeom prst="rect">
            <a:avLst/>
          </a:prstGeom>
        </p:spPr>
      </p:pic>
      <p:pic>
        <p:nvPicPr>
          <p:cNvPr id="2" name="Counter clock wis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286000"/>
            <a:ext cx="4633672" cy="2667000"/>
          </a:xfrm>
          <a:prstGeom prst="rect">
            <a:avLst/>
          </a:prstGeom>
        </p:spPr>
      </p:pic>
      <p:pic>
        <p:nvPicPr>
          <p:cNvPr id="5" name="Fast stop lo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78" y="2332619"/>
            <a:ext cx="4661916" cy="2683256"/>
          </a:xfrm>
          <a:prstGeom prst="rect">
            <a:avLst/>
          </a:prstGeom>
        </p:spPr>
      </p:pic>
      <p:pic>
        <p:nvPicPr>
          <p:cNvPr id="4" name="Fast stop hi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29" y="2344716"/>
            <a:ext cx="4661916" cy="2683256"/>
          </a:xfrm>
          <a:prstGeom prst="rect">
            <a:avLst/>
          </a:prstGeom>
        </p:spPr>
      </p:pic>
      <p:pic>
        <p:nvPicPr>
          <p:cNvPr id="6" name="ShootThru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29" y="2298097"/>
            <a:ext cx="4661916" cy="2683256"/>
          </a:xfrm>
          <a:prstGeom prst="rect">
            <a:avLst/>
          </a:prstGeom>
        </p:spPr>
      </p:pic>
      <p:sp>
        <p:nvSpPr>
          <p:cNvPr id="8" name="cw  hl"/>
          <p:cNvSpPr/>
          <p:nvPr/>
        </p:nvSpPr>
        <p:spPr>
          <a:xfrm>
            <a:off x="466725" y="2181225"/>
            <a:ext cx="3657600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cw hl"/>
          <p:cNvSpPr/>
          <p:nvPr/>
        </p:nvSpPr>
        <p:spPr>
          <a:xfrm>
            <a:off x="464691" y="2619375"/>
            <a:ext cx="3657600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 spin hl"/>
          <p:cNvSpPr/>
          <p:nvPr/>
        </p:nvSpPr>
        <p:spPr>
          <a:xfrm>
            <a:off x="466725" y="3038475"/>
            <a:ext cx="3657600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rake low hl"/>
          <p:cNvSpPr/>
          <p:nvPr/>
        </p:nvSpPr>
        <p:spPr>
          <a:xfrm>
            <a:off x="468292" y="3438525"/>
            <a:ext cx="3657600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rake hi hl"/>
          <p:cNvSpPr/>
          <p:nvPr/>
        </p:nvSpPr>
        <p:spPr>
          <a:xfrm>
            <a:off x="464691" y="3881941"/>
            <a:ext cx="3657600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hoot thru hl"/>
          <p:cNvSpPr/>
          <p:nvPr/>
        </p:nvSpPr>
        <p:spPr>
          <a:xfrm>
            <a:off x="457200" y="4295775"/>
            <a:ext cx="3657600" cy="13111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12663" y="5084539"/>
            <a:ext cx="2638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http://en.wikipedia.org/wiki/H_bridge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0ADB-6DA2-472F-B8C6-DB40BC9DFF5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References</a:t>
            </a:r>
            <a:endParaRPr lang="en" dirty="0"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z="1200" dirty="0" smtClean="0"/>
              <a:t>L293D explanation with Stepper Motor details: </a:t>
            </a:r>
          </a:p>
          <a:p>
            <a:pPr lvl="0"/>
            <a:r>
              <a:rPr lang="en" sz="1200" dirty="0" smtClean="0">
                <a:hlinkClick r:id="rId3"/>
              </a:rPr>
              <a:t>http://www.codeproject.com/Articles/151763/Motor-Primer-and-the-L293D-Quad-Half-H-Driver</a:t>
            </a:r>
          </a:p>
          <a:p>
            <a:endParaRPr lang="en" sz="1200" dirty="0" smtClean="0">
              <a:hlinkClick r:id="rId3"/>
            </a:endParaRPr>
          </a:p>
          <a:p>
            <a:pPr lvl="0"/>
            <a:r>
              <a:rPr lang="en" sz="1200" dirty="0" smtClean="0"/>
              <a:t>Stepper motor configurations with microcontroller pins:</a:t>
            </a:r>
          </a:p>
          <a:p>
            <a:pPr lvl="0"/>
            <a:r>
              <a:rPr lang="en" sz="1200" dirty="0" smtClean="0">
                <a:hlinkClick r:id="rId4"/>
              </a:rPr>
              <a:t>http://www.8051projects.net/stepper-motor-interfacing/stepper-motor-connections.php</a:t>
            </a:r>
          </a:p>
          <a:p>
            <a:endParaRPr lang="en" sz="1200" dirty="0" smtClean="0">
              <a:hlinkClick r:id="rId4"/>
            </a:endParaRPr>
          </a:p>
          <a:p>
            <a:pPr lvl="0"/>
            <a:r>
              <a:rPr lang="en" sz="1200" dirty="0" smtClean="0"/>
              <a:t>Microstepping (not covered):</a:t>
            </a:r>
          </a:p>
          <a:p>
            <a:pPr lvl="0"/>
            <a:r>
              <a:rPr lang="en" sz="1200" dirty="0" smtClean="0">
                <a:hlinkClick r:id="rId5"/>
              </a:rPr>
              <a:t>http://homepage.cs.uiowa.edu/~jones/step/micro.html</a:t>
            </a:r>
          </a:p>
          <a:p>
            <a:endParaRPr lang="en" sz="1200" dirty="0" smtClean="0">
              <a:hlinkClick r:id="rId5"/>
            </a:endParaRPr>
          </a:p>
          <a:p>
            <a:pPr lvl="0"/>
            <a:r>
              <a:rPr lang="en" sz="1200" dirty="0" smtClean="0"/>
              <a:t>Different types of stepper motors explained:</a:t>
            </a:r>
          </a:p>
          <a:p>
            <a:pPr lvl="0"/>
            <a:r>
              <a:rPr lang="en" sz="1200" dirty="0" smtClean="0">
                <a:hlinkClick r:id="rId6"/>
              </a:rPr>
              <a:t>http://www.wimb.net/index.php?s=motion&amp;page=52</a:t>
            </a:r>
          </a:p>
          <a:p>
            <a:endParaRPr lang="en" sz="1200" dirty="0" smtClean="0">
              <a:hlinkClick r:id="rId6"/>
            </a:endParaRPr>
          </a:p>
          <a:p>
            <a:pPr lvl="0"/>
            <a:r>
              <a:rPr lang="en" sz="1200" dirty="0" smtClean="0"/>
              <a:t>Stepper wikipedia page:</a:t>
            </a:r>
          </a:p>
          <a:p>
            <a:pPr lvl="0"/>
            <a:r>
              <a:rPr lang="en" sz="1200" dirty="0" smtClean="0">
                <a:hlinkClick r:id="rId7"/>
              </a:rPr>
              <a:t>http://en.wikipedia.org/wiki/Stepper_motor</a:t>
            </a:r>
          </a:p>
          <a:p>
            <a:endParaRPr lang="en" sz="1200" dirty="0" smtClean="0">
              <a:hlinkClick r:id="rId7"/>
            </a:endParaRPr>
          </a:p>
          <a:p>
            <a:pPr lvl="0"/>
            <a:r>
              <a:rPr lang="en" sz="1200" dirty="0" smtClean="0"/>
              <a:t>H-Bridge wikipedia page:</a:t>
            </a:r>
          </a:p>
          <a:p>
            <a:pPr lvl="0"/>
            <a:r>
              <a:rPr lang="en" sz="1200" dirty="0" smtClean="0">
                <a:hlinkClick r:id="rId8"/>
              </a:rPr>
              <a:t>http://en.wikipedia.org/wiki/H_bridge</a:t>
            </a:r>
          </a:p>
          <a:p>
            <a:endParaRPr lang="en" sz="1200" dirty="0" smtClean="0">
              <a:hlinkClick r:id="rId8"/>
            </a:endParaRPr>
          </a:p>
          <a:p>
            <a:pPr lvl="0"/>
            <a:r>
              <a:rPr lang="en" sz="1200" dirty="0" smtClean="0"/>
              <a:t>Adafruit stepper with arduino tutorial:</a:t>
            </a:r>
          </a:p>
          <a:p>
            <a:pPr lvl="0"/>
            <a:r>
              <a:rPr lang="en" sz="1200" dirty="0" smtClean="0">
                <a:hlinkClick r:id="rId9"/>
              </a:rPr>
              <a:t>http://learn.adafruit.com/adafruit-arduino-lesson-16-stepper-motors/breadboard-layout</a:t>
            </a:r>
          </a:p>
          <a:p>
            <a:pPr lvl="0"/>
            <a:endParaRPr lang="en" sz="1200" dirty="0" smtClean="0">
              <a:hlinkClick r:id="rId9"/>
            </a:endParaRPr>
          </a:p>
          <a:p>
            <a:r>
              <a:rPr lang="en" sz="1200" dirty="0" smtClean="0"/>
              <a:t>L293D Datasheet:</a:t>
            </a:r>
          </a:p>
          <a:p>
            <a:r>
              <a:rPr lang="en-US" sz="1200" dirty="0" smtClean="0">
                <a:hlinkClick r:id="rId10"/>
              </a:rPr>
              <a:t>http://www.ti.com/lit/ds/symlink/l293d.pdf</a:t>
            </a:r>
            <a:endParaRPr lang="en" sz="1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0ADB-6DA2-472F-B8C6-DB40BC9DFF5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DC Motors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Speed determined by voltage level.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86200" y="3530153"/>
            <a:ext cx="1219200" cy="1219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29387" y="3060533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Vcc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0ADB-6DA2-472F-B8C6-DB40BC9DFF55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752600" y="3254590"/>
            <a:ext cx="5181600" cy="207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eft top"/>
          <p:cNvCxnSpPr/>
          <p:nvPr/>
        </p:nvCxnSpPr>
        <p:spPr>
          <a:xfrm>
            <a:off x="2077572" y="3245525"/>
            <a:ext cx="0" cy="9198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02673" y="4763108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GND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752600" y="4916997"/>
            <a:ext cx="5181600" cy="207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ight bottom"/>
          <p:cNvCxnSpPr/>
          <p:nvPr/>
        </p:nvCxnSpPr>
        <p:spPr>
          <a:xfrm>
            <a:off x="6553200" y="4139753"/>
            <a:ext cx="0" cy="7979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112124" y="4139753"/>
            <a:ext cx="1447800" cy="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" idx="2"/>
          </p:cNvCxnSpPr>
          <p:nvPr/>
        </p:nvCxnSpPr>
        <p:spPr>
          <a:xfrm flipV="1">
            <a:off x="2052919" y="4139753"/>
            <a:ext cx="1833281" cy="99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left bottom"/>
          <p:cNvCxnSpPr/>
          <p:nvPr/>
        </p:nvCxnSpPr>
        <p:spPr>
          <a:xfrm>
            <a:off x="2077572" y="4119025"/>
            <a:ext cx="0" cy="7979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ight  top"/>
          <p:cNvCxnSpPr/>
          <p:nvPr/>
        </p:nvCxnSpPr>
        <p:spPr>
          <a:xfrm>
            <a:off x="6553200" y="3247569"/>
            <a:ext cx="0" cy="9198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to left"/>
          <p:cNvSpPr/>
          <p:nvPr/>
        </p:nvSpPr>
        <p:spPr>
          <a:xfrm flipH="1">
            <a:off x="3238501" y="3090548"/>
            <a:ext cx="2362200" cy="762000"/>
          </a:xfrm>
          <a:prstGeom prst="curved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left to right"/>
          <p:cNvSpPr/>
          <p:nvPr/>
        </p:nvSpPr>
        <p:spPr>
          <a:xfrm>
            <a:off x="3314700" y="3093681"/>
            <a:ext cx="2362200" cy="762000"/>
          </a:xfrm>
          <a:prstGeom prst="curved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55158" y="3982014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+             -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5200" y="3986783"/>
            <a:ext cx="1855403" cy="707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-             +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050257" y="4138437"/>
            <a:ext cx="1833281" cy="99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121649" y="4157485"/>
            <a:ext cx="1447800" cy="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3089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4" grpId="1" animBg="1"/>
      <p:bldP spid="53" grpId="0"/>
      <p:bldP spid="53" grpId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movement, holds position.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0ADB-6DA2-472F-B8C6-DB40BC9DFF5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886200" y="3530153"/>
            <a:ext cx="1219200" cy="1219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29387" y="3060533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Vcc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1752600" y="3254590"/>
            <a:ext cx="5181600" cy="207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eft top"/>
          <p:cNvCxnSpPr/>
          <p:nvPr/>
        </p:nvCxnSpPr>
        <p:spPr>
          <a:xfrm>
            <a:off x="2077572" y="3245525"/>
            <a:ext cx="0" cy="9198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02673" y="4763108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GND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752600" y="4916997"/>
            <a:ext cx="5181600" cy="207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ight bottom"/>
          <p:cNvCxnSpPr/>
          <p:nvPr/>
        </p:nvCxnSpPr>
        <p:spPr>
          <a:xfrm>
            <a:off x="6553200" y="4139753"/>
            <a:ext cx="0" cy="7979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112124" y="4139753"/>
            <a:ext cx="1447800" cy="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0" idx="2"/>
          </p:cNvCxnSpPr>
          <p:nvPr/>
        </p:nvCxnSpPr>
        <p:spPr>
          <a:xfrm flipV="1">
            <a:off x="2052919" y="4139753"/>
            <a:ext cx="1833281" cy="99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left bottom"/>
          <p:cNvCxnSpPr/>
          <p:nvPr/>
        </p:nvCxnSpPr>
        <p:spPr>
          <a:xfrm>
            <a:off x="2077572" y="4119025"/>
            <a:ext cx="0" cy="7979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ight  top"/>
          <p:cNvCxnSpPr/>
          <p:nvPr/>
        </p:nvCxnSpPr>
        <p:spPr>
          <a:xfrm>
            <a:off x="6553200" y="3247569"/>
            <a:ext cx="0" cy="9198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ctagon 5"/>
          <p:cNvSpPr/>
          <p:nvPr/>
        </p:nvSpPr>
        <p:spPr>
          <a:xfrm>
            <a:off x="4114800" y="3756011"/>
            <a:ext cx="762000" cy="762000"/>
          </a:xfrm>
          <a:prstGeom prst="octag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STOP</a:t>
            </a:r>
            <a:endParaRPr lang="en-US" sz="10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123694" y="4139739"/>
            <a:ext cx="1447800" cy="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064489" y="4139739"/>
            <a:ext cx="1833281" cy="99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0873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Spinning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Disconnected, does whatever it wants.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0ADB-6DA2-472F-B8C6-DB40BC9DFF5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886200" y="3530153"/>
            <a:ext cx="1219200" cy="1219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29387" y="3060533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Vcc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1752600" y="3254590"/>
            <a:ext cx="5181600" cy="207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02673" y="4763108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GND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752600" y="4916997"/>
            <a:ext cx="5181600" cy="207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112124" y="4139753"/>
            <a:ext cx="1447800" cy="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0" idx="2"/>
          </p:cNvCxnSpPr>
          <p:nvPr/>
        </p:nvCxnSpPr>
        <p:spPr>
          <a:xfrm flipV="1">
            <a:off x="2052919" y="4139753"/>
            <a:ext cx="1833281" cy="99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782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H-Bridges!</a:t>
            </a:r>
            <a:endParaRPr lang="en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62400" cy="4840199"/>
          </a:xfrm>
        </p:spPr>
        <p:txBody>
          <a:bodyPr/>
          <a:lstStyle/>
          <a:p>
            <a:pPr lvl="0"/>
            <a:r>
              <a:rPr lang="en" sz="2400" dirty="0" smtClean="0"/>
              <a:t>Allows low voltage logic while driving external power to motors.</a:t>
            </a:r>
          </a:p>
          <a:p>
            <a:endParaRPr lang="en" sz="2400" dirty="0" smtClean="0"/>
          </a:p>
          <a:p>
            <a:pPr lvl="0"/>
            <a:r>
              <a:rPr lang="en" sz="2400" dirty="0" smtClean="0"/>
              <a:t>Easily control current in both directions, allowing motors to move forwards and backwards.</a:t>
            </a:r>
          </a:p>
          <a:p>
            <a:endParaRPr lang="en" sz="2400" dirty="0" smtClean="0"/>
          </a:p>
          <a:p>
            <a:pPr lvl="0"/>
            <a:r>
              <a:rPr lang="en" sz="2400" dirty="0" smtClean="0"/>
              <a:t>Useful for DC motors, stepper motors, servos, solenoids, etc.</a:t>
            </a:r>
            <a:endParaRPr lang="en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0ADB-6DA2-472F-B8C6-DB40BC9DFF5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 descr="http://upload.wikimedia.org/wikipedia/commons/7/7f/L293DNE_Dual_H-brid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52800"/>
            <a:ext cx="4111625" cy="27410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 flipH="1">
            <a:off x="5377102" y="4557691"/>
            <a:ext cx="1467972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hape 9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H-Bridges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 smtClean="0"/>
              <a:t>Each half bridge is a transistor with an enable.</a:t>
            </a:r>
          </a:p>
          <a:p>
            <a:pPr lvl="0"/>
            <a:endParaRPr lang="en" dirty="0" smtClean="0"/>
          </a:p>
          <a:p>
            <a:pPr lvl="0"/>
            <a:endParaRPr lang="en" dirty="0"/>
          </a:p>
          <a:p>
            <a:pPr lvl="0"/>
            <a:endParaRPr lang="en" dirty="0" smtClean="0"/>
          </a:p>
          <a:p>
            <a:pPr lvl="0"/>
            <a:endParaRPr lang="en" dirty="0"/>
          </a:p>
          <a:p>
            <a:pPr lvl="0"/>
            <a:endParaRPr lang="en" dirty="0" smtClean="0"/>
          </a:p>
          <a:p>
            <a:pPr lvl="0"/>
            <a:endParaRPr lang="en" dirty="0" smtClean="0"/>
          </a:p>
          <a:p>
            <a:pPr marL="4127500" lvl="8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LOW </a:t>
            </a:r>
            <a:r>
              <a:rPr lang="en-US" dirty="0" smtClean="0">
                <a:solidFill>
                  <a:schemeClr val="bg1"/>
                </a:solidFill>
              </a:rPr>
              <a:t>Voltage Input Control </a:t>
            </a:r>
            <a:r>
              <a:rPr lang="en-US" dirty="0">
                <a:solidFill>
                  <a:schemeClr val="bg1"/>
                </a:solidFill>
              </a:rPr>
              <a:t>Logic</a:t>
            </a:r>
          </a:p>
          <a:p>
            <a:pPr marL="4127500" lvl="8" indent="-34290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 Voltage Output</a:t>
            </a:r>
          </a:p>
          <a:p>
            <a:pPr lvl="0"/>
            <a:endParaRPr lang="e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772327" y="3374066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00927" y="4419600"/>
            <a:ext cx="533400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267627" y="6074734"/>
            <a:ext cx="533400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400977" y="6172200"/>
            <a:ext cx="266700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47950" y="2376743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Motor Voltage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Isosceles Triangle 24"/>
          <p:cNvSpPr/>
          <p:nvPr/>
        </p:nvSpPr>
        <p:spPr>
          <a:xfrm rot="5400000">
            <a:off x="4399950" y="3986191"/>
            <a:ext cx="838200" cy="1143000"/>
          </a:xfrm>
          <a:prstGeom prst="triangle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62453" y="3716514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Logic Enable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90068" y="4403802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6927" y="348687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Logic Input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514600" y="4557691"/>
            <a:ext cx="1732950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514600" y="2760720"/>
            <a:ext cx="0" cy="639078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14600" y="2438400"/>
            <a:ext cx="0" cy="381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 rot="535103">
            <a:off x="2365987" y="4893277"/>
            <a:ext cx="342900" cy="582711"/>
            <a:chOff x="5600700" y="4376727"/>
            <a:chExt cx="357227" cy="1623649"/>
          </a:xfrm>
          <a:solidFill>
            <a:schemeClr val="tx1"/>
          </a:solidFill>
          <a:effectLst/>
        </p:grpSpPr>
        <p:cxnSp>
          <p:nvCxnSpPr>
            <p:cNvPr id="9" name="Straight Connector 8"/>
            <p:cNvCxnSpPr/>
            <p:nvPr/>
          </p:nvCxnSpPr>
          <p:spPr>
            <a:xfrm>
              <a:off x="5600700" y="4495800"/>
              <a:ext cx="304800" cy="30480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629295" y="4800600"/>
              <a:ext cx="292100" cy="22860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629295" y="5029200"/>
              <a:ext cx="304800" cy="30480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57890" y="5334000"/>
              <a:ext cx="292100" cy="22860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653127" y="5562600"/>
              <a:ext cx="304800" cy="30480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00700" y="4376727"/>
              <a:ext cx="139681" cy="132976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810309" y="5867400"/>
              <a:ext cx="139681" cy="132976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/>
        </p:nvCxnSpPr>
        <p:spPr>
          <a:xfrm flipH="1">
            <a:off x="2000927" y="3390015"/>
            <a:ext cx="533400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540082" y="5497865"/>
            <a:ext cx="0" cy="576869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76927" y="3907466"/>
            <a:ext cx="1295400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00927" y="3374066"/>
            <a:ext cx="0" cy="1066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14600" y="4417992"/>
            <a:ext cx="0" cy="456687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0ADB-6DA2-472F-B8C6-DB40BC9DFF55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648200" y="3605858"/>
            <a:ext cx="0" cy="670455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810159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285"/>
          <p:cNvSpPr/>
          <p:nvPr/>
        </p:nvSpPr>
        <p:spPr>
          <a:xfrm>
            <a:off x="2209800" y="1350369"/>
            <a:ext cx="3962400" cy="495237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33085" y="-182701"/>
            <a:ext cx="6879600" cy="1143000"/>
          </a:xfrm>
        </p:spPr>
        <p:txBody>
          <a:bodyPr/>
          <a:lstStyle/>
          <a:p>
            <a:r>
              <a:rPr lang="en" dirty="0" smtClean="0"/>
              <a:t>H-Bridges</a:t>
            </a:r>
            <a:endParaRPr lang="en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0ADB-6DA2-472F-B8C6-DB40BC9DFF55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618914" y="1445292"/>
            <a:ext cx="0" cy="344659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692769" y="1783080"/>
            <a:ext cx="172329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778934" y="2317816"/>
            <a:ext cx="172329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822016" y="2349305"/>
            <a:ext cx="86165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 rot="5400000">
            <a:off x="4467838" y="1643056"/>
            <a:ext cx="270803" cy="369277"/>
          </a:xfrm>
          <a:prstGeom prst="triangle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3858725" y="1827694"/>
            <a:ext cx="559876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858725" y="1247134"/>
            <a:ext cx="0" cy="206471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852451" y="914088"/>
            <a:ext cx="3893" cy="3520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35103">
            <a:off x="3820523" y="1949418"/>
            <a:ext cx="94524" cy="35341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35103" flipH="1">
            <a:off x="3824514" y="1985455"/>
            <a:ext cx="90586" cy="26506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35103">
            <a:off x="3819696" y="2011892"/>
            <a:ext cx="94524" cy="35341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35103" flipH="1">
            <a:off x="3823686" y="2047929"/>
            <a:ext cx="90586" cy="26506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35103">
            <a:off x="3817409" y="2074137"/>
            <a:ext cx="94524" cy="35341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35103" flipH="1">
            <a:off x="3824517" y="1931929"/>
            <a:ext cx="43318" cy="15418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35103" flipH="1">
            <a:off x="3861940" y="2112760"/>
            <a:ext cx="43318" cy="15418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692769" y="1450445"/>
            <a:ext cx="172329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866958" y="2131443"/>
            <a:ext cx="0" cy="186373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92769" y="1445292"/>
            <a:ext cx="0" cy="344659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58725" y="1782561"/>
            <a:ext cx="0" cy="147545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618914" y="2821332"/>
            <a:ext cx="0" cy="344659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3692769" y="3159120"/>
            <a:ext cx="172329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3778934" y="3693856"/>
            <a:ext cx="172329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3822016" y="3725345"/>
            <a:ext cx="86165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/>
          <p:cNvSpPr/>
          <p:nvPr/>
        </p:nvSpPr>
        <p:spPr>
          <a:xfrm rot="5400000">
            <a:off x="4467838" y="3019096"/>
            <a:ext cx="270803" cy="369277"/>
          </a:xfrm>
          <a:prstGeom prst="triangle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3858725" y="3203734"/>
            <a:ext cx="559876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858725" y="2623174"/>
            <a:ext cx="0" cy="206471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3858725" y="2519040"/>
            <a:ext cx="0" cy="1230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35103">
            <a:off x="3820523" y="3325458"/>
            <a:ext cx="94524" cy="35341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35103" flipH="1">
            <a:off x="3824514" y="3361495"/>
            <a:ext cx="90586" cy="26506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35103">
            <a:off x="3819696" y="3387932"/>
            <a:ext cx="94524" cy="35341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35103" flipH="1">
            <a:off x="3823686" y="3423969"/>
            <a:ext cx="90586" cy="26506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35103">
            <a:off x="3817409" y="3450177"/>
            <a:ext cx="94524" cy="35341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35103" flipH="1">
            <a:off x="3824517" y="3307969"/>
            <a:ext cx="43318" cy="15418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35103" flipH="1">
            <a:off x="3861940" y="3488800"/>
            <a:ext cx="43318" cy="15418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3692769" y="2826485"/>
            <a:ext cx="172329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866958" y="3507483"/>
            <a:ext cx="0" cy="186373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692769" y="2821332"/>
            <a:ext cx="0" cy="344659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858725" y="3158601"/>
            <a:ext cx="0" cy="147545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25" idx="5"/>
            <a:endCxn id="83" idx="1"/>
          </p:cNvCxnSpPr>
          <p:nvPr/>
        </p:nvCxnSpPr>
        <p:spPr>
          <a:xfrm>
            <a:off x="4603239" y="1895395"/>
            <a:ext cx="0" cy="1240639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3630793" y="4147366"/>
            <a:ext cx="0" cy="344659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3704648" y="4485154"/>
            <a:ext cx="172329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3790813" y="5019890"/>
            <a:ext cx="172329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833895" y="5051379"/>
            <a:ext cx="86165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Isosceles Triangle 210"/>
          <p:cNvSpPr/>
          <p:nvPr/>
        </p:nvSpPr>
        <p:spPr>
          <a:xfrm rot="5400000">
            <a:off x="4479717" y="4345130"/>
            <a:ext cx="270803" cy="369277"/>
          </a:xfrm>
          <a:prstGeom prst="triangle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cxnSp>
        <p:nvCxnSpPr>
          <p:cNvPr id="212" name="Straight Connector 211"/>
          <p:cNvCxnSpPr/>
          <p:nvPr/>
        </p:nvCxnSpPr>
        <p:spPr>
          <a:xfrm flipH="1">
            <a:off x="3870604" y="4529768"/>
            <a:ext cx="559876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3870604" y="3949208"/>
            <a:ext cx="0" cy="206471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3870604" y="3845074"/>
            <a:ext cx="0" cy="1230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rot="535103">
            <a:off x="3832402" y="4651492"/>
            <a:ext cx="94524" cy="35341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rot="535103" flipH="1">
            <a:off x="3836393" y="4687529"/>
            <a:ext cx="90586" cy="26506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535103">
            <a:off x="3831575" y="4713966"/>
            <a:ext cx="94524" cy="35341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rot="535103" flipH="1">
            <a:off x="3835565" y="4750003"/>
            <a:ext cx="90586" cy="26506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rot="535103">
            <a:off x="3829288" y="4776211"/>
            <a:ext cx="94524" cy="35341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rot="535103" flipH="1">
            <a:off x="3836396" y="4634003"/>
            <a:ext cx="43318" cy="15418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rot="535103" flipH="1">
            <a:off x="3873819" y="4814834"/>
            <a:ext cx="43318" cy="15418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3704648" y="4152519"/>
            <a:ext cx="172329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3878837" y="4833517"/>
            <a:ext cx="0" cy="186373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3704648" y="4147366"/>
            <a:ext cx="0" cy="344659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3870604" y="4484635"/>
            <a:ext cx="0" cy="147545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783533" y="1827694"/>
            <a:ext cx="1875101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4783533" y="3203734"/>
            <a:ext cx="1875101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4815259" y="4529768"/>
            <a:ext cx="1875101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4815259" y="5905808"/>
            <a:ext cx="1875101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3630793" y="5523406"/>
            <a:ext cx="0" cy="344659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3704648" y="5861194"/>
            <a:ext cx="172329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3797434" y="6507423"/>
            <a:ext cx="172329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3840516" y="6538912"/>
            <a:ext cx="86165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Isosceles Triangle 232"/>
          <p:cNvSpPr/>
          <p:nvPr/>
        </p:nvSpPr>
        <p:spPr>
          <a:xfrm rot="5400000">
            <a:off x="4479717" y="5721170"/>
            <a:ext cx="270803" cy="369277"/>
          </a:xfrm>
          <a:prstGeom prst="triangle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cxnSp>
        <p:nvCxnSpPr>
          <p:cNvPr id="234" name="Straight Connector 233"/>
          <p:cNvCxnSpPr/>
          <p:nvPr/>
        </p:nvCxnSpPr>
        <p:spPr>
          <a:xfrm flipH="1">
            <a:off x="3870604" y="5905808"/>
            <a:ext cx="559876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3870604" y="5325248"/>
            <a:ext cx="0" cy="206471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V="1">
            <a:off x="3870604" y="5221114"/>
            <a:ext cx="0" cy="1230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rot="535103">
            <a:off x="3832402" y="6027532"/>
            <a:ext cx="94524" cy="35341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rot="535103" flipH="1">
            <a:off x="3836393" y="6063569"/>
            <a:ext cx="90586" cy="26506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rot="535103">
            <a:off x="3831575" y="6090006"/>
            <a:ext cx="94524" cy="35341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rot="535103" flipH="1">
            <a:off x="3835565" y="6126043"/>
            <a:ext cx="90586" cy="26506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rot="535103">
            <a:off x="3829288" y="6152251"/>
            <a:ext cx="94524" cy="35341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535103" flipH="1">
            <a:off x="3836396" y="6010043"/>
            <a:ext cx="43318" cy="15418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rot="535103" flipH="1">
            <a:off x="3873819" y="6190874"/>
            <a:ext cx="43318" cy="15418"/>
          </a:xfrm>
          <a:prstGeom prst="lin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3704648" y="5528559"/>
            <a:ext cx="172329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3878837" y="6209557"/>
            <a:ext cx="0" cy="297866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822014" y="1617621"/>
            <a:ext cx="1779554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822014" y="2993661"/>
            <a:ext cx="1779554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1851240" y="4319695"/>
            <a:ext cx="1779554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851240" y="5695735"/>
            <a:ext cx="1779554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3704648" y="5523406"/>
            <a:ext cx="0" cy="344659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3870604" y="5860675"/>
            <a:ext cx="0" cy="147545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211" idx="5"/>
            <a:endCxn id="233" idx="1"/>
          </p:cNvCxnSpPr>
          <p:nvPr/>
        </p:nvCxnSpPr>
        <p:spPr>
          <a:xfrm>
            <a:off x="4615118" y="4597469"/>
            <a:ext cx="0" cy="1240639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822014" y="2438400"/>
            <a:ext cx="2785739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1841259" y="5140474"/>
            <a:ext cx="2785739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923728" y="228451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 1,2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923728" y="4986585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 3,4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923728" y="1463732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Input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923728" y="2839772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Input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864416" y="416580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Input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864416" y="55459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Input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6831483" y="1680021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Output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6831483" y="3056061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Output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6772171" y="4382095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Output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6772171" y="576221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Output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4064835" y="805193"/>
            <a:ext cx="2295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Vcc</a:t>
            </a:r>
            <a:r>
              <a:rPr lang="en-US" dirty="0" smtClean="0">
                <a:solidFill>
                  <a:schemeClr val="bg1"/>
                </a:solidFill>
              </a:rPr>
              <a:t>, Motor Supply Voltage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191000" y="6405978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GND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H-Bridge Pinout</a:t>
            </a:r>
            <a:endParaRPr lang="en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sz="2400" dirty="0" smtClean="0"/>
              <a:t>-EN pins enable output (1 EN pin per pair)</a:t>
            </a:r>
          </a:p>
          <a:p>
            <a:pPr lvl="0"/>
            <a:r>
              <a:rPr lang="en" sz="2400" dirty="0" smtClean="0"/>
              <a:t>-A’s are control inputs</a:t>
            </a:r>
          </a:p>
          <a:p>
            <a:pPr lvl="0"/>
            <a:r>
              <a:rPr lang="en" sz="2400" dirty="0" smtClean="0"/>
              <a:t>-Y’s are outputs</a:t>
            </a:r>
          </a:p>
          <a:p>
            <a:pPr lvl="0"/>
            <a:r>
              <a:rPr lang="en" sz="2400" dirty="0" smtClean="0"/>
              <a:t>-Vcc1 is circuit logic voltage</a:t>
            </a:r>
          </a:p>
          <a:p>
            <a:pPr lvl="0"/>
            <a:r>
              <a:rPr lang="en" sz="2400" dirty="0" smtClean="0"/>
              <a:t>-Vcc2 is the motor supply</a:t>
            </a:r>
          </a:p>
          <a:p>
            <a:pPr lvl="0"/>
            <a:r>
              <a:rPr lang="en" sz="2400" dirty="0" smtClean="0"/>
              <a:t>-Grounds go to ground</a:t>
            </a:r>
            <a:endParaRPr lang="e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99" y="3608496"/>
            <a:ext cx="4442201" cy="28319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89999" y="6469073"/>
            <a:ext cx="3400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http://www.ti.com/lit/ds/symlink/l293d.pdf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0ADB-6DA2-472F-B8C6-DB40BC9DFF5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Full-Bridge with DC Motor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30ADB-6DA2-472F-B8C6-DB40BC9DFF55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2499169" y="2216452"/>
            <a:ext cx="914304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78695" y="1717206"/>
            <a:ext cx="0" cy="44997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075117" y="2158206"/>
            <a:ext cx="224985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187609" y="2856332"/>
            <a:ext cx="224985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1243856" y="2897443"/>
            <a:ext cx="112493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2087011" y="1975397"/>
            <a:ext cx="353548" cy="482111"/>
          </a:xfrm>
          <a:prstGeom prst="triangle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291781" y="2216452"/>
            <a:ext cx="730949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291781" y="1458500"/>
            <a:ext cx="0" cy="26956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291781" y="1322547"/>
            <a:ext cx="0" cy="1607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 rot="535103">
            <a:off x="1229097" y="2358000"/>
            <a:ext cx="144633" cy="245784"/>
            <a:chOff x="5600700" y="4376727"/>
            <a:chExt cx="357227" cy="1623649"/>
          </a:xfrm>
          <a:solidFill>
            <a:schemeClr val="tx1"/>
          </a:solidFill>
          <a:effectLst/>
        </p:grpSpPr>
        <p:cxnSp>
          <p:nvCxnSpPr>
            <p:cNvPr id="73" name="Straight Connector 72"/>
            <p:cNvCxnSpPr/>
            <p:nvPr/>
          </p:nvCxnSpPr>
          <p:spPr>
            <a:xfrm>
              <a:off x="5600700" y="4495800"/>
              <a:ext cx="304800" cy="30480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5629295" y="4800600"/>
              <a:ext cx="292100" cy="22860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629295" y="5029200"/>
              <a:ext cx="304800" cy="30480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5657890" y="5334000"/>
              <a:ext cx="292100" cy="22860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653127" y="5562600"/>
              <a:ext cx="304800" cy="30480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5600700" y="4376727"/>
              <a:ext cx="139681" cy="132976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5810309" y="5867400"/>
              <a:ext cx="139681" cy="132976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/>
          <p:cNvCxnSpPr/>
          <p:nvPr/>
        </p:nvCxnSpPr>
        <p:spPr>
          <a:xfrm flipH="1">
            <a:off x="1075117" y="1723933"/>
            <a:ext cx="224985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302529" y="2613012"/>
            <a:ext cx="0" cy="24332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32302" y="1942191"/>
            <a:ext cx="546393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075117" y="1717206"/>
            <a:ext cx="0" cy="44997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291781" y="2157528"/>
            <a:ext cx="0" cy="192628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2483888" y="3891009"/>
            <a:ext cx="5440912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63414" y="3391763"/>
            <a:ext cx="0" cy="44997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1059836" y="3832763"/>
            <a:ext cx="224985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1172328" y="4530889"/>
            <a:ext cx="224985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1228575" y="4572000"/>
            <a:ext cx="112493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Isosceles Triangle 93"/>
          <p:cNvSpPr/>
          <p:nvPr/>
        </p:nvSpPr>
        <p:spPr>
          <a:xfrm rot="5400000">
            <a:off x="2071730" y="3649954"/>
            <a:ext cx="353548" cy="482111"/>
          </a:xfrm>
          <a:prstGeom prst="triangle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1276500" y="3891009"/>
            <a:ext cx="730949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276500" y="3133057"/>
            <a:ext cx="0" cy="26956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1276500" y="2997104"/>
            <a:ext cx="0" cy="1607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 rot="535103">
            <a:off x="1213816" y="4032557"/>
            <a:ext cx="144633" cy="245784"/>
            <a:chOff x="5600700" y="4376727"/>
            <a:chExt cx="357227" cy="1623649"/>
          </a:xfrm>
          <a:solidFill>
            <a:schemeClr val="tx1"/>
          </a:solidFill>
          <a:effectLst/>
        </p:grpSpPr>
        <p:cxnSp>
          <p:nvCxnSpPr>
            <p:cNvPr id="108" name="Straight Connector 107"/>
            <p:cNvCxnSpPr/>
            <p:nvPr/>
          </p:nvCxnSpPr>
          <p:spPr>
            <a:xfrm>
              <a:off x="5600700" y="4495800"/>
              <a:ext cx="304800" cy="30480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5629295" y="4800600"/>
              <a:ext cx="292100" cy="22860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5629295" y="5029200"/>
              <a:ext cx="304800" cy="30480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5657890" y="5334000"/>
              <a:ext cx="292100" cy="22860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653127" y="5562600"/>
              <a:ext cx="304800" cy="30480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5600700" y="4376727"/>
              <a:ext cx="139681" cy="132976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5810309" y="5867400"/>
              <a:ext cx="139681" cy="132976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01"/>
          <p:cNvCxnSpPr/>
          <p:nvPr/>
        </p:nvCxnSpPr>
        <p:spPr>
          <a:xfrm flipH="1">
            <a:off x="1059836" y="3398490"/>
            <a:ext cx="224985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287248" y="4287569"/>
            <a:ext cx="0" cy="24332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17021" y="3616748"/>
            <a:ext cx="546393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059836" y="3391763"/>
            <a:ext cx="0" cy="44997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276500" y="3832085"/>
            <a:ext cx="0" cy="192628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176441" y="2348274"/>
            <a:ext cx="0" cy="142405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17021" y="2990446"/>
            <a:ext cx="1759420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5222101" y="2476368"/>
            <a:ext cx="1219200" cy="1219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cxnSp>
        <p:nvCxnSpPr>
          <p:cNvPr id="117" name="left top"/>
          <p:cNvCxnSpPr/>
          <p:nvPr/>
        </p:nvCxnSpPr>
        <p:spPr>
          <a:xfrm>
            <a:off x="3413473" y="2191740"/>
            <a:ext cx="0" cy="9198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ight bottom"/>
          <p:cNvCxnSpPr/>
          <p:nvPr/>
        </p:nvCxnSpPr>
        <p:spPr>
          <a:xfrm>
            <a:off x="7889101" y="3085968"/>
            <a:ext cx="0" cy="7979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6448025" y="3085968"/>
            <a:ext cx="1447800" cy="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115" idx="2"/>
          </p:cNvCxnSpPr>
          <p:nvPr/>
        </p:nvCxnSpPr>
        <p:spPr>
          <a:xfrm flipV="1">
            <a:off x="3388820" y="3085968"/>
            <a:ext cx="1833281" cy="99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ight to left"/>
          <p:cNvSpPr/>
          <p:nvPr/>
        </p:nvSpPr>
        <p:spPr>
          <a:xfrm flipH="1">
            <a:off x="4574402" y="2036763"/>
            <a:ext cx="2362200" cy="762000"/>
          </a:xfrm>
          <a:prstGeom prst="curved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left to right"/>
          <p:cNvSpPr/>
          <p:nvPr/>
        </p:nvSpPr>
        <p:spPr>
          <a:xfrm>
            <a:off x="4650601" y="2039896"/>
            <a:ext cx="2362200" cy="762000"/>
          </a:xfrm>
          <a:prstGeom prst="curved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791059" y="2928229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+             -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19472" y="2669967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66445" y="159328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Input 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52400" y="323787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Input B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83" name="Shape 123"/>
          <p:cNvGraphicFramePr/>
          <p:nvPr>
            <p:extLst>
              <p:ext uri="{D42A27DB-BD31-4B8C-83A1-F6EECF244321}">
                <p14:modId xmlns="" xmlns:p14="http://schemas.microsoft.com/office/powerpoint/2010/main" val="2381382522"/>
              </p:ext>
            </p:extLst>
          </p:nvPr>
        </p:nvGraphicFramePr>
        <p:xfrm>
          <a:off x="3413473" y="4648200"/>
          <a:ext cx="4486276" cy="1586755"/>
        </p:xfrm>
        <a:graphic>
          <a:graphicData uri="http://schemas.openxmlformats.org/drawingml/2006/table">
            <a:tbl>
              <a:tblPr>
                <a:noFill/>
                <a:tableStyleId>{6B6B3D54-5498-4CF1-B024-B4BE514A9F3F}</a:tableStyleId>
              </a:tblPr>
              <a:tblGrid>
                <a:gridCol w="1121569"/>
                <a:gridCol w="1121569"/>
                <a:gridCol w="1121569"/>
                <a:gridCol w="1121569"/>
              </a:tblGrid>
              <a:tr h="261122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50" b="1" dirty="0">
                          <a:solidFill>
                            <a:srgbClr val="FFFFFF"/>
                          </a:solidFill>
                        </a:rPr>
                        <a:t>ENABLE</a:t>
                      </a:r>
                    </a:p>
                  </a:txBody>
                  <a:tcPr marL="20836" marR="20836" marT="66664" marB="66664" anchor="b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50" b="1">
                          <a:solidFill>
                            <a:srgbClr val="FFFFFF"/>
                          </a:solidFill>
                        </a:rPr>
                        <a:t>Input A</a:t>
                      </a:r>
                    </a:p>
                  </a:txBody>
                  <a:tcPr marL="20836" marR="20836" marT="66664" marB="66664" anchor="b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50" b="1">
                          <a:solidFill>
                            <a:srgbClr val="FFFFFF"/>
                          </a:solidFill>
                        </a:rPr>
                        <a:t>Input B</a:t>
                      </a:r>
                    </a:p>
                  </a:txBody>
                  <a:tcPr marL="20836" marR="20836" marT="66664" marB="66664" anchor="b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50" b="1">
                          <a:solidFill>
                            <a:srgbClr val="FFFFFF"/>
                          </a:solidFill>
                        </a:rPr>
                        <a:t>Result</a:t>
                      </a:r>
                    </a:p>
                  </a:txBody>
                  <a:tcPr marL="20836" marR="20836" marT="66664" marB="66664" anchor="b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22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50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" sz="1050" dirty="0">
                        <a:solidFill>
                          <a:srgbClr val="FFFFFF"/>
                        </a:solidFill>
                      </a:endParaRPr>
                    </a:p>
                  </a:txBody>
                  <a:tcPr marL="20836" marR="20836" marT="66664" marB="66664" anchor="b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50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" sz="1050" dirty="0">
                        <a:solidFill>
                          <a:srgbClr val="FFFFFF"/>
                        </a:solidFill>
                      </a:endParaRPr>
                    </a:p>
                  </a:txBody>
                  <a:tcPr marL="20836" marR="20836" marT="66664" marB="66664" anchor="b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50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" sz="1050" dirty="0">
                        <a:solidFill>
                          <a:srgbClr val="FFFFFF"/>
                        </a:solidFill>
                      </a:endParaRPr>
                    </a:p>
                  </a:txBody>
                  <a:tcPr marL="20836" marR="20836" marT="66664" marB="66664" anchor="b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50" dirty="0">
                          <a:solidFill>
                            <a:srgbClr val="FFFFFF"/>
                          </a:solidFill>
                        </a:rPr>
                        <a:t>Motor turns </a:t>
                      </a:r>
                      <a:r>
                        <a:rPr lang="en" sz="1050" dirty="0" smtClean="0">
                          <a:solidFill>
                            <a:srgbClr val="FFFFFF"/>
                          </a:solidFill>
                        </a:rPr>
                        <a:t>CW</a:t>
                      </a:r>
                      <a:endParaRPr lang="en" sz="1050" dirty="0">
                        <a:solidFill>
                          <a:srgbClr val="FFFFFF"/>
                        </a:solidFill>
                      </a:endParaRPr>
                    </a:p>
                  </a:txBody>
                  <a:tcPr marL="20836" marR="20836" marT="66664" marB="66664" anchor="b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22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50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" sz="1050" dirty="0">
                        <a:solidFill>
                          <a:srgbClr val="FFFFFF"/>
                        </a:solidFill>
                      </a:endParaRPr>
                    </a:p>
                  </a:txBody>
                  <a:tcPr marL="20836" marR="20836" marT="66664" marB="66664" anchor="b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50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" sz="1050" dirty="0">
                        <a:solidFill>
                          <a:srgbClr val="FFFFFF"/>
                        </a:solidFill>
                      </a:endParaRPr>
                    </a:p>
                  </a:txBody>
                  <a:tcPr marL="20836" marR="20836" marT="66664" marB="66664" anchor="b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50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" sz="1050" dirty="0">
                        <a:solidFill>
                          <a:srgbClr val="FFFFFF"/>
                        </a:solidFill>
                      </a:endParaRPr>
                    </a:p>
                  </a:txBody>
                  <a:tcPr marL="20836" marR="20836" marT="66664" marB="66664" anchor="b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50" dirty="0">
                          <a:solidFill>
                            <a:srgbClr val="FFFFFF"/>
                          </a:solidFill>
                        </a:rPr>
                        <a:t>Motor turns </a:t>
                      </a:r>
                      <a:r>
                        <a:rPr lang="en" sz="1050" dirty="0" smtClean="0">
                          <a:solidFill>
                            <a:srgbClr val="FFFFFF"/>
                          </a:solidFill>
                        </a:rPr>
                        <a:t>CCW</a:t>
                      </a:r>
                      <a:endParaRPr lang="en" sz="1050" dirty="0">
                        <a:solidFill>
                          <a:srgbClr val="FFFFFF"/>
                        </a:solidFill>
                      </a:endParaRPr>
                    </a:p>
                  </a:txBody>
                  <a:tcPr marL="20836" marR="20836" marT="66664" marB="66664" anchor="b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22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50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" sz="1050" dirty="0">
                        <a:solidFill>
                          <a:srgbClr val="FFFFFF"/>
                        </a:solidFill>
                      </a:endParaRPr>
                    </a:p>
                  </a:txBody>
                  <a:tcPr marL="20836" marR="20836" marT="66664" marB="66664" anchor="b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50" dirty="0" smtClean="0">
                          <a:solidFill>
                            <a:srgbClr val="FFFFFF"/>
                          </a:solidFill>
                        </a:rPr>
                        <a:t>0 or 1</a:t>
                      </a:r>
                      <a:endParaRPr lang="en" sz="1050" dirty="0">
                        <a:solidFill>
                          <a:srgbClr val="FFFFFF"/>
                        </a:solidFill>
                      </a:endParaRPr>
                    </a:p>
                  </a:txBody>
                  <a:tcPr marL="20836" marR="20836" marT="66664" marB="66664" anchor="b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50" dirty="0" smtClean="0">
                          <a:solidFill>
                            <a:srgbClr val="FFFFFF"/>
                          </a:solidFill>
                        </a:rPr>
                        <a:t>0 or 1</a:t>
                      </a:r>
                      <a:endParaRPr lang="en" sz="1050" dirty="0">
                        <a:solidFill>
                          <a:srgbClr val="FFFFFF"/>
                        </a:solidFill>
                      </a:endParaRPr>
                    </a:p>
                  </a:txBody>
                  <a:tcPr marL="20836" marR="20836" marT="66664" marB="66664" anchor="b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50" dirty="0">
                          <a:solidFill>
                            <a:srgbClr val="FFFFFF"/>
                          </a:solidFill>
                        </a:rPr>
                        <a:t>Fast Stop</a:t>
                      </a:r>
                    </a:p>
                  </a:txBody>
                  <a:tcPr marL="20836" marR="20836" marT="66664" marB="66664" anchor="b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22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50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" sz="1050" dirty="0">
                        <a:solidFill>
                          <a:srgbClr val="FFFFFF"/>
                        </a:solidFill>
                      </a:endParaRPr>
                    </a:p>
                  </a:txBody>
                  <a:tcPr marL="20836" marR="20836" marT="66664" marB="66664" anchor="b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50" dirty="0" smtClean="0">
                          <a:solidFill>
                            <a:srgbClr val="FFFFFF"/>
                          </a:solidFill>
                        </a:rPr>
                        <a:t>0 </a:t>
                      </a:r>
                      <a:r>
                        <a:rPr lang="en" sz="1050" dirty="0">
                          <a:solidFill>
                            <a:srgbClr val="FFFFFF"/>
                          </a:solidFill>
                        </a:rPr>
                        <a:t>or </a:t>
                      </a:r>
                      <a:r>
                        <a:rPr lang="en" sz="1050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" sz="1050" dirty="0">
                        <a:solidFill>
                          <a:srgbClr val="FFFFFF"/>
                        </a:solidFill>
                      </a:endParaRPr>
                    </a:p>
                  </a:txBody>
                  <a:tcPr marL="20836" marR="20836" marT="66664" marB="66664" anchor="b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50" dirty="0" smtClean="0">
                          <a:solidFill>
                            <a:srgbClr val="FFFFFF"/>
                          </a:solidFill>
                        </a:rPr>
                        <a:t>0 or 1</a:t>
                      </a:r>
                      <a:endParaRPr lang="en" sz="1050" dirty="0">
                        <a:solidFill>
                          <a:srgbClr val="FFFFFF"/>
                        </a:solidFill>
                      </a:endParaRPr>
                    </a:p>
                  </a:txBody>
                  <a:tcPr marL="20836" marR="20836" marT="66664" marB="66664" anchor="b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buNone/>
                      </a:pPr>
                      <a:r>
                        <a:rPr lang="en" sz="1050" dirty="0" smtClean="0">
                          <a:solidFill>
                            <a:srgbClr val="FFFFFF"/>
                          </a:solidFill>
                        </a:rPr>
                        <a:t>Free Spin</a:t>
                      </a:r>
                      <a:endParaRPr lang="en" sz="1050" dirty="0">
                        <a:solidFill>
                          <a:srgbClr val="FFFFFF"/>
                        </a:solidFill>
                      </a:endParaRPr>
                    </a:p>
                  </a:txBody>
                  <a:tcPr marL="20836" marR="20836" marT="66664" marB="66664" anchor="b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7" name="TextBox 236"/>
          <p:cNvSpPr txBox="1"/>
          <p:nvPr/>
        </p:nvSpPr>
        <p:spPr>
          <a:xfrm>
            <a:off x="370883" y="15932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56838" y="32378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50" name="Top HI"/>
          <p:cNvGrpSpPr/>
          <p:nvPr/>
        </p:nvGrpSpPr>
        <p:grpSpPr>
          <a:xfrm>
            <a:off x="1075116" y="1323785"/>
            <a:ext cx="4146984" cy="1789082"/>
            <a:chOff x="1075116" y="1323785"/>
            <a:chExt cx="4146984" cy="1789082"/>
          </a:xfrm>
        </p:grpSpPr>
        <p:cxnSp>
          <p:nvCxnSpPr>
            <p:cNvPr id="239" name="Straight Connector 238"/>
            <p:cNvCxnSpPr/>
            <p:nvPr/>
          </p:nvCxnSpPr>
          <p:spPr>
            <a:xfrm flipH="1">
              <a:off x="2499168" y="2217690"/>
              <a:ext cx="91430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flipH="1">
              <a:off x="1075116" y="2159444"/>
              <a:ext cx="2249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Isosceles Triangle 240"/>
            <p:cNvSpPr/>
            <p:nvPr/>
          </p:nvSpPr>
          <p:spPr>
            <a:xfrm rot="5400000">
              <a:off x="2087010" y="1976635"/>
              <a:ext cx="353548" cy="482111"/>
            </a:xfrm>
            <a:prstGeom prst="triangle">
              <a:avLst/>
            </a:prstGeom>
            <a:noFill/>
            <a:ln w="57150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cxnSp>
          <p:nvCxnSpPr>
            <p:cNvPr id="242" name="Straight Connector 241"/>
            <p:cNvCxnSpPr/>
            <p:nvPr/>
          </p:nvCxnSpPr>
          <p:spPr>
            <a:xfrm flipH="1">
              <a:off x="1291780" y="2217690"/>
              <a:ext cx="73094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1291780" y="1459738"/>
              <a:ext cx="0" cy="26956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V="1">
              <a:off x="1291780" y="1323785"/>
              <a:ext cx="0" cy="16070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H="1">
              <a:off x="1075116" y="1725171"/>
              <a:ext cx="2249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1075116" y="1718444"/>
              <a:ext cx="0" cy="44997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1291780" y="2158766"/>
              <a:ext cx="0" cy="192628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left top"/>
            <p:cNvCxnSpPr/>
            <p:nvPr/>
          </p:nvCxnSpPr>
          <p:spPr>
            <a:xfrm>
              <a:off x="3413472" y="2192978"/>
              <a:ext cx="0" cy="91988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3388819" y="3087206"/>
              <a:ext cx="1833281" cy="99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TextBox 250"/>
          <p:cNvSpPr txBox="1"/>
          <p:nvPr/>
        </p:nvSpPr>
        <p:spPr>
          <a:xfrm>
            <a:off x="316669" y="26640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3413472" y="4953000"/>
            <a:ext cx="4482353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3421092" y="5257800"/>
            <a:ext cx="4482353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/>
          <p:cNvSpPr txBox="1"/>
          <p:nvPr/>
        </p:nvSpPr>
        <p:spPr>
          <a:xfrm>
            <a:off x="378324" y="15932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364279" y="32378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24110" y="26640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57" name="Top HI"/>
          <p:cNvGrpSpPr/>
          <p:nvPr/>
        </p:nvGrpSpPr>
        <p:grpSpPr>
          <a:xfrm>
            <a:off x="1060164" y="2994660"/>
            <a:ext cx="6864636" cy="1070680"/>
            <a:chOff x="1075116" y="1323785"/>
            <a:chExt cx="6864636" cy="1070680"/>
          </a:xfrm>
        </p:grpSpPr>
        <p:cxnSp>
          <p:nvCxnSpPr>
            <p:cNvPr id="258" name="Straight Connector 257"/>
            <p:cNvCxnSpPr/>
            <p:nvPr/>
          </p:nvCxnSpPr>
          <p:spPr>
            <a:xfrm flipH="1">
              <a:off x="2499168" y="2217690"/>
              <a:ext cx="544058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H="1">
              <a:off x="1075116" y="2159444"/>
              <a:ext cx="2249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Isosceles Triangle 259"/>
            <p:cNvSpPr/>
            <p:nvPr/>
          </p:nvSpPr>
          <p:spPr>
            <a:xfrm rot="5400000">
              <a:off x="2087010" y="1976635"/>
              <a:ext cx="353548" cy="482111"/>
            </a:xfrm>
            <a:prstGeom prst="triangle">
              <a:avLst/>
            </a:prstGeom>
            <a:noFill/>
            <a:ln w="57150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cxnSp>
          <p:nvCxnSpPr>
            <p:cNvPr id="261" name="Straight Connector 260"/>
            <p:cNvCxnSpPr/>
            <p:nvPr/>
          </p:nvCxnSpPr>
          <p:spPr>
            <a:xfrm flipH="1">
              <a:off x="1291780" y="2217690"/>
              <a:ext cx="73094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1291780" y="1459738"/>
              <a:ext cx="0" cy="26956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V="1">
              <a:off x="1291780" y="1323785"/>
              <a:ext cx="0" cy="16070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flipH="1">
              <a:off x="1075116" y="1725171"/>
              <a:ext cx="2249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1075116" y="1718444"/>
              <a:ext cx="0" cy="44997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1291780" y="2158766"/>
              <a:ext cx="0" cy="192628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7904053" y="1404137"/>
              <a:ext cx="0" cy="808928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flipH="1">
              <a:off x="6462977" y="1419720"/>
              <a:ext cx="1441076" cy="4220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TextBox 274"/>
          <p:cNvSpPr txBox="1"/>
          <p:nvPr/>
        </p:nvSpPr>
        <p:spPr>
          <a:xfrm>
            <a:off x="4835432" y="2974111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-             +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537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5" grpId="1" animBg="1"/>
      <p:bldP spid="126" grpId="0"/>
      <p:bldP spid="126" grpId="1"/>
      <p:bldP spid="180" grpId="0"/>
      <p:bldP spid="181" grpId="0"/>
      <p:bldP spid="182" grpId="0"/>
      <p:bldP spid="237" grpId="0"/>
      <p:bldP spid="237" grpId="1"/>
      <p:bldP spid="238" grpId="0"/>
      <p:bldP spid="238" grpId="1"/>
      <p:bldP spid="251" grpId="0"/>
      <p:bldP spid="251" grpId="1"/>
      <p:bldP spid="252" grpId="0" animBg="1"/>
      <p:bldP spid="252" grpId="1" animBg="1"/>
      <p:bldP spid="253" grpId="0" animBg="1"/>
      <p:bldP spid="254" grpId="0"/>
      <p:bldP spid="255" grpId="0"/>
      <p:bldP spid="256" grpId="0"/>
      <p:bldP spid="275" grpId="0"/>
    </p:bldLst>
  </p:timing>
</p:sld>
</file>

<file path=ppt/theme/theme1.xml><?xml version="1.0" encoding="utf-8"?>
<a:theme xmlns:a="http://schemas.openxmlformats.org/drawingml/2006/main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415</Words>
  <Application>Microsoft Office PowerPoint</Application>
  <PresentationFormat>On-screen Show (4:3)</PresentationFormat>
  <Paragraphs>177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steps</vt:lpstr>
      <vt:lpstr>H-Bridges and Stepper Motors</vt:lpstr>
      <vt:lpstr>Standard DC Motors</vt:lpstr>
      <vt:lpstr>Stopping</vt:lpstr>
      <vt:lpstr>Free Spinning</vt:lpstr>
      <vt:lpstr>H-Bridges!</vt:lpstr>
      <vt:lpstr>H-Bridges</vt:lpstr>
      <vt:lpstr>H-Bridges</vt:lpstr>
      <vt:lpstr>H-Bridge Pinout</vt:lpstr>
      <vt:lpstr> Full-Bridge with DC Motor</vt:lpstr>
      <vt:lpstr>H-Bridge with DC Motor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Mehta, Ronak</dc:creator>
  <cp:lastModifiedBy>qw</cp:lastModifiedBy>
  <cp:revision>85</cp:revision>
  <dcterms:modified xsi:type="dcterms:W3CDTF">2015-10-06T13:42:09Z</dcterms:modified>
</cp:coreProperties>
</file>