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5" r:id="rId3"/>
    <p:sldId id="301" r:id="rId4"/>
    <p:sldId id="299" r:id="rId5"/>
    <p:sldId id="312" r:id="rId6"/>
    <p:sldId id="302" r:id="rId7"/>
    <p:sldId id="271" r:id="rId8"/>
    <p:sldId id="315" r:id="rId9"/>
    <p:sldId id="300" r:id="rId10"/>
    <p:sldId id="303" r:id="rId11"/>
    <p:sldId id="304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D08"/>
    <a:srgbClr val="F7F1E9"/>
    <a:srgbClr val="7EC2F1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103" autoAdjust="0"/>
  </p:normalViewPr>
  <p:slideViewPr>
    <p:cSldViewPr snapToGrid="0" showGuides="1">
      <p:cViewPr varScale="1">
        <p:scale>
          <a:sx n="115" d="100"/>
          <a:sy n="115" d="100"/>
        </p:scale>
        <p:origin x="3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66863" y="4429053"/>
            <a:ext cx="4458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환경 모니터링 </a:t>
            </a:r>
            <a:r>
              <a:rPr lang="ko-KR" altLang="en-US" sz="4000" b="1" spc="-150" dirty="0" err="1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드론</a:t>
            </a:r>
            <a:endParaRPr lang="ko-KR" altLang="en-US" sz="4000" b="1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2649" y="5196937"/>
            <a:ext cx="3406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구기훈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김태원 김대현 </a:t>
            </a:r>
            <a:r>
              <a:rPr lang="ko-KR" altLang="en-US" sz="15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김성운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5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장오준</a:t>
            </a:r>
            <a:r>
              <a:rPr lang="ko-KR" altLang="en-US" sz="15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8" y="1175583"/>
            <a:ext cx="3043844" cy="30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543695" cy="6858000"/>
          </a:xfrm>
          <a:prstGeom prst="rect">
            <a:avLst/>
          </a:prstGeom>
          <a:solidFill>
            <a:srgbClr val="7E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95" y="0"/>
            <a:ext cx="9648305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활용 범위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18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60" y="2440888"/>
            <a:ext cx="3430800" cy="3430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13" y="2450212"/>
            <a:ext cx="3433788" cy="3430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0" y="2451239"/>
            <a:ext cx="3426012" cy="3430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활용 범위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활용 범위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286" y="1227831"/>
            <a:ext cx="10658787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드론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기술을 이용하여 보안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농업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유통 등에 기술 </a:t>
            </a:r>
            <a:r>
              <a:rPr lang="ko-KR" altLang="en-US" sz="160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활용</a:t>
            </a:r>
            <a:endParaRPr lang="en-US" altLang="ko-KR" sz="1600" dirty="0" smtClean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센서 모니터링 및 통신기술을 이용하여 다양한 환경을 모니터링 하는 데 기술 활용</a:t>
            </a:r>
            <a:endParaRPr lang="en-US" altLang="ko-KR" sz="1600" dirty="0" smtClean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>
            <a:off x="2364902" y="5883613"/>
            <a:ext cx="0" cy="1080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6109588" y="5877391"/>
            <a:ext cx="0" cy="1080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9910256" y="5880497"/>
            <a:ext cx="0" cy="1080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75395" y="59791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E8D08"/>
                </a:solidFill>
                <a:latin typeface="+mj-ea"/>
                <a:ea typeface="+mj-ea"/>
              </a:rPr>
              <a:t>보안</a:t>
            </a:r>
            <a:endParaRPr lang="ko-KR" altLang="en-US" sz="2400" dirty="0">
              <a:solidFill>
                <a:srgbClr val="DE8D08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8886" y="59736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E8D08"/>
                </a:solidFill>
                <a:latin typeface="+mj-ea"/>
                <a:ea typeface="+mj-ea"/>
              </a:rPr>
              <a:t>농업</a:t>
            </a:r>
            <a:endParaRPr lang="ko-KR" altLang="en-US" sz="2400" dirty="0">
              <a:solidFill>
                <a:srgbClr val="DE8D08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09478" y="59736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E8D08"/>
                </a:solidFill>
                <a:latin typeface="+mj-ea"/>
                <a:ea typeface="+mj-ea"/>
              </a:rPr>
              <a:t>유통</a:t>
            </a:r>
            <a:endParaRPr lang="ko-KR" altLang="en-US" sz="2400" dirty="0">
              <a:solidFill>
                <a:srgbClr val="DE8D08"/>
              </a:solidFill>
              <a:latin typeface="+mj-ea"/>
              <a:ea typeface="+mj-ea"/>
            </a:endParaRPr>
          </a:p>
        </p:txBody>
      </p:sp>
      <p:sp>
        <p:nvSpPr>
          <p:cNvPr id="23" name="오각형 22"/>
          <p:cNvSpPr/>
          <p:nvPr/>
        </p:nvSpPr>
        <p:spPr>
          <a:xfrm rot="5400000">
            <a:off x="10944720" y="302401"/>
            <a:ext cx="1136814" cy="53201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7020" y="2185541"/>
            <a:ext cx="1082860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감사합니다</a:t>
            </a:r>
            <a:endParaRPr lang="en-US" altLang="ko-KR" sz="16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980113" y="1262721"/>
            <a:ext cx="4069794" cy="4705987"/>
            <a:chOff x="1585300" y="949252"/>
            <a:chExt cx="4069794" cy="4431024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1585300" y="949252"/>
              <a:ext cx="528400" cy="1057831"/>
            </a:xfrm>
            <a:prstGeom prst="rect">
              <a:avLst/>
            </a:prstGeom>
            <a:noFill/>
          </p:spPr>
          <p:txBody>
            <a:bodyPr wrap="none" lIns="108000" tIns="54000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dirty="0" smtClean="0">
                  <a:solidFill>
                    <a:schemeClr val="bg1"/>
                  </a:solidFill>
                </a:rPr>
                <a:t>01</a:t>
              </a:r>
              <a:endParaRPr lang="en-US" altLang="ko-KR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9518" y="1519086"/>
              <a:ext cx="1093569" cy="347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대기 오염</a:t>
              </a:r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9518" y="269222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센서</a:t>
              </a:r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9518" y="4043286"/>
              <a:ext cx="1093569" cy="347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활용 범위</a:t>
              </a:r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9518" y="5032524"/>
              <a:ext cx="184731" cy="347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700" y="3025306"/>
              <a:ext cx="3541394" cy="85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미세먼지 센서</a:t>
              </a:r>
              <a:endPara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오존 센서</a:t>
              </a:r>
              <a:endPara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UV</a:t>
              </a: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센서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700" y="1822901"/>
              <a:ext cx="3541394" cy="589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문제점</a:t>
              </a:r>
              <a:endPara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작품의 필요성</a:t>
              </a:r>
              <a:endPara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3700" y="4372264"/>
              <a:ext cx="3541394" cy="324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활용 범위</a:t>
              </a:r>
              <a:endPara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3982884" y="2520712"/>
            <a:ext cx="528400" cy="1123474"/>
          </a:xfrm>
          <a:prstGeom prst="rect">
            <a:avLst/>
          </a:prstGeom>
          <a:noFill/>
        </p:spPr>
        <p:txBody>
          <a:bodyPr wrap="none" lIns="108000" tIns="54000" rtlCol="0" anchor="ctr">
            <a:spAutoFit/>
          </a:bodyPr>
          <a:lstStyle/>
          <a:p>
            <a:pPr algn="r">
              <a:lnSpc>
                <a:spcPct val="360000"/>
              </a:lnSpc>
            </a:pPr>
            <a:r>
              <a:rPr lang="en-US" altLang="ko-KR" sz="2300" b="1" dirty="0" smtClean="0">
                <a:solidFill>
                  <a:schemeClr val="bg1"/>
                </a:solidFill>
              </a:rPr>
              <a:t>02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3993969" y="3953273"/>
            <a:ext cx="528400" cy="1123474"/>
          </a:xfrm>
          <a:prstGeom prst="rect">
            <a:avLst/>
          </a:prstGeom>
          <a:noFill/>
        </p:spPr>
        <p:txBody>
          <a:bodyPr wrap="none" lIns="108000" tIns="54000" rtlCol="0" anchor="ctr">
            <a:spAutoFit/>
          </a:bodyPr>
          <a:lstStyle/>
          <a:p>
            <a:pPr algn="r">
              <a:lnSpc>
                <a:spcPct val="360000"/>
              </a:lnSpc>
            </a:pPr>
            <a:r>
              <a:rPr lang="en-US" altLang="ko-KR" sz="2300" b="1" dirty="0" smtClean="0">
                <a:solidFill>
                  <a:schemeClr val="bg1"/>
                </a:solidFill>
              </a:rPr>
              <a:t>03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환경 오염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오각형 11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4709" y="303487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대기 오염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94025" y="3787158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대기오염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문제점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7475" y="2044801"/>
            <a:ext cx="3389878" cy="2643577"/>
            <a:chOff x="642778" y="2143125"/>
            <a:chExt cx="2657474" cy="1704975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160486" y="3257550"/>
                <a:ext cx="1058964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+mj-ea"/>
                    <a:ea typeface="+mj-ea"/>
                  </a:rPr>
                  <a:t>미세먼지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57268" y="2297247"/>
              <a:ext cx="1403218" cy="101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비염</a:t>
              </a:r>
              <a:endParaRPr lang="en-US" altLang="ko-KR" sz="1600" dirty="0" smtClean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천식</a:t>
              </a:r>
              <a:endParaRPr lang="en-US" altLang="ko-KR" sz="1600" dirty="0" smtClean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부정맥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  <p:sp>
        <p:nvSpPr>
          <p:cNvPr id="33" name="오각형 32"/>
          <p:cNvSpPr/>
          <p:nvPr/>
        </p:nvSpPr>
        <p:spPr>
          <a:xfrm rot="5400000">
            <a:off x="10944720" y="302401"/>
            <a:ext cx="1136814" cy="53201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903397" y="2044801"/>
            <a:ext cx="3389878" cy="2643577"/>
            <a:chOff x="642778" y="1971675"/>
            <a:chExt cx="2657474" cy="1704975"/>
          </a:xfrm>
        </p:grpSpPr>
        <p:sp>
          <p:nvSpPr>
            <p:cNvPr id="56" name="직사각형 55"/>
            <p:cNvSpPr/>
            <p:nvPr/>
          </p:nvSpPr>
          <p:spPr>
            <a:xfrm>
              <a:off x="642778" y="1971675"/>
              <a:ext cx="26574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65194" y="3257550"/>
              <a:ext cx="1254256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+mj-ea"/>
                  <a:ea typeface="+mj-ea"/>
                </a:rPr>
                <a:t>오존층 파괴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439319" y="2044800"/>
            <a:ext cx="3389878" cy="2643577"/>
            <a:chOff x="642778" y="1971675"/>
            <a:chExt cx="2657474" cy="1704975"/>
          </a:xfrm>
        </p:grpSpPr>
        <p:sp>
          <p:nvSpPr>
            <p:cNvPr id="61" name="직사각형 60"/>
            <p:cNvSpPr/>
            <p:nvPr/>
          </p:nvSpPr>
          <p:spPr>
            <a:xfrm>
              <a:off x="642778" y="1971675"/>
              <a:ext cx="2657474" cy="17049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344087" y="3257550"/>
              <a:ext cx="875362" cy="342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+mj-ea"/>
                  <a:ea typeface="+mj-ea"/>
                </a:rPr>
                <a:t>자외선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063047" y="2284328"/>
            <a:ext cx="1789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피부 노화</a:t>
            </a:r>
            <a:endParaRPr lang="en-US" altLang="ko-KR" sz="1600" dirty="0" smtClean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백내장</a:t>
            </a:r>
            <a:endParaRPr lang="en-US" altLang="ko-KR" sz="1600" dirty="0" smtClean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생태계 영향</a:t>
            </a:r>
            <a:endParaRPr lang="ko-KR" altLang="en-US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87632" y="2286167"/>
            <a:ext cx="1789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화상</a:t>
            </a:r>
            <a:endParaRPr lang="en-US" altLang="ko-KR" sz="1600" dirty="0" smtClean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피부암</a:t>
            </a:r>
            <a:endParaRPr lang="en-US" altLang="ko-KR" sz="1600" dirty="0" smtClean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탈모</a:t>
            </a:r>
            <a:endParaRPr lang="ko-KR" altLang="en-US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대기오염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작품의 필요성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오각형 29"/>
          <p:cNvSpPr/>
          <p:nvPr/>
        </p:nvSpPr>
        <p:spPr>
          <a:xfrm rot="5400000">
            <a:off x="10944720" y="302401"/>
            <a:ext cx="1136814" cy="53201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93172" y="1627063"/>
            <a:ext cx="8971304" cy="33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대기오염은 건강을 해치는 심각한 사회문제로</a:t>
            </a:r>
            <a:r>
              <a:rPr lang="en-US" altLang="ko-KR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, </a:t>
            </a: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건강과 안전을 지키기 위한 다양한 요구사항이 발생</a:t>
            </a:r>
            <a:r>
              <a:rPr lang="en-US" altLang="ko-KR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4</a:t>
            </a: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차 산업혁명 시기에 </a:t>
            </a:r>
            <a:r>
              <a:rPr lang="ko-KR" altLang="en-US" dirty="0" err="1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드론</a:t>
            </a: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 기술</a:t>
            </a:r>
            <a:r>
              <a:rPr lang="en-US" altLang="ko-KR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, </a:t>
            </a:r>
            <a:r>
              <a:rPr lang="en-US" altLang="ko-KR" dirty="0" err="1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IoT</a:t>
            </a: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기술과 같이 공간 제약을 해소하고 무선 통신망에 의한 정보의 공유는 선택이 아니라 필수</a:t>
            </a:r>
            <a:r>
              <a:rPr lang="en-US" altLang="ko-KR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본 과제를 통해 </a:t>
            </a:r>
            <a:r>
              <a:rPr lang="ko-KR" altLang="en-US" dirty="0" err="1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드론</a:t>
            </a: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 기술과 </a:t>
            </a:r>
            <a:r>
              <a:rPr lang="en-US" altLang="ko-KR" dirty="0" err="1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IoT</a:t>
            </a:r>
            <a:r>
              <a:rPr lang="en-US" altLang="ko-KR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기술을 융합한 환경 모니터링 </a:t>
            </a:r>
            <a:r>
              <a:rPr lang="ko-KR" altLang="en-US" dirty="0" err="1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드론을</a:t>
            </a:r>
            <a:r>
              <a:rPr lang="ko-KR" altLang="en-US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 제작하여 미래 기술의 집약된 모습을 보여주고자 함</a:t>
            </a:r>
            <a:r>
              <a:rPr lang="en-US" altLang="ko-KR" dirty="0" smtClean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  <a:endParaRPr lang="ko-KR" altLang="en-US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센서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46" y="648392"/>
            <a:ext cx="3436621" cy="3436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0" y="3619652"/>
            <a:ext cx="2730731" cy="27307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18" y="783474"/>
            <a:ext cx="3092335" cy="30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미세먼지 센서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각형 20"/>
          <p:cNvSpPr/>
          <p:nvPr/>
        </p:nvSpPr>
        <p:spPr>
          <a:xfrm rot="5400000">
            <a:off x="10944720" y="302401"/>
            <a:ext cx="1136814" cy="53201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355383" y="17995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1923" y="2949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Dust Sensor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71451" y="3798263"/>
            <a:ext cx="6517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>
                <a:latin typeface="+mj-ea"/>
                <a:ea typeface="+mj-ea"/>
              </a:rPr>
              <a:t>한 쪽에서 </a:t>
            </a:r>
            <a:r>
              <a:rPr lang="en-US" altLang="ko-KR" sz="1400" dirty="0" smtClean="0">
                <a:latin typeface="+mj-ea"/>
                <a:ea typeface="+mj-ea"/>
              </a:rPr>
              <a:t>LED</a:t>
            </a:r>
            <a:r>
              <a:rPr lang="ko-KR" altLang="en-US" sz="1400" dirty="0" smtClean="0">
                <a:latin typeface="+mj-ea"/>
                <a:ea typeface="+mj-ea"/>
              </a:rPr>
              <a:t>로 적외선을 쏘게 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algn="just"/>
            <a:endParaRPr lang="en-US" altLang="ko-KR" sz="1400" dirty="0" smtClean="0">
              <a:latin typeface="+mj-ea"/>
              <a:ea typeface="+mj-ea"/>
            </a:endParaRPr>
          </a:p>
          <a:p>
            <a:pPr algn="just"/>
            <a:r>
              <a:rPr lang="ko-KR" altLang="en-US" sz="1400" dirty="0" smtClean="0">
                <a:latin typeface="+mj-ea"/>
                <a:ea typeface="+mj-ea"/>
              </a:rPr>
              <a:t>이 영역을 먼지 입자가 지나가면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그 수치가 수신된다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3" y="2017866"/>
            <a:ext cx="3092335" cy="30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02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센서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+mj-ea"/>
                <a:ea typeface="+mj-ea"/>
              </a:rPr>
              <a:t>오존 센서</a:t>
            </a:r>
            <a:endParaRPr lang="ko-KR" altLang="en-US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오각형 24"/>
          <p:cNvSpPr/>
          <p:nvPr/>
        </p:nvSpPr>
        <p:spPr>
          <a:xfrm rot="5400000">
            <a:off x="10944720" y="302401"/>
            <a:ext cx="1136814" cy="53201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4355383" y="17995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464" y="67514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오존 센서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4" y="1845723"/>
            <a:ext cx="3436621" cy="34366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61923" y="2949183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Ozone Sensor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1451" y="3798263"/>
            <a:ext cx="6517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+mj-ea"/>
                <a:ea typeface="+mj-ea"/>
              </a:rPr>
              <a:t>아날로그 전압을 출력하며</a:t>
            </a:r>
            <a:r>
              <a:rPr lang="en-US" altLang="ko-KR" sz="1400" dirty="0">
                <a:latin typeface="+mj-ea"/>
                <a:ea typeface="+mj-ea"/>
              </a:rPr>
              <a:t>, ADC SEL </a:t>
            </a:r>
            <a:r>
              <a:rPr lang="ko-KR" altLang="en-US" sz="1400" dirty="0">
                <a:latin typeface="+mj-ea"/>
                <a:ea typeface="+mj-ea"/>
              </a:rPr>
              <a:t>점퍼를 </a:t>
            </a:r>
            <a:r>
              <a:rPr lang="ko-KR" altLang="en-US" sz="1400" dirty="0" smtClean="0">
                <a:latin typeface="+mj-ea"/>
                <a:ea typeface="+mj-ea"/>
              </a:rPr>
              <a:t>설정하면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just"/>
            <a:endParaRPr lang="en-US" altLang="ko-KR" sz="1400" dirty="0">
              <a:latin typeface="+mj-ea"/>
              <a:ea typeface="+mj-ea"/>
            </a:endParaRPr>
          </a:p>
          <a:p>
            <a:pPr algn="just"/>
            <a:r>
              <a:rPr lang="en-US" altLang="ko-KR" sz="1400" dirty="0" smtClean="0">
                <a:latin typeface="+mj-ea"/>
                <a:ea typeface="+mj-ea"/>
              </a:rPr>
              <a:t>MCP3551 22</a:t>
            </a:r>
            <a:r>
              <a:rPr lang="ko-KR" altLang="en-US" sz="1400" dirty="0" smtClean="0">
                <a:latin typeface="+mj-ea"/>
                <a:ea typeface="+mj-ea"/>
              </a:rPr>
              <a:t>비트 </a:t>
            </a:r>
            <a:r>
              <a:rPr lang="en-US" altLang="ko-KR" sz="1400" dirty="0">
                <a:latin typeface="+mj-ea"/>
                <a:ea typeface="+mj-ea"/>
              </a:rPr>
              <a:t>ADC</a:t>
            </a:r>
            <a:r>
              <a:rPr lang="ko-KR" altLang="en-US" sz="1400" dirty="0">
                <a:latin typeface="+mj-ea"/>
                <a:ea typeface="+mj-ea"/>
              </a:rPr>
              <a:t>에 의해 디지털로 </a:t>
            </a:r>
            <a:r>
              <a:rPr lang="ko-KR" altLang="en-US" sz="1400" dirty="0" smtClean="0">
                <a:latin typeface="+mj-ea"/>
                <a:ea typeface="+mj-ea"/>
              </a:rPr>
              <a:t>변환된다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81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UV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센서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355383" y="17995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각형 20"/>
          <p:cNvSpPr/>
          <p:nvPr/>
        </p:nvSpPr>
        <p:spPr>
          <a:xfrm rot="5400000">
            <a:off x="10944720" y="302401"/>
            <a:ext cx="1136814" cy="53201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0" y="1799530"/>
            <a:ext cx="3405719" cy="3405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61923" y="2949183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UV</a:t>
            </a:r>
            <a:r>
              <a:rPr lang="en-US" altLang="ko-KR" sz="3600" dirty="0" smtClean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Sensor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1451" y="3798263"/>
            <a:ext cx="6517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+mj-ea"/>
                <a:ea typeface="+mj-ea"/>
              </a:rPr>
              <a:t>눈에 보이는 파장이 긴 빛은 센서를 </a:t>
            </a:r>
            <a:r>
              <a:rPr lang="ko-KR" altLang="en-US" sz="1400" dirty="0" smtClean="0">
                <a:latin typeface="+mj-ea"/>
                <a:ea typeface="+mj-ea"/>
              </a:rPr>
              <a:t>통과하고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눈에 보이지 않는 짧은 </a:t>
            </a:r>
            <a:r>
              <a:rPr lang="ko-KR" altLang="en-US" sz="1400" dirty="0" smtClean="0">
                <a:latin typeface="+mj-ea"/>
                <a:ea typeface="+mj-ea"/>
              </a:rPr>
              <a:t>파장의</a:t>
            </a:r>
            <a:endParaRPr lang="en-US" altLang="ko-KR" sz="1400" dirty="0" smtClean="0">
              <a:latin typeface="+mj-ea"/>
              <a:ea typeface="+mj-ea"/>
            </a:endParaRPr>
          </a:p>
          <a:p>
            <a:pPr algn="just"/>
            <a:endParaRPr lang="en-US" altLang="ko-KR" sz="1400" dirty="0">
              <a:latin typeface="+mj-ea"/>
              <a:ea typeface="+mj-ea"/>
            </a:endParaRPr>
          </a:p>
          <a:p>
            <a:pPr algn="just"/>
            <a:r>
              <a:rPr lang="ko-KR" altLang="en-US" sz="1400" dirty="0" smtClean="0">
                <a:latin typeface="+mj-ea"/>
                <a:ea typeface="+mj-ea"/>
              </a:rPr>
              <a:t>자외선은 </a:t>
            </a:r>
            <a:r>
              <a:rPr lang="ko-KR" altLang="en-US" sz="1400" dirty="0">
                <a:latin typeface="+mj-ea"/>
                <a:ea typeface="+mj-ea"/>
              </a:rPr>
              <a:t>센서의 음극</a:t>
            </a:r>
            <a:r>
              <a:rPr lang="en-US" altLang="ko-KR" sz="1400" dirty="0">
                <a:latin typeface="+mj-ea"/>
                <a:ea typeface="+mj-ea"/>
              </a:rPr>
              <a:t>(P-)</a:t>
            </a:r>
            <a:r>
              <a:rPr lang="ko-KR" altLang="en-US" sz="1400" dirty="0">
                <a:latin typeface="+mj-ea"/>
                <a:ea typeface="+mj-ea"/>
              </a:rPr>
              <a:t>에 걸리게 되고 광전효과로 자외선이 </a:t>
            </a:r>
            <a:r>
              <a:rPr lang="ko-KR" altLang="en-US" sz="1400" dirty="0" smtClean="0">
                <a:latin typeface="+mj-ea"/>
                <a:ea typeface="+mj-ea"/>
              </a:rPr>
              <a:t>감지</a:t>
            </a:r>
            <a:r>
              <a:rPr lang="ko-KR" altLang="en-US" sz="1400" dirty="0">
                <a:latin typeface="+mj-ea"/>
                <a:ea typeface="+mj-ea"/>
              </a:rPr>
              <a:t>된</a:t>
            </a:r>
            <a:r>
              <a:rPr lang="ko-KR" altLang="en-US" sz="1400" dirty="0" smtClean="0">
                <a:latin typeface="+mj-ea"/>
                <a:ea typeface="+mj-ea"/>
              </a:rPr>
              <a:t>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23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231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 Sans CJK KR Thin</vt:lpstr>
      <vt:lpstr>나눔바른고딕</vt:lpstr>
      <vt:lpstr>나눔바른고딕 UltraLight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146</cp:revision>
  <dcterms:created xsi:type="dcterms:W3CDTF">2015-04-14T11:49:33Z</dcterms:created>
  <dcterms:modified xsi:type="dcterms:W3CDTF">2018-10-31T18:15:07Z</dcterms:modified>
</cp:coreProperties>
</file>