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57" r:id="rId4"/>
    <p:sldId id="258" r:id="rId5"/>
    <p:sldId id="260" r:id="rId6"/>
    <p:sldId id="283" r:id="rId7"/>
    <p:sldId id="284" r:id="rId8"/>
    <p:sldId id="28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6629B-FFBC-41DA-AC70-779EACA3F2CD}" type="datetimeFigureOut">
              <a:rPr lang="en-IN" smtClean="0"/>
              <a:pPr/>
              <a:t>11-10-2017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629B-FFBC-41DA-AC70-779EACA3F2CD}" type="datetimeFigureOut">
              <a:rPr lang="en-IN" smtClean="0"/>
              <a:pPr/>
              <a:t>11-10-2017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98867-419B-46F5-B912-A0016B1AB8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24254" y="2286000"/>
            <a:ext cx="8392041" cy="646331"/>
          </a:xfrm>
          <a:prstGeom prst="rect">
            <a:avLst/>
          </a:prstGeom>
          <a:noFill/>
        </p:spPr>
        <p:txBody>
          <a:bodyPr wrap="none" rtlCol="0">
            <a:spAutoFit/>
          </a:bodyPr>
          <a:lstStyle/>
          <a:p>
            <a:pPr algn="ctr"/>
            <a:r>
              <a:rPr lang="en-US" sz="3600" b="1" dirty="0" smtClean="0">
                <a:latin typeface="Century Gothic" pitchFamily="34" charset="0"/>
              </a:rPr>
              <a:t>GESTURE CONTROL ROBOTIC VEHICLE</a:t>
            </a:r>
            <a:endParaRPr lang="en-IN" sz="3600" b="1" dirty="0">
              <a:latin typeface="Century Gothic" pitchFamily="34" charset="0"/>
            </a:endParaRPr>
          </a:p>
        </p:txBody>
      </p:sp>
      <p:sp>
        <p:nvSpPr>
          <p:cNvPr id="5" name="TextBox 4"/>
          <p:cNvSpPr txBox="1"/>
          <p:nvPr/>
        </p:nvSpPr>
        <p:spPr>
          <a:xfrm>
            <a:off x="2286000" y="3124200"/>
            <a:ext cx="3276600" cy="2246769"/>
          </a:xfrm>
          <a:prstGeom prst="rect">
            <a:avLst/>
          </a:prstGeom>
          <a:noFill/>
        </p:spPr>
        <p:txBody>
          <a:bodyPr wrap="square" rtlCol="0">
            <a:spAutoFit/>
          </a:bodyPr>
          <a:lstStyle/>
          <a:p>
            <a:r>
              <a:rPr lang="en-US" sz="2800" dirty="0" smtClean="0"/>
              <a:t>PREPARED BY-</a:t>
            </a:r>
            <a:br>
              <a:rPr lang="en-US" sz="2800" dirty="0" smtClean="0"/>
            </a:br>
            <a:r>
              <a:rPr lang="en-US" sz="2800" dirty="0" smtClean="0"/>
              <a:t>1.</a:t>
            </a:r>
          </a:p>
          <a:p>
            <a:r>
              <a:rPr lang="en-US" sz="2800" dirty="0" smtClean="0"/>
              <a:t>2.</a:t>
            </a:r>
          </a:p>
          <a:p>
            <a:r>
              <a:rPr lang="en-US" sz="2800" dirty="0" smtClean="0"/>
              <a:t>3.</a:t>
            </a:r>
          </a:p>
          <a:p>
            <a:r>
              <a:rPr lang="en-US" sz="2800" dirty="0" smtClean="0"/>
              <a:t>4.</a:t>
            </a:r>
            <a:endParaRPr lang="en-IN" sz="2800" dirty="0"/>
          </a:p>
        </p:txBody>
      </p:sp>
      <p:sp>
        <p:nvSpPr>
          <p:cNvPr id="6" name="TextBox 5"/>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09600" y="1295400"/>
            <a:ext cx="2791150" cy="646331"/>
          </a:xfrm>
          <a:prstGeom prst="rect">
            <a:avLst/>
          </a:prstGeom>
          <a:noFill/>
        </p:spPr>
        <p:txBody>
          <a:bodyPr wrap="none" rtlCol="0">
            <a:spAutoFit/>
          </a:bodyPr>
          <a:lstStyle/>
          <a:p>
            <a:pPr algn="ctr"/>
            <a:r>
              <a:rPr lang="en-US" sz="3600" b="1" dirty="0" smtClean="0">
                <a:latin typeface="Century Gothic" pitchFamily="34" charset="0"/>
              </a:rPr>
              <a:t>OBJECTIVES</a:t>
            </a:r>
            <a:endParaRPr lang="en-IN" sz="3600" b="1" dirty="0">
              <a:latin typeface="Century Gothic" pitchFamily="34" charset="0"/>
            </a:endParaRPr>
          </a:p>
        </p:txBody>
      </p:sp>
      <p:sp>
        <p:nvSpPr>
          <p:cNvPr id="6" name="TextBox 5"/>
          <p:cNvSpPr txBox="1"/>
          <p:nvPr/>
        </p:nvSpPr>
        <p:spPr>
          <a:xfrm>
            <a:off x="457201" y="2133600"/>
            <a:ext cx="6019799" cy="2585323"/>
          </a:xfrm>
          <a:prstGeom prst="rect">
            <a:avLst/>
          </a:prstGeom>
          <a:noFill/>
        </p:spPr>
        <p:txBody>
          <a:bodyPr wrap="square" rtlCol="0" anchor="t">
            <a:spAutoFit/>
          </a:bodyPr>
          <a:lstStyle/>
          <a:p>
            <a:pPr algn="just"/>
            <a:r>
              <a:rPr lang="en-US" dirty="0"/>
              <a:t>R</a:t>
            </a:r>
            <a:r>
              <a:rPr lang="en-US" dirty="0" smtClean="0"/>
              <a:t>obotics </a:t>
            </a:r>
            <a:r>
              <a:rPr lang="en-US" dirty="0"/>
              <a:t>is one of the fastest evolving branch in the field of technology. </a:t>
            </a:r>
            <a:r>
              <a:rPr lang="en-US" dirty="0" smtClean="0"/>
              <a:t>Robotics </a:t>
            </a:r>
            <a:r>
              <a:rPr lang="en-US" dirty="0"/>
              <a:t>is </a:t>
            </a:r>
            <a:r>
              <a:rPr lang="en-US" dirty="0" smtClean="0"/>
              <a:t>widely </a:t>
            </a:r>
            <a:r>
              <a:rPr lang="en-US" dirty="0"/>
              <a:t>used in automobiles, medical, construction and defense. </a:t>
            </a:r>
            <a:r>
              <a:rPr lang="en-US" dirty="0" smtClean="0"/>
              <a:t>But </a:t>
            </a:r>
            <a:r>
              <a:rPr lang="en-US" dirty="0"/>
              <a:t>controlling the robot with a remote or a switch is quite complicated. So this project uses hand gestures to control the robot and is known as Accelerometer Based Gesture Control Robot. The objective of this project is to control the movement of the robot with hand gestures using an accelerometer.</a:t>
            </a:r>
          </a:p>
          <a:p>
            <a:pPr algn="just"/>
            <a:endParaRPr lang="en-IN" dirty="0">
              <a:latin typeface="Calibri" pitchFamily="34" charset="0"/>
              <a:cs typeface="Calibri" pitchFamily="34" charset="0"/>
            </a:endParaRPr>
          </a:p>
        </p:txBody>
      </p:sp>
      <p:sp>
        <p:nvSpPr>
          <p:cNvPr id="5" name="TextBox 4"/>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990600"/>
            <a:ext cx="8763000" cy="646331"/>
          </a:xfrm>
          <a:prstGeom prst="rect">
            <a:avLst/>
          </a:prstGeom>
          <a:noFill/>
        </p:spPr>
        <p:txBody>
          <a:bodyPr wrap="square" rtlCol="0">
            <a:spAutoFit/>
          </a:bodyPr>
          <a:lstStyle/>
          <a:p>
            <a:r>
              <a:rPr lang="en-US" dirty="0" smtClean="0"/>
              <a:t>As, the title describes the project – </a:t>
            </a:r>
            <a:r>
              <a:rPr lang="en-US" b="1" dirty="0" smtClean="0"/>
              <a:t>GESTURE CONTROL ROBOTIC VEHICLE</a:t>
            </a:r>
            <a:r>
              <a:rPr lang="en-US" dirty="0" smtClean="0"/>
              <a:t/>
            </a:r>
            <a:br>
              <a:rPr lang="en-US" dirty="0" smtClean="0"/>
            </a:br>
            <a:r>
              <a:rPr lang="en-US" dirty="0" smtClean="0"/>
              <a:t>Let’s get the basics right..!</a:t>
            </a:r>
            <a:endParaRPr lang="en-IN" dirty="0"/>
          </a:p>
        </p:txBody>
      </p:sp>
      <p:sp>
        <p:nvSpPr>
          <p:cNvPr id="5" name="TextBox 4"/>
          <p:cNvSpPr txBox="1"/>
          <p:nvPr/>
        </p:nvSpPr>
        <p:spPr>
          <a:xfrm>
            <a:off x="381000" y="2209800"/>
            <a:ext cx="7543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What is “</a:t>
            </a:r>
            <a:r>
              <a:rPr lang="en-US" sz="2400" b="1" dirty="0" smtClean="0">
                <a:latin typeface="Century Gothic" pitchFamily="34" charset="0"/>
                <a:cs typeface="Calibri Light" pitchFamily="34" charset="0"/>
              </a:rPr>
              <a:t>a GESTURE”  </a:t>
            </a:r>
            <a:r>
              <a:rPr lang="en-US" sz="2400" b="1" dirty="0" smtClean="0">
                <a:latin typeface="Century Gothic" pitchFamily="34" charset="0"/>
                <a:cs typeface="Calibri Light" pitchFamily="34" charset="0"/>
              </a:rPr>
              <a:t>in terms of </a:t>
            </a:r>
            <a:r>
              <a:rPr lang="en-US" sz="2400" b="1" dirty="0" smtClean="0">
                <a:latin typeface="Century Gothic" pitchFamily="34" charset="0"/>
                <a:cs typeface="Calibri Light" pitchFamily="34" charset="0"/>
              </a:rPr>
              <a:t>electronics  </a:t>
            </a:r>
            <a:r>
              <a:rPr lang="en-US" sz="2400" b="1" dirty="0" smtClean="0">
                <a:latin typeface="Century Gothic" pitchFamily="34" charset="0"/>
                <a:cs typeface="Calibri Light" pitchFamily="34" charset="0"/>
              </a:rPr>
              <a:t>?</a:t>
            </a:r>
            <a:endParaRPr lang="en-IN" sz="2400" b="1" dirty="0">
              <a:latin typeface="Century Gothic" pitchFamily="34" charset="0"/>
              <a:cs typeface="Calibri Light" pitchFamily="34" charset="0"/>
            </a:endParaRPr>
          </a:p>
        </p:txBody>
      </p:sp>
      <p:sp>
        <p:nvSpPr>
          <p:cNvPr id="6" name="TextBox 5"/>
          <p:cNvSpPr txBox="1"/>
          <p:nvPr/>
        </p:nvSpPr>
        <p:spPr>
          <a:xfrm>
            <a:off x="533400" y="3200400"/>
            <a:ext cx="7620000" cy="2031325"/>
          </a:xfrm>
          <a:prstGeom prst="rect">
            <a:avLst/>
          </a:prstGeom>
          <a:noFill/>
        </p:spPr>
        <p:txBody>
          <a:bodyPr wrap="square" rtlCol="0">
            <a:spAutoFit/>
          </a:bodyPr>
          <a:lstStyle/>
          <a:p>
            <a:pPr algn="just"/>
            <a:r>
              <a:rPr lang="en-US" dirty="0"/>
              <a:t>Gesture recognition is a topic in computer science and language technology with the goal of interpreting human gestures via mathematical algorithms. Gestures can originate from any bodily motion or state but commonly originate from the face or hand. Current focuses in the field include emotion recognition from face and hand gesture recognition. Many approaches have been made using cameras and computer vision algorithms to interpret sign language. </a:t>
            </a:r>
          </a:p>
        </p:txBody>
      </p:sp>
      <p:sp>
        <p:nvSpPr>
          <p:cNvPr id="7" name="TextBox 6"/>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STRUCTURE OF </a:t>
            </a:r>
            <a:r>
              <a:rPr lang="en-US" sz="2400" b="1" dirty="0" smtClean="0">
                <a:latin typeface="Century Gothic" pitchFamily="34" charset="0"/>
                <a:cs typeface="Calibri Light" pitchFamily="34" charset="0"/>
              </a:rPr>
              <a:t>THE PROJECT</a:t>
            </a:r>
            <a:endParaRPr lang="en-IN" sz="2400" b="1" dirty="0">
              <a:latin typeface="Century Gothic" pitchFamily="34" charset="0"/>
              <a:cs typeface="Calibri Light" pitchFamily="34" charset="0"/>
            </a:endParaRPr>
          </a:p>
        </p:txBody>
      </p:sp>
      <p:sp>
        <p:nvSpPr>
          <p:cNvPr id="6" name="TextBox 5"/>
          <p:cNvSpPr txBox="1"/>
          <p:nvPr/>
        </p:nvSpPr>
        <p:spPr>
          <a:xfrm>
            <a:off x="1379733" y="1447800"/>
            <a:ext cx="4416658" cy="707886"/>
          </a:xfrm>
          <a:prstGeom prst="rect">
            <a:avLst/>
          </a:prstGeom>
          <a:noFill/>
        </p:spPr>
        <p:txBody>
          <a:bodyPr wrap="none" rtlCol="0">
            <a:spAutoFit/>
          </a:bodyPr>
          <a:lstStyle/>
          <a:p>
            <a:pPr algn="just">
              <a:buFont typeface="Arial" pitchFamily="34" charset="0"/>
              <a:buChar char="•"/>
            </a:pPr>
            <a:r>
              <a:rPr lang="en-IN" sz="2000" b="1" dirty="0" smtClean="0">
                <a:latin typeface="Calibri Light" pitchFamily="34" charset="0"/>
                <a:cs typeface="Calibri Light" pitchFamily="34" charset="0"/>
              </a:rPr>
              <a:t>Transmitting end -:  Gesture control Unit </a:t>
            </a:r>
            <a:endParaRPr lang="en-IN" sz="2000" b="1" dirty="0" smtClean="0">
              <a:latin typeface="Calibri Light" pitchFamily="34" charset="0"/>
              <a:cs typeface="Calibri Light" pitchFamily="34" charset="0"/>
            </a:endParaRPr>
          </a:p>
          <a:p>
            <a:pPr algn="just">
              <a:buFont typeface="Arial" pitchFamily="34" charset="0"/>
              <a:buChar char="•"/>
            </a:pPr>
            <a:r>
              <a:rPr lang="en-IN" sz="2000" b="1" dirty="0" smtClean="0">
                <a:latin typeface="Calibri Light" pitchFamily="34" charset="0"/>
                <a:cs typeface="Calibri Light" pitchFamily="34" charset="0"/>
              </a:rPr>
              <a:t>Receiving end - :  Robot Control Unit</a:t>
            </a:r>
            <a:endParaRPr lang="en-IN" sz="2000" b="1" dirty="0" smtClean="0">
              <a:latin typeface="Calibri Light" pitchFamily="34" charset="0"/>
              <a:cs typeface="Calibri Light" pitchFamily="34" charset="0"/>
            </a:endParaRPr>
          </a:p>
        </p:txBody>
      </p:sp>
      <p:pic>
        <p:nvPicPr>
          <p:cNvPr id="8" name="Picture 7" descr="C:\Users\ABHISHEK SHARMA\Desktop\Elecbits.in\Projects\Sheet 1\Prj_5 (Gesture control robotic vehile)\Gseture Control robotic vehile_bd.png"/>
          <p:cNvPicPr/>
          <p:nvPr/>
        </p:nvPicPr>
        <p:blipFill rotWithShape="1">
          <a:blip r:embed="rId2">
            <a:extLst>
              <a:ext uri="{28A0092B-C50C-407E-A947-70E740481C1C}">
                <a14:useLocalDpi xmlns:a14="http://schemas.microsoft.com/office/drawing/2010/main" val="0"/>
              </a:ext>
            </a:extLst>
          </a:blip>
          <a:srcRect t="8480" r="-2" b="6702"/>
          <a:stretch/>
        </p:blipFill>
        <p:spPr bwMode="auto">
          <a:xfrm>
            <a:off x="914400" y="2502651"/>
            <a:ext cx="7103110" cy="3184903"/>
          </a:xfrm>
          <a:prstGeom prst="rect">
            <a:avLst/>
          </a:prstGeom>
          <a:noFill/>
          <a:ln>
            <a:noFill/>
          </a:ln>
          <a:extLst>
            <a:ext uri="{53640926-AAD7-44D8-BBD7-CCE9431645EC}">
              <a14:shadowObscured xmlns:a14="http://schemas.microsoft.com/office/drawing/2010/main"/>
            </a:ext>
          </a:extLst>
        </p:spPr>
      </p:pic>
      <p:sp>
        <p:nvSpPr>
          <p:cNvPr id="9" name="TextBox 8"/>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HARDWARE LIST</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3880293" cy="3170099"/>
          </a:xfrm>
          <a:prstGeom prst="rect">
            <a:avLst/>
          </a:prstGeom>
          <a:noFill/>
        </p:spPr>
        <p:txBody>
          <a:bodyPr wrap="none" rtlCol="0">
            <a:spAutoFit/>
          </a:bodyPr>
          <a:lstStyle/>
          <a:p>
            <a:pPr marL="342900" lvl="0" indent="-342900">
              <a:buFont typeface="Arial" panose="020B0604020202020204" pitchFamily="34" charset="0"/>
              <a:buChar char="•"/>
            </a:pPr>
            <a:r>
              <a:rPr lang="en-US" sz="2000" dirty="0"/>
              <a:t>Motors</a:t>
            </a:r>
          </a:p>
          <a:p>
            <a:pPr marL="342900" lvl="0" indent="-342900">
              <a:buFont typeface="Arial" panose="020B0604020202020204" pitchFamily="34" charset="0"/>
              <a:buChar char="•"/>
            </a:pPr>
            <a:r>
              <a:rPr lang="en-US" sz="2000" dirty="0"/>
              <a:t>Diodes</a:t>
            </a:r>
          </a:p>
          <a:p>
            <a:pPr marL="342900" lvl="0" indent="-342900">
              <a:buFont typeface="Arial" panose="020B0604020202020204" pitchFamily="34" charset="0"/>
              <a:buChar char="•"/>
            </a:pPr>
            <a:r>
              <a:rPr lang="en-US" sz="2000" dirty="0"/>
              <a:t>Capacitors</a:t>
            </a:r>
          </a:p>
          <a:p>
            <a:pPr marL="342900" lvl="0" indent="-342900">
              <a:buFont typeface="Arial" panose="020B0604020202020204" pitchFamily="34" charset="0"/>
              <a:buChar char="•"/>
            </a:pPr>
            <a:r>
              <a:rPr lang="en-US" sz="2000" dirty="0"/>
              <a:t>Resistors</a:t>
            </a:r>
          </a:p>
          <a:p>
            <a:pPr marL="342900" lvl="0" indent="-342900">
              <a:buFont typeface="Arial" panose="020B0604020202020204" pitchFamily="34" charset="0"/>
              <a:buChar char="•"/>
            </a:pPr>
            <a:r>
              <a:rPr lang="en-US" sz="2000" dirty="0"/>
              <a:t>Connecting Wires</a:t>
            </a:r>
          </a:p>
          <a:p>
            <a:pPr marL="342900" lvl="0" indent="-342900">
              <a:buFont typeface="Arial" panose="020B0604020202020204" pitchFamily="34" charset="0"/>
              <a:buChar char="•"/>
            </a:pPr>
            <a:r>
              <a:rPr lang="en-US" sz="2000" dirty="0"/>
              <a:t>HC-05 Bluetooth Module</a:t>
            </a:r>
          </a:p>
          <a:p>
            <a:pPr marL="342900" lvl="0" indent="-342900">
              <a:buFont typeface="Arial" panose="020B0604020202020204" pitchFamily="34" charset="0"/>
              <a:buChar char="•"/>
            </a:pPr>
            <a:r>
              <a:rPr lang="en-US" sz="2000" dirty="0"/>
              <a:t>Accelerometer Sensor ADXL 335</a:t>
            </a:r>
          </a:p>
          <a:p>
            <a:pPr marL="342900" lvl="0" indent="-342900">
              <a:buFont typeface="Arial" panose="020B0604020202020204" pitchFamily="34" charset="0"/>
              <a:buChar char="•"/>
            </a:pPr>
            <a:r>
              <a:rPr lang="en-US" sz="2000" dirty="0"/>
              <a:t>9V Battery </a:t>
            </a:r>
          </a:p>
          <a:p>
            <a:pPr marL="342900" lvl="0" indent="-342900">
              <a:buFont typeface="Arial" panose="020B0604020202020204" pitchFamily="34" charset="0"/>
              <a:buChar char="•"/>
            </a:pPr>
            <a:r>
              <a:rPr lang="en-US" sz="2000" dirty="0"/>
              <a:t>Arduino Uno</a:t>
            </a:r>
          </a:p>
          <a:p>
            <a:pPr marL="342900" lvl="0" indent="-342900">
              <a:buFont typeface="Arial" panose="020B0604020202020204" pitchFamily="34" charset="0"/>
              <a:buChar char="•"/>
            </a:pPr>
            <a:r>
              <a:rPr lang="en-US" sz="2000" dirty="0"/>
              <a:t>Arduino Nano</a:t>
            </a:r>
          </a:p>
        </p:txBody>
      </p:sp>
      <p:sp>
        <p:nvSpPr>
          <p:cNvPr id="7" name="TextBox 6"/>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SOFTWARE LIST</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1768113"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Arduino IDE</a:t>
            </a:r>
          </a:p>
        </p:txBody>
      </p:sp>
      <p:sp>
        <p:nvSpPr>
          <p:cNvPr id="7" name="TextBox 6"/>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extLst>
      <p:ext uri="{BB962C8B-B14F-4D97-AF65-F5344CB8AC3E}">
        <p14:creationId xmlns:p14="http://schemas.microsoft.com/office/powerpoint/2010/main" val="40040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APPLICATIONS</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6083928" cy="4093428"/>
          </a:xfrm>
          <a:prstGeom prst="rect">
            <a:avLst/>
          </a:prstGeom>
          <a:noFill/>
        </p:spPr>
        <p:txBody>
          <a:bodyPr wrap="square" rtlCol="0">
            <a:spAutoFit/>
          </a:bodyPr>
          <a:lstStyle/>
          <a:p>
            <a:pPr marL="342900" lvl="0" indent="-342900">
              <a:buFont typeface="Arial" panose="020B0604020202020204" pitchFamily="34" charset="0"/>
              <a:buChar char="•"/>
            </a:pPr>
            <a:r>
              <a:rPr lang="en-US" sz="2000" b="1" u="sng" dirty="0"/>
              <a:t>Switching Channels, Without A TV Remote</a:t>
            </a:r>
            <a:endParaRPr lang="en-US" sz="2000" dirty="0"/>
          </a:p>
          <a:p>
            <a:pPr marL="342900" lvl="0" indent="-342900">
              <a:buFont typeface="Arial" panose="020B0604020202020204" pitchFamily="34" charset="0"/>
              <a:buChar char="•"/>
            </a:pPr>
            <a:r>
              <a:rPr lang="en-US" sz="2000" b="1" u="sng" dirty="0"/>
              <a:t>Automated Homes</a:t>
            </a:r>
            <a:r>
              <a:rPr lang="en-US" sz="2000" dirty="0"/>
              <a:t/>
            </a:r>
            <a:br>
              <a:rPr lang="en-US" sz="2000" dirty="0"/>
            </a:br>
            <a:r>
              <a:rPr lang="en-US" sz="2000" dirty="0"/>
              <a:t>Connected using Wi-Fi, the gesture recognition system uses gestures such as waving your arms, punching, and kicking. </a:t>
            </a:r>
          </a:p>
          <a:p>
            <a:pPr marL="342900" lvl="0" indent="-342900">
              <a:buFont typeface="Arial" panose="020B0604020202020204" pitchFamily="34" charset="0"/>
              <a:buChar char="•"/>
            </a:pPr>
            <a:r>
              <a:rPr lang="en-US" sz="2000" b="1" u="sng" dirty="0"/>
              <a:t>Driving To Safety</a:t>
            </a:r>
            <a:r>
              <a:rPr lang="en-US" sz="2000" dirty="0"/>
              <a:t/>
            </a:r>
            <a:br>
              <a:rPr lang="en-US" sz="2000" dirty="0"/>
            </a:br>
            <a:r>
              <a:rPr lang="en-US" sz="2000" dirty="0"/>
              <a:t>more than gestures, the automobile industry has seen more sensor assistance, for blind-spot recognition, and parking assist. </a:t>
            </a:r>
          </a:p>
          <a:p>
            <a:pPr marL="342900" indent="-342900">
              <a:buFont typeface="Arial" panose="020B0604020202020204" pitchFamily="34" charset="0"/>
              <a:buChar char="•"/>
            </a:pPr>
            <a:r>
              <a:rPr lang="en-US" sz="2000" b="1" u="sng" dirty="0"/>
              <a:t>Gestures for Work</a:t>
            </a:r>
            <a:r>
              <a:rPr lang="en-US" sz="2000" dirty="0"/>
              <a:t/>
            </a:r>
            <a:br>
              <a:rPr lang="en-US" sz="2000" dirty="0"/>
            </a:br>
            <a:r>
              <a:rPr lang="en-US" sz="2000" dirty="0"/>
              <a:t>this one is for those workaholics who spend half their work life making presentations, and the other half presenting them. </a:t>
            </a:r>
          </a:p>
        </p:txBody>
      </p:sp>
      <p:sp>
        <p:nvSpPr>
          <p:cNvPr id="7" name="TextBox 6"/>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extLst>
      <p:ext uri="{BB962C8B-B14F-4D97-AF65-F5344CB8AC3E}">
        <p14:creationId xmlns:p14="http://schemas.microsoft.com/office/powerpoint/2010/main" val="38733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19800" y="3657600"/>
            <a:ext cx="3124200" cy="1446550"/>
          </a:xfrm>
          <a:prstGeom prst="rect">
            <a:avLst/>
          </a:prstGeom>
          <a:noFill/>
        </p:spPr>
        <p:txBody>
          <a:bodyPr wrap="square" rtlCol="0">
            <a:spAutoFit/>
          </a:bodyPr>
          <a:lstStyle/>
          <a:p>
            <a:r>
              <a:rPr lang="en-US" sz="4400" b="1" dirty="0" smtClean="0">
                <a:latin typeface="Century Gothic" pitchFamily="34" charset="0"/>
                <a:cs typeface="Calibri Light" pitchFamily="34" charset="0"/>
              </a:rPr>
              <a:t>THANK YOU </a:t>
            </a:r>
            <a:r>
              <a:rPr lang="en-US" sz="4400" b="1" dirty="0" smtClean="0">
                <a:latin typeface="Century Gothic" pitchFamily="34" charset="0"/>
                <a:cs typeface="Calibri Light" pitchFamily="34" charset="0"/>
                <a:sym typeface="Wingdings" pitchFamily="2" charset="2"/>
              </a:rPr>
              <a:t></a:t>
            </a:r>
            <a:endParaRPr lang="en-IN" sz="4400" b="1" dirty="0">
              <a:latin typeface="Century Gothic" pitchFamily="34" charset="0"/>
              <a:cs typeface="Calibri Light" pitchFamily="34" charset="0"/>
            </a:endParaRPr>
          </a:p>
        </p:txBody>
      </p:sp>
      <p:sp>
        <p:nvSpPr>
          <p:cNvPr id="6" name="TextBox 5"/>
          <p:cNvSpPr txBox="1"/>
          <p:nvPr/>
        </p:nvSpPr>
        <p:spPr>
          <a:xfrm>
            <a:off x="4953000" y="6488668"/>
            <a:ext cx="4281942" cy="369332"/>
          </a:xfrm>
          <a:prstGeom prst="rect">
            <a:avLst/>
          </a:prstGeom>
          <a:noFill/>
        </p:spPr>
        <p:txBody>
          <a:bodyPr wrap="none" rtlCol="0">
            <a:spAutoFit/>
          </a:bodyPr>
          <a:lstStyle/>
          <a:p>
            <a:pPr algn="ctr"/>
            <a:r>
              <a:rPr lang="en-IN" b="1" dirty="0" smtClean="0">
                <a:latin typeface="Century Gothic" pitchFamily="34" charset="0"/>
              </a:rPr>
              <a:t>GESTURE CONTROL ROBOTIC VEHICLE</a:t>
            </a:r>
            <a:endParaRPr lang="en-IN" b="1"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200</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saurav Kumar</dc:creator>
  <cp:lastModifiedBy>Saurav</cp:lastModifiedBy>
  <cp:revision>7</cp:revision>
  <dcterms:created xsi:type="dcterms:W3CDTF">2017-03-27T12:33:25Z</dcterms:created>
  <dcterms:modified xsi:type="dcterms:W3CDTF">2017-10-11T03:52:48Z</dcterms:modified>
</cp:coreProperties>
</file>