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9" r:id="rId3"/>
    <p:sldId id="257" r:id="rId4"/>
    <p:sldId id="258" r:id="rId5"/>
    <p:sldId id="260" r:id="rId6"/>
    <p:sldId id="283" r:id="rId7"/>
    <p:sldId id="284" r:id="rId8"/>
    <p:sldId id="28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6" d="100"/>
          <a:sy n="56" d="100"/>
        </p:scale>
        <p:origin x="72" y="3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606629B-FFBC-41DA-AC70-779EACA3F2CD}" type="datetimeFigureOut">
              <a:rPr lang="en-IN" smtClean="0"/>
              <a:pPr/>
              <a:t>12-10-2017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06629B-FFBC-41DA-AC70-779EACA3F2CD}" type="datetimeFigureOut">
              <a:rPr lang="en-IN" smtClean="0"/>
              <a:pPr/>
              <a:t>12-10-2017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06629B-FFBC-41DA-AC70-779EACA3F2CD}" type="datetimeFigureOut">
              <a:rPr lang="en-IN" smtClean="0"/>
              <a:pPr/>
              <a:t>12-10-2017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06629B-FFBC-41DA-AC70-779EACA3F2CD}" type="datetimeFigureOut">
              <a:rPr lang="en-IN" smtClean="0"/>
              <a:pPr/>
              <a:t>12-10-2017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06629B-FFBC-41DA-AC70-779EACA3F2CD}" type="datetimeFigureOut">
              <a:rPr lang="en-IN" smtClean="0"/>
              <a:pPr/>
              <a:t>12-10-2017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606629B-FFBC-41DA-AC70-779EACA3F2CD}" type="datetimeFigureOut">
              <a:rPr lang="en-IN" smtClean="0"/>
              <a:pPr/>
              <a:t>12-10-2017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606629B-FFBC-41DA-AC70-779EACA3F2CD}" type="datetimeFigureOut">
              <a:rPr lang="en-IN" smtClean="0"/>
              <a:pPr/>
              <a:t>12-10-2017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606629B-FFBC-41DA-AC70-779EACA3F2CD}" type="datetimeFigureOut">
              <a:rPr lang="en-IN" smtClean="0"/>
              <a:pPr/>
              <a:t>12-10-2017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6629B-FFBC-41DA-AC70-779EACA3F2CD}" type="datetimeFigureOut">
              <a:rPr lang="en-IN" smtClean="0"/>
              <a:pPr/>
              <a:t>12-10-2017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06629B-FFBC-41DA-AC70-779EACA3F2CD}" type="datetimeFigureOut">
              <a:rPr lang="en-IN" smtClean="0"/>
              <a:pPr/>
              <a:t>12-10-2017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06629B-FFBC-41DA-AC70-779EACA3F2CD}" type="datetimeFigureOut">
              <a:rPr lang="en-IN" smtClean="0"/>
              <a:pPr/>
              <a:t>12-10-2017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298867-419B-46F5-B912-A0016B1AB89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6629B-FFBC-41DA-AC70-779EACA3F2CD}" type="datetimeFigureOut">
              <a:rPr lang="en-IN" smtClean="0"/>
              <a:pPr/>
              <a:t>12-10-2017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98867-419B-46F5-B912-A0016B1AB89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3879" y="2286000"/>
            <a:ext cx="8792792" cy="584775"/>
          </a:xfrm>
          <a:prstGeom prst="rect">
            <a:avLst/>
          </a:prstGeom>
          <a:noFill/>
        </p:spPr>
        <p:txBody>
          <a:bodyPr wrap="none" rtlCol="0">
            <a:spAutoFit/>
          </a:bodyPr>
          <a:lstStyle/>
          <a:p>
            <a:pPr algn="ctr"/>
            <a:r>
              <a:rPr lang="en-US" sz="3200" b="1" dirty="0" smtClean="0">
                <a:latin typeface="Century Gothic" pitchFamily="34" charset="0"/>
              </a:rPr>
              <a:t>ROBOTIC ARM WITH APPLICATION CONTROL</a:t>
            </a:r>
            <a:endParaRPr lang="en-IN" sz="3200" b="1" dirty="0">
              <a:latin typeface="Century Gothic" pitchFamily="34" charset="0"/>
            </a:endParaRPr>
          </a:p>
        </p:txBody>
      </p:sp>
      <p:sp>
        <p:nvSpPr>
          <p:cNvPr id="5" name="TextBox 4"/>
          <p:cNvSpPr txBox="1"/>
          <p:nvPr/>
        </p:nvSpPr>
        <p:spPr>
          <a:xfrm>
            <a:off x="2286000" y="3124200"/>
            <a:ext cx="3276600" cy="2246769"/>
          </a:xfrm>
          <a:prstGeom prst="rect">
            <a:avLst/>
          </a:prstGeom>
          <a:noFill/>
        </p:spPr>
        <p:txBody>
          <a:bodyPr wrap="square" rtlCol="0">
            <a:spAutoFit/>
          </a:bodyPr>
          <a:lstStyle/>
          <a:p>
            <a:r>
              <a:rPr lang="en-US" sz="2800" dirty="0" smtClean="0"/>
              <a:t>PREPARED BY-</a:t>
            </a:r>
            <a:br>
              <a:rPr lang="en-US" sz="2800" dirty="0" smtClean="0"/>
            </a:br>
            <a:r>
              <a:rPr lang="en-US" sz="2800" dirty="0" smtClean="0"/>
              <a:t>1.</a:t>
            </a:r>
          </a:p>
          <a:p>
            <a:r>
              <a:rPr lang="en-US" sz="2800" dirty="0" smtClean="0"/>
              <a:t>2.</a:t>
            </a:r>
          </a:p>
          <a:p>
            <a:r>
              <a:rPr lang="en-US" sz="2800" dirty="0" smtClean="0"/>
              <a:t>3.</a:t>
            </a:r>
          </a:p>
          <a:p>
            <a:r>
              <a:rPr lang="en-US" sz="2800" dirty="0" smtClean="0"/>
              <a:t>4.</a:t>
            </a:r>
            <a:endParaRPr lang="en-IN" sz="2800" dirty="0"/>
          </a:p>
        </p:txBody>
      </p:sp>
      <p:sp>
        <p:nvSpPr>
          <p:cNvPr id="6" name="TextBox 5"/>
          <p:cNvSpPr txBox="1"/>
          <p:nvPr/>
        </p:nvSpPr>
        <p:spPr>
          <a:xfrm>
            <a:off x="3733800" y="6473019"/>
            <a:ext cx="5022529" cy="369332"/>
          </a:xfrm>
          <a:prstGeom prst="rect">
            <a:avLst/>
          </a:prstGeom>
          <a:noFill/>
        </p:spPr>
        <p:txBody>
          <a:bodyPr wrap="none" rtlCol="0">
            <a:spAutoFit/>
          </a:bodyPr>
          <a:lstStyle/>
          <a:p>
            <a:pPr algn="ctr"/>
            <a:r>
              <a:rPr lang="en-US" b="1" dirty="0" smtClean="0">
                <a:latin typeface="Century Gothic" pitchFamily="34" charset="0"/>
              </a:rPr>
              <a:t>ROBOTIC ARM WITH APPLICATION CONTROL</a:t>
            </a:r>
            <a:endParaRPr lang="en-IN" b="1" dirty="0">
              <a:latin typeface="Century Gothic"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609600" y="1295400"/>
            <a:ext cx="2791150" cy="646331"/>
          </a:xfrm>
          <a:prstGeom prst="rect">
            <a:avLst/>
          </a:prstGeom>
          <a:noFill/>
        </p:spPr>
        <p:txBody>
          <a:bodyPr wrap="none" rtlCol="0">
            <a:spAutoFit/>
          </a:bodyPr>
          <a:lstStyle/>
          <a:p>
            <a:pPr algn="ctr"/>
            <a:r>
              <a:rPr lang="en-US" sz="3600" b="1" dirty="0" smtClean="0">
                <a:latin typeface="Century Gothic" pitchFamily="34" charset="0"/>
              </a:rPr>
              <a:t>OBJECTIVES</a:t>
            </a:r>
            <a:endParaRPr lang="en-IN" sz="3600" b="1" dirty="0">
              <a:latin typeface="Century Gothic" pitchFamily="34" charset="0"/>
            </a:endParaRPr>
          </a:p>
        </p:txBody>
      </p:sp>
      <p:sp>
        <p:nvSpPr>
          <p:cNvPr id="6" name="TextBox 5"/>
          <p:cNvSpPr txBox="1"/>
          <p:nvPr/>
        </p:nvSpPr>
        <p:spPr>
          <a:xfrm>
            <a:off x="457201" y="2133600"/>
            <a:ext cx="6019799" cy="2862322"/>
          </a:xfrm>
          <a:prstGeom prst="rect">
            <a:avLst/>
          </a:prstGeom>
          <a:noFill/>
        </p:spPr>
        <p:txBody>
          <a:bodyPr wrap="square" rtlCol="0" anchor="t">
            <a:spAutoFit/>
          </a:bodyPr>
          <a:lstStyle/>
          <a:p>
            <a:pPr algn="just"/>
            <a:r>
              <a:rPr lang="en-US" dirty="0"/>
              <a:t>A robotic arm is a type of mechanical arm, usually programmable, with similar functions to a human arm; the arm may be the sum total of the mechanism or may be part of a more complex robot. The links of such a manipulator are connected by joints allowing either rotational motion (such as in an articulated robot) or translational (linear) displacement. The links of the manipulator can be considered to form a kinematic chain. The terminus of the kinematic chain of the manipulator is called the end effector and it is analogous to the human hand.</a:t>
            </a:r>
          </a:p>
        </p:txBody>
      </p:sp>
      <p:sp>
        <p:nvSpPr>
          <p:cNvPr id="5" name="TextBox 4"/>
          <p:cNvSpPr txBox="1"/>
          <p:nvPr/>
        </p:nvSpPr>
        <p:spPr>
          <a:xfrm>
            <a:off x="4121471" y="6488668"/>
            <a:ext cx="5022529" cy="369332"/>
          </a:xfrm>
          <a:prstGeom prst="rect">
            <a:avLst/>
          </a:prstGeom>
          <a:noFill/>
        </p:spPr>
        <p:txBody>
          <a:bodyPr wrap="none" rtlCol="0">
            <a:spAutoFit/>
          </a:bodyPr>
          <a:lstStyle/>
          <a:p>
            <a:pPr algn="ctr"/>
            <a:r>
              <a:rPr lang="en-US" b="1" dirty="0" smtClean="0">
                <a:latin typeface="Century Gothic" pitchFamily="34" charset="0"/>
              </a:rPr>
              <a:t>ROBOTIC ARM WITH APPLICATION CONTROL</a:t>
            </a:r>
            <a:endParaRPr lang="en-IN" b="1" dirty="0">
              <a:latin typeface="Century Gothic"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990600"/>
            <a:ext cx="8763000" cy="646331"/>
          </a:xfrm>
          <a:prstGeom prst="rect">
            <a:avLst/>
          </a:prstGeom>
          <a:noFill/>
        </p:spPr>
        <p:txBody>
          <a:bodyPr wrap="square" rtlCol="0">
            <a:spAutoFit/>
          </a:bodyPr>
          <a:lstStyle/>
          <a:p>
            <a:r>
              <a:rPr lang="en-US" dirty="0" smtClean="0"/>
              <a:t>As, the title describes the project – </a:t>
            </a:r>
            <a:r>
              <a:rPr lang="en-US" b="1" dirty="0" smtClean="0"/>
              <a:t>ROBOTIC ARM WITH APPLICATION CONTROL</a:t>
            </a:r>
            <a:r>
              <a:rPr lang="en-US" dirty="0" smtClean="0"/>
              <a:t/>
            </a:r>
            <a:br>
              <a:rPr lang="en-US" dirty="0" smtClean="0"/>
            </a:br>
            <a:r>
              <a:rPr lang="en-US" dirty="0" smtClean="0"/>
              <a:t>Let’s get the basics right..!</a:t>
            </a:r>
            <a:endParaRPr lang="en-IN" dirty="0"/>
          </a:p>
        </p:txBody>
      </p:sp>
      <p:sp>
        <p:nvSpPr>
          <p:cNvPr id="5" name="TextBox 4"/>
          <p:cNvSpPr txBox="1"/>
          <p:nvPr/>
        </p:nvSpPr>
        <p:spPr>
          <a:xfrm>
            <a:off x="381000" y="2209800"/>
            <a:ext cx="7543800" cy="461665"/>
          </a:xfrm>
          <a:prstGeom prst="rect">
            <a:avLst/>
          </a:prstGeom>
          <a:noFill/>
        </p:spPr>
        <p:txBody>
          <a:bodyPr wrap="square" rtlCol="0">
            <a:spAutoFit/>
          </a:bodyPr>
          <a:lstStyle/>
          <a:p>
            <a:r>
              <a:rPr lang="en-US" sz="2400" b="1" dirty="0" smtClean="0">
                <a:latin typeface="Century Gothic" pitchFamily="34" charset="0"/>
                <a:cs typeface="Calibri Light" pitchFamily="34" charset="0"/>
              </a:rPr>
              <a:t>What is “</a:t>
            </a:r>
            <a:r>
              <a:rPr lang="en-US" sz="2400" b="1" dirty="0" smtClean="0">
                <a:latin typeface="Century Gothic" pitchFamily="34" charset="0"/>
                <a:cs typeface="Calibri Light" pitchFamily="34" charset="0"/>
              </a:rPr>
              <a:t>a ARM”  </a:t>
            </a:r>
            <a:r>
              <a:rPr lang="en-US" sz="2400" b="1" dirty="0" smtClean="0">
                <a:latin typeface="Century Gothic" pitchFamily="34" charset="0"/>
                <a:cs typeface="Calibri Light" pitchFamily="34" charset="0"/>
              </a:rPr>
              <a:t>in terms of electronics  ?</a:t>
            </a:r>
            <a:endParaRPr lang="en-IN" sz="2400" b="1" dirty="0">
              <a:latin typeface="Century Gothic" pitchFamily="34" charset="0"/>
              <a:cs typeface="Calibri Light" pitchFamily="34" charset="0"/>
            </a:endParaRPr>
          </a:p>
        </p:txBody>
      </p:sp>
      <p:sp>
        <p:nvSpPr>
          <p:cNvPr id="6" name="TextBox 5"/>
          <p:cNvSpPr txBox="1"/>
          <p:nvPr/>
        </p:nvSpPr>
        <p:spPr>
          <a:xfrm>
            <a:off x="533400" y="3200400"/>
            <a:ext cx="7620000" cy="1754326"/>
          </a:xfrm>
          <a:prstGeom prst="rect">
            <a:avLst/>
          </a:prstGeom>
          <a:noFill/>
        </p:spPr>
        <p:txBody>
          <a:bodyPr wrap="square" rtlCol="0">
            <a:spAutoFit/>
          </a:bodyPr>
          <a:lstStyle/>
          <a:p>
            <a:pPr algn="just"/>
            <a:r>
              <a:rPr lang="en-US" dirty="0"/>
              <a:t>The end effector, or robotic hand, can be designed to perform any desired task such as welding, gripping, spinning etc., depending on the application. For example, robot arms in automotive assembly lines perform a variety of tasks such as welding and parts rotation and placement during assembly. In some circumstances, close emulation of the human hand is desired, as in robots designed to conduct bomb disarmament and disposal.</a:t>
            </a:r>
          </a:p>
        </p:txBody>
      </p:sp>
      <p:sp>
        <p:nvSpPr>
          <p:cNvPr id="7" name="TextBox 6"/>
          <p:cNvSpPr txBox="1"/>
          <p:nvPr/>
        </p:nvSpPr>
        <p:spPr>
          <a:xfrm>
            <a:off x="4079777" y="6488668"/>
            <a:ext cx="5022529" cy="369332"/>
          </a:xfrm>
          <a:prstGeom prst="rect">
            <a:avLst/>
          </a:prstGeom>
          <a:noFill/>
        </p:spPr>
        <p:txBody>
          <a:bodyPr wrap="none" rtlCol="0">
            <a:spAutoFit/>
          </a:bodyPr>
          <a:lstStyle/>
          <a:p>
            <a:pPr algn="ctr"/>
            <a:r>
              <a:rPr lang="en-US" b="1" dirty="0" smtClean="0">
                <a:latin typeface="Century Gothic" pitchFamily="34" charset="0"/>
              </a:rPr>
              <a:t>ROBOTIC ARM WITH APPLICATION CONTROL</a:t>
            </a:r>
            <a:endParaRPr lang="en-IN" b="1" dirty="0">
              <a:latin typeface="Century Gothic"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609600"/>
            <a:ext cx="6781800" cy="461665"/>
          </a:xfrm>
          <a:prstGeom prst="rect">
            <a:avLst/>
          </a:prstGeom>
          <a:noFill/>
        </p:spPr>
        <p:txBody>
          <a:bodyPr wrap="square" rtlCol="0">
            <a:spAutoFit/>
          </a:bodyPr>
          <a:lstStyle/>
          <a:p>
            <a:r>
              <a:rPr lang="en-US" sz="2400" b="1" dirty="0" smtClean="0">
                <a:latin typeface="Century Gothic" pitchFamily="34" charset="0"/>
                <a:cs typeface="Calibri Light" pitchFamily="34" charset="0"/>
              </a:rPr>
              <a:t>STRUCTURE OF THE PROJECT</a:t>
            </a:r>
            <a:endParaRPr lang="en-IN" sz="2400" b="1" dirty="0">
              <a:latin typeface="Century Gothic" pitchFamily="34" charset="0"/>
              <a:cs typeface="Calibri Light" pitchFamily="34" charset="0"/>
            </a:endParaRPr>
          </a:p>
        </p:txBody>
      </p:sp>
      <p:sp>
        <p:nvSpPr>
          <p:cNvPr id="9" name="TextBox 8"/>
          <p:cNvSpPr txBox="1"/>
          <p:nvPr/>
        </p:nvSpPr>
        <p:spPr>
          <a:xfrm>
            <a:off x="4135848" y="6488668"/>
            <a:ext cx="5022529" cy="369332"/>
          </a:xfrm>
          <a:prstGeom prst="rect">
            <a:avLst/>
          </a:prstGeom>
          <a:noFill/>
        </p:spPr>
        <p:txBody>
          <a:bodyPr wrap="none" rtlCol="0">
            <a:spAutoFit/>
          </a:bodyPr>
          <a:lstStyle/>
          <a:p>
            <a:pPr algn="ctr"/>
            <a:r>
              <a:rPr lang="en-US" b="1" dirty="0" smtClean="0">
                <a:latin typeface="Century Gothic" pitchFamily="34" charset="0"/>
              </a:rPr>
              <a:t>ROBOTIC ARM WITH APPLICATION CONTROL</a:t>
            </a:r>
            <a:endParaRPr lang="en-IN" b="1" dirty="0">
              <a:latin typeface="Century Gothic" pitchFamily="34" charset="0"/>
            </a:endParaRPr>
          </a:p>
        </p:txBody>
      </p:sp>
      <p:pic>
        <p:nvPicPr>
          <p:cNvPr id="7" name="Picture 6" descr="C:\Users\ABHISHEK SHARMA\Desktop\Elecbits.in\Projects\Robotics\Prj_6 (Robotic hand touch screen controls)\Block diagram.png"/>
          <p:cNvPicPr/>
          <p:nvPr/>
        </p:nvPicPr>
        <p:blipFill rotWithShape="1">
          <a:blip r:embed="rId2">
            <a:extLst>
              <a:ext uri="{28A0092B-C50C-407E-A947-70E740481C1C}">
                <a14:useLocalDpi xmlns:a14="http://schemas.microsoft.com/office/drawing/2010/main" val="0"/>
              </a:ext>
            </a:extLst>
          </a:blip>
          <a:srcRect l="7695" t="4383" r="3223" b="8668"/>
          <a:stretch/>
        </p:blipFill>
        <p:spPr bwMode="auto">
          <a:xfrm>
            <a:off x="1524000" y="2057400"/>
            <a:ext cx="5292725" cy="2863215"/>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09600"/>
            <a:ext cx="6781800" cy="461665"/>
          </a:xfrm>
          <a:prstGeom prst="rect">
            <a:avLst/>
          </a:prstGeom>
          <a:noFill/>
        </p:spPr>
        <p:txBody>
          <a:bodyPr wrap="square" rtlCol="0">
            <a:spAutoFit/>
          </a:bodyPr>
          <a:lstStyle/>
          <a:p>
            <a:r>
              <a:rPr lang="en-US" sz="2400" b="1" dirty="0" smtClean="0">
                <a:latin typeface="Century Gothic" pitchFamily="34" charset="0"/>
                <a:cs typeface="Calibri Light" pitchFamily="34" charset="0"/>
              </a:rPr>
              <a:t>HARDWARE LIST</a:t>
            </a:r>
            <a:endParaRPr lang="en-IN" sz="2400" b="1" dirty="0">
              <a:latin typeface="Century Gothic" pitchFamily="34" charset="0"/>
              <a:cs typeface="Calibri Light" pitchFamily="34" charset="0"/>
            </a:endParaRPr>
          </a:p>
        </p:txBody>
      </p:sp>
      <p:sp>
        <p:nvSpPr>
          <p:cNvPr id="6" name="TextBox 5"/>
          <p:cNvSpPr txBox="1"/>
          <p:nvPr/>
        </p:nvSpPr>
        <p:spPr>
          <a:xfrm>
            <a:off x="316872" y="1447800"/>
            <a:ext cx="3157788" cy="2246769"/>
          </a:xfrm>
          <a:prstGeom prst="rect">
            <a:avLst/>
          </a:prstGeom>
          <a:noFill/>
        </p:spPr>
        <p:txBody>
          <a:bodyPr wrap="none" rtlCol="0">
            <a:spAutoFit/>
          </a:bodyPr>
          <a:lstStyle/>
          <a:p>
            <a:r>
              <a:rPr lang="en-US" sz="2000" dirty="0" smtClean="0"/>
              <a:t>1.      </a:t>
            </a:r>
            <a:r>
              <a:rPr lang="en-US" sz="2000" dirty="0"/>
              <a:t>Arduino Uno r3</a:t>
            </a:r>
          </a:p>
          <a:p>
            <a:r>
              <a:rPr lang="en-US" sz="2000" dirty="0"/>
              <a:t>2.      Servo motors</a:t>
            </a:r>
          </a:p>
          <a:p>
            <a:r>
              <a:rPr lang="en-US" sz="2000" dirty="0"/>
              <a:t>3.      Touch screen</a:t>
            </a:r>
          </a:p>
          <a:p>
            <a:r>
              <a:rPr lang="en-US" sz="2000" dirty="0"/>
              <a:t>4.      9V Battery</a:t>
            </a:r>
          </a:p>
          <a:p>
            <a:r>
              <a:rPr lang="en-US" sz="2000" dirty="0"/>
              <a:t>5.      Jumper wires</a:t>
            </a:r>
          </a:p>
          <a:p>
            <a:r>
              <a:rPr lang="en-US" sz="2000" dirty="0"/>
              <a:t>6       Connecting wires</a:t>
            </a:r>
          </a:p>
          <a:p>
            <a:r>
              <a:rPr lang="en-US" sz="2000" dirty="0"/>
              <a:t>7.      External power supply  </a:t>
            </a:r>
          </a:p>
        </p:txBody>
      </p:sp>
      <p:sp>
        <p:nvSpPr>
          <p:cNvPr id="7" name="TextBox 6"/>
          <p:cNvSpPr txBox="1"/>
          <p:nvPr/>
        </p:nvSpPr>
        <p:spPr>
          <a:xfrm>
            <a:off x="4121471" y="6488668"/>
            <a:ext cx="5022529" cy="369332"/>
          </a:xfrm>
          <a:prstGeom prst="rect">
            <a:avLst/>
          </a:prstGeom>
          <a:noFill/>
        </p:spPr>
        <p:txBody>
          <a:bodyPr wrap="none" rtlCol="0">
            <a:spAutoFit/>
          </a:bodyPr>
          <a:lstStyle/>
          <a:p>
            <a:pPr algn="ctr"/>
            <a:r>
              <a:rPr lang="en-US" b="1" dirty="0" smtClean="0">
                <a:latin typeface="Century Gothic" pitchFamily="34" charset="0"/>
              </a:rPr>
              <a:t>ROBOTIC ARM WITH APPLICATION CONTROL</a:t>
            </a:r>
            <a:endParaRPr lang="en-IN" b="1" dirty="0">
              <a:latin typeface="Century Gothic"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09600"/>
            <a:ext cx="6781800" cy="461665"/>
          </a:xfrm>
          <a:prstGeom prst="rect">
            <a:avLst/>
          </a:prstGeom>
          <a:noFill/>
        </p:spPr>
        <p:txBody>
          <a:bodyPr wrap="square" rtlCol="0">
            <a:spAutoFit/>
          </a:bodyPr>
          <a:lstStyle/>
          <a:p>
            <a:r>
              <a:rPr lang="en-US" sz="2400" b="1" dirty="0" smtClean="0">
                <a:latin typeface="Century Gothic" pitchFamily="34" charset="0"/>
                <a:cs typeface="Calibri Light" pitchFamily="34" charset="0"/>
              </a:rPr>
              <a:t>SOFTWARE LIST</a:t>
            </a:r>
            <a:endParaRPr lang="en-IN" sz="2400" b="1" dirty="0">
              <a:latin typeface="Century Gothic" pitchFamily="34" charset="0"/>
              <a:cs typeface="Calibri Light" pitchFamily="34" charset="0"/>
            </a:endParaRPr>
          </a:p>
        </p:txBody>
      </p:sp>
      <p:sp>
        <p:nvSpPr>
          <p:cNvPr id="6" name="TextBox 5"/>
          <p:cNvSpPr txBox="1"/>
          <p:nvPr/>
        </p:nvSpPr>
        <p:spPr>
          <a:xfrm>
            <a:off x="316872" y="1447800"/>
            <a:ext cx="1768113" cy="400110"/>
          </a:xfrm>
          <a:prstGeom prst="rect">
            <a:avLst/>
          </a:prstGeom>
          <a:noFill/>
        </p:spPr>
        <p:txBody>
          <a:bodyPr wrap="none" rtlCol="0">
            <a:spAutoFit/>
          </a:bodyPr>
          <a:lstStyle/>
          <a:p>
            <a:pPr marL="342900" lvl="0" indent="-342900">
              <a:buFont typeface="Arial" panose="020B0604020202020204" pitchFamily="34" charset="0"/>
              <a:buChar char="•"/>
            </a:pPr>
            <a:r>
              <a:rPr lang="en-US" sz="2000" dirty="0"/>
              <a:t>Arduino IDE</a:t>
            </a:r>
          </a:p>
        </p:txBody>
      </p:sp>
      <p:sp>
        <p:nvSpPr>
          <p:cNvPr id="7" name="TextBox 6"/>
          <p:cNvSpPr txBox="1"/>
          <p:nvPr/>
        </p:nvSpPr>
        <p:spPr>
          <a:xfrm>
            <a:off x="4101343" y="6488668"/>
            <a:ext cx="5022529" cy="369332"/>
          </a:xfrm>
          <a:prstGeom prst="rect">
            <a:avLst/>
          </a:prstGeom>
          <a:noFill/>
        </p:spPr>
        <p:txBody>
          <a:bodyPr wrap="none" rtlCol="0">
            <a:spAutoFit/>
          </a:bodyPr>
          <a:lstStyle/>
          <a:p>
            <a:pPr algn="ctr"/>
            <a:r>
              <a:rPr lang="en-US" b="1" dirty="0" smtClean="0">
                <a:latin typeface="Century Gothic" pitchFamily="34" charset="0"/>
              </a:rPr>
              <a:t>ROBOTIC ARM WITH APPLICATION CONTROL</a:t>
            </a:r>
            <a:endParaRPr lang="en-IN" b="1" dirty="0">
              <a:latin typeface="Century Gothic" pitchFamily="34" charset="0"/>
            </a:endParaRPr>
          </a:p>
        </p:txBody>
      </p:sp>
    </p:spTree>
    <p:extLst>
      <p:ext uri="{BB962C8B-B14F-4D97-AF65-F5344CB8AC3E}">
        <p14:creationId xmlns:p14="http://schemas.microsoft.com/office/powerpoint/2010/main" val="400409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09600"/>
            <a:ext cx="6781800" cy="461665"/>
          </a:xfrm>
          <a:prstGeom prst="rect">
            <a:avLst/>
          </a:prstGeom>
          <a:noFill/>
        </p:spPr>
        <p:txBody>
          <a:bodyPr wrap="square" rtlCol="0">
            <a:spAutoFit/>
          </a:bodyPr>
          <a:lstStyle/>
          <a:p>
            <a:r>
              <a:rPr lang="en-US" sz="2400" b="1" dirty="0" smtClean="0">
                <a:latin typeface="Century Gothic" pitchFamily="34" charset="0"/>
                <a:cs typeface="Calibri Light" pitchFamily="34" charset="0"/>
              </a:rPr>
              <a:t>APPLICATIONS</a:t>
            </a:r>
            <a:endParaRPr lang="en-IN" sz="2400" b="1" dirty="0">
              <a:latin typeface="Century Gothic" pitchFamily="34" charset="0"/>
              <a:cs typeface="Calibri Light" pitchFamily="34" charset="0"/>
            </a:endParaRPr>
          </a:p>
        </p:txBody>
      </p:sp>
      <p:sp>
        <p:nvSpPr>
          <p:cNvPr id="6" name="TextBox 5"/>
          <p:cNvSpPr txBox="1"/>
          <p:nvPr/>
        </p:nvSpPr>
        <p:spPr>
          <a:xfrm>
            <a:off x="316872" y="1447800"/>
            <a:ext cx="6083928" cy="4708981"/>
          </a:xfrm>
          <a:prstGeom prst="rect">
            <a:avLst/>
          </a:prstGeom>
          <a:noFill/>
        </p:spPr>
        <p:txBody>
          <a:bodyPr wrap="square" rtlCol="0">
            <a:spAutoFit/>
          </a:bodyPr>
          <a:lstStyle/>
          <a:p>
            <a:pPr marL="342900" lvl="0" indent="-342900" algn="just">
              <a:buFont typeface="Arial" panose="020B0604020202020204" pitchFamily="34" charset="0"/>
              <a:buChar char="•"/>
            </a:pPr>
            <a:r>
              <a:rPr lang="en-US" sz="2000" dirty="0"/>
              <a:t> Access unevenly placed parts (for scanning, selecting...)</a:t>
            </a:r>
          </a:p>
          <a:p>
            <a:pPr marL="342900" lvl="0" indent="-342900" algn="just">
              <a:buFont typeface="Arial" panose="020B0604020202020204" pitchFamily="34" charset="0"/>
              <a:buChar char="•"/>
            </a:pPr>
            <a:r>
              <a:rPr lang="en-US" sz="2000" dirty="0"/>
              <a:t> Pick and place (most industries, a lot for food industry)</a:t>
            </a:r>
          </a:p>
          <a:p>
            <a:pPr marL="342900" lvl="0" indent="-342900" algn="just">
              <a:buFont typeface="Arial" panose="020B0604020202020204" pitchFamily="34" charset="0"/>
              <a:buChar char="•"/>
            </a:pPr>
            <a:r>
              <a:rPr lang="en-US" sz="2000" dirty="0"/>
              <a:t>Third hand: the arm carries the object and the operator can work on it easily</a:t>
            </a:r>
          </a:p>
          <a:p>
            <a:pPr marL="342900" lvl="0" indent="-342900" algn="just">
              <a:buFont typeface="Arial" panose="020B0604020202020204" pitchFamily="34" charset="0"/>
              <a:buChar char="•"/>
            </a:pPr>
            <a:r>
              <a:rPr lang="en-US" sz="2000" dirty="0"/>
              <a:t>Act in a human-designed environment: send the arm on a mobile base to a damaged/radioactive building and use the arm to open the door and manipulate the tools (by itself or remote controlled)</a:t>
            </a:r>
          </a:p>
          <a:p>
            <a:pPr marL="342900" lvl="0" indent="-342900" algn="just">
              <a:buFont typeface="Arial" panose="020B0604020202020204" pitchFamily="34" charset="0"/>
              <a:buChar char="•"/>
            </a:pPr>
            <a:r>
              <a:rPr lang="en-US" sz="2000" dirty="0"/>
              <a:t>Grasping and holding objects and then move them to a new location, or mixing with other fluids. (Used in laboratories that trust such arms to work within a toxic environment and so do not endanger the researcher.</a:t>
            </a:r>
          </a:p>
        </p:txBody>
      </p:sp>
      <p:sp>
        <p:nvSpPr>
          <p:cNvPr id="7" name="TextBox 6"/>
          <p:cNvSpPr txBox="1"/>
          <p:nvPr/>
        </p:nvSpPr>
        <p:spPr>
          <a:xfrm>
            <a:off x="4104218" y="6488668"/>
            <a:ext cx="5022529" cy="369332"/>
          </a:xfrm>
          <a:prstGeom prst="rect">
            <a:avLst/>
          </a:prstGeom>
          <a:noFill/>
        </p:spPr>
        <p:txBody>
          <a:bodyPr wrap="none" rtlCol="0">
            <a:spAutoFit/>
          </a:bodyPr>
          <a:lstStyle/>
          <a:p>
            <a:pPr algn="ctr"/>
            <a:r>
              <a:rPr lang="en-US" b="1" dirty="0" smtClean="0">
                <a:latin typeface="Century Gothic" pitchFamily="34" charset="0"/>
              </a:rPr>
              <a:t>ROBOTIC ARM WITH APPLICATION CONTROL</a:t>
            </a:r>
            <a:endParaRPr lang="en-IN" b="1" dirty="0">
              <a:latin typeface="Century Gothic" pitchFamily="34" charset="0"/>
            </a:endParaRPr>
          </a:p>
        </p:txBody>
      </p:sp>
    </p:spTree>
    <p:extLst>
      <p:ext uri="{BB962C8B-B14F-4D97-AF65-F5344CB8AC3E}">
        <p14:creationId xmlns:p14="http://schemas.microsoft.com/office/powerpoint/2010/main" val="387332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19800" y="3657600"/>
            <a:ext cx="3124200" cy="1446550"/>
          </a:xfrm>
          <a:prstGeom prst="rect">
            <a:avLst/>
          </a:prstGeom>
          <a:noFill/>
        </p:spPr>
        <p:txBody>
          <a:bodyPr wrap="square" rtlCol="0">
            <a:spAutoFit/>
          </a:bodyPr>
          <a:lstStyle/>
          <a:p>
            <a:r>
              <a:rPr lang="en-US" sz="4400" b="1" dirty="0" smtClean="0">
                <a:latin typeface="Century Gothic" pitchFamily="34" charset="0"/>
                <a:cs typeface="Calibri Light" pitchFamily="34" charset="0"/>
              </a:rPr>
              <a:t>THANK YOU </a:t>
            </a:r>
            <a:r>
              <a:rPr lang="en-US" sz="4400" b="1" dirty="0" smtClean="0">
                <a:latin typeface="Century Gothic" pitchFamily="34" charset="0"/>
                <a:cs typeface="Calibri Light" pitchFamily="34" charset="0"/>
                <a:sym typeface="Wingdings" pitchFamily="2" charset="2"/>
              </a:rPr>
              <a:t></a:t>
            </a:r>
            <a:endParaRPr lang="en-IN" sz="4400" b="1" dirty="0">
              <a:latin typeface="Century Gothic" pitchFamily="34" charset="0"/>
              <a:cs typeface="Calibri Light" pitchFamily="34" charset="0"/>
            </a:endParaRPr>
          </a:p>
        </p:txBody>
      </p:sp>
      <p:sp>
        <p:nvSpPr>
          <p:cNvPr id="6" name="TextBox 5"/>
          <p:cNvSpPr txBox="1"/>
          <p:nvPr/>
        </p:nvSpPr>
        <p:spPr>
          <a:xfrm>
            <a:off x="4131535" y="6488668"/>
            <a:ext cx="5022529" cy="369332"/>
          </a:xfrm>
          <a:prstGeom prst="rect">
            <a:avLst/>
          </a:prstGeom>
          <a:noFill/>
        </p:spPr>
        <p:txBody>
          <a:bodyPr wrap="none" rtlCol="0">
            <a:spAutoFit/>
          </a:bodyPr>
          <a:lstStyle/>
          <a:p>
            <a:pPr algn="ctr"/>
            <a:r>
              <a:rPr lang="en-US" b="1" dirty="0" smtClean="0">
                <a:latin typeface="Century Gothic" pitchFamily="34" charset="0"/>
              </a:rPr>
              <a:t>ROBOTIC ARM WITH APPLICATION CONTROL</a:t>
            </a:r>
            <a:endParaRPr lang="en-IN" b="1" dirty="0">
              <a:latin typeface="Century Gothic"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TotalTime>
  <Words>270</Words>
  <Application>Microsoft Office PowerPoint</Application>
  <PresentationFormat>On-screen Show (4:3)</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Century 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saurav Kumar</dc:creator>
  <cp:lastModifiedBy>Saurav</cp:lastModifiedBy>
  <cp:revision>8</cp:revision>
  <dcterms:created xsi:type="dcterms:W3CDTF">2017-03-27T12:33:25Z</dcterms:created>
  <dcterms:modified xsi:type="dcterms:W3CDTF">2017-10-12T14:53:33Z</dcterms:modified>
</cp:coreProperties>
</file>