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6"/>
  </p:notesMasterIdLst>
  <p:handoutMasterIdLst>
    <p:handoutMasterId r:id="rId17"/>
  </p:handoutMasterIdLst>
  <p:sldIdLst>
    <p:sldId id="368" r:id="rId2"/>
    <p:sldId id="352" r:id="rId3"/>
    <p:sldId id="333" r:id="rId4"/>
    <p:sldId id="334" r:id="rId5"/>
    <p:sldId id="359" r:id="rId6"/>
    <p:sldId id="360" r:id="rId7"/>
    <p:sldId id="344" r:id="rId8"/>
    <p:sldId id="292" r:id="rId9"/>
    <p:sldId id="365" r:id="rId10"/>
    <p:sldId id="366" r:id="rId11"/>
    <p:sldId id="367" r:id="rId12"/>
    <p:sldId id="369" r:id="rId13"/>
    <p:sldId id="370" r:id="rId14"/>
    <p:sldId id="371" r:id="rId15"/>
  </p:sldIdLst>
  <p:sldSz cx="9271000" cy="6946900"/>
  <p:notesSz cx="6934200" cy="90805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00"/>
    <a:srgbClr val="FF00FF"/>
    <a:srgbClr val="00FFFF"/>
    <a:srgbClr val="0000FF"/>
    <a:srgbClr val="00FF00"/>
    <a:srgbClr val="C0C0C0"/>
    <a:srgbClr val="B2B2B2"/>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79" autoAdjust="0"/>
    <p:restoredTop sz="94660" autoAdjust="0"/>
  </p:normalViewPr>
  <p:slideViewPr>
    <p:cSldViewPr>
      <p:cViewPr>
        <p:scale>
          <a:sx n="78" d="100"/>
          <a:sy n="78" d="100"/>
        </p:scale>
        <p:origin x="-1086" y="186"/>
      </p:cViewPr>
      <p:guideLst>
        <p:guide orient="horz" pos="2188"/>
        <p:guide pos="292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13238"/>
            <a:ext cx="5083175" cy="4086225"/>
          </a:xfrm>
          <a:prstGeom prst="rect">
            <a:avLst/>
          </a:prstGeom>
          <a:noFill/>
          <a:ln w="12700">
            <a:noFill/>
            <a:miter lim="800000"/>
            <a:headEnd/>
            <a:tailEnd/>
          </a:ln>
          <a:effectLst/>
        </p:spPr>
        <p:txBody>
          <a:bodyPr vert="horz" wrap="square" lIns="90399" tIns="44408" rIns="90399" bIns="44408"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2051" name="Rectangle 3"/>
          <p:cNvSpPr>
            <a:spLocks noChangeArrowheads="1" noTextEdit="1"/>
          </p:cNvSpPr>
          <p:nvPr>
            <p:ph type="sldImg" idx="2"/>
          </p:nvPr>
        </p:nvSpPr>
        <p:spPr bwMode="auto">
          <a:xfrm>
            <a:off x="1174750" y="687388"/>
            <a:ext cx="4586288" cy="3436937"/>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a:xfrm>
            <a:off x="925513" y="4311650"/>
            <a:ext cx="5083175" cy="4087813"/>
          </a:xfrm>
          <a:ln/>
        </p:spPr>
        <p:txBody>
          <a:bodyPr lIns="90512" tIns="44462" rIns="90512" bIns="44462"/>
          <a:lstStyle/>
          <a:p>
            <a:endParaRPr lang="en-US"/>
          </a:p>
        </p:txBody>
      </p:sp>
      <p:sp>
        <p:nvSpPr>
          <p:cNvPr id="219139" name="Rectangle 3"/>
          <p:cNvSpPr>
            <a:spLocks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a:xfrm>
            <a:off x="925513" y="4311650"/>
            <a:ext cx="5083175" cy="4087813"/>
          </a:xfrm>
          <a:ln/>
        </p:spPr>
        <p:txBody>
          <a:bodyPr lIns="90512" tIns="44462" rIns="90512" bIns="44462"/>
          <a:lstStyle/>
          <a:p>
            <a:endParaRPr lang="en-US"/>
          </a:p>
        </p:txBody>
      </p:sp>
      <p:sp>
        <p:nvSpPr>
          <p:cNvPr id="249859" name="Rectangle 3"/>
          <p:cNvSpPr>
            <a:spLocks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a:xfrm>
            <a:off x="925513" y="4311650"/>
            <a:ext cx="5083175" cy="4087813"/>
          </a:xfrm>
          <a:ln/>
        </p:spPr>
        <p:txBody>
          <a:bodyPr lIns="90512" tIns="44462" rIns="90512" bIns="44462"/>
          <a:lstStyle/>
          <a:p>
            <a:endParaRPr lang="en-US"/>
          </a:p>
        </p:txBody>
      </p:sp>
      <p:sp>
        <p:nvSpPr>
          <p:cNvPr id="249859" name="Rectangle 3"/>
          <p:cNvSpPr>
            <a:spLocks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a:xfrm>
            <a:off x="925513" y="4311650"/>
            <a:ext cx="5083175" cy="4087813"/>
          </a:xfrm>
          <a:ln/>
        </p:spPr>
        <p:txBody>
          <a:bodyPr lIns="90512" tIns="44462" rIns="90512" bIns="44462"/>
          <a:lstStyle/>
          <a:p>
            <a:endParaRPr lang="en-US"/>
          </a:p>
        </p:txBody>
      </p:sp>
      <p:sp>
        <p:nvSpPr>
          <p:cNvPr id="249859" name="Rectangle 3"/>
          <p:cNvSpPr>
            <a:spLocks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ln/>
        </p:spPr>
        <p:txBody>
          <a:bodyPr/>
          <a:lstStyle/>
          <a:p>
            <a:endParaRPr lang="en-US"/>
          </a:p>
        </p:txBody>
      </p:sp>
      <p:sp>
        <p:nvSpPr>
          <p:cNvPr id="182275" name="Rectangle 3"/>
          <p:cNvSpPr>
            <a:spLocks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body" idx="1"/>
          </p:nvPr>
        </p:nvSpPr>
        <p:spPr>
          <a:xfrm>
            <a:off x="925513" y="4311650"/>
            <a:ext cx="5083175" cy="4087813"/>
          </a:xfrm>
          <a:ln/>
        </p:spPr>
        <p:txBody>
          <a:bodyPr lIns="90512" tIns="44462" rIns="90512" bIns="44462"/>
          <a:lstStyle/>
          <a:p>
            <a:endParaRPr lang="en-US"/>
          </a:p>
        </p:txBody>
      </p:sp>
      <p:sp>
        <p:nvSpPr>
          <p:cNvPr id="233475" name="Rectangle 3"/>
          <p:cNvSpPr>
            <a:spLocks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925513" y="4311650"/>
            <a:ext cx="5083175" cy="4087813"/>
          </a:xfrm>
          <a:ln/>
        </p:spPr>
        <p:txBody>
          <a:bodyPr lIns="90512" tIns="44462" rIns="90512" bIns="44462"/>
          <a:lstStyle/>
          <a:p>
            <a:endParaRPr lang="en-US"/>
          </a:p>
        </p:txBody>
      </p:sp>
      <p:sp>
        <p:nvSpPr>
          <p:cNvPr id="235523" name="Rectangle 3"/>
          <p:cNvSpPr>
            <a:spLocks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1026"/>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ln/>
        </p:spPr>
        <p:txBody>
          <a:bodyPr/>
          <a:lstStyle/>
          <a:p>
            <a:endParaRPr lang="en-US"/>
          </a:p>
        </p:txBody>
      </p:sp>
      <p:sp>
        <p:nvSpPr>
          <p:cNvPr id="84995" name="Rectangle 3"/>
          <p:cNvSpPr>
            <a:spLocks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body" idx="1"/>
          </p:nvPr>
        </p:nvSpPr>
        <p:spPr>
          <a:xfrm>
            <a:off x="925513" y="4311650"/>
            <a:ext cx="5083175" cy="4087813"/>
          </a:xfrm>
          <a:ln/>
        </p:spPr>
        <p:txBody>
          <a:bodyPr lIns="90512" tIns="44462" rIns="90512" bIns="44462"/>
          <a:lstStyle/>
          <a:p>
            <a:endParaRPr lang="en-US"/>
          </a:p>
        </p:txBody>
      </p:sp>
      <p:sp>
        <p:nvSpPr>
          <p:cNvPr id="245763" name="Rectangle 3"/>
          <p:cNvSpPr>
            <a:spLocks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body" idx="1"/>
          </p:nvPr>
        </p:nvSpPr>
        <p:spPr>
          <a:xfrm>
            <a:off x="925513" y="4311650"/>
            <a:ext cx="5083175" cy="4087813"/>
          </a:xfrm>
          <a:ln/>
        </p:spPr>
        <p:txBody>
          <a:bodyPr lIns="90512" tIns="44462" rIns="90512" bIns="44462"/>
          <a:lstStyle/>
          <a:p>
            <a:endParaRPr lang="en-US"/>
          </a:p>
        </p:txBody>
      </p:sp>
      <p:sp>
        <p:nvSpPr>
          <p:cNvPr id="247811" name="Rectangle 3"/>
          <p:cNvSpPr>
            <a:spLocks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927100" y="695325"/>
            <a:ext cx="7829550" cy="1157288"/>
          </a:xfrm>
        </p:spPr>
        <p:txBody>
          <a:bodyPr/>
          <a:lstStyle>
            <a:lvl1pPr>
              <a:defRPr/>
            </a:lvl1pPr>
          </a:lstStyle>
          <a:p>
            <a:r>
              <a:rPr lang="en-US"/>
              <a:t>Click to edit Master title style</a:t>
            </a:r>
          </a:p>
        </p:txBody>
      </p:sp>
      <p:sp>
        <p:nvSpPr>
          <p:cNvPr id="43011" name="Rectangle 3"/>
          <p:cNvSpPr>
            <a:spLocks noGrp="1" noChangeArrowheads="1"/>
          </p:cNvSpPr>
          <p:nvPr>
            <p:ph type="subTitle" idx="1"/>
          </p:nvPr>
        </p:nvSpPr>
        <p:spPr>
          <a:xfrm>
            <a:off x="2163763" y="3937000"/>
            <a:ext cx="6489700" cy="1793875"/>
          </a:xfrm>
        </p:spPr>
        <p:txBody>
          <a:bodyPr/>
          <a:lstStyle>
            <a:lvl1pPr marL="0" indent="0">
              <a:buFont typeface="Wingdings" pitchFamily="2" charset="2"/>
              <a:buNone/>
              <a:defRPr>
                <a:latin typeface="Arial Black" pitchFamily="34" charset="0"/>
              </a:defRPr>
            </a:lvl1pPr>
          </a:lstStyle>
          <a:p>
            <a:r>
              <a:rPr lang="en-US"/>
              <a:t>Click to edit Master subtitle style</a:t>
            </a:r>
          </a:p>
        </p:txBody>
      </p:sp>
      <p:sp>
        <p:nvSpPr>
          <p:cNvPr id="43012" name="Rectangle 4"/>
          <p:cNvSpPr>
            <a:spLocks noGrp="1" noChangeArrowheads="1"/>
          </p:cNvSpPr>
          <p:nvPr>
            <p:ph type="dt" sz="half" idx="2"/>
          </p:nvPr>
        </p:nvSpPr>
        <p:spPr>
          <a:xfrm>
            <a:off x="720725" y="6310313"/>
            <a:ext cx="1957388" cy="520700"/>
          </a:xfrm>
        </p:spPr>
        <p:txBody>
          <a:bodyPr/>
          <a:lstStyle>
            <a:lvl1pPr>
              <a:defRPr>
                <a:solidFill>
                  <a:srgbClr val="5E574E"/>
                </a:solidFill>
              </a:defRPr>
            </a:lvl1pPr>
          </a:lstStyle>
          <a:p>
            <a:endParaRPr lang="en-US"/>
          </a:p>
        </p:txBody>
      </p:sp>
      <p:sp>
        <p:nvSpPr>
          <p:cNvPr id="43013" name="Rectangle 5"/>
          <p:cNvSpPr>
            <a:spLocks noGrp="1" noChangeArrowheads="1"/>
          </p:cNvSpPr>
          <p:nvPr>
            <p:ph type="ftr" sz="quarter" idx="3"/>
          </p:nvPr>
        </p:nvSpPr>
        <p:spPr>
          <a:xfrm>
            <a:off x="3194050" y="6310313"/>
            <a:ext cx="2882900" cy="520700"/>
          </a:xfrm>
        </p:spPr>
        <p:txBody>
          <a:bodyPr/>
          <a:lstStyle>
            <a:lvl1pPr>
              <a:defRPr sz="1400">
                <a:solidFill>
                  <a:srgbClr val="5E574E"/>
                </a:solidFill>
              </a:defRPr>
            </a:lvl1pPr>
          </a:lstStyle>
          <a:p>
            <a:endParaRPr lang="en-US"/>
          </a:p>
        </p:txBody>
      </p:sp>
      <p:sp>
        <p:nvSpPr>
          <p:cNvPr id="43014" name="Rectangle 6"/>
          <p:cNvSpPr>
            <a:spLocks noGrp="1" noChangeArrowheads="1"/>
          </p:cNvSpPr>
          <p:nvPr>
            <p:ph type="sldNum" sz="quarter" idx="4"/>
          </p:nvPr>
        </p:nvSpPr>
        <p:spPr>
          <a:xfrm>
            <a:off x="6696075" y="6310313"/>
            <a:ext cx="1854200" cy="520700"/>
          </a:xfrm>
        </p:spPr>
        <p:txBody>
          <a:bodyPr/>
          <a:lstStyle>
            <a:lvl1pPr>
              <a:defRPr>
                <a:solidFill>
                  <a:srgbClr val="5E574E"/>
                </a:solidFill>
              </a:defRPr>
            </a:lvl1pPr>
          </a:lstStyle>
          <a:p>
            <a:fld id="{4625163C-7B2D-434F-9B4D-459DB89080BA}" type="slidenum">
              <a:rPr lang="en-US"/>
              <a:pPr/>
              <a:t>‹#›</a:t>
            </a:fld>
            <a:endParaRPr lang="en-US"/>
          </a:p>
        </p:txBody>
      </p:sp>
      <p:pic>
        <p:nvPicPr>
          <p:cNvPr id="43015" name="Picture 7" descr="paint"/>
          <p:cNvPicPr>
            <a:picLocks noChangeAspect="1" noChangeArrowheads="1"/>
          </p:cNvPicPr>
          <p:nvPr/>
        </p:nvPicPr>
        <p:blipFill>
          <a:blip r:embed="rId2" cstate="print">
            <a:clrChange>
              <a:clrFrom>
                <a:srgbClr val="C0C0C0"/>
              </a:clrFrom>
              <a:clrTo>
                <a:srgbClr val="C0C0C0">
                  <a:alpha val="0"/>
                </a:srgbClr>
              </a:clrTo>
            </a:clrChange>
          </a:blip>
          <a:srcRect/>
          <a:stretch>
            <a:fillRect/>
          </a:stretch>
        </p:blipFill>
        <p:spPr bwMode="auto">
          <a:xfrm>
            <a:off x="927100" y="1852613"/>
            <a:ext cx="8343900" cy="3889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FSMs</a:t>
            </a:r>
          </a:p>
        </p:txBody>
      </p:sp>
      <p:sp>
        <p:nvSpPr>
          <p:cNvPr id="6" name="Slide Number Placeholder 5"/>
          <p:cNvSpPr>
            <a:spLocks noGrp="1"/>
          </p:cNvSpPr>
          <p:nvPr>
            <p:ph type="sldNum" sz="quarter" idx="12"/>
          </p:nvPr>
        </p:nvSpPr>
        <p:spPr/>
        <p:txBody>
          <a:bodyPr/>
          <a:lstStyle>
            <a:lvl1pPr>
              <a:defRPr/>
            </a:lvl1pPr>
          </a:lstStyle>
          <a:p>
            <a:fld id="{43767F25-B525-4A77-9E15-35B03A7FC4D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0675" y="231775"/>
            <a:ext cx="2085975" cy="59039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12750" y="231775"/>
            <a:ext cx="6105525" cy="5903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FSMs</a:t>
            </a:r>
          </a:p>
        </p:txBody>
      </p:sp>
      <p:sp>
        <p:nvSpPr>
          <p:cNvPr id="6" name="Slide Number Placeholder 5"/>
          <p:cNvSpPr>
            <a:spLocks noGrp="1"/>
          </p:cNvSpPr>
          <p:nvPr>
            <p:ph type="sldNum" sz="quarter" idx="12"/>
          </p:nvPr>
        </p:nvSpPr>
        <p:spPr/>
        <p:txBody>
          <a:bodyPr/>
          <a:lstStyle>
            <a:lvl1pPr>
              <a:defRPr/>
            </a:lvl1pPr>
          </a:lstStyle>
          <a:p>
            <a:fld id="{215EEAF6-8F57-470E-B963-1F35E94B989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FSMs</a:t>
            </a:r>
          </a:p>
        </p:txBody>
      </p:sp>
      <p:sp>
        <p:nvSpPr>
          <p:cNvPr id="6" name="Slide Number Placeholder 5"/>
          <p:cNvSpPr>
            <a:spLocks noGrp="1"/>
          </p:cNvSpPr>
          <p:nvPr>
            <p:ph type="sldNum" sz="quarter" idx="12"/>
          </p:nvPr>
        </p:nvSpPr>
        <p:spPr/>
        <p:txBody>
          <a:bodyPr/>
          <a:lstStyle>
            <a:lvl1pPr>
              <a:defRPr/>
            </a:lvl1pPr>
          </a:lstStyle>
          <a:p>
            <a:fld id="{7E4A971C-AE79-4FCE-A1E2-1079392C9F9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838" y="4464050"/>
            <a:ext cx="7880350" cy="1379538"/>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31838" y="2944813"/>
            <a:ext cx="7880350" cy="15192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FSMs</a:t>
            </a:r>
          </a:p>
        </p:txBody>
      </p:sp>
      <p:sp>
        <p:nvSpPr>
          <p:cNvPr id="6" name="Slide Number Placeholder 5"/>
          <p:cNvSpPr>
            <a:spLocks noGrp="1"/>
          </p:cNvSpPr>
          <p:nvPr>
            <p:ph type="sldNum" sz="quarter" idx="12"/>
          </p:nvPr>
        </p:nvSpPr>
        <p:spPr/>
        <p:txBody>
          <a:bodyPr/>
          <a:lstStyle>
            <a:lvl1pPr>
              <a:defRPr/>
            </a:lvl1pPr>
          </a:lstStyle>
          <a:p>
            <a:fld id="{568AB894-B9A4-42D1-A6C6-CA4C038FD89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63550" y="1620838"/>
            <a:ext cx="4070350"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86300" y="1620838"/>
            <a:ext cx="4070350"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FSMs</a:t>
            </a:r>
          </a:p>
        </p:txBody>
      </p:sp>
      <p:sp>
        <p:nvSpPr>
          <p:cNvPr id="7" name="Slide Number Placeholder 6"/>
          <p:cNvSpPr>
            <a:spLocks noGrp="1"/>
          </p:cNvSpPr>
          <p:nvPr>
            <p:ph type="sldNum" sz="quarter" idx="12"/>
          </p:nvPr>
        </p:nvSpPr>
        <p:spPr/>
        <p:txBody>
          <a:bodyPr/>
          <a:lstStyle>
            <a:lvl1pPr>
              <a:defRPr/>
            </a:lvl1pPr>
          </a:lstStyle>
          <a:p>
            <a:fld id="{2070A8FE-6137-4BCA-9324-393C033154B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3550" y="277813"/>
            <a:ext cx="8343900" cy="1158875"/>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63550" y="1555750"/>
            <a:ext cx="4095750"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63550" y="2203450"/>
            <a:ext cx="4095750" cy="4002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710113" y="1555750"/>
            <a:ext cx="4097337"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0113" y="2203450"/>
            <a:ext cx="4097337" cy="4002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FSMs</a:t>
            </a:r>
          </a:p>
        </p:txBody>
      </p:sp>
      <p:sp>
        <p:nvSpPr>
          <p:cNvPr id="9" name="Slide Number Placeholder 8"/>
          <p:cNvSpPr>
            <a:spLocks noGrp="1"/>
          </p:cNvSpPr>
          <p:nvPr>
            <p:ph type="sldNum" sz="quarter" idx="12"/>
          </p:nvPr>
        </p:nvSpPr>
        <p:spPr/>
        <p:txBody>
          <a:bodyPr/>
          <a:lstStyle>
            <a:lvl1pPr>
              <a:defRPr/>
            </a:lvl1pPr>
          </a:lstStyle>
          <a:p>
            <a:fld id="{0B29CF46-D8FB-4E41-8CF3-0CDED737B38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FSMs</a:t>
            </a:r>
          </a:p>
        </p:txBody>
      </p:sp>
      <p:sp>
        <p:nvSpPr>
          <p:cNvPr id="5" name="Slide Number Placeholder 4"/>
          <p:cNvSpPr>
            <a:spLocks noGrp="1"/>
          </p:cNvSpPr>
          <p:nvPr>
            <p:ph type="sldNum" sz="quarter" idx="12"/>
          </p:nvPr>
        </p:nvSpPr>
        <p:spPr/>
        <p:txBody>
          <a:bodyPr/>
          <a:lstStyle>
            <a:lvl1pPr>
              <a:defRPr/>
            </a:lvl1pPr>
          </a:lstStyle>
          <a:p>
            <a:fld id="{59CA053C-002C-4963-AC74-D09D4492FBB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FSMs</a:t>
            </a:r>
          </a:p>
        </p:txBody>
      </p:sp>
      <p:sp>
        <p:nvSpPr>
          <p:cNvPr id="4" name="Slide Number Placeholder 3"/>
          <p:cNvSpPr>
            <a:spLocks noGrp="1"/>
          </p:cNvSpPr>
          <p:nvPr>
            <p:ph type="sldNum" sz="quarter" idx="12"/>
          </p:nvPr>
        </p:nvSpPr>
        <p:spPr/>
        <p:txBody>
          <a:bodyPr/>
          <a:lstStyle>
            <a:lvl1pPr>
              <a:defRPr/>
            </a:lvl1pPr>
          </a:lstStyle>
          <a:p>
            <a:fld id="{E04F6E38-D383-42D9-A126-2DF759395AE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3550" y="276225"/>
            <a:ext cx="3049588" cy="1177925"/>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624263" y="276225"/>
            <a:ext cx="5183187" cy="59293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63550" y="1454150"/>
            <a:ext cx="3049588" cy="47513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FSMs</a:t>
            </a:r>
          </a:p>
        </p:txBody>
      </p:sp>
      <p:sp>
        <p:nvSpPr>
          <p:cNvPr id="7" name="Slide Number Placeholder 6"/>
          <p:cNvSpPr>
            <a:spLocks noGrp="1"/>
          </p:cNvSpPr>
          <p:nvPr>
            <p:ph type="sldNum" sz="quarter" idx="12"/>
          </p:nvPr>
        </p:nvSpPr>
        <p:spPr/>
        <p:txBody>
          <a:bodyPr/>
          <a:lstStyle>
            <a:lvl1pPr>
              <a:defRPr/>
            </a:lvl1pPr>
          </a:lstStyle>
          <a:p>
            <a:fld id="{9CD748F8-6B8B-4294-A3F8-187FCBA2D1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17688" y="4862513"/>
            <a:ext cx="5562600" cy="574675"/>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817688" y="620713"/>
            <a:ext cx="5562600" cy="4168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817688" y="5437188"/>
            <a:ext cx="5562600" cy="814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FSMs</a:t>
            </a:r>
          </a:p>
        </p:txBody>
      </p:sp>
      <p:sp>
        <p:nvSpPr>
          <p:cNvPr id="7" name="Slide Number Placeholder 6"/>
          <p:cNvSpPr>
            <a:spLocks noGrp="1"/>
          </p:cNvSpPr>
          <p:nvPr>
            <p:ph type="sldNum" sz="quarter" idx="12"/>
          </p:nvPr>
        </p:nvSpPr>
        <p:spPr/>
        <p:txBody>
          <a:bodyPr/>
          <a:lstStyle>
            <a:lvl1pPr>
              <a:defRPr/>
            </a:lvl1pPr>
          </a:lstStyle>
          <a:p>
            <a:fld id="{75387E87-4BDA-431D-90CB-5FAF34A3EC8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412750" y="231775"/>
            <a:ext cx="7880350" cy="849313"/>
          </a:xfrm>
          <a:prstGeom prst="rect">
            <a:avLst/>
          </a:prstGeom>
          <a:noFill/>
          <a:ln w="9525">
            <a:noFill/>
            <a:miter lim="800000"/>
            <a:headEnd/>
            <a:tailEnd/>
          </a:ln>
        </p:spPr>
        <p:txBody>
          <a:bodyPr vert="horz" wrap="square" lIns="92665" tIns="46333" rIns="92665" bIns="46333" numCol="1" anchor="b" anchorCtr="0" compatLnSpc="1">
            <a:prstTxWarp prst="textNoShape">
              <a:avLst/>
            </a:prstTxWarp>
          </a:bodyPr>
          <a:lstStyle/>
          <a:p>
            <a:pPr lvl="0"/>
            <a:r>
              <a:rPr lang="en-US" smtClean="0"/>
              <a:t>Click to edit Master title style</a:t>
            </a:r>
          </a:p>
        </p:txBody>
      </p:sp>
      <p:sp>
        <p:nvSpPr>
          <p:cNvPr id="41987" name="Rectangle 3"/>
          <p:cNvSpPr>
            <a:spLocks noGrp="1" noChangeArrowheads="1"/>
          </p:cNvSpPr>
          <p:nvPr>
            <p:ph type="body" idx="1"/>
          </p:nvPr>
        </p:nvSpPr>
        <p:spPr bwMode="auto">
          <a:xfrm>
            <a:off x="463550" y="1620838"/>
            <a:ext cx="8293100" cy="4514850"/>
          </a:xfrm>
          <a:prstGeom prst="rect">
            <a:avLst/>
          </a:prstGeom>
          <a:noFill/>
          <a:ln w="9525">
            <a:noFill/>
            <a:miter lim="800000"/>
            <a:headEnd/>
            <a:tailEnd/>
          </a:ln>
        </p:spPr>
        <p:txBody>
          <a:bodyPr vert="horz" wrap="square" lIns="92665" tIns="46333" rIns="92665" bIns="4633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988" name="Rectangle 4"/>
          <p:cNvSpPr>
            <a:spLocks noGrp="1" noChangeArrowheads="1"/>
          </p:cNvSpPr>
          <p:nvPr>
            <p:ph type="dt" sz="half" idx="2"/>
          </p:nvPr>
        </p:nvSpPr>
        <p:spPr bwMode="auto">
          <a:xfrm>
            <a:off x="438150" y="6310313"/>
            <a:ext cx="1930400" cy="463550"/>
          </a:xfrm>
          <a:prstGeom prst="rect">
            <a:avLst/>
          </a:prstGeom>
          <a:noFill/>
          <a:ln w="9525">
            <a:noFill/>
            <a:miter lim="800000"/>
            <a:headEnd/>
            <a:tailEnd/>
          </a:ln>
        </p:spPr>
        <p:txBody>
          <a:bodyPr vert="horz" wrap="square" lIns="92665" tIns="46333" rIns="92665" bIns="46333" numCol="1" anchor="b" anchorCtr="0" compatLnSpc="1">
            <a:prstTxWarp prst="textNoShape">
              <a:avLst/>
            </a:prstTxWarp>
          </a:bodyPr>
          <a:lstStyle>
            <a:lvl1pPr defTabSz="927100">
              <a:spcBef>
                <a:spcPct val="50000"/>
              </a:spcBef>
              <a:defRPr sz="1400">
                <a:solidFill>
                  <a:schemeClr val="bg2"/>
                </a:solidFill>
                <a:latin typeface="Arial" charset="0"/>
              </a:defRPr>
            </a:lvl1pPr>
          </a:lstStyle>
          <a:p>
            <a:endParaRPr lang="en-US"/>
          </a:p>
        </p:txBody>
      </p:sp>
      <p:sp>
        <p:nvSpPr>
          <p:cNvPr id="41989" name="Rectangle 5"/>
          <p:cNvSpPr>
            <a:spLocks noGrp="1" noChangeArrowheads="1"/>
          </p:cNvSpPr>
          <p:nvPr>
            <p:ph type="ftr" sz="quarter" idx="3"/>
          </p:nvPr>
        </p:nvSpPr>
        <p:spPr bwMode="auto">
          <a:xfrm>
            <a:off x="2368550" y="6310313"/>
            <a:ext cx="4456113" cy="463550"/>
          </a:xfrm>
          <a:prstGeom prst="rect">
            <a:avLst/>
          </a:prstGeom>
          <a:noFill/>
          <a:ln w="9525">
            <a:noFill/>
            <a:miter lim="800000"/>
            <a:headEnd/>
            <a:tailEnd/>
          </a:ln>
        </p:spPr>
        <p:txBody>
          <a:bodyPr vert="horz" wrap="square" lIns="92665" tIns="46333" rIns="92665" bIns="46333" numCol="1" anchor="b" anchorCtr="0" compatLnSpc="1">
            <a:prstTxWarp prst="textNoShape">
              <a:avLst/>
            </a:prstTxWarp>
          </a:bodyPr>
          <a:lstStyle>
            <a:lvl1pPr algn="ctr" defTabSz="927100">
              <a:spcBef>
                <a:spcPct val="50000"/>
              </a:spcBef>
              <a:defRPr sz="1200">
                <a:solidFill>
                  <a:schemeClr val="bg2"/>
                </a:solidFill>
                <a:latin typeface="Arial" charset="0"/>
              </a:defRPr>
            </a:lvl1pPr>
          </a:lstStyle>
          <a:p>
            <a:r>
              <a:rPr lang="en-US"/>
              <a:t>FSMs</a:t>
            </a:r>
          </a:p>
        </p:txBody>
      </p:sp>
      <p:sp>
        <p:nvSpPr>
          <p:cNvPr id="41990" name="Rectangle 6"/>
          <p:cNvSpPr>
            <a:spLocks noGrp="1" noChangeArrowheads="1"/>
          </p:cNvSpPr>
          <p:nvPr>
            <p:ph type="sldNum" sz="quarter" idx="4"/>
          </p:nvPr>
        </p:nvSpPr>
        <p:spPr bwMode="auto">
          <a:xfrm>
            <a:off x="6824663" y="6310313"/>
            <a:ext cx="1931987" cy="463550"/>
          </a:xfrm>
          <a:prstGeom prst="rect">
            <a:avLst/>
          </a:prstGeom>
          <a:noFill/>
          <a:ln w="9525">
            <a:noFill/>
            <a:miter lim="800000"/>
            <a:headEnd/>
            <a:tailEnd/>
          </a:ln>
        </p:spPr>
        <p:txBody>
          <a:bodyPr vert="horz" wrap="square" lIns="92665" tIns="46333" rIns="92665" bIns="46333" numCol="1" anchor="b" anchorCtr="0" compatLnSpc="1">
            <a:prstTxWarp prst="textNoShape">
              <a:avLst/>
            </a:prstTxWarp>
          </a:bodyPr>
          <a:lstStyle>
            <a:lvl1pPr algn="r" defTabSz="927100">
              <a:spcBef>
                <a:spcPct val="50000"/>
              </a:spcBef>
              <a:defRPr sz="1400">
                <a:solidFill>
                  <a:schemeClr val="bg2"/>
                </a:solidFill>
                <a:latin typeface="Arial" charset="0"/>
              </a:defRPr>
            </a:lvl1pPr>
          </a:lstStyle>
          <a:p>
            <a:fld id="{4EEF8F1A-A17A-43E3-B026-9DF97646BE95}" type="slidenum">
              <a:rPr lang="en-US"/>
              <a:pPr/>
              <a:t>‹#›</a:t>
            </a:fld>
            <a:endParaRPr lang="en-US"/>
          </a:p>
        </p:txBody>
      </p:sp>
      <p:pic>
        <p:nvPicPr>
          <p:cNvPr id="41991" name="Picture 7" descr="paint"/>
          <p:cNvPicPr>
            <a:picLocks noChangeAspect="1" noChangeArrowheads="1"/>
          </p:cNvPicPr>
          <p:nvPr/>
        </p:nvPicPr>
        <p:blipFill>
          <a:blip r:embed="rId13" cstate="print">
            <a:clrChange>
              <a:clrFrom>
                <a:srgbClr val="C0C0C0"/>
              </a:clrFrom>
              <a:clrTo>
                <a:srgbClr val="C0C0C0">
                  <a:alpha val="0"/>
                </a:srgbClr>
              </a:clrTo>
            </a:clrChange>
          </a:blip>
          <a:srcRect/>
          <a:stretch>
            <a:fillRect/>
          </a:stretch>
        </p:blipFill>
        <p:spPr bwMode="auto">
          <a:xfrm>
            <a:off x="927100" y="1081088"/>
            <a:ext cx="8343900" cy="3889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l" defTabSz="927100" rtl="0" eaLnBrk="0" fontAlgn="base" hangingPunct="0">
        <a:spcBef>
          <a:spcPct val="0"/>
        </a:spcBef>
        <a:spcAft>
          <a:spcPct val="0"/>
        </a:spcAft>
        <a:defRPr kumimoji="1" sz="2400">
          <a:solidFill>
            <a:schemeClr val="tx2"/>
          </a:solidFill>
          <a:latin typeface="+mj-lt"/>
          <a:ea typeface="+mj-ea"/>
          <a:cs typeface="+mj-cs"/>
        </a:defRPr>
      </a:lvl1pPr>
      <a:lvl2pPr algn="l" defTabSz="927100" rtl="0" eaLnBrk="0" fontAlgn="base" hangingPunct="0">
        <a:spcBef>
          <a:spcPct val="0"/>
        </a:spcBef>
        <a:spcAft>
          <a:spcPct val="0"/>
        </a:spcAft>
        <a:defRPr kumimoji="1" sz="2400">
          <a:solidFill>
            <a:schemeClr val="tx2"/>
          </a:solidFill>
          <a:latin typeface="Copperplate Gothic Bold" pitchFamily="34" charset="0"/>
        </a:defRPr>
      </a:lvl2pPr>
      <a:lvl3pPr algn="l" defTabSz="927100" rtl="0" eaLnBrk="0" fontAlgn="base" hangingPunct="0">
        <a:spcBef>
          <a:spcPct val="0"/>
        </a:spcBef>
        <a:spcAft>
          <a:spcPct val="0"/>
        </a:spcAft>
        <a:defRPr kumimoji="1" sz="2400">
          <a:solidFill>
            <a:schemeClr val="tx2"/>
          </a:solidFill>
          <a:latin typeface="Copperplate Gothic Bold" pitchFamily="34" charset="0"/>
        </a:defRPr>
      </a:lvl3pPr>
      <a:lvl4pPr algn="l" defTabSz="927100" rtl="0" eaLnBrk="0" fontAlgn="base" hangingPunct="0">
        <a:spcBef>
          <a:spcPct val="0"/>
        </a:spcBef>
        <a:spcAft>
          <a:spcPct val="0"/>
        </a:spcAft>
        <a:defRPr kumimoji="1" sz="2400">
          <a:solidFill>
            <a:schemeClr val="tx2"/>
          </a:solidFill>
          <a:latin typeface="Copperplate Gothic Bold" pitchFamily="34" charset="0"/>
        </a:defRPr>
      </a:lvl4pPr>
      <a:lvl5pPr algn="l" defTabSz="927100" rtl="0" eaLnBrk="0" fontAlgn="base" hangingPunct="0">
        <a:spcBef>
          <a:spcPct val="0"/>
        </a:spcBef>
        <a:spcAft>
          <a:spcPct val="0"/>
        </a:spcAft>
        <a:defRPr kumimoji="1" sz="2400">
          <a:solidFill>
            <a:schemeClr val="tx2"/>
          </a:solidFill>
          <a:latin typeface="Copperplate Gothic Bold" pitchFamily="34" charset="0"/>
        </a:defRPr>
      </a:lvl5pPr>
      <a:lvl6pPr marL="457200" algn="l" defTabSz="927100" rtl="0" eaLnBrk="0" fontAlgn="base" hangingPunct="0">
        <a:spcBef>
          <a:spcPct val="0"/>
        </a:spcBef>
        <a:spcAft>
          <a:spcPct val="0"/>
        </a:spcAft>
        <a:defRPr kumimoji="1" sz="2400">
          <a:solidFill>
            <a:schemeClr val="tx2"/>
          </a:solidFill>
          <a:latin typeface="Copperplate Gothic Bold" pitchFamily="34" charset="0"/>
        </a:defRPr>
      </a:lvl6pPr>
      <a:lvl7pPr marL="914400" algn="l" defTabSz="927100" rtl="0" eaLnBrk="0" fontAlgn="base" hangingPunct="0">
        <a:spcBef>
          <a:spcPct val="0"/>
        </a:spcBef>
        <a:spcAft>
          <a:spcPct val="0"/>
        </a:spcAft>
        <a:defRPr kumimoji="1" sz="2400">
          <a:solidFill>
            <a:schemeClr val="tx2"/>
          </a:solidFill>
          <a:latin typeface="Copperplate Gothic Bold" pitchFamily="34" charset="0"/>
        </a:defRPr>
      </a:lvl7pPr>
      <a:lvl8pPr marL="1371600" algn="l" defTabSz="927100" rtl="0" eaLnBrk="0" fontAlgn="base" hangingPunct="0">
        <a:spcBef>
          <a:spcPct val="0"/>
        </a:spcBef>
        <a:spcAft>
          <a:spcPct val="0"/>
        </a:spcAft>
        <a:defRPr kumimoji="1" sz="2400">
          <a:solidFill>
            <a:schemeClr val="tx2"/>
          </a:solidFill>
          <a:latin typeface="Copperplate Gothic Bold" pitchFamily="34" charset="0"/>
        </a:defRPr>
      </a:lvl8pPr>
      <a:lvl9pPr marL="1828800" algn="l" defTabSz="927100" rtl="0" eaLnBrk="0" fontAlgn="base" hangingPunct="0">
        <a:spcBef>
          <a:spcPct val="0"/>
        </a:spcBef>
        <a:spcAft>
          <a:spcPct val="0"/>
        </a:spcAft>
        <a:defRPr kumimoji="1" sz="2400">
          <a:solidFill>
            <a:schemeClr val="tx2"/>
          </a:solidFill>
          <a:latin typeface="Copperplate Gothic Bold" pitchFamily="34" charset="0"/>
        </a:defRPr>
      </a:lvl9pPr>
    </p:titleStyle>
    <p:bodyStyle>
      <a:lvl1pPr marL="347663" indent="-347663" algn="l" defTabSz="927100" rtl="0" eaLnBrk="0" fontAlgn="base" hangingPunct="0">
        <a:spcBef>
          <a:spcPct val="40000"/>
        </a:spcBef>
        <a:spcAft>
          <a:spcPct val="0"/>
        </a:spcAft>
        <a:buClr>
          <a:schemeClr val="accent2"/>
        </a:buClr>
        <a:buFont typeface="Wingdings" pitchFamily="2" charset="2"/>
        <a:buChar char="§"/>
        <a:defRPr kumimoji="1">
          <a:solidFill>
            <a:schemeClr val="tx1"/>
          </a:solidFill>
          <a:latin typeface="+mn-lt"/>
          <a:ea typeface="+mn-ea"/>
          <a:cs typeface="+mn-cs"/>
        </a:defRPr>
      </a:lvl1pPr>
      <a:lvl2pPr marL="752475" indent="-288925" algn="l" defTabSz="927100" rtl="0" eaLnBrk="0" fontAlgn="base" hangingPunct="0">
        <a:spcBef>
          <a:spcPct val="20000"/>
        </a:spcBef>
        <a:spcAft>
          <a:spcPct val="0"/>
        </a:spcAft>
        <a:buClr>
          <a:schemeClr val="accent2"/>
        </a:buClr>
        <a:buFont typeface="Wingdings" pitchFamily="2" charset="2"/>
        <a:buChar char="§"/>
        <a:defRPr kumimoji="1">
          <a:solidFill>
            <a:schemeClr val="tx1"/>
          </a:solidFill>
          <a:latin typeface="+mn-lt"/>
        </a:defRPr>
      </a:lvl2pPr>
      <a:lvl3pPr marL="1158875" indent="-231775" algn="l" defTabSz="927100" rtl="0" eaLnBrk="0" fontAlgn="base" hangingPunct="0">
        <a:spcBef>
          <a:spcPct val="20000"/>
        </a:spcBef>
        <a:spcAft>
          <a:spcPct val="0"/>
        </a:spcAft>
        <a:buClr>
          <a:schemeClr val="accent2"/>
        </a:buClr>
        <a:buFont typeface="Wingdings" pitchFamily="2" charset="2"/>
        <a:buChar char="§"/>
        <a:defRPr kumimoji="1">
          <a:solidFill>
            <a:schemeClr val="tx1"/>
          </a:solidFill>
          <a:latin typeface="+mn-lt"/>
        </a:defRPr>
      </a:lvl3pPr>
      <a:lvl4pPr marL="1622425" indent="-231775" algn="l" defTabSz="927100" rtl="0" eaLnBrk="0" fontAlgn="base" hangingPunct="0">
        <a:spcBef>
          <a:spcPct val="20000"/>
        </a:spcBef>
        <a:spcAft>
          <a:spcPct val="0"/>
        </a:spcAft>
        <a:buClr>
          <a:schemeClr val="accent2"/>
        </a:buClr>
        <a:buFont typeface="Wingdings" pitchFamily="2" charset="2"/>
        <a:buChar char="§"/>
        <a:defRPr kumimoji="1">
          <a:solidFill>
            <a:schemeClr val="tx1"/>
          </a:solidFill>
          <a:latin typeface="+mn-lt"/>
        </a:defRPr>
      </a:lvl4pPr>
      <a:lvl5pPr marL="2084388" indent="-231775" algn="l" defTabSz="927100" rtl="0" eaLnBrk="0" fontAlgn="base" hangingPunct="0">
        <a:spcBef>
          <a:spcPct val="20000"/>
        </a:spcBef>
        <a:spcAft>
          <a:spcPct val="0"/>
        </a:spcAft>
        <a:buClr>
          <a:schemeClr val="accent2"/>
        </a:buClr>
        <a:buFont typeface="Wingdings" pitchFamily="2" charset="2"/>
        <a:buChar char="§"/>
        <a:defRPr kumimoji="1">
          <a:solidFill>
            <a:schemeClr val="tx1"/>
          </a:solidFill>
          <a:latin typeface="+mn-lt"/>
        </a:defRPr>
      </a:lvl5pPr>
      <a:lvl6pPr marL="2541588" indent="-231775" algn="l" defTabSz="927100" rtl="0" eaLnBrk="0" fontAlgn="base" hangingPunct="0">
        <a:spcBef>
          <a:spcPct val="20000"/>
        </a:spcBef>
        <a:spcAft>
          <a:spcPct val="0"/>
        </a:spcAft>
        <a:buClr>
          <a:schemeClr val="accent2"/>
        </a:buClr>
        <a:buFont typeface="Wingdings" pitchFamily="2" charset="2"/>
        <a:buChar char="§"/>
        <a:defRPr kumimoji="1">
          <a:solidFill>
            <a:schemeClr val="tx1"/>
          </a:solidFill>
          <a:latin typeface="+mn-lt"/>
        </a:defRPr>
      </a:lvl6pPr>
      <a:lvl7pPr marL="2998788" indent="-231775" algn="l" defTabSz="927100" rtl="0" eaLnBrk="0" fontAlgn="base" hangingPunct="0">
        <a:spcBef>
          <a:spcPct val="20000"/>
        </a:spcBef>
        <a:spcAft>
          <a:spcPct val="0"/>
        </a:spcAft>
        <a:buClr>
          <a:schemeClr val="accent2"/>
        </a:buClr>
        <a:buFont typeface="Wingdings" pitchFamily="2" charset="2"/>
        <a:buChar char="§"/>
        <a:defRPr kumimoji="1">
          <a:solidFill>
            <a:schemeClr val="tx1"/>
          </a:solidFill>
          <a:latin typeface="+mn-lt"/>
        </a:defRPr>
      </a:lvl7pPr>
      <a:lvl8pPr marL="3455988" indent="-231775" algn="l" defTabSz="927100" rtl="0" eaLnBrk="0" fontAlgn="base" hangingPunct="0">
        <a:spcBef>
          <a:spcPct val="20000"/>
        </a:spcBef>
        <a:spcAft>
          <a:spcPct val="0"/>
        </a:spcAft>
        <a:buClr>
          <a:schemeClr val="accent2"/>
        </a:buClr>
        <a:buFont typeface="Wingdings" pitchFamily="2" charset="2"/>
        <a:buChar char="§"/>
        <a:defRPr kumimoji="1">
          <a:solidFill>
            <a:schemeClr val="tx1"/>
          </a:solidFill>
          <a:latin typeface="+mn-lt"/>
        </a:defRPr>
      </a:lvl8pPr>
      <a:lvl9pPr marL="3913188" indent="-231775" algn="l" defTabSz="927100" rtl="0" eaLnBrk="0" fontAlgn="base" hangingPunct="0">
        <a:spcBef>
          <a:spcPct val="20000"/>
        </a:spcBef>
        <a:spcAft>
          <a:spcPct val="0"/>
        </a:spcAft>
        <a:buClr>
          <a:schemeClr val="accent2"/>
        </a:buClr>
        <a:buFont typeface="Wingdings" pitchFamily="2" charset="2"/>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300" y="577850"/>
            <a:ext cx="7727666" cy="1201567"/>
          </a:xfrm>
          <a:prstGeom prst="rect">
            <a:avLst/>
          </a:prstGeom>
          <a:noFill/>
        </p:spPr>
        <p:txBody>
          <a:bodyPr wrap="none" lIns="92665" tIns="46333" rIns="92665" bIns="46333" rtlCol="0">
            <a:spAutoFit/>
          </a:bodyPr>
          <a:lstStyle/>
          <a:p>
            <a:pPr algn="ctr"/>
            <a:r>
              <a:rPr lang="en-US" sz="3600" b="1" dirty="0" smtClean="0">
                <a:latin typeface="Century Gothic" pitchFamily="34" charset="0"/>
              </a:rPr>
              <a:t>DESIGN OF STATE MACHINE USING</a:t>
            </a:r>
            <a:br>
              <a:rPr lang="en-US" sz="3600" b="1" dirty="0" smtClean="0">
                <a:latin typeface="Century Gothic" pitchFamily="34" charset="0"/>
              </a:rPr>
            </a:br>
            <a:r>
              <a:rPr lang="en-US" sz="3600" b="1" dirty="0" smtClean="0">
                <a:latin typeface="Century Gothic" pitchFamily="34" charset="0"/>
              </a:rPr>
              <a:t> VHDL/XILINX</a:t>
            </a:r>
            <a:endParaRPr lang="en-IN" sz="3600" b="1" dirty="0">
              <a:latin typeface="Century Gothic" pitchFamily="34" charset="0"/>
            </a:endParaRPr>
          </a:p>
        </p:txBody>
      </p:sp>
      <p:sp>
        <p:nvSpPr>
          <p:cNvPr id="5" name="TextBox 4"/>
          <p:cNvSpPr txBox="1"/>
          <p:nvPr/>
        </p:nvSpPr>
        <p:spPr>
          <a:xfrm>
            <a:off x="2317750" y="3164699"/>
            <a:ext cx="3322108" cy="2275894"/>
          </a:xfrm>
          <a:prstGeom prst="rect">
            <a:avLst/>
          </a:prstGeom>
          <a:noFill/>
        </p:spPr>
        <p:txBody>
          <a:bodyPr wrap="square" lIns="92665" tIns="46333" rIns="92665" bIns="46333" rtlCol="0">
            <a:spAutoFit/>
          </a:bodyPr>
          <a:lstStyle/>
          <a:p>
            <a:r>
              <a:rPr lang="en-US" sz="2800" dirty="0"/>
              <a:t>PREPARED BY-</a:t>
            </a:r>
            <a:br>
              <a:rPr lang="en-US" sz="2800" dirty="0"/>
            </a:br>
            <a:r>
              <a:rPr lang="en-US" sz="2800" dirty="0"/>
              <a:t>1.</a:t>
            </a:r>
          </a:p>
          <a:p>
            <a:r>
              <a:rPr lang="en-US" sz="2800" dirty="0"/>
              <a:t>2.</a:t>
            </a:r>
          </a:p>
          <a:p>
            <a:r>
              <a:rPr lang="en-US" sz="2800" dirty="0"/>
              <a:t>3.</a:t>
            </a:r>
          </a:p>
          <a:p>
            <a:r>
              <a:rPr lang="en-US" sz="2800" dirty="0"/>
              <a:t>4.</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en-US"/>
              <a:t>FSMs</a:t>
            </a:r>
          </a:p>
        </p:txBody>
      </p:sp>
      <p:sp>
        <p:nvSpPr>
          <p:cNvPr id="32" name="Slide Number Placeholder 5"/>
          <p:cNvSpPr>
            <a:spLocks noGrp="1"/>
          </p:cNvSpPr>
          <p:nvPr>
            <p:ph type="sldNum" sz="quarter" idx="12"/>
          </p:nvPr>
        </p:nvSpPr>
        <p:spPr/>
        <p:txBody>
          <a:bodyPr/>
          <a:lstStyle/>
          <a:p>
            <a:fld id="{88847D5C-24C7-4247-AA22-94922E0F67C2}" type="slidenum">
              <a:rPr lang="en-US"/>
              <a:pPr/>
              <a:t>10</a:t>
            </a:fld>
            <a:endParaRPr lang="en-US"/>
          </a:p>
        </p:txBody>
      </p:sp>
      <p:sp>
        <p:nvSpPr>
          <p:cNvPr id="246786" name="Rectangle 2"/>
          <p:cNvSpPr>
            <a:spLocks noChangeArrowheads="1"/>
          </p:cNvSpPr>
          <p:nvPr/>
        </p:nvSpPr>
        <p:spPr bwMode="auto">
          <a:xfrm>
            <a:off x="4972050" y="2895600"/>
            <a:ext cx="3987800" cy="2641600"/>
          </a:xfrm>
          <a:prstGeom prst="rect">
            <a:avLst/>
          </a:prstGeom>
          <a:noFill/>
          <a:ln w="12700">
            <a:noFill/>
            <a:miter lim="800000"/>
            <a:headEnd/>
            <a:tailEnd/>
          </a:ln>
          <a:effectLst/>
        </p:spPr>
        <p:txBody>
          <a:bodyPr wrap="none" lIns="19050" tIns="26988" rIns="19050" bIns="26988"/>
          <a:lstStyle/>
          <a:p>
            <a:pPr>
              <a:lnSpc>
                <a:spcPts val="2200"/>
              </a:lnSpc>
              <a:tabLst>
                <a:tab pos="685800" algn="l"/>
                <a:tab pos="1371600" algn="l"/>
                <a:tab pos="2286000" algn="l"/>
                <a:tab pos="3136900" algn="l"/>
              </a:tabLst>
            </a:pPr>
            <a:r>
              <a:rPr lang="en-US" sz="1600">
                <a:solidFill>
                  <a:srgbClr val="000000"/>
                </a:solidFill>
              </a:rPr>
              <a:t>		current	next	</a:t>
            </a:r>
            <a:br>
              <a:rPr lang="en-US" sz="1600">
                <a:solidFill>
                  <a:srgbClr val="000000"/>
                </a:solidFill>
              </a:rPr>
            </a:br>
            <a:r>
              <a:rPr lang="en-US" sz="1600">
                <a:solidFill>
                  <a:srgbClr val="000000"/>
                </a:solidFill>
              </a:rPr>
              <a:t>reset	input	state	state	output</a:t>
            </a:r>
          </a:p>
          <a:p>
            <a:pPr>
              <a:lnSpc>
                <a:spcPts val="2200"/>
              </a:lnSpc>
              <a:tabLst>
                <a:tab pos="685800" algn="l"/>
                <a:tab pos="1371600" algn="l"/>
                <a:tab pos="2286000" algn="l"/>
                <a:tab pos="3136900" algn="l"/>
              </a:tabLst>
            </a:pPr>
            <a:r>
              <a:rPr lang="en-US" sz="1600">
                <a:solidFill>
                  <a:srgbClr val="000000"/>
                </a:solidFill>
              </a:rPr>
              <a:t>1	–	–	A	0</a:t>
            </a:r>
          </a:p>
          <a:p>
            <a:pPr>
              <a:lnSpc>
                <a:spcPts val="2200"/>
              </a:lnSpc>
              <a:tabLst>
                <a:tab pos="685800" algn="l"/>
                <a:tab pos="1371600" algn="l"/>
                <a:tab pos="2286000" algn="l"/>
                <a:tab pos="3136900" algn="l"/>
              </a:tabLst>
            </a:pPr>
            <a:r>
              <a:rPr lang="en-US" sz="1600">
                <a:solidFill>
                  <a:srgbClr val="000000"/>
                </a:solidFill>
              </a:rPr>
              <a:t>0	0	A	B	0</a:t>
            </a:r>
          </a:p>
          <a:p>
            <a:pPr>
              <a:lnSpc>
                <a:spcPts val="2200"/>
              </a:lnSpc>
              <a:tabLst>
                <a:tab pos="685800" algn="l"/>
                <a:tab pos="1371600" algn="l"/>
                <a:tab pos="2286000" algn="l"/>
                <a:tab pos="3136900" algn="l"/>
              </a:tabLst>
            </a:pPr>
            <a:r>
              <a:rPr lang="en-US" sz="1600">
                <a:solidFill>
                  <a:srgbClr val="000000"/>
                </a:solidFill>
              </a:rPr>
              <a:t>0	1	A	C	0</a:t>
            </a:r>
          </a:p>
          <a:p>
            <a:pPr>
              <a:lnSpc>
                <a:spcPts val="2200"/>
              </a:lnSpc>
              <a:tabLst>
                <a:tab pos="685800" algn="l"/>
                <a:tab pos="1371600" algn="l"/>
                <a:tab pos="2286000" algn="l"/>
                <a:tab pos="3136900" algn="l"/>
              </a:tabLst>
            </a:pPr>
            <a:r>
              <a:rPr lang="en-US" sz="1600">
                <a:solidFill>
                  <a:srgbClr val="000000"/>
                </a:solidFill>
              </a:rPr>
              <a:t>0	0	B	B	0</a:t>
            </a:r>
          </a:p>
          <a:p>
            <a:pPr>
              <a:lnSpc>
                <a:spcPts val="2200"/>
              </a:lnSpc>
              <a:tabLst>
                <a:tab pos="685800" algn="l"/>
                <a:tab pos="1371600" algn="l"/>
                <a:tab pos="2286000" algn="l"/>
                <a:tab pos="3136900" algn="l"/>
              </a:tabLst>
            </a:pPr>
            <a:r>
              <a:rPr lang="en-US" sz="1600">
                <a:solidFill>
                  <a:srgbClr val="000000"/>
                </a:solidFill>
              </a:rPr>
              <a:t>0	1	B	C	1</a:t>
            </a:r>
          </a:p>
          <a:p>
            <a:pPr>
              <a:lnSpc>
                <a:spcPts val="2200"/>
              </a:lnSpc>
              <a:tabLst>
                <a:tab pos="685800" algn="l"/>
                <a:tab pos="1371600" algn="l"/>
                <a:tab pos="2286000" algn="l"/>
                <a:tab pos="3136900" algn="l"/>
              </a:tabLst>
            </a:pPr>
            <a:r>
              <a:rPr lang="en-US" sz="1600">
                <a:solidFill>
                  <a:srgbClr val="000000"/>
                </a:solidFill>
              </a:rPr>
              <a:t>0	0	C	B	1</a:t>
            </a:r>
          </a:p>
          <a:p>
            <a:pPr>
              <a:lnSpc>
                <a:spcPts val="2200"/>
              </a:lnSpc>
              <a:tabLst>
                <a:tab pos="685800" algn="l"/>
                <a:tab pos="1371600" algn="l"/>
                <a:tab pos="2286000" algn="l"/>
                <a:tab pos="3136900" algn="l"/>
              </a:tabLst>
            </a:pPr>
            <a:r>
              <a:rPr lang="en-US" sz="1600">
                <a:solidFill>
                  <a:srgbClr val="000000"/>
                </a:solidFill>
              </a:rPr>
              <a:t>0	1	C	C	0</a:t>
            </a:r>
          </a:p>
        </p:txBody>
      </p:sp>
      <p:sp>
        <p:nvSpPr>
          <p:cNvPr id="246787" name="Line 3"/>
          <p:cNvSpPr>
            <a:spLocks noChangeShapeType="1"/>
          </p:cNvSpPr>
          <p:nvPr/>
        </p:nvSpPr>
        <p:spPr bwMode="auto">
          <a:xfrm>
            <a:off x="4864100" y="3492500"/>
            <a:ext cx="4025900" cy="0"/>
          </a:xfrm>
          <a:prstGeom prst="line">
            <a:avLst/>
          </a:prstGeom>
          <a:noFill/>
          <a:ln w="12700">
            <a:solidFill>
              <a:srgbClr val="000000"/>
            </a:solidFill>
            <a:round/>
            <a:headEnd/>
            <a:tailEnd/>
          </a:ln>
          <a:effectLst/>
        </p:spPr>
        <p:txBody>
          <a:bodyPr wrap="none" anchor="ctr"/>
          <a:lstStyle/>
          <a:p>
            <a:endParaRPr lang="en-IN"/>
          </a:p>
        </p:txBody>
      </p:sp>
      <p:sp>
        <p:nvSpPr>
          <p:cNvPr id="246788" name="Line 4"/>
          <p:cNvSpPr>
            <a:spLocks noChangeShapeType="1"/>
          </p:cNvSpPr>
          <p:nvPr/>
        </p:nvSpPr>
        <p:spPr bwMode="auto">
          <a:xfrm>
            <a:off x="7194550" y="2927350"/>
            <a:ext cx="0" cy="2501900"/>
          </a:xfrm>
          <a:prstGeom prst="line">
            <a:avLst/>
          </a:prstGeom>
          <a:noFill/>
          <a:ln w="12700">
            <a:solidFill>
              <a:srgbClr val="000000"/>
            </a:solidFill>
            <a:round/>
            <a:headEnd/>
            <a:tailEnd/>
          </a:ln>
          <a:effectLst/>
        </p:spPr>
        <p:txBody>
          <a:bodyPr wrap="none" anchor="ctr"/>
          <a:lstStyle/>
          <a:p>
            <a:endParaRPr lang="en-IN"/>
          </a:p>
        </p:txBody>
      </p:sp>
      <p:grpSp>
        <p:nvGrpSpPr>
          <p:cNvPr id="246789" name="Group 5"/>
          <p:cNvGrpSpPr>
            <a:grpSpLocks/>
          </p:cNvGrpSpPr>
          <p:nvPr/>
        </p:nvGrpSpPr>
        <p:grpSpPr bwMode="auto">
          <a:xfrm>
            <a:off x="620713" y="2987675"/>
            <a:ext cx="3048000" cy="3365500"/>
            <a:chOff x="192" y="1536"/>
            <a:chExt cx="1920" cy="2120"/>
          </a:xfrm>
        </p:grpSpPr>
        <p:sp>
          <p:nvSpPr>
            <p:cNvPr id="246790" name="Oval 6"/>
            <p:cNvSpPr>
              <a:spLocks noChangeArrowheads="1"/>
            </p:cNvSpPr>
            <p:nvPr/>
          </p:nvSpPr>
          <p:spPr bwMode="auto">
            <a:xfrm>
              <a:off x="1516" y="3228"/>
              <a:ext cx="432" cy="384"/>
            </a:xfrm>
            <a:prstGeom prst="ellipse">
              <a:avLst/>
            </a:prstGeom>
            <a:noFill/>
            <a:ln w="12700">
              <a:solidFill>
                <a:srgbClr val="000000"/>
              </a:solidFill>
              <a:round/>
              <a:headEnd/>
              <a:tailEnd/>
            </a:ln>
            <a:effectLst/>
          </p:spPr>
          <p:txBody>
            <a:bodyPr wrap="none" anchor="ctr"/>
            <a:lstStyle/>
            <a:p>
              <a:endParaRPr lang="en-IN"/>
            </a:p>
          </p:txBody>
        </p:sp>
        <p:sp>
          <p:nvSpPr>
            <p:cNvPr id="246791" name="Line 7"/>
            <p:cNvSpPr>
              <a:spLocks noChangeShapeType="1"/>
            </p:cNvSpPr>
            <p:nvPr/>
          </p:nvSpPr>
          <p:spPr bwMode="auto">
            <a:xfrm>
              <a:off x="1836" y="3244"/>
              <a:ext cx="72" cy="64"/>
            </a:xfrm>
            <a:prstGeom prst="line">
              <a:avLst/>
            </a:prstGeom>
            <a:noFill/>
            <a:ln w="12700">
              <a:solidFill>
                <a:srgbClr val="000000"/>
              </a:solidFill>
              <a:round/>
              <a:headEnd type="triangle" w="med" len="med"/>
              <a:tailEnd/>
            </a:ln>
            <a:effectLst/>
          </p:spPr>
          <p:txBody>
            <a:bodyPr wrap="none" anchor="ctr"/>
            <a:lstStyle/>
            <a:p>
              <a:endParaRPr lang="en-IN"/>
            </a:p>
          </p:txBody>
        </p:sp>
        <p:sp>
          <p:nvSpPr>
            <p:cNvPr id="246792" name="Oval 8"/>
            <p:cNvSpPr>
              <a:spLocks noChangeArrowheads="1"/>
            </p:cNvSpPr>
            <p:nvPr/>
          </p:nvSpPr>
          <p:spPr bwMode="auto">
            <a:xfrm>
              <a:off x="1508" y="1548"/>
              <a:ext cx="432" cy="384"/>
            </a:xfrm>
            <a:prstGeom prst="ellipse">
              <a:avLst/>
            </a:prstGeom>
            <a:noFill/>
            <a:ln w="12700">
              <a:solidFill>
                <a:srgbClr val="000000"/>
              </a:solidFill>
              <a:round/>
              <a:headEnd/>
              <a:tailEnd/>
            </a:ln>
            <a:effectLst/>
          </p:spPr>
          <p:txBody>
            <a:bodyPr wrap="none" anchor="ctr"/>
            <a:lstStyle/>
            <a:p>
              <a:endParaRPr lang="en-IN"/>
            </a:p>
          </p:txBody>
        </p:sp>
        <p:sp>
          <p:nvSpPr>
            <p:cNvPr id="246793" name="Oval 9"/>
            <p:cNvSpPr>
              <a:spLocks noChangeArrowheads="1"/>
            </p:cNvSpPr>
            <p:nvPr/>
          </p:nvSpPr>
          <p:spPr bwMode="auto">
            <a:xfrm>
              <a:off x="1580" y="1852"/>
              <a:ext cx="288" cy="288"/>
            </a:xfrm>
            <a:prstGeom prst="ellipse">
              <a:avLst/>
            </a:prstGeom>
            <a:solidFill>
              <a:srgbClr val="FFFFFF"/>
            </a:solidFill>
            <a:ln w="12700">
              <a:solidFill>
                <a:srgbClr val="000000"/>
              </a:solidFill>
              <a:round/>
              <a:headEnd/>
              <a:tailEnd/>
            </a:ln>
            <a:effectLst/>
          </p:spPr>
          <p:txBody>
            <a:bodyPr wrap="none" anchor="ctr"/>
            <a:lstStyle/>
            <a:p>
              <a:endParaRPr lang="en-IN"/>
            </a:p>
          </p:txBody>
        </p:sp>
        <p:sp>
          <p:nvSpPr>
            <p:cNvPr id="246794" name="Line 10"/>
            <p:cNvSpPr>
              <a:spLocks noChangeShapeType="1"/>
            </p:cNvSpPr>
            <p:nvPr/>
          </p:nvSpPr>
          <p:spPr bwMode="auto">
            <a:xfrm flipV="1">
              <a:off x="1236" y="2092"/>
              <a:ext cx="368" cy="368"/>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6795" name="Rectangle 11"/>
            <p:cNvSpPr>
              <a:spLocks noChangeArrowheads="1"/>
            </p:cNvSpPr>
            <p:nvPr/>
          </p:nvSpPr>
          <p:spPr bwMode="auto">
            <a:xfrm>
              <a:off x="1640" y="1896"/>
              <a:ext cx="176"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B</a:t>
              </a:r>
            </a:p>
          </p:txBody>
        </p:sp>
        <p:sp>
          <p:nvSpPr>
            <p:cNvPr id="246796" name="Oval 12"/>
            <p:cNvSpPr>
              <a:spLocks noChangeArrowheads="1"/>
            </p:cNvSpPr>
            <p:nvPr/>
          </p:nvSpPr>
          <p:spPr bwMode="auto">
            <a:xfrm>
              <a:off x="1004" y="2428"/>
              <a:ext cx="288" cy="288"/>
            </a:xfrm>
            <a:prstGeom prst="ellipse">
              <a:avLst/>
            </a:prstGeom>
            <a:solidFill>
              <a:srgbClr val="FFFFFF"/>
            </a:solidFill>
            <a:ln w="12700">
              <a:solidFill>
                <a:srgbClr val="000000"/>
              </a:solidFill>
              <a:round/>
              <a:headEnd/>
              <a:tailEnd/>
            </a:ln>
            <a:effectLst/>
          </p:spPr>
          <p:txBody>
            <a:bodyPr wrap="none" anchor="ctr"/>
            <a:lstStyle/>
            <a:p>
              <a:endParaRPr lang="en-IN"/>
            </a:p>
          </p:txBody>
        </p:sp>
        <p:sp>
          <p:nvSpPr>
            <p:cNvPr id="246797" name="Oval 13"/>
            <p:cNvSpPr>
              <a:spLocks noChangeArrowheads="1"/>
            </p:cNvSpPr>
            <p:nvPr/>
          </p:nvSpPr>
          <p:spPr bwMode="auto">
            <a:xfrm>
              <a:off x="1580" y="3004"/>
              <a:ext cx="288" cy="288"/>
            </a:xfrm>
            <a:prstGeom prst="ellipse">
              <a:avLst/>
            </a:prstGeom>
            <a:solidFill>
              <a:srgbClr val="FFFFFF"/>
            </a:solidFill>
            <a:ln w="12700">
              <a:solidFill>
                <a:srgbClr val="000000"/>
              </a:solidFill>
              <a:round/>
              <a:headEnd/>
              <a:tailEnd/>
            </a:ln>
            <a:effectLst/>
          </p:spPr>
          <p:txBody>
            <a:bodyPr wrap="none" anchor="ctr"/>
            <a:lstStyle/>
            <a:p>
              <a:endParaRPr lang="en-IN"/>
            </a:p>
          </p:txBody>
        </p:sp>
        <p:sp>
          <p:nvSpPr>
            <p:cNvPr id="246798" name="Rectangle 14"/>
            <p:cNvSpPr>
              <a:spLocks noChangeArrowheads="1"/>
            </p:cNvSpPr>
            <p:nvPr/>
          </p:nvSpPr>
          <p:spPr bwMode="auto">
            <a:xfrm>
              <a:off x="1064" y="2456"/>
              <a:ext cx="176"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A</a:t>
              </a:r>
            </a:p>
          </p:txBody>
        </p:sp>
        <p:sp>
          <p:nvSpPr>
            <p:cNvPr id="246799" name="Rectangle 15"/>
            <p:cNvSpPr>
              <a:spLocks noChangeArrowheads="1"/>
            </p:cNvSpPr>
            <p:nvPr/>
          </p:nvSpPr>
          <p:spPr bwMode="auto">
            <a:xfrm>
              <a:off x="1640" y="3048"/>
              <a:ext cx="184"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C</a:t>
              </a:r>
            </a:p>
          </p:txBody>
        </p:sp>
        <p:sp>
          <p:nvSpPr>
            <p:cNvPr id="246800" name="Line 16"/>
            <p:cNvSpPr>
              <a:spLocks noChangeShapeType="1"/>
            </p:cNvSpPr>
            <p:nvPr/>
          </p:nvSpPr>
          <p:spPr bwMode="auto">
            <a:xfrm flipH="1" flipV="1">
              <a:off x="1228" y="2676"/>
              <a:ext cx="376" cy="392"/>
            </a:xfrm>
            <a:prstGeom prst="line">
              <a:avLst/>
            </a:prstGeom>
            <a:noFill/>
            <a:ln w="12700">
              <a:solidFill>
                <a:srgbClr val="000000"/>
              </a:solidFill>
              <a:round/>
              <a:headEnd type="triangle" w="med" len="med"/>
              <a:tailEnd/>
            </a:ln>
            <a:effectLst/>
          </p:spPr>
          <p:txBody>
            <a:bodyPr wrap="none" anchor="ctr"/>
            <a:lstStyle/>
            <a:p>
              <a:endParaRPr lang="en-IN"/>
            </a:p>
          </p:txBody>
        </p:sp>
        <p:sp>
          <p:nvSpPr>
            <p:cNvPr id="246801" name="Line 17"/>
            <p:cNvSpPr>
              <a:spLocks noChangeShapeType="1"/>
            </p:cNvSpPr>
            <p:nvPr/>
          </p:nvSpPr>
          <p:spPr bwMode="auto">
            <a:xfrm>
              <a:off x="1816" y="2116"/>
              <a:ext cx="0" cy="92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6802" name="Line 18"/>
            <p:cNvSpPr>
              <a:spLocks noChangeShapeType="1"/>
            </p:cNvSpPr>
            <p:nvPr/>
          </p:nvSpPr>
          <p:spPr bwMode="auto">
            <a:xfrm flipV="1">
              <a:off x="1656" y="2116"/>
              <a:ext cx="0" cy="91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6803" name="Line 19"/>
            <p:cNvSpPr>
              <a:spLocks noChangeShapeType="1"/>
            </p:cNvSpPr>
            <p:nvPr/>
          </p:nvSpPr>
          <p:spPr bwMode="auto">
            <a:xfrm>
              <a:off x="604" y="2568"/>
              <a:ext cx="37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6804" name="Rectangle 20"/>
            <p:cNvSpPr>
              <a:spLocks noChangeArrowheads="1"/>
            </p:cNvSpPr>
            <p:nvPr/>
          </p:nvSpPr>
          <p:spPr bwMode="auto">
            <a:xfrm>
              <a:off x="1376" y="2448"/>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0/1</a:t>
              </a:r>
            </a:p>
          </p:txBody>
        </p:sp>
        <p:sp>
          <p:nvSpPr>
            <p:cNvPr id="246805" name="Rectangle 21"/>
            <p:cNvSpPr>
              <a:spLocks noChangeArrowheads="1"/>
            </p:cNvSpPr>
            <p:nvPr/>
          </p:nvSpPr>
          <p:spPr bwMode="auto">
            <a:xfrm>
              <a:off x="1128" y="2080"/>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0/0</a:t>
              </a:r>
            </a:p>
          </p:txBody>
        </p:sp>
        <p:sp>
          <p:nvSpPr>
            <p:cNvPr id="246806" name="Rectangle 22"/>
            <p:cNvSpPr>
              <a:spLocks noChangeArrowheads="1"/>
            </p:cNvSpPr>
            <p:nvPr/>
          </p:nvSpPr>
          <p:spPr bwMode="auto">
            <a:xfrm>
              <a:off x="1560" y="1536"/>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0/0</a:t>
              </a:r>
            </a:p>
          </p:txBody>
        </p:sp>
        <p:sp>
          <p:nvSpPr>
            <p:cNvPr id="246807" name="Rectangle 23"/>
            <p:cNvSpPr>
              <a:spLocks noChangeArrowheads="1"/>
            </p:cNvSpPr>
            <p:nvPr/>
          </p:nvSpPr>
          <p:spPr bwMode="auto">
            <a:xfrm>
              <a:off x="1760" y="2448"/>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1/1</a:t>
              </a:r>
            </a:p>
          </p:txBody>
        </p:sp>
        <p:sp>
          <p:nvSpPr>
            <p:cNvPr id="246808" name="Rectangle 24"/>
            <p:cNvSpPr>
              <a:spLocks noChangeArrowheads="1"/>
            </p:cNvSpPr>
            <p:nvPr/>
          </p:nvSpPr>
          <p:spPr bwMode="auto">
            <a:xfrm>
              <a:off x="1560" y="3400"/>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1/0</a:t>
              </a:r>
            </a:p>
          </p:txBody>
        </p:sp>
        <p:sp>
          <p:nvSpPr>
            <p:cNvPr id="246809" name="Rectangle 25"/>
            <p:cNvSpPr>
              <a:spLocks noChangeArrowheads="1"/>
            </p:cNvSpPr>
            <p:nvPr/>
          </p:nvSpPr>
          <p:spPr bwMode="auto">
            <a:xfrm>
              <a:off x="1136" y="2824"/>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1/0</a:t>
              </a:r>
            </a:p>
          </p:txBody>
        </p:sp>
        <p:sp>
          <p:nvSpPr>
            <p:cNvPr id="246810" name="Rectangle 26"/>
            <p:cNvSpPr>
              <a:spLocks noChangeArrowheads="1"/>
            </p:cNvSpPr>
            <p:nvPr/>
          </p:nvSpPr>
          <p:spPr bwMode="auto">
            <a:xfrm>
              <a:off x="192" y="2344"/>
              <a:ext cx="616" cy="256"/>
            </a:xfrm>
            <a:prstGeom prst="rect">
              <a:avLst/>
            </a:prstGeom>
            <a:noFill/>
            <a:ln w="12700">
              <a:noFill/>
              <a:miter lim="800000"/>
              <a:headEnd/>
              <a:tailEnd/>
            </a:ln>
            <a:effectLst/>
          </p:spPr>
          <p:txBody>
            <a:bodyPr wrap="none" lIns="19050" tIns="26988" rIns="19050" bIns="26988"/>
            <a:lstStyle/>
            <a:p>
              <a:pPr algn="r">
                <a:lnSpc>
                  <a:spcPts val="2200"/>
                </a:lnSpc>
                <a:tabLst>
                  <a:tab pos="457200" algn="l"/>
                  <a:tab pos="914400" algn="l"/>
                  <a:tab pos="1371600" algn="l"/>
                </a:tabLst>
              </a:pPr>
              <a:r>
                <a:rPr lang="en-US" sz="1600">
                  <a:solidFill>
                    <a:srgbClr val="000000"/>
                  </a:solidFill>
                </a:rPr>
                <a:t>reset/0</a:t>
              </a:r>
            </a:p>
          </p:txBody>
        </p:sp>
        <p:sp>
          <p:nvSpPr>
            <p:cNvPr id="246811" name="Line 27"/>
            <p:cNvSpPr>
              <a:spLocks noChangeShapeType="1"/>
            </p:cNvSpPr>
            <p:nvPr/>
          </p:nvSpPr>
          <p:spPr bwMode="auto">
            <a:xfrm flipV="1">
              <a:off x="1836" y="1828"/>
              <a:ext cx="72" cy="80"/>
            </a:xfrm>
            <a:prstGeom prst="line">
              <a:avLst/>
            </a:prstGeom>
            <a:noFill/>
            <a:ln w="12700">
              <a:solidFill>
                <a:srgbClr val="000000"/>
              </a:solidFill>
              <a:round/>
              <a:headEnd type="triangle" w="med" len="med"/>
              <a:tailEnd/>
            </a:ln>
            <a:effectLst/>
          </p:spPr>
          <p:txBody>
            <a:bodyPr wrap="none" anchor="ctr"/>
            <a:lstStyle/>
            <a:p>
              <a:endParaRPr lang="en-IN"/>
            </a:p>
          </p:txBody>
        </p:sp>
      </p:grpSp>
      <p:sp>
        <p:nvSpPr>
          <p:cNvPr id="246812" name="Rectangle 28"/>
          <p:cNvSpPr>
            <a:spLocks noGrp="1" noChangeArrowheads="1"/>
          </p:cNvSpPr>
          <p:nvPr>
            <p:ph type="title"/>
          </p:nvPr>
        </p:nvSpPr>
        <p:spPr/>
        <p:txBody>
          <a:bodyPr/>
          <a:lstStyle/>
          <a:p>
            <a:r>
              <a:rPr lang="en-US"/>
              <a:t>Specifying outputs for a Mealy machine</a:t>
            </a:r>
          </a:p>
        </p:txBody>
      </p:sp>
      <p:sp>
        <p:nvSpPr>
          <p:cNvPr id="246813" name="Rectangle 29"/>
          <p:cNvSpPr>
            <a:spLocks noGrp="1" noChangeArrowheads="1"/>
          </p:cNvSpPr>
          <p:nvPr>
            <p:ph type="body" idx="1"/>
          </p:nvPr>
        </p:nvSpPr>
        <p:spPr/>
        <p:txBody>
          <a:bodyPr/>
          <a:lstStyle/>
          <a:p>
            <a:r>
              <a:rPr lang="en-US" dirty="0">
                <a:latin typeface="Calisto MT" pitchFamily="18" charset="0"/>
              </a:rPr>
              <a:t>Output is function of state and inputs</a:t>
            </a:r>
          </a:p>
          <a:p>
            <a:pPr lvl="1"/>
            <a:r>
              <a:rPr lang="en-US" dirty="0">
                <a:latin typeface="Calisto MT" pitchFamily="18" charset="0"/>
              </a:rPr>
              <a:t>specify output on transition arc between states</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ooter Placeholder 4"/>
          <p:cNvSpPr>
            <a:spLocks noGrp="1"/>
          </p:cNvSpPr>
          <p:nvPr>
            <p:ph type="ftr" sz="quarter" idx="11"/>
          </p:nvPr>
        </p:nvSpPr>
        <p:spPr/>
        <p:txBody>
          <a:bodyPr/>
          <a:lstStyle/>
          <a:p>
            <a:r>
              <a:rPr lang="en-US"/>
              <a:t>FSMs</a:t>
            </a:r>
          </a:p>
        </p:txBody>
      </p:sp>
      <p:sp>
        <p:nvSpPr>
          <p:cNvPr id="87" name="Slide Number Placeholder 5"/>
          <p:cNvSpPr>
            <a:spLocks noGrp="1"/>
          </p:cNvSpPr>
          <p:nvPr>
            <p:ph type="sldNum" sz="quarter" idx="12"/>
          </p:nvPr>
        </p:nvSpPr>
        <p:spPr/>
        <p:txBody>
          <a:bodyPr/>
          <a:lstStyle/>
          <a:p>
            <a:fld id="{71E76E32-AF7A-4385-9873-2B2EA5C1C97C}" type="slidenum">
              <a:rPr lang="en-US"/>
              <a:pPr/>
              <a:t>11</a:t>
            </a:fld>
            <a:endParaRPr lang="en-US"/>
          </a:p>
        </p:txBody>
      </p:sp>
      <p:grpSp>
        <p:nvGrpSpPr>
          <p:cNvPr id="248834" name="Group 2"/>
          <p:cNvGrpSpPr>
            <a:grpSpLocks/>
          </p:cNvGrpSpPr>
          <p:nvPr/>
        </p:nvGrpSpPr>
        <p:grpSpPr bwMode="auto">
          <a:xfrm>
            <a:off x="444500" y="5270500"/>
            <a:ext cx="4533900" cy="1822450"/>
            <a:chOff x="280" y="2924"/>
            <a:chExt cx="2856" cy="1148"/>
          </a:xfrm>
        </p:grpSpPr>
        <p:sp>
          <p:nvSpPr>
            <p:cNvPr id="248835" name="Rectangle 3"/>
            <p:cNvSpPr>
              <a:spLocks noChangeArrowheads="1"/>
            </p:cNvSpPr>
            <p:nvPr/>
          </p:nvSpPr>
          <p:spPr bwMode="auto">
            <a:xfrm>
              <a:off x="1000" y="3736"/>
              <a:ext cx="888" cy="336"/>
            </a:xfrm>
            <a:prstGeom prst="rect">
              <a:avLst/>
            </a:prstGeom>
            <a:noFill/>
            <a:ln w="12700">
              <a:noFill/>
              <a:miter lim="800000"/>
              <a:headEnd/>
              <a:tailEnd/>
            </a:ln>
            <a:effectLst/>
          </p:spPr>
          <p:txBody>
            <a:bodyPr wrap="none" lIns="19050" tIns="26988" rIns="19050" bIns="26988"/>
            <a:lstStyle/>
            <a:p>
              <a:pPr>
                <a:lnSpc>
                  <a:spcPts val="1200"/>
                </a:lnSpc>
                <a:spcAft>
                  <a:spcPts val="2000"/>
                </a:spcAft>
                <a:tabLst>
                  <a:tab pos="457200" algn="l"/>
                  <a:tab pos="914400" algn="l"/>
                  <a:tab pos="1371600" algn="l"/>
                </a:tabLst>
              </a:pPr>
              <a:r>
                <a:rPr lang="en-US" sz="1000">
                  <a:solidFill>
                    <a:srgbClr val="000000"/>
                  </a:solidFill>
                  <a:latin typeface="Arial" charset="0"/>
                </a:rPr>
                <a:t>state feedback</a:t>
              </a:r>
            </a:p>
          </p:txBody>
        </p:sp>
        <p:sp>
          <p:nvSpPr>
            <p:cNvPr id="248836" name="Rectangle 4"/>
            <p:cNvSpPr>
              <a:spLocks noChangeArrowheads="1"/>
            </p:cNvSpPr>
            <p:nvPr/>
          </p:nvSpPr>
          <p:spPr bwMode="auto">
            <a:xfrm>
              <a:off x="868" y="2924"/>
              <a:ext cx="616" cy="608"/>
            </a:xfrm>
            <a:prstGeom prst="rect">
              <a:avLst/>
            </a:prstGeom>
            <a:solidFill>
              <a:srgbClr val="FFFFFF"/>
            </a:solidFill>
            <a:ln w="12700">
              <a:solidFill>
                <a:srgbClr val="000000"/>
              </a:solidFill>
              <a:miter lim="800000"/>
              <a:headEnd/>
              <a:tailEnd/>
            </a:ln>
            <a:effectLst/>
          </p:spPr>
          <p:txBody>
            <a:bodyPr wrap="none" anchor="ctr"/>
            <a:lstStyle/>
            <a:p>
              <a:endParaRPr lang="en-IN"/>
            </a:p>
          </p:txBody>
        </p:sp>
        <p:sp>
          <p:nvSpPr>
            <p:cNvPr id="248837" name="Line 5"/>
            <p:cNvSpPr>
              <a:spLocks noChangeShapeType="1"/>
            </p:cNvSpPr>
            <p:nvPr/>
          </p:nvSpPr>
          <p:spPr bwMode="auto">
            <a:xfrm>
              <a:off x="620" y="2976"/>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38" name="Line 6"/>
            <p:cNvSpPr>
              <a:spLocks noChangeShapeType="1"/>
            </p:cNvSpPr>
            <p:nvPr/>
          </p:nvSpPr>
          <p:spPr bwMode="auto">
            <a:xfrm>
              <a:off x="620" y="3072"/>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39" name="Line 7"/>
            <p:cNvSpPr>
              <a:spLocks noChangeShapeType="1"/>
            </p:cNvSpPr>
            <p:nvPr/>
          </p:nvSpPr>
          <p:spPr bwMode="auto">
            <a:xfrm>
              <a:off x="620" y="3176"/>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40" name="Line 8"/>
            <p:cNvSpPr>
              <a:spLocks noChangeShapeType="1"/>
            </p:cNvSpPr>
            <p:nvPr/>
          </p:nvSpPr>
          <p:spPr bwMode="auto">
            <a:xfrm>
              <a:off x="620" y="3272"/>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41" name="Line 9"/>
            <p:cNvSpPr>
              <a:spLocks noChangeShapeType="1"/>
            </p:cNvSpPr>
            <p:nvPr/>
          </p:nvSpPr>
          <p:spPr bwMode="auto">
            <a:xfrm>
              <a:off x="620" y="3376"/>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42" name="Line 10"/>
            <p:cNvSpPr>
              <a:spLocks noChangeShapeType="1"/>
            </p:cNvSpPr>
            <p:nvPr/>
          </p:nvSpPr>
          <p:spPr bwMode="auto">
            <a:xfrm>
              <a:off x="620" y="3480"/>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43" name="Line 11"/>
            <p:cNvSpPr>
              <a:spLocks noChangeShapeType="1"/>
            </p:cNvSpPr>
            <p:nvPr/>
          </p:nvSpPr>
          <p:spPr bwMode="auto">
            <a:xfrm>
              <a:off x="1484" y="3272"/>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44" name="Line 12"/>
            <p:cNvSpPr>
              <a:spLocks noChangeShapeType="1"/>
            </p:cNvSpPr>
            <p:nvPr/>
          </p:nvSpPr>
          <p:spPr bwMode="auto">
            <a:xfrm>
              <a:off x="1484" y="3376"/>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45" name="Line 13"/>
            <p:cNvSpPr>
              <a:spLocks noChangeShapeType="1"/>
            </p:cNvSpPr>
            <p:nvPr/>
          </p:nvSpPr>
          <p:spPr bwMode="auto">
            <a:xfrm>
              <a:off x="1484" y="3480"/>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46" name="Rectangle 14"/>
            <p:cNvSpPr>
              <a:spLocks noChangeArrowheads="1"/>
            </p:cNvSpPr>
            <p:nvPr/>
          </p:nvSpPr>
          <p:spPr bwMode="auto">
            <a:xfrm>
              <a:off x="1732" y="3220"/>
              <a:ext cx="152" cy="312"/>
            </a:xfrm>
            <a:prstGeom prst="rect">
              <a:avLst/>
            </a:prstGeom>
            <a:solidFill>
              <a:srgbClr val="FFFFFF"/>
            </a:solidFill>
            <a:ln w="12700">
              <a:solidFill>
                <a:srgbClr val="000000"/>
              </a:solidFill>
              <a:miter lim="800000"/>
              <a:headEnd/>
              <a:tailEnd/>
            </a:ln>
            <a:effectLst/>
          </p:spPr>
          <p:txBody>
            <a:bodyPr wrap="none" anchor="ctr"/>
            <a:lstStyle/>
            <a:p>
              <a:endParaRPr lang="en-IN"/>
            </a:p>
          </p:txBody>
        </p:sp>
        <p:sp>
          <p:nvSpPr>
            <p:cNvPr id="248847" name="Line 15"/>
            <p:cNvSpPr>
              <a:spLocks noChangeShapeType="1"/>
            </p:cNvSpPr>
            <p:nvPr/>
          </p:nvSpPr>
          <p:spPr bwMode="auto">
            <a:xfrm>
              <a:off x="1884" y="3480"/>
              <a:ext cx="40" cy="0"/>
            </a:xfrm>
            <a:prstGeom prst="line">
              <a:avLst/>
            </a:prstGeom>
            <a:noFill/>
            <a:ln w="12700">
              <a:solidFill>
                <a:srgbClr val="000000"/>
              </a:solidFill>
              <a:round/>
              <a:headEnd/>
              <a:tailEnd/>
            </a:ln>
            <a:effectLst/>
          </p:spPr>
          <p:txBody>
            <a:bodyPr wrap="none" anchor="ctr"/>
            <a:lstStyle/>
            <a:p>
              <a:endParaRPr lang="en-IN"/>
            </a:p>
          </p:txBody>
        </p:sp>
        <p:sp>
          <p:nvSpPr>
            <p:cNvPr id="248848" name="Line 16"/>
            <p:cNvSpPr>
              <a:spLocks noChangeShapeType="1"/>
            </p:cNvSpPr>
            <p:nvPr/>
          </p:nvSpPr>
          <p:spPr bwMode="auto">
            <a:xfrm>
              <a:off x="1928" y="3484"/>
              <a:ext cx="0" cy="144"/>
            </a:xfrm>
            <a:prstGeom prst="line">
              <a:avLst/>
            </a:prstGeom>
            <a:noFill/>
            <a:ln w="12700">
              <a:solidFill>
                <a:srgbClr val="000000"/>
              </a:solidFill>
              <a:round/>
              <a:headEnd/>
              <a:tailEnd/>
            </a:ln>
            <a:effectLst/>
          </p:spPr>
          <p:txBody>
            <a:bodyPr wrap="none" anchor="ctr"/>
            <a:lstStyle/>
            <a:p>
              <a:endParaRPr lang="en-IN"/>
            </a:p>
          </p:txBody>
        </p:sp>
        <p:sp>
          <p:nvSpPr>
            <p:cNvPr id="248849" name="Line 17"/>
            <p:cNvSpPr>
              <a:spLocks noChangeShapeType="1"/>
            </p:cNvSpPr>
            <p:nvPr/>
          </p:nvSpPr>
          <p:spPr bwMode="auto">
            <a:xfrm flipH="1">
              <a:off x="612" y="3632"/>
              <a:ext cx="1320" cy="0"/>
            </a:xfrm>
            <a:prstGeom prst="line">
              <a:avLst/>
            </a:prstGeom>
            <a:noFill/>
            <a:ln w="12700">
              <a:solidFill>
                <a:srgbClr val="000000"/>
              </a:solidFill>
              <a:round/>
              <a:headEnd/>
              <a:tailEnd/>
            </a:ln>
            <a:effectLst/>
          </p:spPr>
          <p:txBody>
            <a:bodyPr wrap="none" anchor="ctr"/>
            <a:lstStyle/>
            <a:p>
              <a:endParaRPr lang="en-IN"/>
            </a:p>
          </p:txBody>
        </p:sp>
        <p:sp>
          <p:nvSpPr>
            <p:cNvPr id="248850" name="Line 18"/>
            <p:cNvSpPr>
              <a:spLocks noChangeShapeType="1"/>
            </p:cNvSpPr>
            <p:nvPr/>
          </p:nvSpPr>
          <p:spPr bwMode="auto">
            <a:xfrm flipV="1">
              <a:off x="616" y="3476"/>
              <a:ext cx="0" cy="160"/>
            </a:xfrm>
            <a:prstGeom prst="line">
              <a:avLst/>
            </a:prstGeom>
            <a:noFill/>
            <a:ln w="12700">
              <a:solidFill>
                <a:srgbClr val="000000"/>
              </a:solidFill>
              <a:round/>
              <a:headEnd/>
              <a:tailEnd/>
            </a:ln>
            <a:effectLst/>
          </p:spPr>
          <p:txBody>
            <a:bodyPr wrap="none" anchor="ctr"/>
            <a:lstStyle/>
            <a:p>
              <a:endParaRPr lang="en-IN"/>
            </a:p>
          </p:txBody>
        </p:sp>
        <p:sp>
          <p:nvSpPr>
            <p:cNvPr id="248851" name="Line 19"/>
            <p:cNvSpPr>
              <a:spLocks noChangeShapeType="1"/>
            </p:cNvSpPr>
            <p:nvPr/>
          </p:nvSpPr>
          <p:spPr bwMode="auto">
            <a:xfrm>
              <a:off x="1884" y="3376"/>
              <a:ext cx="88" cy="0"/>
            </a:xfrm>
            <a:prstGeom prst="line">
              <a:avLst/>
            </a:prstGeom>
            <a:noFill/>
            <a:ln w="12700">
              <a:solidFill>
                <a:srgbClr val="000000"/>
              </a:solidFill>
              <a:round/>
              <a:headEnd/>
              <a:tailEnd/>
            </a:ln>
            <a:effectLst/>
          </p:spPr>
          <p:txBody>
            <a:bodyPr wrap="none" anchor="ctr"/>
            <a:lstStyle/>
            <a:p>
              <a:endParaRPr lang="en-IN"/>
            </a:p>
          </p:txBody>
        </p:sp>
        <p:sp>
          <p:nvSpPr>
            <p:cNvPr id="248852" name="Line 20"/>
            <p:cNvSpPr>
              <a:spLocks noChangeShapeType="1"/>
            </p:cNvSpPr>
            <p:nvPr/>
          </p:nvSpPr>
          <p:spPr bwMode="auto">
            <a:xfrm>
              <a:off x="1976" y="3380"/>
              <a:ext cx="0" cy="296"/>
            </a:xfrm>
            <a:prstGeom prst="line">
              <a:avLst/>
            </a:prstGeom>
            <a:noFill/>
            <a:ln w="12700">
              <a:solidFill>
                <a:srgbClr val="000000"/>
              </a:solidFill>
              <a:round/>
              <a:headEnd/>
              <a:tailEnd/>
            </a:ln>
            <a:effectLst/>
          </p:spPr>
          <p:txBody>
            <a:bodyPr wrap="none" anchor="ctr"/>
            <a:lstStyle/>
            <a:p>
              <a:endParaRPr lang="en-IN"/>
            </a:p>
          </p:txBody>
        </p:sp>
        <p:sp>
          <p:nvSpPr>
            <p:cNvPr id="248853" name="Line 21"/>
            <p:cNvSpPr>
              <a:spLocks noChangeShapeType="1"/>
            </p:cNvSpPr>
            <p:nvPr/>
          </p:nvSpPr>
          <p:spPr bwMode="auto">
            <a:xfrm flipH="1">
              <a:off x="564" y="3680"/>
              <a:ext cx="1416" cy="0"/>
            </a:xfrm>
            <a:prstGeom prst="line">
              <a:avLst/>
            </a:prstGeom>
            <a:noFill/>
            <a:ln w="12700">
              <a:solidFill>
                <a:srgbClr val="000000"/>
              </a:solidFill>
              <a:round/>
              <a:headEnd/>
              <a:tailEnd/>
            </a:ln>
            <a:effectLst/>
          </p:spPr>
          <p:txBody>
            <a:bodyPr wrap="none" anchor="ctr"/>
            <a:lstStyle/>
            <a:p>
              <a:endParaRPr lang="en-IN"/>
            </a:p>
          </p:txBody>
        </p:sp>
        <p:sp>
          <p:nvSpPr>
            <p:cNvPr id="248854" name="Line 22"/>
            <p:cNvSpPr>
              <a:spLocks noChangeShapeType="1"/>
            </p:cNvSpPr>
            <p:nvPr/>
          </p:nvSpPr>
          <p:spPr bwMode="auto">
            <a:xfrm flipV="1">
              <a:off x="568" y="3372"/>
              <a:ext cx="0" cy="312"/>
            </a:xfrm>
            <a:prstGeom prst="line">
              <a:avLst/>
            </a:prstGeom>
            <a:noFill/>
            <a:ln w="12700">
              <a:solidFill>
                <a:srgbClr val="000000"/>
              </a:solidFill>
              <a:round/>
              <a:headEnd/>
              <a:tailEnd/>
            </a:ln>
            <a:effectLst/>
          </p:spPr>
          <p:txBody>
            <a:bodyPr wrap="none" anchor="ctr"/>
            <a:lstStyle/>
            <a:p>
              <a:endParaRPr lang="en-IN"/>
            </a:p>
          </p:txBody>
        </p:sp>
        <p:sp>
          <p:nvSpPr>
            <p:cNvPr id="248855" name="Line 23"/>
            <p:cNvSpPr>
              <a:spLocks noChangeShapeType="1"/>
            </p:cNvSpPr>
            <p:nvPr/>
          </p:nvSpPr>
          <p:spPr bwMode="auto">
            <a:xfrm>
              <a:off x="572" y="3376"/>
              <a:ext cx="40" cy="0"/>
            </a:xfrm>
            <a:prstGeom prst="line">
              <a:avLst/>
            </a:prstGeom>
            <a:noFill/>
            <a:ln w="12700">
              <a:solidFill>
                <a:srgbClr val="000000"/>
              </a:solidFill>
              <a:round/>
              <a:headEnd/>
              <a:tailEnd/>
            </a:ln>
            <a:effectLst/>
          </p:spPr>
          <p:txBody>
            <a:bodyPr wrap="none" anchor="ctr"/>
            <a:lstStyle/>
            <a:p>
              <a:endParaRPr lang="en-IN"/>
            </a:p>
          </p:txBody>
        </p:sp>
        <p:sp>
          <p:nvSpPr>
            <p:cNvPr id="248856" name="Line 24"/>
            <p:cNvSpPr>
              <a:spLocks noChangeShapeType="1"/>
            </p:cNvSpPr>
            <p:nvPr/>
          </p:nvSpPr>
          <p:spPr bwMode="auto">
            <a:xfrm>
              <a:off x="1884" y="3272"/>
              <a:ext cx="136" cy="0"/>
            </a:xfrm>
            <a:prstGeom prst="line">
              <a:avLst/>
            </a:prstGeom>
            <a:noFill/>
            <a:ln w="12700">
              <a:solidFill>
                <a:srgbClr val="000000"/>
              </a:solidFill>
              <a:round/>
              <a:headEnd/>
              <a:tailEnd/>
            </a:ln>
            <a:effectLst/>
          </p:spPr>
          <p:txBody>
            <a:bodyPr wrap="none" anchor="ctr"/>
            <a:lstStyle/>
            <a:p>
              <a:endParaRPr lang="en-IN"/>
            </a:p>
          </p:txBody>
        </p:sp>
        <p:sp>
          <p:nvSpPr>
            <p:cNvPr id="248857" name="Line 25"/>
            <p:cNvSpPr>
              <a:spLocks noChangeShapeType="1"/>
            </p:cNvSpPr>
            <p:nvPr/>
          </p:nvSpPr>
          <p:spPr bwMode="auto">
            <a:xfrm>
              <a:off x="2024" y="3276"/>
              <a:ext cx="0" cy="448"/>
            </a:xfrm>
            <a:prstGeom prst="line">
              <a:avLst/>
            </a:prstGeom>
            <a:noFill/>
            <a:ln w="12700">
              <a:solidFill>
                <a:srgbClr val="000000"/>
              </a:solidFill>
              <a:round/>
              <a:headEnd/>
              <a:tailEnd/>
            </a:ln>
            <a:effectLst/>
          </p:spPr>
          <p:txBody>
            <a:bodyPr wrap="none" anchor="ctr"/>
            <a:lstStyle/>
            <a:p>
              <a:endParaRPr lang="en-IN"/>
            </a:p>
          </p:txBody>
        </p:sp>
        <p:sp>
          <p:nvSpPr>
            <p:cNvPr id="248858" name="Line 26"/>
            <p:cNvSpPr>
              <a:spLocks noChangeShapeType="1"/>
            </p:cNvSpPr>
            <p:nvPr/>
          </p:nvSpPr>
          <p:spPr bwMode="auto">
            <a:xfrm flipH="1">
              <a:off x="516" y="3728"/>
              <a:ext cx="1512" cy="0"/>
            </a:xfrm>
            <a:prstGeom prst="line">
              <a:avLst/>
            </a:prstGeom>
            <a:noFill/>
            <a:ln w="12700">
              <a:solidFill>
                <a:srgbClr val="000000"/>
              </a:solidFill>
              <a:round/>
              <a:headEnd/>
              <a:tailEnd/>
            </a:ln>
            <a:effectLst/>
          </p:spPr>
          <p:txBody>
            <a:bodyPr wrap="none" anchor="ctr"/>
            <a:lstStyle/>
            <a:p>
              <a:endParaRPr lang="en-IN"/>
            </a:p>
          </p:txBody>
        </p:sp>
        <p:sp>
          <p:nvSpPr>
            <p:cNvPr id="248859" name="Line 27"/>
            <p:cNvSpPr>
              <a:spLocks noChangeShapeType="1"/>
            </p:cNvSpPr>
            <p:nvPr/>
          </p:nvSpPr>
          <p:spPr bwMode="auto">
            <a:xfrm flipV="1">
              <a:off x="520" y="3268"/>
              <a:ext cx="0" cy="464"/>
            </a:xfrm>
            <a:prstGeom prst="line">
              <a:avLst/>
            </a:prstGeom>
            <a:noFill/>
            <a:ln w="12700">
              <a:solidFill>
                <a:srgbClr val="000000"/>
              </a:solidFill>
              <a:round/>
              <a:headEnd/>
              <a:tailEnd/>
            </a:ln>
            <a:effectLst/>
          </p:spPr>
          <p:txBody>
            <a:bodyPr wrap="none" anchor="ctr"/>
            <a:lstStyle/>
            <a:p>
              <a:endParaRPr lang="en-IN"/>
            </a:p>
          </p:txBody>
        </p:sp>
        <p:sp>
          <p:nvSpPr>
            <p:cNvPr id="248860" name="Line 28"/>
            <p:cNvSpPr>
              <a:spLocks noChangeShapeType="1"/>
            </p:cNvSpPr>
            <p:nvPr/>
          </p:nvSpPr>
          <p:spPr bwMode="auto">
            <a:xfrm>
              <a:off x="524" y="3272"/>
              <a:ext cx="88" cy="0"/>
            </a:xfrm>
            <a:prstGeom prst="line">
              <a:avLst/>
            </a:prstGeom>
            <a:noFill/>
            <a:ln w="12700">
              <a:solidFill>
                <a:srgbClr val="000000"/>
              </a:solidFill>
              <a:round/>
              <a:headEnd/>
              <a:tailEnd/>
            </a:ln>
            <a:effectLst/>
          </p:spPr>
          <p:txBody>
            <a:bodyPr wrap="none" anchor="ctr"/>
            <a:lstStyle/>
            <a:p>
              <a:endParaRPr lang="en-IN"/>
            </a:p>
          </p:txBody>
        </p:sp>
        <p:sp>
          <p:nvSpPr>
            <p:cNvPr id="248861" name="Line 29"/>
            <p:cNvSpPr>
              <a:spLocks noChangeShapeType="1"/>
            </p:cNvSpPr>
            <p:nvPr/>
          </p:nvSpPr>
          <p:spPr bwMode="auto">
            <a:xfrm flipV="1">
              <a:off x="1780" y="3476"/>
              <a:ext cx="16" cy="56"/>
            </a:xfrm>
            <a:prstGeom prst="line">
              <a:avLst/>
            </a:prstGeom>
            <a:noFill/>
            <a:ln w="12700">
              <a:solidFill>
                <a:srgbClr val="000000"/>
              </a:solidFill>
              <a:round/>
              <a:headEnd/>
              <a:tailEnd/>
            </a:ln>
            <a:effectLst/>
          </p:spPr>
          <p:txBody>
            <a:bodyPr wrap="none" anchor="ctr"/>
            <a:lstStyle/>
            <a:p>
              <a:endParaRPr lang="en-IN"/>
            </a:p>
          </p:txBody>
        </p:sp>
        <p:sp>
          <p:nvSpPr>
            <p:cNvPr id="248862" name="Line 30"/>
            <p:cNvSpPr>
              <a:spLocks noChangeShapeType="1"/>
            </p:cNvSpPr>
            <p:nvPr/>
          </p:nvSpPr>
          <p:spPr bwMode="auto">
            <a:xfrm flipH="1" flipV="1">
              <a:off x="1804" y="3476"/>
              <a:ext cx="24" cy="56"/>
            </a:xfrm>
            <a:prstGeom prst="line">
              <a:avLst/>
            </a:prstGeom>
            <a:noFill/>
            <a:ln w="12700">
              <a:solidFill>
                <a:srgbClr val="000000"/>
              </a:solidFill>
              <a:round/>
              <a:headEnd/>
              <a:tailEnd/>
            </a:ln>
            <a:effectLst/>
          </p:spPr>
          <p:txBody>
            <a:bodyPr wrap="none" anchor="ctr"/>
            <a:lstStyle/>
            <a:p>
              <a:endParaRPr lang="en-IN"/>
            </a:p>
          </p:txBody>
        </p:sp>
        <p:sp>
          <p:nvSpPr>
            <p:cNvPr id="248863" name="Line 31"/>
            <p:cNvSpPr>
              <a:spLocks noChangeShapeType="1"/>
            </p:cNvSpPr>
            <p:nvPr/>
          </p:nvSpPr>
          <p:spPr bwMode="auto">
            <a:xfrm>
              <a:off x="1808" y="3532"/>
              <a:ext cx="0" cy="40"/>
            </a:xfrm>
            <a:prstGeom prst="line">
              <a:avLst/>
            </a:prstGeom>
            <a:noFill/>
            <a:ln w="12700">
              <a:solidFill>
                <a:srgbClr val="000000"/>
              </a:solidFill>
              <a:round/>
              <a:headEnd/>
              <a:tailEnd/>
            </a:ln>
            <a:effectLst/>
          </p:spPr>
          <p:txBody>
            <a:bodyPr wrap="none" anchor="ctr"/>
            <a:lstStyle/>
            <a:p>
              <a:endParaRPr lang="en-IN"/>
            </a:p>
          </p:txBody>
        </p:sp>
        <p:sp>
          <p:nvSpPr>
            <p:cNvPr id="248864" name="Rectangle 32"/>
            <p:cNvSpPr>
              <a:spLocks noChangeArrowheads="1"/>
            </p:cNvSpPr>
            <p:nvPr/>
          </p:nvSpPr>
          <p:spPr bwMode="auto">
            <a:xfrm>
              <a:off x="280" y="3016"/>
              <a:ext cx="312" cy="336"/>
            </a:xfrm>
            <a:prstGeom prst="rect">
              <a:avLst/>
            </a:prstGeom>
            <a:noFill/>
            <a:ln w="12700">
              <a:noFill/>
              <a:miter lim="800000"/>
              <a:headEnd/>
              <a:tailEnd/>
            </a:ln>
            <a:effectLst/>
          </p:spPr>
          <p:txBody>
            <a:bodyPr wrap="none" lIns="19050" tIns="26988" rIns="19050" bIns="26988"/>
            <a:lstStyle/>
            <a:p>
              <a:pPr>
                <a:lnSpc>
                  <a:spcPts val="1200"/>
                </a:lnSpc>
                <a:spcAft>
                  <a:spcPts val="2000"/>
                </a:spcAft>
                <a:tabLst>
                  <a:tab pos="457200" algn="l"/>
                  <a:tab pos="914400" algn="l"/>
                  <a:tab pos="1371600" algn="l"/>
                </a:tabLst>
              </a:pPr>
              <a:r>
                <a:rPr lang="en-US" sz="1000">
                  <a:solidFill>
                    <a:srgbClr val="000000"/>
                  </a:solidFill>
                  <a:latin typeface="Arial" charset="0"/>
                </a:rPr>
                <a:t>inputs</a:t>
              </a:r>
            </a:p>
          </p:txBody>
        </p:sp>
        <p:sp>
          <p:nvSpPr>
            <p:cNvPr id="248865" name="Rectangle 33"/>
            <p:cNvSpPr>
              <a:spLocks noChangeArrowheads="1"/>
            </p:cNvSpPr>
            <p:nvPr/>
          </p:nvSpPr>
          <p:spPr bwMode="auto">
            <a:xfrm>
              <a:off x="2768" y="3312"/>
              <a:ext cx="368" cy="336"/>
            </a:xfrm>
            <a:prstGeom prst="rect">
              <a:avLst/>
            </a:prstGeom>
            <a:noFill/>
            <a:ln w="12700">
              <a:noFill/>
              <a:miter lim="800000"/>
              <a:headEnd/>
              <a:tailEnd/>
            </a:ln>
            <a:effectLst/>
          </p:spPr>
          <p:txBody>
            <a:bodyPr wrap="none" lIns="19050" tIns="26988" rIns="19050" bIns="26988"/>
            <a:lstStyle/>
            <a:p>
              <a:pPr>
                <a:lnSpc>
                  <a:spcPts val="1200"/>
                </a:lnSpc>
                <a:spcAft>
                  <a:spcPts val="2000"/>
                </a:spcAft>
                <a:tabLst>
                  <a:tab pos="457200" algn="l"/>
                  <a:tab pos="914400" algn="l"/>
                  <a:tab pos="1371600" algn="l"/>
                </a:tabLst>
              </a:pPr>
              <a:r>
                <a:rPr lang="en-US" sz="1000">
                  <a:solidFill>
                    <a:srgbClr val="000000"/>
                  </a:solidFill>
                  <a:latin typeface="Arial" charset="0"/>
                </a:rPr>
                <a:t>outputs</a:t>
              </a:r>
            </a:p>
          </p:txBody>
        </p:sp>
        <p:sp>
          <p:nvSpPr>
            <p:cNvPr id="248866" name="Rectangle 34"/>
            <p:cNvSpPr>
              <a:spLocks noChangeArrowheads="1"/>
            </p:cNvSpPr>
            <p:nvPr/>
          </p:nvSpPr>
          <p:spPr bwMode="auto">
            <a:xfrm>
              <a:off x="1720" y="3312"/>
              <a:ext cx="240" cy="336"/>
            </a:xfrm>
            <a:prstGeom prst="rect">
              <a:avLst/>
            </a:prstGeom>
            <a:noFill/>
            <a:ln w="12700">
              <a:noFill/>
              <a:miter lim="800000"/>
              <a:headEnd/>
              <a:tailEnd/>
            </a:ln>
            <a:effectLst/>
          </p:spPr>
          <p:txBody>
            <a:bodyPr wrap="none" lIns="19050" tIns="26988" rIns="19050" bIns="26988"/>
            <a:lstStyle/>
            <a:p>
              <a:pPr>
                <a:lnSpc>
                  <a:spcPts val="1200"/>
                </a:lnSpc>
                <a:spcAft>
                  <a:spcPts val="2000"/>
                </a:spcAft>
                <a:tabLst>
                  <a:tab pos="457200" algn="l"/>
                  <a:tab pos="914400" algn="l"/>
                  <a:tab pos="1371600" algn="l"/>
                </a:tabLst>
              </a:pPr>
              <a:r>
                <a:rPr lang="en-US" sz="1000">
                  <a:solidFill>
                    <a:srgbClr val="000000"/>
                  </a:solidFill>
                  <a:latin typeface="Arial" charset="0"/>
                </a:rPr>
                <a:t>reg</a:t>
              </a:r>
            </a:p>
          </p:txBody>
        </p:sp>
        <p:sp>
          <p:nvSpPr>
            <p:cNvPr id="248867" name="Rectangle 35"/>
            <p:cNvSpPr>
              <a:spLocks noChangeArrowheads="1"/>
            </p:cNvSpPr>
            <p:nvPr/>
          </p:nvSpPr>
          <p:spPr bwMode="auto">
            <a:xfrm>
              <a:off x="864" y="3064"/>
              <a:ext cx="616" cy="528"/>
            </a:xfrm>
            <a:prstGeom prst="rect">
              <a:avLst/>
            </a:prstGeom>
            <a:noFill/>
            <a:ln w="12700">
              <a:noFill/>
              <a:miter lim="800000"/>
              <a:headEnd/>
              <a:tailEnd/>
            </a:ln>
            <a:effectLst/>
          </p:spPr>
          <p:txBody>
            <a:bodyPr wrap="none" lIns="19050" tIns="26988" rIns="19050" bIns="26988"/>
            <a:lstStyle/>
            <a:p>
              <a:pPr algn="ctr">
                <a:lnSpc>
                  <a:spcPts val="1200"/>
                </a:lnSpc>
                <a:spcAft>
                  <a:spcPts val="2000"/>
                </a:spcAft>
                <a:tabLst>
                  <a:tab pos="457200" algn="l"/>
                  <a:tab pos="914400" algn="l"/>
                  <a:tab pos="1371600" algn="l"/>
                </a:tabLst>
              </a:pPr>
              <a:r>
                <a:rPr lang="en-US" sz="1000">
                  <a:solidFill>
                    <a:srgbClr val="000000"/>
                  </a:solidFill>
                  <a:latin typeface="Arial" charset="0"/>
                </a:rPr>
                <a:t>combinational </a:t>
              </a:r>
              <a:br>
                <a:rPr lang="en-US" sz="1000">
                  <a:solidFill>
                    <a:srgbClr val="000000"/>
                  </a:solidFill>
                  <a:latin typeface="Arial" charset="0"/>
                </a:rPr>
              </a:br>
              <a:r>
                <a:rPr lang="en-US" sz="1000">
                  <a:solidFill>
                    <a:srgbClr val="000000"/>
                  </a:solidFill>
                  <a:latin typeface="Arial" charset="0"/>
                </a:rPr>
                <a:t>logic for </a:t>
              </a:r>
              <a:br>
                <a:rPr lang="en-US" sz="1000">
                  <a:solidFill>
                    <a:srgbClr val="000000"/>
                  </a:solidFill>
                  <a:latin typeface="Arial" charset="0"/>
                </a:rPr>
              </a:br>
              <a:r>
                <a:rPr lang="en-US" sz="1000">
                  <a:solidFill>
                    <a:srgbClr val="000000"/>
                  </a:solidFill>
                  <a:latin typeface="Arial" charset="0"/>
                </a:rPr>
                <a:t>next state</a:t>
              </a:r>
            </a:p>
          </p:txBody>
        </p:sp>
        <p:sp>
          <p:nvSpPr>
            <p:cNvPr id="248868" name="Line 36"/>
            <p:cNvSpPr>
              <a:spLocks noChangeShapeType="1"/>
            </p:cNvSpPr>
            <p:nvPr/>
          </p:nvSpPr>
          <p:spPr bwMode="auto">
            <a:xfrm>
              <a:off x="1892" y="3272"/>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69" name="Line 37"/>
            <p:cNvSpPr>
              <a:spLocks noChangeShapeType="1"/>
            </p:cNvSpPr>
            <p:nvPr/>
          </p:nvSpPr>
          <p:spPr bwMode="auto">
            <a:xfrm>
              <a:off x="1892" y="3376"/>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70" name="Line 38"/>
            <p:cNvSpPr>
              <a:spLocks noChangeShapeType="1"/>
            </p:cNvSpPr>
            <p:nvPr/>
          </p:nvSpPr>
          <p:spPr bwMode="auto">
            <a:xfrm>
              <a:off x="1892" y="3480"/>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71" name="Rectangle 39"/>
            <p:cNvSpPr>
              <a:spLocks noChangeArrowheads="1"/>
            </p:cNvSpPr>
            <p:nvPr/>
          </p:nvSpPr>
          <p:spPr bwMode="auto">
            <a:xfrm>
              <a:off x="2140" y="3228"/>
              <a:ext cx="360" cy="304"/>
            </a:xfrm>
            <a:prstGeom prst="rect">
              <a:avLst/>
            </a:prstGeom>
            <a:solidFill>
              <a:srgbClr val="FFFFFF"/>
            </a:solidFill>
            <a:ln w="12700">
              <a:solidFill>
                <a:srgbClr val="000000"/>
              </a:solidFill>
              <a:miter lim="800000"/>
              <a:headEnd/>
              <a:tailEnd/>
            </a:ln>
            <a:effectLst/>
          </p:spPr>
          <p:txBody>
            <a:bodyPr wrap="none" anchor="ctr"/>
            <a:lstStyle/>
            <a:p>
              <a:endParaRPr lang="en-IN"/>
            </a:p>
          </p:txBody>
        </p:sp>
        <p:sp>
          <p:nvSpPr>
            <p:cNvPr id="248872" name="Rectangle 40"/>
            <p:cNvSpPr>
              <a:spLocks noChangeArrowheads="1"/>
            </p:cNvSpPr>
            <p:nvPr/>
          </p:nvSpPr>
          <p:spPr bwMode="auto">
            <a:xfrm>
              <a:off x="2096" y="3256"/>
              <a:ext cx="456" cy="432"/>
            </a:xfrm>
            <a:prstGeom prst="rect">
              <a:avLst/>
            </a:prstGeom>
            <a:noFill/>
            <a:ln w="12700">
              <a:noFill/>
              <a:miter lim="800000"/>
              <a:headEnd/>
              <a:tailEnd/>
            </a:ln>
            <a:effectLst/>
          </p:spPr>
          <p:txBody>
            <a:bodyPr wrap="none" lIns="19050" tIns="26988" rIns="19050" bIns="26988"/>
            <a:lstStyle/>
            <a:p>
              <a:pPr algn="ctr">
                <a:lnSpc>
                  <a:spcPts val="1200"/>
                </a:lnSpc>
                <a:spcAft>
                  <a:spcPts val="2000"/>
                </a:spcAft>
                <a:tabLst>
                  <a:tab pos="457200" algn="l"/>
                  <a:tab pos="914400" algn="l"/>
                  <a:tab pos="1371600" algn="l"/>
                </a:tabLst>
              </a:pPr>
              <a:r>
                <a:rPr lang="en-US" sz="1000">
                  <a:solidFill>
                    <a:srgbClr val="000000"/>
                  </a:solidFill>
                  <a:latin typeface="Arial" charset="0"/>
                </a:rPr>
                <a:t>logic for</a:t>
              </a:r>
              <a:br>
                <a:rPr lang="en-US" sz="1000">
                  <a:solidFill>
                    <a:srgbClr val="000000"/>
                  </a:solidFill>
                  <a:latin typeface="Arial" charset="0"/>
                </a:rPr>
              </a:br>
              <a:r>
                <a:rPr lang="en-US" sz="1000">
                  <a:solidFill>
                    <a:srgbClr val="000000"/>
                  </a:solidFill>
                  <a:latin typeface="Arial" charset="0"/>
                </a:rPr>
                <a:t>outputs</a:t>
              </a:r>
            </a:p>
          </p:txBody>
        </p:sp>
        <p:sp>
          <p:nvSpPr>
            <p:cNvPr id="248873" name="Line 41"/>
            <p:cNvSpPr>
              <a:spLocks noChangeShapeType="1"/>
            </p:cNvSpPr>
            <p:nvPr/>
          </p:nvSpPr>
          <p:spPr bwMode="auto">
            <a:xfrm>
              <a:off x="2500" y="3280"/>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74" name="Line 42"/>
            <p:cNvSpPr>
              <a:spLocks noChangeShapeType="1"/>
            </p:cNvSpPr>
            <p:nvPr/>
          </p:nvSpPr>
          <p:spPr bwMode="auto">
            <a:xfrm>
              <a:off x="2500" y="3384"/>
              <a:ext cx="240"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75" name="Line 43"/>
            <p:cNvSpPr>
              <a:spLocks noChangeShapeType="1"/>
            </p:cNvSpPr>
            <p:nvPr/>
          </p:nvSpPr>
          <p:spPr bwMode="auto">
            <a:xfrm>
              <a:off x="2500" y="3480"/>
              <a:ext cx="240" cy="0"/>
            </a:xfrm>
            <a:prstGeom prst="line">
              <a:avLst/>
            </a:prstGeom>
            <a:noFill/>
            <a:ln w="12700">
              <a:solidFill>
                <a:srgbClr val="000000"/>
              </a:solidFill>
              <a:round/>
              <a:headEnd/>
              <a:tailEnd type="triangle" w="med" len="med"/>
            </a:ln>
            <a:effectLst/>
          </p:spPr>
          <p:txBody>
            <a:bodyPr wrap="none" anchor="ctr"/>
            <a:lstStyle/>
            <a:p>
              <a:endParaRPr lang="en-IN"/>
            </a:p>
          </p:txBody>
        </p:sp>
      </p:grpSp>
      <p:grpSp>
        <p:nvGrpSpPr>
          <p:cNvPr id="248876" name="Group 44"/>
          <p:cNvGrpSpPr>
            <a:grpSpLocks/>
          </p:cNvGrpSpPr>
          <p:nvPr/>
        </p:nvGrpSpPr>
        <p:grpSpPr bwMode="auto">
          <a:xfrm>
            <a:off x="5168900" y="5270500"/>
            <a:ext cx="3670300" cy="1860550"/>
            <a:chOff x="3256" y="2924"/>
            <a:chExt cx="2312" cy="1172"/>
          </a:xfrm>
        </p:grpSpPr>
        <p:sp>
          <p:nvSpPr>
            <p:cNvPr id="248877" name="Rectangle 45"/>
            <p:cNvSpPr>
              <a:spLocks noChangeArrowheads="1"/>
            </p:cNvSpPr>
            <p:nvPr/>
          </p:nvSpPr>
          <p:spPr bwMode="auto">
            <a:xfrm>
              <a:off x="3868" y="2924"/>
              <a:ext cx="624" cy="616"/>
            </a:xfrm>
            <a:prstGeom prst="rect">
              <a:avLst/>
            </a:prstGeom>
            <a:solidFill>
              <a:srgbClr val="FFFFFF"/>
            </a:solidFill>
            <a:ln w="12700">
              <a:solidFill>
                <a:srgbClr val="000000"/>
              </a:solidFill>
              <a:miter lim="800000"/>
              <a:headEnd/>
              <a:tailEnd/>
            </a:ln>
            <a:effectLst/>
          </p:spPr>
          <p:txBody>
            <a:bodyPr wrap="none" anchor="ctr"/>
            <a:lstStyle/>
            <a:p>
              <a:endParaRPr lang="en-IN"/>
            </a:p>
          </p:txBody>
        </p:sp>
        <p:sp>
          <p:nvSpPr>
            <p:cNvPr id="248878" name="Line 46"/>
            <p:cNvSpPr>
              <a:spLocks noChangeShapeType="1"/>
            </p:cNvSpPr>
            <p:nvPr/>
          </p:nvSpPr>
          <p:spPr bwMode="auto">
            <a:xfrm>
              <a:off x="3604" y="2976"/>
              <a:ext cx="25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79" name="Line 47"/>
            <p:cNvSpPr>
              <a:spLocks noChangeShapeType="1"/>
            </p:cNvSpPr>
            <p:nvPr/>
          </p:nvSpPr>
          <p:spPr bwMode="auto">
            <a:xfrm>
              <a:off x="3604" y="3064"/>
              <a:ext cx="25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0" name="Line 48"/>
            <p:cNvSpPr>
              <a:spLocks noChangeShapeType="1"/>
            </p:cNvSpPr>
            <p:nvPr/>
          </p:nvSpPr>
          <p:spPr bwMode="auto">
            <a:xfrm>
              <a:off x="3604" y="3176"/>
              <a:ext cx="25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1" name="Line 49"/>
            <p:cNvSpPr>
              <a:spLocks noChangeShapeType="1"/>
            </p:cNvSpPr>
            <p:nvPr/>
          </p:nvSpPr>
          <p:spPr bwMode="auto">
            <a:xfrm>
              <a:off x="3604" y="3280"/>
              <a:ext cx="25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2" name="Line 50"/>
            <p:cNvSpPr>
              <a:spLocks noChangeShapeType="1"/>
            </p:cNvSpPr>
            <p:nvPr/>
          </p:nvSpPr>
          <p:spPr bwMode="auto">
            <a:xfrm>
              <a:off x="3604" y="3384"/>
              <a:ext cx="25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3" name="Line 51"/>
            <p:cNvSpPr>
              <a:spLocks noChangeShapeType="1"/>
            </p:cNvSpPr>
            <p:nvPr/>
          </p:nvSpPr>
          <p:spPr bwMode="auto">
            <a:xfrm>
              <a:off x="3604" y="3488"/>
              <a:ext cx="25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4" name="Line 52"/>
            <p:cNvSpPr>
              <a:spLocks noChangeShapeType="1"/>
            </p:cNvSpPr>
            <p:nvPr/>
          </p:nvSpPr>
          <p:spPr bwMode="auto">
            <a:xfrm>
              <a:off x="4492" y="2976"/>
              <a:ext cx="664"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5" name="Line 53"/>
            <p:cNvSpPr>
              <a:spLocks noChangeShapeType="1"/>
            </p:cNvSpPr>
            <p:nvPr/>
          </p:nvSpPr>
          <p:spPr bwMode="auto">
            <a:xfrm>
              <a:off x="4492" y="3064"/>
              <a:ext cx="664"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6" name="Line 54"/>
            <p:cNvSpPr>
              <a:spLocks noChangeShapeType="1"/>
            </p:cNvSpPr>
            <p:nvPr/>
          </p:nvSpPr>
          <p:spPr bwMode="auto">
            <a:xfrm>
              <a:off x="4492" y="3176"/>
              <a:ext cx="664"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7" name="Line 55"/>
            <p:cNvSpPr>
              <a:spLocks noChangeShapeType="1"/>
            </p:cNvSpPr>
            <p:nvPr/>
          </p:nvSpPr>
          <p:spPr bwMode="auto">
            <a:xfrm>
              <a:off x="4492" y="3280"/>
              <a:ext cx="248"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8" name="Line 56"/>
            <p:cNvSpPr>
              <a:spLocks noChangeShapeType="1"/>
            </p:cNvSpPr>
            <p:nvPr/>
          </p:nvSpPr>
          <p:spPr bwMode="auto">
            <a:xfrm>
              <a:off x="4492" y="3384"/>
              <a:ext cx="248"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89" name="Line 57"/>
            <p:cNvSpPr>
              <a:spLocks noChangeShapeType="1"/>
            </p:cNvSpPr>
            <p:nvPr/>
          </p:nvSpPr>
          <p:spPr bwMode="auto">
            <a:xfrm>
              <a:off x="4492" y="3488"/>
              <a:ext cx="248"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8890" name="Rectangle 58"/>
            <p:cNvSpPr>
              <a:spLocks noChangeArrowheads="1"/>
            </p:cNvSpPr>
            <p:nvPr/>
          </p:nvSpPr>
          <p:spPr bwMode="auto">
            <a:xfrm>
              <a:off x="4748" y="3228"/>
              <a:ext cx="160" cy="312"/>
            </a:xfrm>
            <a:prstGeom prst="rect">
              <a:avLst/>
            </a:prstGeom>
            <a:solidFill>
              <a:srgbClr val="FFFFFF"/>
            </a:solidFill>
            <a:ln w="12700">
              <a:solidFill>
                <a:srgbClr val="000000"/>
              </a:solidFill>
              <a:miter lim="800000"/>
              <a:headEnd/>
              <a:tailEnd/>
            </a:ln>
            <a:effectLst/>
          </p:spPr>
          <p:txBody>
            <a:bodyPr wrap="none" anchor="ctr"/>
            <a:lstStyle/>
            <a:p>
              <a:endParaRPr lang="en-IN"/>
            </a:p>
          </p:txBody>
        </p:sp>
        <p:sp>
          <p:nvSpPr>
            <p:cNvPr id="248891" name="Line 59"/>
            <p:cNvSpPr>
              <a:spLocks noChangeShapeType="1"/>
            </p:cNvSpPr>
            <p:nvPr/>
          </p:nvSpPr>
          <p:spPr bwMode="auto">
            <a:xfrm>
              <a:off x="4908" y="3488"/>
              <a:ext cx="40" cy="0"/>
            </a:xfrm>
            <a:prstGeom prst="line">
              <a:avLst/>
            </a:prstGeom>
            <a:noFill/>
            <a:ln w="12700">
              <a:solidFill>
                <a:srgbClr val="000000"/>
              </a:solidFill>
              <a:round/>
              <a:headEnd/>
              <a:tailEnd/>
            </a:ln>
            <a:effectLst/>
          </p:spPr>
          <p:txBody>
            <a:bodyPr wrap="none" anchor="ctr"/>
            <a:lstStyle/>
            <a:p>
              <a:endParaRPr lang="en-IN"/>
            </a:p>
          </p:txBody>
        </p:sp>
        <p:sp>
          <p:nvSpPr>
            <p:cNvPr id="248892" name="Line 60"/>
            <p:cNvSpPr>
              <a:spLocks noChangeShapeType="1"/>
            </p:cNvSpPr>
            <p:nvPr/>
          </p:nvSpPr>
          <p:spPr bwMode="auto">
            <a:xfrm>
              <a:off x="4952" y="3492"/>
              <a:ext cx="0" cy="144"/>
            </a:xfrm>
            <a:prstGeom prst="line">
              <a:avLst/>
            </a:prstGeom>
            <a:noFill/>
            <a:ln w="12700">
              <a:solidFill>
                <a:srgbClr val="000000"/>
              </a:solidFill>
              <a:round/>
              <a:headEnd/>
              <a:tailEnd/>
            </a:ln>
            <a:effectLst/>
          </p:spPr>
          <p:txBody>
            <a:bodyPr wrap="none" anchor="ctr"/>
            <a:lstStyle/>
            <a:p>
              <a:endParaRPr lang="en-IN"/>
            </a:p>
          </p:txBody>
        </p:sp>
        <p:sp>
          <p:nvSpPr>
            <p:cNvPr id="248893" name="Line 61"/>
            <p:cNvSpPr>
              <a:spLocks noChangeShapeType="1"/>
            </p:cNvSpPr>
            <p:nvPr/>
          </p:nvSpPr>
          <p:spPr bwMode="auto">
            <a:xfrm flipH="1">
              <a:off x="3596" y="3640"/>
              <a:ext cx="1360" cy="0"/>
            </a:xfrm>
            <a:prstGeom prst="line">
              <a:avLst/>
            </a:prstGeom>
            <a:noFill/>
            <a:ln w="12700">
              <a:solidFill>
                <a:srgbClr val="000000"/>
              </a:solidFill>
              <a:round/>
              <a:headEnd/>
              <a:tailEnd/>
            </a:ln>
            <a:effectLst/>
          </p:spPr>
          <p:txBody>
            <a:bodyPr wrap="none" anchor="ctr"/>
            <a:lstStyle/>
            <a:p>
              <a:endParaRPr lang="en-IN"/>
            </a:p>
          </p:txBody>
        </p:sp>
        <p:sp>
          <p:nvSpPr>
            <p:cNvPr id="248894" name="Line 62"/>
            <p:cNvSpPr>
              <a:spLocks noChangeShapeType="1"/>
            </p:cNvSpPr>
            <p:nvPr/>
          </p:nvSpPr>
          <p:spPr bwMode="auto">
            <a:xfrm flipV="1">
              <a:off x="3600" y="3484"/>
              <a:ext cx="0" cy="160"/>
            </a:xfrm>
            <a:prstGeom prst="line">
              <a:avLst/>
            </a:prstGeom>
            <a:noFill/>
            <a:ln w="12700">
              <a:solidFill>
                <a:srgbClr val="000000"/>
              </a:solidFill>
              <a:round/>
              <a:headEnd/>
              <a:tailEnd/>
            </a:ln>
            <a:effectLst/>
          </p:spPr>
          <p:txBody>
            <a:bodyPr wrap="none" anchor="ctr"/>
            <a:lstStyle/>
            <a:p>
              <a:endParaRPr lang="en-IN"/>
            </a:p>
          </p:txBody>
        </p:sp>
        <p:sp>
          <p:nvSpPr>
            <p:cNvPr id="248895" name="Line 63"/>
            <p:cNvSpPr>
              <a:spLocks noChangeShapeType="1"/>
            </p:cNvSpPr>
            <p:nvPr/>
          </p:nvSpPr>
          <p:spPr bwMode="auto">
            <a:xfrm>
              <a:off x="4908" y="3384"/>
              <a:ext cx="88" cy="0"/>
            </a:xfrm>
            <a:prstGeom prst="line">
              <a:avLst/>
            </a:prstGeom>
            <a:noFill/>
            <a:ln w="12700">
              <a:solidFill>
                <a:srgbClr val="000000"/>
              </a:solidFill>
              <a:round/>
              <a:headEnd/>
              <a:tailEnd/>
            </a:ln>
            <a:effectLst/>
          </p:spPr>
          <p:txBody>
            <a:bodyPr wrap="none" anchor="ctr"/>
            <a:lstStyle/>
            <a:p>
              <a:endParaRPr lang="en-IN"/>
            </a:p>
          </p:txBody>
        </p:sp>
        <p:sp>
          <p:nvSpPr>
            <p:cNvPr id="248896" name="Line 64"/>
            <p:cNvSpPr>
              <a:spLocks noChangeShapeType="1"/>
            </p:cNvSpPr>
            <p:nvPr/>
          </p:nvSpPr>
          <p:spPr bwMode="auto">
            <a:xfrm>
              <a:off x="5000" y="3388"/>
              <a:ext cx="0" cy="288"/>
            </a:xfrm>
            <a:prstGeom prst="line">
              <a:avLst/>
            </a:prstGeom>
            <a:noFill/>
            <a:ln w="12700">
              <a:solidFill>
                <a:srgbClr val="000000"/>
              </a:solidFill>
              <a:round/>
              <a:headEnd/>
              <a:tailEnd/>
            </a:ln>
            <a:effectLst/>
          </p:spPr>
          <p:txBody>
            <a:bodyPr wrap="none" anchor="ctr"/>
            <a:lstStyle/>
            <a:p>
              <a:endParaRPr lang="en-IN"/>
            </a:p>
          </p:txBody>
        </p:sp>
        <p:sp>
          <p:nvSpPr>
            <p:cNvPr id="248897" name="Line 65"/>
            <p:cNvSpPr>
              <a:spLocks noChangeShapeType="1"/>
            </p:cNvSpPr>
            <p:nvPr/>
          </p:nvSpPr>
          <p:spPr bwMode="auto">
            <a:xfrm flipH="1">
              <a:off x="3556" y="3680"/>
              <a:ext cx="1448" cy="0"/>
            </a:xfrm>
            <a:prstGeom prst="line">
              <a:avLst/>
            </a:prstGeom>
            <a:noFill/>
            <a:ln w="12700">
              <a:solidFill>
                <a:srgbClr val="000000"/>
              </a:solidFill>
              <a:round/>
              <a:headEnd/>
              <a:tailEnd/>
            </a:ln>
            <a:effectLst/>
          </p:spPr>
          <p:txBody>
            <a:bodyPr wrap="none" anchor="ctr"/>
            <a:lstStyle/>
            <a:p>
              <a:endParaRPr lang="en-IN"/>
            </a:p>
          </p:txBody>
        </p:sp>
        <p:sp>
          <p:nvSpPr>
            <p:cNvPr id="248898" name="Line 66"/>
            <p:cNvSpPr>
              <a:spLocks noChangeShapeType="1"/>
            </p:cNvSpPr>
            <p:nvPr/>
          </p:nvSpPr>
          <p:spPr bwMode="auto">
            <a:xfrm flipV="1">
              <a:off x="3560" y="3380"/>
              <a:ext cx="0" cy="304"/>
            </a:xfrm>
            <a:prstGeom prst="line">
              <a:avLst/>
            </a:prstGeom>
            <a:noFill/>
            <a:ln w="12700">
              <a:solidFill>
                <a:srgbClr val="000000"/>
              </a:solidFill>
              <a:round/>
              <a:headEnd/>
              <a:tailEnd/>
            </a:ln>
            <a:effectLst/>
          </p:spPr>
          <p:txBody>
            <a:bodyPr wrap="none" anchor="ctr"/>
            <a:lstStyle/>
            <a:p>
              <a:endParaRPr lang="en-IN"/>
            </a:p>
          </p:txBody>
        </p:sp>
        <p:sp>
          <p:nvSpPr>
            <p:cNvPr id="248899" name="Line 67"/>
            <p:cNvSpPr>
              <a:spLocks noChangeShapeType="1"/>
            </p:cNvSpPr>
            <p:nvPr/>
          </p:nvSpPr>
          <p:spPr bwMode="auto">
            <a:xfrm>
              <a:off x="3564" y="3384"/>
              <a:ext cx="32" cy="0"/>
            </a:xfrm>
            <a:prstGeom prst="line">
              <a:avLst/>
            </a:prstGeom>
            <a:noFill/>
            <a:ln w="12700">
              <a:solidFill>
                <a:srgbClr val="000000"/>
              </a:solidFill>
              <a:round/>
              <a:headEnd/>
              <a:tailEnd/>
            </a:ln>
            <a:effectLst/>
          </p:spPr>
          <p:txBody>
            <a:bodyPr wrap="none" anchor="ctr"/>
            <a:lstStyle/>
            <a:p>
              <a:endParaRPr lang="en-IN"/>
            </a:p>
          </p:txBody>
        </p:sp>
        <p:sp>
          <p:nvSpPr>
            <p:cNvPr id="248900" name="Line 68"/>
            <p:cNvSpPr>
              <a:spLocks noChangeShapeType="1"/>
            </p:cNvSpPr>
            <p:nvPr/>
          </p:nvSpPr>
          <p:spPr bwMode="auto">
            <a:xfrm>
              <a:off x="4908" y="3280"/>
              <a:ext cx="144" cy="0"/>
            </a:xfrm>
            <a:prstGeom prst="line">
              <a:avLst/>
            </a:prstGeom>
            <a:noFill/>
            <a:ln w="12700">
              <a:solidFill>
                <a:srgbClr val="000000"/>
              </a:solidFill>
              <a:round/>
              <a:headEnd/>
              <a:tailEnd/>
            </a:ln>
            <a:effectLst/>
          </p:spPr>
          <p:txBody>
            <a:bodyPr wrap="none" anchor="ctr"/>
            <a:lstStyle/>
            <a:p>
              <a:endParaRPr lang="en-IN"/>
            </a:p>
          </p:txBody>
        </p:sp>
        <p:sp>
          <p:nvSpPr>
            <p:cNvPr id="248901" name="Line 69"/>
            <p:cNvSpPr>
              <a:spLocks noChangeShapeType="1"/>
            </p:cNvSpPr>
            <p:nvPr/>
          </p:nvSpPr>
          <p:spPr bwMode="auto">
            <a:xfrm>
              <a:off x="5056" y="3284"/>
              <a:ext cx="0" cy="456"/>
            </a:xfrm>
            <a:prstGeom prst="line">
              <a:avLst/>
            </a:prstGeom>
            <a:noFill/>
            <a:ln w="12700">
              <a:solidFill>
                <a:srgbClr val="000000"/>
              </a:solidFill>
              <a:round/>
              <a:headEnd/>
              <a:tailEnd/>
            </a:ln>
            <a:effectLst/>
          </p:spPr>
          <p:txBody>
            <a:bodyPr wrap="none" anchor="ctr"/>
            <a:lstStyle/>
            <a:p>
              <a:endParaRPr lang="en-IN"/>
            </a:p>
          </p:txBody>
        </p:sp>
        <p:sp>
          <p:nvSpPr>
            <p:cNvPr id="248902" name="Line 70"/>
            <p:cNvSpPr>
              <a:spLocks noChangeShapeType="1"/>
            </p:cNvSpPr>
            <p:nvPr/>
          </p:nvSpPr>
          <p:spPr bwMode="auto">
            <a:xfrm flipH="1">
              <a:off x="3492" y="3744"/>
              <a:ext cx="1568" cy="0"/>
            </a:xfrm>
            <a:prstGeom prst="line">
              <a:avLst/>
            </a:prstGeom>
            <a:noFill/>
            <a:ln w="12700">
              <a:solidFill>
                <a:srgbClr val="000000"/>
              </a:solidFill>
              <a:round/>
              <a:headEnd/>
              <a:tailEnd/>
            </a:ln>
            <a:effectLst/>
          </p:spPr>
          <p:txBody>
            <a:bodyPr wrap="none" anchor="ctr"/>
            <a:lstStyle/>
            <a:p>
              <a:endParaRPr lang="en-IN"/>
            </a:p>
          </p:txBody>
        </p:sp>
        <p:sp>
          <p:nvSpPr>
            <p:cNvPr id="248903" name="Line 71"/>
            <p:cNvSpPr>
              <a:spLocks noChangeShapeType="1"/>
            </p:cNvSpPr>
            <p:nvPr/>
          </p:nvSpPr>
          <p:spPr bwMode="auto">
            <a:xfrm flipV="1">
              <a:off x="3496" y="3276"/>
              <a:ext cx="0" cy="472"/>
            </a:xfrm>
            <a:prstGeom prst="line">
              <a:avLst/>
            </a:prstGeom>
            <a:noFill/>
            <a:ln w="12700">
              <a:solidFill>
                <a:srgbClr val="000000"/>
              </a:solidFill>
              <a:round/>
              <a:headEnd/>
              <a:tailEnd/>
            </a:ln>
            <a:effectLst/>
          </p:spPr>
          <p:txBody>
            <a:bodyPr wrap="none" anchor="ctr"/>
            <a:lstStyle/>
            <a:p>
              <a:endParaRPr lang="en-IN"/>
            </a:p>
          </p:txBody>
        </p:sp>
        <p:sp>
          <p:nvSpPr>
            <p:cNvPr id="248904" name="Line 72"/>
            <p:cNvSpPr>
              <a:spLocks noChangeShapeType="1"/>
            </p:cNvSpPr>
            <p:nvPr/>
          </p:nvSpPr>
          <p:spPr bwMode="auto">
            <a:xfrm>
              <a:off x="3500" y="3280"/>
              <a:ext cx="96" cy="0"/>
            </a:xfrm>
            <a:prstGeom prst="line">
              <a:avLst/>
            </a:prstGeom>
            <a:noFill/>
            <a:ln w="12700">
              <a:solidFill>
                <a:srgbClr val="000000"/>
              </a:solidFill>
              <a:round/>
              <a:headEnd/>
              <a:tailEnd/>
            </a:ln>
            <a:effectLst/>
          </p:spPr>
          <p:txBody>
            <a:bodyPr wrap="none" anchor="ctr"/>
            <a:lstStyle/>
            <a:p>
              <a:endParaRPr lang="en-IN"/>
            </a:p>
          </p:txBody>
        </p:sp>
        <p:sp>
          <p:nvSpPr>
            <p:cNvPr id="248905" name="Line 73"/>
            <p:cNvSpPr>
              <a:spLocks noChangeShapeType="1"/>
            </p:cNvSpPr>
            <p:nvPr/>
          </p:nvSpPr>
          <p:spPr bwMode="auto">
            <a:xfrm flipV="1">
              <a:off x="4804" y="3492"/>
              <a:ext cx="8" cy="48"/>
            </a:xfrm>
            <a:prstGeom prst="line">
              <a:avLst/>
            </a:prstGeom>
            <a:noFill/>
            <a:ln w="12700">
              <a:solidFill>
                <a:srgbClr val="000000"/>
              </a:solidFill>
              <a:round/>
              <a:headEnd/>
              <a:tailEnd/>
            </a:ln>
            <a:effectLst/>
          </p:spPr>
          <p:txBody>
            <a:bodyPr wrap="none" anchor="ctr"/>
            <a:lstStyle/>
            <a:p>
              <a:endParaRPr lang="en-IN"/>
            </a:p>
          </p:txBody>
        </p:sp>
        <p:sp>
          <p:nvSpPr>
            <p:cNvPr id="248906" name="Line 74"/>
            <p:cNvSpPr>
              <a:spLocks noChangeShapeType="1"/>
            </p:cNvSpPr>
            <p:nvPr/>
          </p:nvSpPr>
          <p:spPr bwMode="auto">
            <a:xfrm flipH="1" flipV="1">
              <a:off x="4820" y="3492"/>
              <a:ext cx="32" cy="48"/>
            </a:xfrm>
            <a:prstGeom prst="line">
              <a:avLst/>
            </a:prstGeom>
            <a:noFill/>
            <a:ln w="12700">
              <a:solidFill>
                <a:srgbClr val="000000"/>
              </a:solidFill>
              <a:round/>
              <a:headEnd/>
              <a:tailEnd/>
            </a:ln>
            <a:effectLst/>
          </p:spPr>
          <p:txBody>
            <a:bodyPr wrap="none" anchor="ctr"/>
            <a:lstStyle/>
            <a:p>
              <a:endParaRPr lang="en-IN"/>
            </a:p>
          </p:txBody>
        </p:sp>
        <p:sp>
          <p:nvSpPr>
            <p:cNvPr id="248907" name="Line 75"/>
            <p:cNvSpPr>
              <a:spLocks noChangeShapeType="1"/>
            </p:cNvSpPr>
            <p:nvPr/>
          </p:nvSpPr>
          <p:spPr bwMode="auto">
            <a:xfrm>
              <a:off x="4824" y="3540"/>
              <a:ext cx="0" cy="40"/>
            </a:xfrm>
            <a:prstGeom prst="line">
              <a:avLst/>
            </a:prstGeom>
            <a:noFill/>
            <a:ln w="12700">
              <a:solidFill>
                <a:srgbClr val="000000"/>
              </a:solidFill>
              <a:round/>
              <a:headEnd/>
              <a:tailEnd/>
            </a:ln>
            <a:effectLst/>
          </p:spPr>
          <p:txBody>
            <a:bodyPr wrap="none" anchor="ctr"/>
            <a:lstStyle/>
            <a:p>
              <a:endParaRPr lang="en-IN"/>
            </a:p>
          </p:txBody>
        </p:sp>
        <p:sp>
          <p:nvSpPr>
            <p:cNvPr id="248908" name="Rectangle 76"/>
            <p:cNvSpPr>
              <a:spLocks noChangeArrowheads="1"/>
            </p:cNvSpPr>
            <p:nvPr/>
          </p:nvSpPr>
          <p:spPr bwMode="auto">
            <a:xfrm>
              <a:off x="3256" y="3024"/>
              <a:ext cx="328" cy="336"/>
            </a:xfrm>
            <a:prstGeom prst="rect">
              <a:avLst/>
            </a:prstGeom>
            <a:noFill/>
            <a:ln w="12700">
              <a:noFill/>
              <a:miter lim="800000"/>
              <a:headEnd/>
              <a:tailEnd/>
            </a:ln>
            <a:effectLst/>
          </p:spPr>
          <p:txBody>
            <a:bodyPr wrap="none" lIns="19050" tIns="26988" rIns="19050" bIns="26988"/>
            <a:lstStyle/>
            <a:p>
              <a:pPr>
                <a:lnSpc>
                  <a:spcPts val="1200"/>
                </a:lnSpc>
                <a:spcAft>
                  <a:spcPts val="2000"/>
                </a:spcAft>
                <a:tabLst>
                  <a:tab pos="457200" algn="l"/>
                  <a:tab pos="914400" algn="l"/>
                  <a:tab pos="1371600" algn="l"/>
                </a:tabLst>
              </a:pPr>
              <a:r>
                <a:rPr lang="en-US" sz="1000">
                  <a:solidFill>
                    <a:srgbClr val="000000"/>
                  </a:solidFill>
                  <a:latin typeface="Arial" charset="0"/>
                </a:rPr>
                <a:t>inputs</a:t>
              </a:r>
            </a:p>
          </p:txBody>
        </p:sp>
        <p:sp>
          <p:nvSpPr>
            <p:cNvPr id="248909" name="Rectangle 77"/>
            <p:cNvSpPr>
              <a:spLocks noChangeArrowheads="1"/>
            </p:cNvSpPr>
            <p:nvPr/>
          </p:nvSpPr>
          <p:spPr bwMode="auto">
            <a:xfrm>
              <a:off x="5192" y="3024"/>
              <a:ext cx="376" cy="336"/>
            </a:xfrm>
            <a:prstGeom prst="rect">
              <a:avLst/>
            </a:prstGeom>
            <a:noFill/>
            <a:ln w="12700">
              <a:noFill/>
              <a:miter lim="800000"/>
              <a:headEnd/>
              <a:tailEnd/>
            </a:ln>
            <a:effectLst/>
          </p:spPr>
          <p:txBody>
            <a:bodyPr wrap="none" lIns="19050" tIns="26988" rIns="19050" bIns="26988"/>
            <a:lstStyle/>
            <a:p>
              <a:pPr>
                <a:lnSpc>
                  <a:spcPts val="1200"/>
                </a:lnSpc>
                <a:spcAft>
                  <a:spcPts val="2000"/>
                </a:spcAft>
                <a:tabLst>
                  <a:tab pos="457200" algn="l"/>
                  <a:tab pos="914400" algn="l"/>
                  <a:tab pos="1371600" algn="l"/>
                </a:tabLst>
              </a:pPr>
              <a:r>
                <a:rPr lang="en-US" sz="1000">
                  <a:solidFill>
                    <a:srgbClr val="000000"/>
                  </a:solidFill>
                  <a:latin typeface="Arial" charset="0"/>
                </a:rPr>
                <a:t>outputs</a:t>
              </a:r>
            </a:p>
          </p:txBody>
        </p:sp>
        <p:sp>
          <p:nvSpPr>
            <p:cNvPr id="248910" name="Rectangle 78"/>
            <p:cNvSpPr>
              <a:spLocks noChangeArrowheads="1"/>
            </p:cNvSpPr>
            <p:nvPr/>
          </p:nvSpPr>
          <p:spPr bwMode="auto">
            <a:xfrm>
              <a:off x="3976" y="3760"/>
              <a:ext cx="920" cy="336"/>
            </a:xfrm>
            <a:prstGeom prst="rect">
              <a:avLst/>
            </a:prstGeom>
            <a:noFill/>
            <a:ln w="12700">
              <a:noFill/>
              <a:miter lim="800000"/>
              <a:headEnd/>
              <a:tailEnd/>
            </a:ln>
            <a:effectLst/>
          </p:spPr>
          <p:txBody>
            <a:bodyPr wrap="none" lIns="19050" tIns="26988" rIns="19050" bIns="26988"/>
            <a:lstStyle/>
            <a:p>
              <a:pPr>
                <a:lnSpc>
                  <a:spcPts val="1200"/>
                </a:lnSpc>
                <a:spcAft>
                  <a:spcPts val="2000"/>
                </a:spcAft>
                <a:tabLst>
                  <a:tab pos="457200" algn="l"/>
                  <a:tab pos="914400" algn="l"/>
                  <a:tab pos="1371600" algn="l"/>
                </a:tabLst>
              </a:pPr>
              <a:r>
                <a:rPr lang="en-US" sz="1000">
                  <a:solidFill>
                    <a:srgbClr val="000000"/>
                  </a:solidFill>
                  <a:latin typeface="Arial" charset="0"/>
                </a:rPr>
                <a:t>state feedback</a:t>
              </a:r>
            </a:p>
          </p:txBody>
        </p:sp>
        <p:sp>
          <p:nvSpPr>
            <p:cNvPr id="248911" name="Rectangle 79"/>
            <p:cNvSpPr>
              <a:spLocks noChangeArrowheads="1"/>
            </p:cNvSpPr>
            <p:nvPr/>
          </p:nvSpPr>
          <p:spPr bwMode="auto">
            <a:xfrm>
              <a:off x="4728" y="3304"/>
              <a:ext cx="264" cy="336"/>
            </a:xfrm>
            <a:prstGeom prst="rect">
              <a:avLst/>
            </a:prstGeom>
            <a:noFill/>
            <a:ln w="12700">
              <a:noFill/>
              <a:miter lim="800000"/>
              <a:headEnd/>
              <a:tailEnd/>
            </a:ln>
            <a:effectLst/>
          </p:spPr>
          <p:txBody>
            <a:bodyPr wrap="none" lIns="19050" tIns="26988" rIns="19050" bIns="26988"/>
            <a:lstStyle/>
            <a:p>
              <a:pPr>
                <a:lnSpc>
                  <a:spcPts val="1200"/>
                </a:lnSpc>
                <a:spcAft>
                  <a:spcPts val="2000"/>
                </a:spcAft>
                <a:tabLst>
                  <a:tab pos="457200" algn="l"/>
                  <a:tab pos="914400" algn="l"/>
                  <a:tab pos="1371600" algn="l"/>
                </a:tabLst>
              </a:pPr>
              <a:r>
                <a:rPr lang="en-US" sz="1000">
                  <a:solidFill>
                    <a:srgbClr val="000000"/>
                  </a:solidFill>
                  <a:latin typeface="Arial" charset="0"/>
                </a:rPr>
                <a:t>reg</a:t>
              </a:r>
            </a:p>
          </p:txBody>
        </p:sp>
        <p:sp>
          <p:nvSpPr>
            <p:cNvPr id="248912" name="Rectangle 80"/>
            <p:cNvSpPr>
              <a:spLocks noChangeArrowheads="1"/>
            </p:cNvSpPr>
            <p:nvPr/>
          </p:nvSpPr>
          <p:spPr bwMode="auto">
            <a:xfrm>
              <a:off x="3872" y="3224"/>
              <a:ext cx="624" cy="528"/>
            </a:xfrm>
            <a:prstGeom prst="rect">
              <a:avLst/>
            </a:prstGeom>
            <a:noFill/>
            <a:ln w="12700">
              <a:noFill/>
              <a:miter lim="800000"/>
              <a:headEnd/>
              <a:tailEnd/>
            </a:ln>
            <a:effectLst/>
          </p:spPr>
          <p:txBody>
            <a:bodyPr wrap="none" lIns="19050" tIns="26988" rIns="19050" bIns="26988"/>
            <a:lstStyle/>
            <a:p>
              <a:pPr algn="ctr">
                <a:lnSpc>
                  <a:spcPts val="1200"/>
                </a:lnSpc>
                <a:spcAft>
                  <a:spcPts val="2000"/>
                </a:spcAft>
                <a:tabLst>
                  <a:tab pos="457200" algn="l"/>
                  <a:tab pos="914400" algn="l"/>
                  <a:tab pos="1371600" algn="l"/>
                </a:tabLst>
              </a:pPr>
              <a:r>
                <a:rPr lang="en-US" sz="1000">
                  <a:solidFill>
                    <a:srgbClr val="000000"/>
                  </a:solidFill>
                  <a:latin typeface="Arial" charset="0"/>
                </a:rPr>
                <a:t>combinational </a:t>
              </a:r>
              <a:br>
                <a:rPr lang="en-US" sz="1000">
                  <a:solidFill>
                    <a:srgbClr val="000000"/>
                  </a:solidFill>
                  <a:latin typeface="Arial" charset="0"/>
                </a:rPr>
              </a:br>
              <a:r>
                <a:rPr lang="en-US" sz="1000">
                  <a:solidFill>
                    <a:srgbClr val="000000"/>
                  </a:solidFill>
                  <a:latin typeface="Arial" charset="0"/>
                </a:rPr>
                <a:t>logic for</a:t>
              </a:r>
              <a:br>
                <a:rPr lang="en-US" sz="1000">
                  <a:solidFill>
                    <a:srgbClr val="000000"/>
                  </a:solidFill>
                  <a:latin typeface="Arial" charset="0"/>
                </a:rPr>
              </a:br>
              <a:r>
                <a:rPr lang="en-US" sz="1000">
                  <a:solidFill>
                    <a:srgbClr val="000000"/>
                  </a:solidFill>
                  <a:latin typeface="Arial" charset="0"/>
                </a:rPr>
                <a:t>next state</a:t>
              </a:r>
            </a:p>
          </p:txBody>
        </p:sp>
        <p:sp>
          <p:nvSpPr>
            <p:cNvPr id="248913" name="Rectangle 81"/>
            <p:cNvSpPr>
              <a:spLocks noChangeArrowheads="1"/>
            </p:cNvSpPr>
            <p:nvPr/>
          </p:nvSpPr>
          <p:spPr bwMode="auto">
            <a:xfrm>
              <a:off x="4124" y="2924"/>
              <a:ext cx="368" cy="312"/>
            </a:xfrm>
            <a:prstGeom prst="rect">
              <a:avLst/>
            </a:prstGeom>
            <a:noFill/>
            <a:ln w="12700">
              <a:solidFill>
                <a:srgbClr val="000000"/>
              </a:solidFill>
              <a:miter lim="800000"/>
              <a:headEnd/>
              <a:tailEnd/>
            </a:ln>
            <a:effectLst/>
          </p:spPr>
          <p:txBody>
            <a:bodyPr wrap="none" anchor="ctr"/>
            <a:lstStyle/>
            <a:p>
              <a:endParaRPr lang="en-IN"/>
            </a:p>
          </p:txBody>
        </p:sp>
        <p:sp>
          <p:nvSpPr>
            <p:cNvPr id="248914" name="Rectangle 82"/>
            <p:cNvSpPr>
              <a:spLocks noChangeArrowheads="1"/>
            </p:cNvSpPr>
            <p:nvPr/>
          </p:nvSpPr>
          <p:spPr bwMode="auto">
            <a:xfrm>
              <a:off x="4088" y="2968"/>
              <a:ext cx="472" cy="432"/>
            </a:xfrm>
            <a:prstGeom prst="rect">
              <a:avLst/>
            </a:prstGeom>
            <a:noFill/>
            <a:ln w="12700">
              <a:noFill/>
              <a:miter lim="800000"/>
              <a:headEnd/>
              <a:tailEnd/>
            </a:ln>
            <a:effectLst/>
          </p:spPr>
          <p:txBody>
            <a:bodyPr wrap="none" lIns="19050" tIns="26988" rIns="19050" bIns="26988"/>
            <a:lstStyle/>
            <a:p>
              <a:pPr algn="ctr">
                <a:lnSpc>
                  <a:spcPts val="1200"/>
                </a:lnSpc>
                <a:spcAft>
                  <a:spcPts val="2000"/>
                </a:spcAft>
                <a:tabLst>
                  <a:tab pos="457200" algn="l"/>
                  <a:tab pos="914400" algn="l"/>
                  <a:tab pos="1371600" algn="l"/>
                </a:tabLst>
              </a:pPr>
              <a:r>
                <a:rPr lang="en-US" sz="1000">
                  <a:solidFill>
                    <a:srgbClr val="000000"/>
                  </a:solidFill>
                  <a:latin typeface="Arial" charset="0"/>
                </a:rPr>
                <a:t>logic for</a:t>
              </a:r>
              <a:br>
                <a:rPr lang="en-US" sz="1000">
                  <a:solidFill>
                    <a:srgbClr val="000000"/>
                  </a:solidFill>
                  <a:latin typeface="Arial" charset="0"/>
                </a:rPr>
              </a:br>
              <a:r>
                <a:rPr lang="en-US" sz="1000">
                  <a:solidFill>
                    <a:srgbClr val="000000"/>
                  </a:solidFill>
                  <a:latin typeface="Arial" charset="0"/>
                </a:rPr>
                <a:t>outputs</a:t>
              </a:r>
            </a:p>
          </p:txBody>
        </p:sp>
      </p:grpSp>
      <p:sp>
        <p:nvSpPr>
          <p:cNvPr id="248915" name="Rectangle 83"/>
          <p:cNvSpPr>
            <a:spLocks noGrp="1" noChangeArrowheads="1"/>
          </p:cNvSpPr>
          <p:nvPr>
            <p:ph type="title"/>
          </p:nvPr>
        </p:nvSpPr>
        <p:spPr/>
        <p:txBody>
          <a:bodyPr/>
          <a:lstStyle/>
          <a:p>
            <a:r>
              <a:rPr lang="en-US"/>
              <a:t/>
            </a:r>
            <a:br>
              <a:rPr lang="en-US"/>
            </a:br>
            <a:r>
              <a:rPr lang="en-US"/>
              <a:t>Comparison of Mealy and Moore machines</a:t>
            </a:r>
          </a:p>
        </p:txBody>
      </p:sp>
      <p:sp>
        <p:nvSpPr>
          <p:cNvPr id="248916" name="Rectangle 84"/>
          <p:cNvSpPr>
            <a:spLocks noGrp="1" noChangeArrowheads="1"/>
          </p:cNvSpPr>
          <p:nvPr>
            <p:ph type="body" idx="1"/>
          </p:nvPr>
        </p:nvSpPr>
        <p:spPr/>
        <p:txBody>
          <a:bodyPr/>
          <a:lstStyle/>
          <a:p>
            <a:pPr>
              <a:lnSpc>
                <a:spcPct val="90000"/>
              </a:lnSpc>
            </a:pPr>
            <a:r>
              <a:rPr lang="en-US" dirty="0">
                <a:latin typeface="Calisto MT" pitchFamily="18" charset="0"/>
              </a:rPr>
              <a:t>Mealy machines tend to have fewer states</a:t>
            </a:r>
          </a:p>
          <a:p>
            <a:pPr lvl="1">
              <a:lnSpc>
                <a:spcPct val="90000"/>
              </a:lnSpc>
            </a:pPr>
            <a:r>
              <a:rPr lang="en-US" dirty="0">
                <a:latin typeface="Calisto MT" pitchFamily="18" charset="0"/>
              </a:rPr>
              <a:t>different outputs on arcs (</a:t>
            </a:r>
            <a:r>
              <a:rPr lang="en-US" dirty="0" err="1">
                <a:latin typeface="Calisto MT" pitchFamily="18" charset="0"/>
              </a:rPr>
              <a:t>i</a:t>
            </a:r>
            <a:r>
              <a:rPr lang="en-US" dirty="0">
                <a:latin typeface="Calisto MT" pitchFamily="18" charset="0"/>
              </a:rPr>
              <a:t>*n) rather than states (n)</a:t>
            </a:r>
          </a:p>
          <a:p>
            <a:pPr>
              <a:lnSpc>
                <a:spcPct val="90000"/>
              </a:lnSpc>
            </a:pPr>
            <a:r>
              <a:rPr lang="en-US" dirty="0">
                <a:latin typeface="Calisto MT" pitchFamily="18" charset="0"/>
              </a:rPr>
              <a:t>Mealy machines react faster to inputs</a:t>
            </a:r>
          </a:p>
          <a:p>
            <a:pPr lvl="1">
              <a:lnSpc>
                <a:spcPct val="90000"/>
              </a:lnSpc>
            </a:pPr>
            <a:r>
              <a:rPr lang="en-US" dirty="0">
                <a:latin typeface="Calisto MT" pitchFamily="18" charset="0"/>
              </a:rPr>
              <a:t>react in same cycle – don't need to wait for clock</a:t>
            </a:r>
          </a:p>
          <a:p>
            <a:pPr lvl="1">
              <a:lnSpc>
                <a:spcPct val="90000"/>
              </a:lnSpc>
            </a:pPr>
            <a:r>
              <a:rPr lang="en-US" dirty="0">
                <a:latin typeface="Calisto MT" pitchFamily="18" charset="0"/>
              </a:rPr>
              <a:t>delay to output depends on arrival of input</a:t>
            </a:r>
          </a:p>
          <a:p>
            <a:pPr>
              <a:lnSpc>
                <a:spcPct val="90000"/>
              </a:lnSpc>
            </a:pPr>
            <a:r>
              <a:rPr lang="en-US" dirty="0">
                <a:latin typeface="Calisto MT" pitchFamily="18" charset="0"/>
              </a:rPr>
              <a:t>Moore machines are generally safer to use</a:t>
            </a:r>
          </a:p>
          <a:p>
            <a:pPr lvl="1">
              <a:lnSpc>
                <a:spcPct val="90000"/>
              </a:lnSpc>
            </a:pPr>
            <a:r>
              <a:rPr lang="en-US" dirty="0">
                <a:latin typeface="Calisto MT" pitchFamily="18" charset="0"/>
              </a:rPr>
              <a:t>outputs change at clock edge (always one cycle later)</a:t>
            </a:r>
          </a:p>
          <a:p>
            <a:pPr lvl="1">
              <a:lnSpc>
                <a:spcPct val="90000"/>
              </a:lnSpc>
            </a:pPr>
            <a:r>
              <a:rPr lang="en-US" dirty="0">
                <a:latin typeface="Calisto MT" pitchFamily="18" charset="0"/>
              </a:rPr>
              <a:t>in Mealy machines, input change can cause output change as soon as logic is done – a big problem when two machines are interconnected – </a:t>
            </a:r>
            <a:br>
              <a:rPr lang="en-US" dirty="0">
                <a:latin typeface="Calisto MT" pitchFamily="18" charset="0"/>
              </a:rPr>
            </a:br>
            <a:r>
              <a:rPr lang="en-US" dirty="0">
                <a:latin typeface="Calisto MT" pitchFamily="18" charset="0"/>
              </a:rPr>
              <a:t>asynchronous feedback</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ooter Placeholder 4"/>
          <p:cNvSpPr>
            <a:spLocks noGrp="1"/>
          </p:cNvSpPr>
          <p:nvPr>
            <p:ph type="ftr" sz="quarter" idx="11"/>
          </p:nvPr>
        </p:nvSpPr>
        <p:spPr/>
        <p:txBody>
          <a:bodyPr/>
          <a:lstStyle/>
          <a:p>
            <a:r>
              <a:rPr lang="en-US"/>
              <a:t>FSMs</a:t>
            </a:r>
          </a:p>
        </p:txBody>
      </p:sp>
      <p:sp>
        <p:nvSpPr>
          <p:cNvPr id="87" name="Slide Number Placeholder 5"/>
          <p:cNvSpPr>
            <a:spLocks noGrp="1"/>
          </p:cNvSpPr>
          <p:nvPr>
            <p:ph type="sldNum" sz="quarter" idx="12"/>
          </p:nvPr>
        </p:nvSpPr>
        <p:spPr/>
        <p:txBody>
          <a:bodyPr/>
          <a:lstStyle/>
          <a:p>
            <a:fld id="{71E76E32-AF7A-4385-9873-2B2EA5C1C97C}" type="slidenum">
              <a:rPr lang="en-US"/>
              <a:pPr/>
              <a:t>12</a:t>
            </a:fld>
            <a:endParaRPr lang="en-US"/>
          </a:p>
        </p:txBody>
      </p:sp>
      <p:sp>
        <p:nvSpPr>
          <p:cNvPr id="248915" name="Rectangle 83"/>
          <p:cNvSpPr>
            <a:spLocks noGrp="1" noChangeArrowheads="1"/>
          </p:cNvSpPr>
          <p:nvPr>
            <p:ph type="title"/>
          </p:nvPr>
        </p:nvSpPr>
        <p:spPr/>
        <p:txBody>
          <a:bodyPr/>
          <a:lstStyle/>
          <a:p>
            <a:r>
              <a:rPr lang="en-US" dirty="0"/>
              <a:t/>
            </a:r>
            <a:br>
              <a:rPr lang="en-US" dirty="0"/>
            </a:br>
            <a:r>
              <a:rPr lang="en-US" dirty="0" smtClean="0"/>
              <a:t>DEMUX USING MEALY MACHINE</a:t>
            </a:r>
            <a:endParaRPr lang="en-US" dirty="0"/>
          </a:p>
        </p:txBody>
      </p:sp>
      <p:sp>
        <p:nvSpPr>
          <p:cNvPr id="248916" name="Rectangle 84"/>
          <p:cNvSpPr>
            <a:spLocks noGrp="1" noChangeArrowheads="1"/>
          </p:cNvSpPr>
          <p:nvPr>
            <p:ph type="body" idx="1"/>
          </p:nvPr>
        </p:nvSpPr>
        <p:spPr>
          <a:xfrm>
            <a:off x="444500" y="1492250"/>
            <a:ext cx="8293100" cy="4514850"/>
          </a:xfrm>
        </p:spPr>
        <p:txBody>
          <a:bodyPr/>
          <a:lstStyle/>
          <a:p>
            <a:pPr>
              <a:lnSpc>
                <a:spcPct val="90000"/>
              </a:lnSpc>
            </a:pPr>
            <a:r>
              <a:rPr lang="en-IN" dirty="0" smtClean="0">
                <a:latin typeface="Calisto MT" pitchFamily="18" charset="0"/>
              </a:rPr>
              <a:t>DEMUX is a combinational circuit that routes one input to various channels depending on the states. The states are defined by user in terms of binary input that is regulated by the type of DEMUX, for example the 2 X 4 DEMUX depends on 2 states and routes the output in 4 different outputs.  In the above diagram, the states have values in the form of INPUT/OUTPUT, for example – input of S0 state is 00 and output is 0 and it goes back to its own state as shown in the diagram.</a:t>
            </a:r>
          </a:p>
          <a:p>
            <a:pPr>
              <a:lnSpc>
                <a:spcPct val="90000"/>
              </a:lnSpc>
            </a:pPr>
            <a:r>
              <a:rPr lang="en-IN" dirty="0" smtClean="0">
                <a:latin typeface="Calisto MT" pitchFamily="18" charset="0"/>
              </a:rPr>
              <a:t>Analyzing the mealy circuit, we can say that it depends on both the output and next state. The output will change multiple times even for the same state depending upon the input. In a DEMUX the output is fixed and it cannot be changed with respect to the states, changing states can regulate output on different ports or channel but the value cannot be changed.  So, a mealy circuit cannot be used to implement a DEMUX.</a:t>
            </a:r>
            <a:endParaRPr lang="en-IN" dirty="0">
              <a:latin typeface="Calisto MT" pitchFamily="18" charset="0"/>
            </a:endParaRPr>
          </a:p>
        </p:txBody>
      </p:sp>
      <p:pic>
        <p:nvPicPr>
          <p:cNvPr id="346114" name="Picture 2"/>
          <p:cNvPicPr>
            <a:picLocks noChangeAspect="1" noChangeArrowheads="1"/>
          </p:cNvPicPr>
          <p:nvPr/>
        </p:nvPicPr>
        <p:blipFill>
          <a:blip r:embed="rId3" cstate="print"/>
          <a:srcRect/>
          <a:stretch>
            <a:fillRect/>
          </a:stretch>
        </p:blipFill>
        <p:spPr bwMode="auto">
          <a:xfrm>
            <a:off x="1054100" y="5378450"/>
            <a:ext cx="2627312" cy="993775"/>
          </a:xfrm>
          <a:prstGeom prst="rect">
            <a:avLst/>
          </a:prstGeom>
          <a:noFill/>
        </p:spPr>
      </p:pic>
      <p:pic>
        <p:nvPicPr>
          <p:cNvPr id="346115" name="Picture 3" descr="comb29"/>
          <p:cNvPicPr>
            <a:picLocks noChangeAspect="1" noChangeArrowheads="1"/>
          </p:cNvPicPr>
          <p:nvPr/>
        </p:nvPicPr>
        <p:blipFill>
          <a:blip r:embed="rId4" cstate="print"/>
          <a:srcRect/>
          <a:stretch>
            <a:fillRect/>
          </a:stretch>
        </p:blipFill>
        <p:spPr bwMode="auto">
          <a:xfrm>
            <a:off x="5397500" y="4845050"/>
            <a:ext cx="2159000" cy="1654175"/>
          </a:xfrm>
          <a:prstGeom prst="rect">
            <a:avLst/>
          </a:prstGeom>
          <a:noFill/>
          <a:ln w="9525">
            <a:noFill/>
            <a:miter lim="800000"/>
            <a:headEnd/>
            <a:tailEnd/>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ooter Placeholder 4"/>
          <p:cNvSpPr>
            <a:spLocks noGrp="1"/>
          </p:cNvSpPr>
          <p:nvPr>
            <p:ph type="ftr" sz="quarter" idx="11"/>
          </p:nvPr>
        </p:nvSpPr>
        <p:spPr/>
        <p:txBody>
          <a:bodyPr/>
          <a:lstStyle/>
          <a:p>
            <a:r>
              <a:rPr lang="en-US" dirty="0"/>
              <a:t>FSMs</a:t>
            </a:r>
          </a:p>
        </p:txBody>
      </p:sp>
      <p:sp>
        <p:nvSpPr>
          <p:cNvPr id="87" name="Slide Number Placeholder 5"/>
          <p:cNvSpPr>
            <a:spLocks noGrp="1"/>
          </p:cNvSpPr>
          <p:nvPr>
            <p:ph type="sldNum" sz="quarter" idx="12"/>
          </p:nvPr>
        </p:nvSpPr>
        <p:spPr/>
        <p:txBody>
          <a:bodyPr/>
          <a:lstStyle/>
          <a:p>
            <a:fld id="{71E76E32-AF7A-4385-9873-2B2EA5C1C97C}" type="slidenum">
              <a:rPr lang="en-US"/>
              <a:pPr/>
              <a:t>13</a:t>
            </a:fld>
            <a:endParaRPr lang="en-US"/>
          </a:p>
        </p:txBody>
      </p:sp>
      <p:sp>
        <p:nvSpPr>
          <p:cNvPr id="248915" name="Rectangle 83"/>
          <p:cNvSpPr>
            <a:spLocks noGrp="1" noChangeArrowheads="1"/>
          </p:cNvSpPr>
          <p:nvPr>
            <p:ph type="title"/>
          </p:nvPr>
        </p:nvSpPr>
        <p:spPr/>
        <p:txBody>
          <a:bodyPr/>
          <a:lstStyle/>
          <a:p>
            <a:r>
              <a:rPr lang="en-US" dirty="0"/>
              <a:t/>
            </a:r>
            <a:br>
              <a:rPr lang="en-US" dirty="0"/>
            </a:br>
            <a:r>
              <a:rPr lang="en-US" dirty="0" smtClean="0"/>
              <a:t>DEMUX USING MOORE MACHINE</a:t>
            </a:r>
            <a:endParaRPr lang="en-US" dirty="0"/>
          </a:p>
        </p:txBody>
      </p:sp>
      <p:sp>
        <p:nvSpPr>
          <p:cNvPr id="248916" name="Rectangle 84"/>
          <p:cNvSpPr>
            <a:spLocks noGrp="1" noChangeArrowheads="1"/>
          </p:cNvSpPr>
          <p:nvPr>
            <p:ph type="body" idx="1"/>
          </p:nvPr>
        </p:nvSpPr>
        <p:spPr>
          <a:xfrm>
            <a:off x="444500" y="1492250"/>
            <a:ext cx="8293100" cy="4514850"/>
          </a:xfrm>
        </p:spPr>
        <p:txBody>
          <a:bodyPr/>
          <a:lstStyle/>
          <a:p>
            <a:pPr>
              <a:lnSpc>
                <a:spcPct val="90000"/>
              </a:lnSpc>
            </a:pPr>
            <a:r>
              <a:rPr lang="en-IN" dirty="0" smtClean="0">
                <a:latin typeface="Calisto MT" pitchFamily="18" charset="0"/>
              </a:rPr>
              <a:t>In Moore circuit, the output is dependent only on the next state and not on the output. They have a fixed output per state. The state has a stable output as shown in S0 has 0 and S1 has 1. In the consideration of DEMUX, the output is required to be fixed instead of depending on the inputs. </a:t>
            </a:r>
          </a:p>
          <a:p>
            <a:pPr>
              <a:lnSpc>
                <a:spcPct val="90000"/>
              </a:lnSpc>
              <a:buNone/>
            </a:pPr>
            <a:endParaRPr lang="en-IN" dirty="0">
              <a:latin typeface="Calisto MT" pitchFamily="18" charset="0"/>
            </a:endParaRPr>
          </a:p>
        </p:txBody>
      </p:sp>
      <p:graphicFrame>
        <p:nvGraphicFramePr>
          <p:cNvPr id="8" name="Table 7"/>
          <p:cNvGraphicFramePr>
            <a:graphicFrameLocks noGrp="1"/>
          </p:cNvGraphicFramePr>
          <p:nvPr/>
        </p:nvGraphicFramePr>
        <p:xfrm>
          <a:off x="2425700" y="4006850"/>
          <a:ext cx="4615180" cy="1930400"/>
        </p:xfrm>
        <a:graphic>
          <a:graphicData uri="http://schemas.openxmlformats.org/drawingml/2006/table">
            <a:tbl>
              <a:tblPr/>
              <a:tblGrid>
                <a:gridCol w="1538605"/>
                <a:gridCol w="768985"/>
                <a:gridCol w="769620"/>
                <a:gridCol w="1537970"/>
              </a:tblGrid>
              <a:tr h="482600">
                <a:tc>
                  <a:txBody>
                    <a:bodyPr/>
                    <a:lstStyle/>
                    <a:p>
                      <a:pPr algn="ctr">
                        <a:spcAft>
                          <a:spcPts val="0"/>
                        </a:spcAft>
                      </a:pPr>
                      <a:r>
                        <a:rPr lang="en-IN" sz="1000" dirty="0">
                          <a:latin typeface="Calibri"/>
                          <a:ea typeface="Courier New"/>
                          <a:cs typeface="Calibri"/>
                        </a:rPr>
                        <a:t>Current State</a:t>
                      </a:r>
                      <a:endParaRPr lang="en-IN" sz="10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IN" sz="1000">
                          <a:latin typeface="Calibri"/>
                          <a:ea typeface="Courier New"/>
                          <a:cs typeface="Calibri"/>
                        </a:rPr>
                        <a:t>Next State</a:t>
                      </a:r>
                      <a:endParaRPr lang="en-IN" sz="10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a:spcAft>
                          <a:spcPts val="0"/>
                        </a:spcAft>
                      </a:pPr>
                      <a:r>
                        <a:rPr lang="en-IN" sz="1000" dirty="0">
                          <a:latin typeface="Calibri"/>
                          <a:ea typeface="Courier New"/>
                          <a:cs typeface="Calibri"/>
                        </a:rPr>
                        <a:t>Output</a:t>
                      </a:r>
                      <a:endParaRPr lang="en-IN" sz="10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600">
                <a:tc>
                  <a:txBody>
                    <a:bodyPr/>
                    <a:lstStyle/>
                    <a:p>
                      <a:pPr algn="ctr">
                        <a:spcAft>
                          <a:spcPts val="0"/>
                        </a:spcAft>
                      </a:pPr>
                      <a:endParaRPr lang="en-IN" sz="1000">
                        <a:latin typeface="Calibri"/>
                        <a:ea typeface="Courier New"/>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latin typeface="Calibri"/>
                          <a:ea typeface="Courier New"/>
                          <a:cs typeface="Calibri"/>
                        </a:rPr>
                        <a:t>Input = 00</a:t>
                      </a:r>
                      <a:endParaRPr lang="en-IN" sz="10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latin typeface="Calibri"/>
                          <a:ea typeface="Courier New"/>
                          <a:cs typeface="Calibri"/>
                        </a:rPr>
                        <a:t>Input = 01</a:t>
                      </a:r>
                      <a:endParaRPr lang="en-IN" sz="10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00">
                        <a:latin typeface="Calibri"/>
                        <a:ea typeface="Courier New"/>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600">
                <a:tc>
                  <a:txBody>
                    <a:bodyPr/>
                    <a:lstStyle/>
                    <a:p>
                      <a:pPr algn="ctr">
                        <a:spcAft>
                          <a:spcPts val="0"/>
                        </a:spcAft>
                      </a:pPr>
                      <a:r>
                        <a:rPr lang="en-IN" sz="1000">
                          <a:latin typeface="Calibri"/>
                          <a:ea typeface="Courier New"/>
                          <a:cs typeface="Calibri"/>
                        </a:rPr>
                        <a:t>S0</a:t>
                      </a:r>
                      <a:endParaRPr lang="en-IN" sz="10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latin typeface="Calibri"/>
                          <a:ea typeface="Courier New"/>
                          <a:cs typeface="Calibri"/>
                        </a:rPr>
                        <a:t>S0</a:t>
                      </a:r>
                      <a:endParaRPr lang="en-IN" sz="10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IN" sz="1000">
                        <a:latin typeface="Calibri"/>
                        <a:ea typeface="Courier New"/>
                        <a:cs typeface="Calibri"/>
                      </a:endParaRPr>
                    </a:p>
                    <a:p>
                      <a:pPr algn="ctr">
                        <a:spcAft>
                          <a:spcPts val="0"/>
                        </a:spcAft>
                      </a:pPr>
                      <a:r>
                        <a:rPr lang="en-IN" sz="1000">
                          <a:latin typeface="Calibri"/>
                          <a:ea typeface="Courier New"/>
                          <a:cs typeface="Calibri"/>
                        </a:rPr>
                        <a:t>S1</a:t>
                      </a:r>
                      <a:endParaRPr lang="en-IN" sz="10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latin typeface="Calibri"/>
                          <a:ea typeface="Courier New"/>
                          <a:cs typeface="Calibri"/>
                        </a:rPr>
                        <a:t>0</a:t>
                      </a:r>
                      <a:endParaRPr lang="en-IN" sz="10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600">
                <a:tc>
                  <a:txBody>
                    <a:bodyPr/>
                    <a:lstStyle/>
                    <a:p>
                      <a:pPr algn="ctr">
                        <a:spcAft>
                          <a:spcPts val="0"/>
                        </a:spcAft>
                      </a:pPr>
                      <a:r>
                        <a:rPr lang="en-IN" sz="1000" dirty="0">
                          <a:latin typeface="Calibri"/>
                          <a:ea typeface="Courier New"/>
                          <a:cs typeface="Calibri"/>
                        </a:rPr>
                        <a:t>S1</a:t>
                      </a:r>
                      <a:endParaRPr lang="en-IN" sz="10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latin typeface="Calibri"/>
                          <a:ea typeface="Courier New"/>
                          <a:cs typeface="Calibri"/>
                        </a:rPr>
                        <a:t>S1</a:t>
                      </a:r>
                      <a:endParaRPr lang="en-IN" sz="10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latin typeface="Calibri"/>
                          <a:ea typeface="Courier New"/>
                          <a:cs typeface="Calibri"/>
                        </a:rPr>
                        <a:t>S1</a:t>
                      </a:r>
                      <a:endParaRPr lang="en-IN" sz="10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latin typeface="Calibri"/>
                          <a:ea typeface="Courier New"/>
                          <a:cs typeface="Calibri"/>
                        </a:rPr>
                        <a:t>1</a:t>
                      </a:r>
                      <a:endParaRPr lang="en-IN" sz="10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48161" name="Picture 1"/>
          <p:cNvPicPr>
            <a:picLocks noChangeAspect="1" noChangeArrowheads="1"/>
          </p:cNvPicPr>
          <p:nvPr/>
        </p:nvPicPr>
        <p:blipFill>
          <a:blip r:embed="rId3" cstate="print"/>
          <a:srcRect/>
          <a:stretch>
            <a:fillRect/>
          </a:stretch>
        </p:blipFill>
        <p:spPr bwMode="auto">
          <a:xfrm>
            <a:off x="3263900" y="2711450"/>
            <a:ext cx="2971800" cy="1134383"/>
          </a:xfrm>
          <a:prstGeom prst="rect">
            <a:avLst/>
          </a:prstGeom>
          <a:noFill/>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7518" y="6607108"/>
            <a:ext cx="4853482" cy="339792"/>
          </a:xfrm>
          <a:prstGeom prst="rect">
            <a:avLst/>
          </a:prstGeom>
          <a:noFill/>
        </p:spPr>
        <p:txBody>
          <a:bodyPr wrap="none" lIns="92665" tIns="46333" rIns="92665" bIns="46333" rtlCol="0">
            <a:spAutoFit/>
          </a:bodyPr>
          <a:lstStyle/>
          <a:p>
            <a:pPr algn="ctr"/>
            <a:r>
              <a:rPr lang="en-US" sz="1600" b="1" dirty="0" smtClean="0">
                <a:latin typeface="Century Gothic" pitchFamily="34" charset="0"/>
              </a:rPr>
              <a:t>DESIGN OF STATE MACHINE USING VHDL/XILINX</a:t>
            </a:r>
            <a:endParaRPr lang="en-IN" sz="1600" b="1" dirty="0">
              <a:latin typeface="Century Gothic" pitchFamily="34" charset="0"/>
            </a:endParaRPr>
          </a:p>
        </p:txBody>
      </p:sp>
      <p:sp>
        <p:nvSpPr>
          <p:cNvPr id="5" name="TextBox 4"/>
          <p:cNvSpPr txBox="1"/>
          <p:nvPr/>
        </p:nvSpPr>
        <p:spPr>
          <a:xfrm>
            <a:off x="6103408" y="3705013"/>
            <a:ext cx="3167592" cy="1465302"/>
          </a:xfrm>
          <a:prstGeom prst="rect">
            <a:avLst/>
          </a:prstGeom>
          <a:noFill/>
        </p:spPr>
        <p:txBody>
          <a:bodyPr wrap="square" lIns="92665" tIns="46333" rIns="92665" bIns="46333" rtlCol="0">
            <a:spAutoFit/>
          </a:bodyPr>
          <a:lstStyle/>
          <a:p>
            <a:r>
              <a:rPr lang="en-US" sz="4500" b="1" dirty="0">
                <a:latin typeface="Century Gothic" pitchFamily="34" charset="0"/>
                <a:cs typeface="Calibri Light" pitchFamily="34" charset="0"/>
              </a:rPr>
              <a:t>THANK YOU </a:t>
            </a:r>
            <a:r>
              <a:rPr lang="en-US" sz="4500" b="1" dirty="0">
                <a:latin typeface="Century Gothic" pitchFamily="34" charset="0"/>
                <a:cs typeface="Calibri Light" pitchFamily="34" charset="0"/>
                <a:sym typeface="Wingdings" pitchFamily="2" charset="2"/>
              </a:rPr>
              <a:t></a:t>
            </a:r>
            <a:endParaRPr lang="en-IN" sz="4500" b="1" dirty="0">
              <a:latin typeface="Century Gothic" pitchFamily="34" charset="0"/>
              <a:cs typeface="Calibri Ligh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FSMs</a:t>
            </a:r>
          </a:p>
        </p:txBody>
      </p:sp>
      <p:sp>
        <p:nvSpPr>
          <p:cNvPr id="6" name="Slide Number Placeholder 5"/>
          <p:cNvSpPr>
            <a:spLocks noGrp="1"/>
          </p:cNvSpPr>
          <p:nvPr>
            <p:ph type="sldNum" sz="quarter" idx="12"/>
          </p:nvPr>
        </p:nvSpPr>
        <p:spPr/>
        <p:txBody>
          <a:bodyPr/>
          <a:lstStyle/>
          <a:p>
            <a:fld id="{F82F626A-1B6C-4A61-8F11-E4366F3C1CA2}" type="slidenum">
              <a:rPr lang="en-US"/>
              <a:pPr/>
              <a:t>2</a:t>
            </a:fld>
            <a:endParaRPr lang="en-US"/>
          </a:p>
        </p:txBody>
      </p:sp>
      <p:sp>
        <p:nvSpPr>
          <p:cNvPr id="218116" name="Rectangle 4"/>
          <p:cNvSpPr>
            <a:spLocks noGrp="1" noChangeArrowheads="1"/>
          </p:cNvSpPr>
          <p:nvPr>
            <p:ph type="title"/>
          </p:nvPr>
        </p:nvSpPr>
        <p:spPr/>
        <p:txBody>
          <a:bodyPr/>
          <a:lstStyle/>
          <a:p>
            <a:r>
              <a:rPr lang="en-US"/>
              <a:t>Sequential logic implementation</a:t>
            </a:r>
          </a:p>
        </p:txBody>
      </p:sp>
      <p:sp>
        <p:nvSpPr>
          <p:cNvPr id="218117" name="Rectangle 5"/>
          <p:cNvSpPr>
            <a:spLocks noGrp="1" noChangeArrowheads="1"/>
          </p:cNvSpPr>
          <p:nvPr>
            <p:ph type="body" idx="1"/>
          </p:nvPr>
        </p:nvSpPr>
        <p:spPr/>
        <p:txBody>
          <a:bodyPr/>
          <a:lstStyle/>
          <a:p>
            <a:pPr>
              <a:lnSpc>
                <a:spcPct val="90000"/>
              </a:lnSpc>
            </a:pPr>
            <a:r>
              <a:rPr lang="en-US" dirty="0">
                <a:latin typeface="Calisto MT" pitchFamily="18" charset="0"/>
              </a:rPr>
              <a:t>Sequential circuits</a:t>
            </a:r>
          </a:p>
          <a:p>
            <a:pPr lvl="1">
              <a:lnSpc>
                <a:spcPct val="90000"/>
              </a:lnSpc>
            </a:pPr>
            <a:r>
              <a:rPr lang="en-US" dirty="0">
                <a:latin typeface="Calisto MT" pitchFamily="18" charset="0"/>
              </a:rPr>
              <a:t>primitive sequential </a:t>
            </a:r>
            <a:r>
              <a:rPr lang="en-US" dirty="0" smtClean="0">
                <a:latin typeface="Calisto MT" pitchFamily="18" charset="0"/>
              </a:rPr>
              <a:t>elements (Flip-Flops)</a:t>
            </a:r>
            <a:endParaRPr lang="en-US" dirty="0">
              <a:latin typeface="Calisto MT" pitchFamily="18" charset="0"/>
            </a:endParaRPr>
          </a:p>
          <a:p>
            <a:pPr lvl="1">
              <a:lnSpc>
                <a:spcPct val="90000"/>
              </a:lnSpc>
            </a:pPr>
            <a:r>
              <a:rPr lang="en-US" dirty="0">
                <a:latin typeface="Calisto MT" pitchFamily="18" charset="0"/>
              </a:rPr>
              <a:t>combinational logic</a:t>
            </a:r>
          </a:p>
          <a:p>
            <a:pPr>
              <a:lnSpc>
                <a:spcPct val="90000"/>
              </a:lnSpc>
            </a:pPr>
            <a:r>
              <a:rPr lang="en-US" dirty="0">
                <a:latin typeface="Calisto MT" pitchFamily="18" charset="0"/>
              </a:rPr>
              <a:t>Models for representing sequential circuits</a:t>
            </a:r>
          </a:p>
          <a:p>
            <a:pPr lvl="1">
              <a:lnSpc>
                <a:spcPct val="90000"/>
              </a:lnSpc>
            </a:pPr>
            <a:r>
              <a:rPr lang="en-US" dirty="0">
                <a:latin typeface="Calisto MT" pitchFamily="18" charset="0"/>
              </a:rPr>
              <a:t>finite-state machines (Moore and Mealy)</a:t>
            </a:r>
          </a:p>
          <a:p>
            <a:pPr lvl="1">
              <a:lnSpc>
                <a:spcPct val="90000"/>
              </a:lnSpc>
            </a:pPr>
            <a:r>
              <a:rPr lang="en-US" dirty="0">
                <a:latin typeface="Calisto MT" pitchFamily="18" charset="0"/>
              </a:rPr>
              <a:t>representation of memory (states)</a:t>
            </a:r>
          </a:p>
          <a:p>
            <a:pPr lvl="1">
              <a:lnSpc>
                <a:spcPct val="90000"/>
              </a:lnSpc>
            </a:pPr>
            <a:r>
              <a:rPr lang="en-US" dirty="0">
                <a:latin typeface="Calisto MT" pitchFamily="18" charset="0"/>
              </a:rPr>
              <a:t>changes in state (transitions)</a:t>
            </a:r>
          </a:p>
          <a:p>
            <a:pPr>
              <a:lnSpc>
                <a:spcPct val="90000"/>
              </a:lnSpc>
            </a:pPr>
            <a:r>
              <a:rPr lang="en-US" dirty="0">
                <a:latin typeface="Calisto MT" pitchFamily="18" charset="0"/>
              </a:rPr>
              <a:t>Basic sequential circuits</a:t>
            </a:r>
          </a:p>
          <a:p>
            <a:pPr lvl="1">
              <a:lnSpc>
                <a:spcPct val="90000"/>
              </a:lnSpc>
            </a:pPr>
            <a:r>
              <a:rPr lang="en-US" dirty="0">
                <a:latin typeface="Calisto MT" pitchFamily="18" charset="0"/>
              </a:rPr>
              <a:t>shift registers</a:t>
            </a:r>
          </a:p>
          <a:p>
            <a:pPr lvl="1">
              <a:lnSpc>
                <a:spcPct val="90000"/>
              </a:lnSpc>
            </a:pPr>
            <a:r>
              <a:rPr lang="en-US" dirty="0">
                <a:latin typeface="Calisto MT" pitchFamily="18" charset="0"/>
              </a:rPr>
              <a:t>counters</a:t>
            </a:r>
          </a:p>
          <a:p>
            <a:pPr>
              <a:lnSpc>
                <a:spcPct val="90000"/>
              </a:lnSpc>
            </a:pPr>
            <a:r>
              <a:rPr lang="en-US" dirty="0">
                <a:latin typeface="Calisto MT" pitchFamily="18" charset="0"/>
              </a:rPr>
              <a:t>Design procedure</a:t>
            </a:r>
          </a:p>
          <a:p>
            <a:pPr lvl="1">
              <a:lnSpc>
                <a:spcPct val="90000"/>
              </a:lnSpc>
            </a:pPr>
            <a:r>
              <a:rPr lang="en-US" dirty="0">
                <a:latin typeface="Calisto MT" pitchFamily="18" charset="0"/>
              </a:rPr>
              <a:t>state diagrams</a:t>
            </a:r>
          </a:p>
          <a:p>
            <a:pPr lvl="1">
              <a:lnSpc>
                <a:spcPct val="90000"/>
              </a:lnSpc>
            </a:pPr>
            <a:r>
              <a:rPr lang="en-US" dirty="0">
                <a:latin typeface="Calisto MT" pitchFamily="18" charset="0"/>
              </a:rPr>
              <a:t>state transition table</a:t>
            </a:r>
          </a:p>
          <a:p>
            <a:pPr lvl="1">
              <a:lnSpc>
                <a:spcPct val="90000"/>
              </a:lnSpc>
            </a:pPr>
            <a:r>
              <a:rPr lang="en-US" dirty="0">
                <a:latin typeface="Calisto MT" pitchFamily="18" charset="0"/>
              </a:rPr>
              <a:t>next state functions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en-US"/>
              <a:t>FSMs</a:t>
            </a:r>
          </a:p>
        </p:txBody>
      </p:sp>
      <p:sp>
        <p:nvSpPr>
          <p:cNvPr id="23" name="Slide Number Placeholder 5"/>
          <p:cNvSpPr>
            <a:spLocks noGrp="1"/>
          </p:cNvSpPr>
          <p:nvPr>
            <p:ph type="sldNum" sz="quarter" idx="12"/>
          </p:nvPr>
        </p:nvSpPr>
        <p:spPr/>
        <p:txBody>
          <a:bodyPr/>
          <a:lstStyle/>
          <a:p>
            <a:fld id="{EFF6BB9A-2F65-47FA-9E71-D3435333F27D}" type="slidenum">
              <a:rPr lang="en-US"/>
              <a:pPr/>
              <a:t>3</a:t>
            </a:fld>
            <a:endParaRPr lang="en-US"/>
          </a:p>
        </p:txBody>
      </p:sp>
      <p:sp>
        <p:nvSpPr>
          <p:cNvPr id="179202" name="Rectangle 2"/>
          <p:cNvSpPr>
            <a:spLocks noGrp="1" noChangeArrowheads="1"/>
          </p:cNvSpPr>
          <p:nvPr>
            <p:ph type="title"/>
          </p:nvPr>
        </p:nvSpPr>
        <p:spPr/>
        <p:txBody>
          <a:bodyPr/>
          <a:lstStyle/>
          <a:p>
            <a:r>
              <a:rPr lang="en-US"/>
              <a:t>State machine model</a:t>
            </a:r>
          </a:p>
        </p:txBody>
      </p:sp>
      <p:sp>
        <p:nvSpPr>
          <p:cNvPr id="179203" name="Rectangle 3"/>
          <p:cNvSpPr>
            <a:spLocks noGrp="1" noChangeArrowheads="1"/>
          </p:cNvSpPr>
          <p:nvPr>
            <p:ph type="body" idx="1"/>
          </p:nvPr>
        </p:nvSpPr>
        <p:spPr/>
        <p:txBody>
          <a:bodyPr/>
          <a:lstStyle/>
          <a:p>
            <a:r>
              <a:rPr lang="en-US" dirty="0">
                <a:latin typeface="Calisto MT" pitchFamily="18" charset="0"/>
              </a:rPr>
              <a:t>Values stored in registers are the </a:t>
            </a:r>
            <a:r>
              <a:rPr lang="en-US" u="sng" dirty="0">
                <a:latin typeface="Calisto MT" pitchFamily="18" charset="0"/>
              </a:rPr>
              <a:t>state</a:t>
            </a:r>
            <a:r>
              <a:rPr lang="en-US" dirty="0">
                <a:latin typeface="Calisto MT" pitchFamily="18" charset="0"/>
              </a:rPr>
              <a:t> of the circuit</a:t>
            </a:r>
          </a:p>
          <a:p>
            <a:r>
              <a:rPr lang="en-US" dirty="0">
                <a:latin typeface="Calisto MT" pitchFamily="18" charset="0"/>
              </a:rPr>
              <a:t>Combinational logic computes:</a:t>
            </a:r>
          </a:p>
          <a:p>
            <a:pPr lvl="1"/>
            <a:r>
              <a:rPr lang="en-US" dirty="0">
                <a:latin typeface="Calisto MT" pitchFamily="18" charset="0"/>
              </a:rPr>
              <a:t>next state</a:t>
            </a:r>
          </a:p>
          <a:p>
            <a:pPr lvl="1"/>
            <a:r>
              <a:rPr lang="en-US" dirty="0">
                <a:latin typeface="Calisto MT" pitchFamily="18" charset="0"/>
              </a:rPr>
              <a:t>outputs</a:t>
            </a:r>
          </a:p>
          <a:p>
            <a:pPr lvl="2"/>
            <a:r>
              <a:rPr lang="en-US" dirty="0">
                <a:latin typeface="Calisto MT" pitchFamily="18" charset="0"/>
              </a:rPr>
              <a:t>function of current state and inputs (Mealy machine)</a:t>
            </a:r>
          </a:p>
          <a:p>
            <a:pPr lvl="2"/>
            <a:r>
              <a:rPr lang="en-US" dirty="0">
                <a:latin typeface="Calisto MT" pitchFamily="18" charset="0"/>
              </a:rPr>
              <a:t>function of current state only (Moore machine)</a:t>
            </a:r>
          </a:p>
        </p:txBody>
      </p:sp>
      <p:grpSp>
        <p:nvGrpSpPr>
          <p:cNvPr id="179204" name="Group 4"/>
          <p:cNvGrpSpPr>
            <a:grpSpLocks/>
          </p:cNvGrpSpPr>
          <p:nvPr/>
        </p:nvGrpSpPr>
        <p:grpSpPr bwMode="auto">
          <a:xfrm>
            <a:off x="1524000" y="4114800"/>
            <a:ext cx="5892800" cy="1905000"/>
            <a:chOff x="960" y="2592"/>
            <a:chExt cx="3712" cy="1200"/>
          </a:xfrm>
        </p:grpSpPr>
        <p:sp>
          <p:nvSpPr>
            <p:cNvPr id="179205" name="Rectangle 5"/>
            <p:cNvSpPr>
              <a:spLocks noChangeArrowheads="1"/>
            </p:cNvSpPr>
            <p:nvPr/>
          </p:nvSpPr>
          <p:spPr bwMode="auto">
            <a:xfrm>
              <a:off x="960" y="2880"/>
              <a:ext cx="584" cy="192"/>
            </a:xfrm>
            <a:prstGeom prst="rect">
              <a:avLst/>
            </a:prstGeom>
            <a:noFill/>
            <a:ln w="12700">
              <a:noFill/>
              <a:miter lim="800000"/>
              <a:headEnd/>
              <a:tailEnd/>
            </a:ln>
            <a:effectLst/>
          </p:spPr>
          <p:txBody>
            <a:bodyPr wrap="none" lIns="19050" tIns="26988" rIns="19050" bIns="26988"/>
            <a:lstStyle/>
            <a:p>
              <a:pPr algn="r">
                <a:lnSpc>
                  <a:spcPts val="1400"/>
                </a:lnSpc>
                <a:tabLst>
                  <a:tab pos="457200" algn="l"/>
                  <a:tab pos="914400" algn="l"/>
                  <a:tab pos="1371600" algn="l"/>
                </a:tabLst>
              </a:pPr>
              <a:r>
                <a:rPr lang="en-US" b="1">
                  <a:solidFill>
                    <a:srgbClr val="000000"/>
                  </a:solidFill>
                </a:rPr>
                <a:t>Inputs</a:t>
              </a:r>
            </a:p>
          </p:txBody>
        </p:sp>
        <p:sp>
          <p:nvSpPr>
            <p:cNvPr id="179206" name="Rectangle 6"/>
            <p:cNvSpPr>
              <a:spLocks noChangeArrowheads="1"/>
            </p:cNvSpPr>
            <p:nvPr/>
          </p:nvSpPr>
          <p:spPr bwMode="auto">
            <a:xfrm>
              <a:off x="3840" y="2688"/>
              <a:ext cx="832" cy="192"/>
            </a:xfrm>
            <a:prstGeom prst="rect">
              <a:avLst/>
            </a:prstGeom>
            <a:noFill/>
            <a:ln w="12700">
              <a:noFill/>
              <a:miter lim="800000"/>
              <a:headEnd/>
              <a:tailEnd/>
            </a:ln>
            <a:effectLst/>
          </p:spPr>
          <p:txBody>
            <a:bodyPr wrap="none" lIns="19050" tIns="26988" rIns="19050" bIns="26988"/>
            <a:lstStyle/>
            <a:p>
              <a:pPr>
                <a:lnSpc>
                  <a:spcPts val="1400"/>
                </a:lnSpc>
                <a:tabLst>
                  <a:tab pos="457200" algn="l"/>
                  <a:tab pos="914400" algn="l"/>
                  <a:tab pos="1371600" algn="l"/>
                </a:tabLst>
              </a:pPr>
              <a:r>
                <a:rPr lang="en-US" b="1">
                  <a:solidFill>
                    <a:srgbClr val="000000"/>
                  </a:solidFill>
                </a:rPr>
                <a:t>Outputs</a:t>
              </a:r>
            </a:p>
          </p:txBody>
        </p:sp>
        <p:sp>
          <p:nvSpPr>
            <p:cNvPr id="179207" name="Rectangle 7"/>
            <p:cNvSpPr>
              <a:spLocks noChangeArrowheads="1"/>
            </p:cNvSpPr>
            <p:nvPr/>
          </p:nvSpPr>
          <p:spPr bwMode="auto">
            <a:xfrm>
              <a:off x="3456" y="3072"/>
              <a:ext cx="744" cy="192"/>
            </a:xfrm>
            <a:prstGeom prst="rect">
              <a:avLst/>
            </a:prstGeom>
            <a:noFill/>
            <a:ln w="12700">
              <a:noFill/>
              <a:miter lim="800000"/>
              <a:headEnd/>
              <a:tailEnd/>
            </a:ln>
            <a:effectLst/>
          </p:spPr>
          <p:txBody>
            <a:bodyPr wrap="none" lIns="19050" tIns="26988" rIns="19050" bIns="26988"/>
            <a:lstStyle/>
            <a:p>
              <a:pPr>
                <a:lnSpc>
                  <a:spcPts val="1400"/>
                </a:lnSpc>
                <a:tabLst>
                  <a:tab pos="457200" algn="l"/>
                  <a:tab pos="914400" algn="l"/>
                  <a:tab pos="1371600" algn="l"/>
                </a:tabLst>
              </a:pPr>
              <a:r>
                <a:rPr lang="en-US" b="1">
                  <a:solidFill>
                    <a:srgbClr val="000000"/>
                  </a:solidFill>
                </a:rPr>
                <a:t>Next State</a:t>
              </a:r>
            </a:p>
          </p:txBody>
        </p:sp>
        <p:sp>
          <p:nvSpPr>
            <p:cNvPr id="179208" name="Rectangle 8"/>
            <p:cNvSpPr>
              <a:spLocks noChangeArrowheads="1"/>
            </p:cNvSpPr>
            <p:nvPr/>
          </p:nvSpPr>
          <p:spPr bwMode="auto">
            <a:xfrm>
              <a:off x="1968" y="3600"/>
              <a:ext cx="880" cy="192"/>
            </a:xfrm>
            <a:prstGeom prst="rect">
              <a:avLst/>
            </a:prstGeom>
            <a:noFill/>
            <a:ln w="12700">
              <a:noFill/>
              <a:miter lim="800000"/>
              <a:headEnd/>
              <a:tailEnd/>
            </a:ln>
            <a:effectLst/>
          </p:spPr>
          <p:txBody>
            <a:bodyPr wrap="none" lIns="19050" tIns="26988" rIns="19050" bIns="26988"/>
            <a:lstStyle/>
            <a:p>
              <a:pPr>
                <a:lnSpc>
                  <a:spcPts val="1400"/>
                </a:lnSpc>
                <a:tabLst>
                  <a:tab pos="457200" algn="l"/>
                  <a:tab pos="914400" algn="l"/>
                  <a:tab pos="1371600" algn="l"/>
                </a:tabLst>
              </a:pPr>
              <a:r>
                <a:rPr lang="en-US" b="1">
                  <a:solidFill>
                    <a:srgbClr val="000000"/>
                  </a:solidFill>
                </a:rPr>
                <a:t>Current State</a:t>
              </a:r>
            </a:p>
          </p:txBody>
        </p:sp>
        <p:sp>
          <p:nvSpPr>
            <p:cNvPr id="179209" name="AutoShape 9"/>
            <p:cNvSpPr>
              <a:spLocks noChangeArrowheads="1"/>
            </p:cNvSpPr>
            <p:nvPr/>
          </p:nvSpPr>
          <p:spPr bwMode="auto">
            <a:xfrm>
              <a:off x="2064" y="2592"/>
              <a:ext cx="1008" cy="336"/>
            </a:xfrm>
            <a:prstGeom prst="roundRect">
              <a:avLst>
                <a:gd name="adj" fmla="val 47917"/>
              </a:avLst>
            </a:prstGeom>
            <a:noFill/>
            <a:ln w="12700">
              <a:solidFill>
                <a:schemeClr val="tx1"/>
              </a:solidFill>
              <a:round/>
              <a:headEnd/>
              <a:tailEnd/>
            </a:ln>
            <a:effectLst/>
          </p:spPr>
          <p:txBody>
            <a:bodyPr wrap="none" anchor="ctr"/>
            <a:lstStyle/>
            <a:p>
              <a:pPr algn="ctr"/>
              <a:r>
                <a:rPr lang="en-US" b="1"/>
                <a:t>output</a:t>
              </a:r>
              <a:br>
                <a:rPr lang="en-US" b="1"/>
              </a:br>
              <a:r>
                <a:rPr lang="en-US" b="1"/>
                <a:t>logic</a:t>
              </a:r>
              <a:endParaRPr lang="en-US"/>
            </a:p>
          </p:txBody>
        </p:sp>
        <p:grpSp>
          <p:nvGrpSpPr>
            <p:cNvPr id="179210" name="Group 10"/>
            <p:cNvGrpSpPr>
              <a:grpSpLocks/>
            </p:cNvGrpSpPr>
            <p:nvPr/>
          </p:nvGrpSpPr>
          <p:grpSpPr bwMode="auto">
            <a:xfrm>
              <a:off x="3072" y="3408"/>
              <a:ext cx="672" cy="192"/>
              <a:chOff x="4176" y="1824"/>
              <a:chExt cx="672" cy="192"/>
            </a:xfrm>
          </p:grpSpPr>
          <p:sp>
            <p:nvSpPr>
              <p:cNvPr id="179211" name="Rectangle 11"/>
              <p:cNvSpPr>
                <a:spLocks noChangeArrowheads="1"/>
              </p:cNvSpPr>
              <p:nvPr/>
            </p:nvSpPr>
            <p:spPr bwMode="auto">
              <a:xfrm>
                <a:off x="4176" y="1824"/>
                <a:ext cx="672" cy="192"/>
              </a:xfrm>
              <a:prstGeom prst="rect">
                <a:avLst/>
              </a:prstGeom>
              <a:noFill/>
              <a:ln w="12700">
                <a:solidFill>
                  <a:schemeClr val="tx1"/>
                </a:solidFill>
                <a:miter lim="800000"/>
                <a:headEnd/>
                <a:tailEnd/>
              </a:ln>
              <a:effectLst/>
            </p:spPr>
            <p:txBody>
              <a:bodyPr wrap="none" anchor="ctr"/>
              <a:lstStyle/>
              <a:p>
                <a:endParaRPr lang="en-IN"/>
              </a:p>
            </p:txBody>
          </p:sp>
          <p:sp>
            <p:nvSpPr>
              <p:cNvPr id="179212" name="Line 12"/>
              <p:cNvSpPr>
                <a:spLocks noChangeShapeType="1"/>
              </p:cNvSpPr>
              <p:nvPr/>
            </p:nvSpPr>
            <p:spPr bwMode="auto">
              <a:xfrm>
                <a:off x="4176" y="1872"/>
                <a:ext cx="96" cy="48"/>
              </a:xfrm>
              <a:prstGeom prst="line">
                <a:avLst/>
              </a:prstGeom>
              <a:noFill/>
              <a:ln w="12700">
                <a:solidFill>
                  <a:schemeClr val="tx1"/>
                </a:solidFill>
                <a:round/>
                <a:headEnd/>
                <a:tailEnd/>
              </a:ln>
              <a:effectLst/>
            </p:spPr>
            <p:txBody>
              <a:bodyPr wrap="none" anchor="ctr"/>
              <a:lstStyle/>
              <a:p>
                <a:endParaRPr lang="en-IN"/>
              </a:p>
            </p:txBody>
          </p:sp>
          <p:sp>
            <p:nvSpPr>
              <p:cNvPr id="179213" name="Line 13"/>
              <p:cNvSpPr>
                <a:spLocks noChangeShapeType="1"/>
              </p:cNvSpPr>
              <p:nvPr/>
            </p:nvSpPr>
            <p:spPr bwMode="auto">
              <a:xfrm flipV="1">
                <a:off x="4176" y="1920"/>
                <a:ext cx="96" cy="48"/>
              </a:xfrm>
              <a:prstGeom prst="line">
                <a:avLst/>
              </a:prstGeom>
              <a:noFill/>
              <a:ln w="12700">
                <a:solidFill>
                  <a:schemeClr val="tx1"/>
                </a:solidFill>
                <a:round/>
                <a:headEnd/>
                <a:tailEnd/>
              </a:ln>
              <a:effectLst/>
            </p:spPr>
            <p:txBody>
              <a:bodyPr wrap="none" anchor="ctr"/>
              <a:lstStyle/>
              <a:p>
                <a:endParaRPr lang="en-IN"/>
              </a:p>
            </p:txBody>
          </p:sp>
        </p:grpSp>
        <p:sp>
          <p:nvSpPr>
            <p:cNvPr id="179214" name="AutoShape 14"/>
            <p:cNvSpPr>
              <a:spLocks noChangeArrowheads="1"/>
            </p:cNvSpPr>
            <p:nvPr/>
          </p:nvSpPr>
          <p:spPr bwMode="auto">
            <a:xfrm>
              <a:off x="2064" y="2976"/>
              <a:ext cx="1008" cy="336"/>
            </a:xfrm>
            <a:prstGeom prst="roundRect">
              <a:avLst>
                <a:gd name="adj" fmla="val 47917"/>
              </a:avLst>
            </a:prstGeom>
            <a:noFill/>
            <a:ln w="12700">
              <a:solidFill>
                <a:schemeClr val="tx1"/>
              </a:solidFill>
              <a:round/>
              <a:headEnd/>
              <a:tailEnd/>
            </a:ln>
            <a:effectLst/>
          </p:spPr>
          <p:txBody>
            <a:bodyPr wrap="none" anchor="ctr"/>
            <a:lstStyle/>
            <a:p>
              <a:pPr algn="ctr"/>
              <a:r>
                <a:rPr lang="en-US" b="1"/>
                <a:t>next state</a:t>
              </a:r>
              <a:br>
                <a:rPr lang="en-US" b="1"/>
              </a:br>
              <a:r>
                <a:rPr lang="en-US" b="1"/>
                <a:t>logic</a:t>
              </a:r>
              <a:endParaRPr lang="en-US"/>
            </a:p>
          </p:txBody>
        </p:sp>
        <p:cxnSp>
          <p:nvCxnSpPr>
            <p:cNvPr id="179215" name="AutoShape 15"/>
            <p:cNvCxnSpPr>
              <a:cxnSpLocks noChangeShapeType="1"/>
              <a:stCxn id="179214" idx="3"/>
              <a:endCxn id="179211" idx="0"/>
            </p:cNvCxnSpPr>
            <p:nvPr/>
          </p:nvCxnSpPr>
          <p:spPr bwMode="auto">
            <a:xfrm>
              <a:off x="3072" y="3144"/>
              <a:ext cx="336" cy="264"/>
            </a:xfrm>
            <a:prstGeom prst="bentConnector2">
              <a:avLst/>
            </a:prstGeom>
            <a:noFill/>
            <a:ln w="12700">
              <a:solidFill>
                <a:schemeClr val="tx1"/>
              </a:solidFill>
              <a:miter lim="800000"/>
              <a:headEnd/>
              <a:tailEnd type="triangle" w="med" len="med"/>
            </a:ln>
            <a:effectLst/>
          </p:spPr>
        </p:cxnSp>
        <p:cxnSp>
          <p:nvCxnSpPr>
            <p:cNvPr id="179216" name="AutoShape 16"/>
            <p:cNvCxnSpPr>
              <a:cxnSpLocks noChangeShapeType="1"/>
              <a:stCxn id="179211" idx="2"/>
              <a:endCxn id="179209" idx="1"/>
            </p:cNvCxnSpPr>
            <p:nvPr/>
          </p:nvCxnSpPr>
          <p:spPr bwMode="auto">
            <a:xfrm rot="16200000" flipV="1">
              <a:off x="2316" y="2508"/>
              <a:ext cx="840" cy="1344"/>
            </a:xfrm>
            <a:prstGeom prst="bentConnector4">
              <a:avLst>
                <a:gd name="adj1" fmla="val -17144"/>
                <a:gd name="adj2" fmla="val 110713"/>
              </a:avLst>
            </a:prstGeom>
            <a:noFill/>
            <a:ln w="12700">
              <a:solidFill>
                <a:schemeClr val="tx1"/>
              </a:solidFill>
              <a:miter lim="800000"/>
              <a:headEnd/>
              <a:tailEnd type="triangle" w="med" len="med"/>
            </a:ln>
            <a:effectLst/>
          </p:spPr>
        </p:cxnSp>
        <p:cxnSp>
          <p:nvCxnSpPr>
            <p:cNvPr id="179217" name="AutoShape 17"/>
            <p:cNvCxnSpPr>
              <a:cxnSpLocks noChangeShapeType="1"/>
              <a:stCxn id="179211" idx="2"/>
              <a:endCxn id="179214" idx="1"/>
            </p:cNvCxnSpPr>
            <p:nvPr/>
          </p:nvCxnSpPr>
          <p:spPr bwMode="auto">
            <a:xfrm rot="16200000" flipV="1">
              <a:off x="2508" y="2700"/>
              <a:ext cx="456" cy="1344"/>
            </a:xfrm>
            <a:prstGeom prst="bentConnector4">
              <a:avLst>
                <a:gd name="adj1" fmla="val -31579"/>
                <a:gd name="adj2" fmla="val 110713"/>
              </a:avLst>
            </a:prstGeom>
            <a:noFill/>
            <a:ln w="12700">
              <a:solidFill>
                <a:schemeClr val="tx1"/>
              </a:solidFill>
              <a:miter lim="800000"/>
              <a:headEnd/>
              <a:tailEnd type="triangle" w="med" len="med"/>
            </a:ln>
            <a:effectLst/>
          </p:spPr>
        </p:cxnSp>
        <p:cxnSp>
          <p:nvCxnSpPr>
            <p:cNvPr id="179218" name="AutoShape 18"/>
            <p:cNvCxnSpPr>
              <a:cxnSpLocks noChangeShapeType="1"/>
              <a:endCxn id="179209" idx="1"/>
            </p:cNvCxnSpPr>
            <p:nvPr/>
          </p:nvCxnSpPr>
          <p:spPr bwMode="auto">
            <a:xfrm flipV="1">
              <a:off x="1536" y="2760"/>
              <a:ext cx="528" cy="192"/>
            </a:xfrm>
            <a:prstGeom prst="straightConnector1">
              <a:avLst/>
            </a:prstGeom>
            <a:noFill/>
            <a:ln w="12700">
              <a:solidFill>
                <a:schemeClr val="tx1"/>
              </a:solidFill>
              <a:round/>
              <a:headEnd/>
              <a:tailEnd type="triangle" w="med" len="med"/>
            </a:ln>
            <a:effectLst/>
          </p:spPr>
        </p:cxnSp>
        <p:cxnSp>
          <p:nvCxnSpPr>
            <p:cNvPr id="179219" name="AutoShape 19"/>
            <p:cNvCxnSpPr>
              <a:cxnSpLocks noChangeShapeType="1"/>
              <a:endCxn id="179214" idx="1"/>
            </p:cNvCxnSpPr>
            <p:nvPr/>
          </p:nvCxnSpPr>
          <p:spPr bwMode="auto">
            <a:xfrm>
              <a:off x="1536" y="2952"/>
              <a:ext cx="528" cy="192"/>
            </a:xfrm>
            <a:prstGeom prst="straightConnector1">
              <a:avLst/>
            </a:prstGeom>
            <a:noFill/>
            <a:ln w="12700">
              <a:solidFill>
                <a:schemeClr val="tx1"/>
              </a:solidFill>
              <a:round/>
              <a:headEnd/>
              <a:tailEnd type="triangle" w="med" len="med"/>
            </a:ln>
            <a:effectLst/>
          </p:spPr>
        </p:cxnSp>
        <p:cxnSp>
          <p:nvCxnSpPr>
            <p:cNvPr id="179220" name="AutoShape 20"/>
            <p:cNvCxnSpPr>
              <a:cxnSpLocks noChangeShapeType="1"/>
              <a:stCxn id="179209" idx="3"/>
            </p:cNvCxnSpPr>
            <p:nvPr/>
          </p:nvCxnSpPr>
          <p:spPr bwMode="auto">
            <a:xfrm>
              <a:off x="3072" y="2760"/>
              <a:ext cx="768" cy="0"/>
            </a:xfrm>
            <a:prstGeom prst="straightConnector1">
              <a:avLst/>
            </a:prstGeom>
            <a:noFill/>
            <a:ln w="12700">
              <a:solidFill>
                <a:schemeClr val="tx1"/>
              </a:solidFill>
              <a:round/>
              <a:headEnd/>
              <a:tailEnd type="triangle" w="med" len="med"/>
            </a:ln>
            <a:effectLst/>
          </p:spPr>
        </p:cxn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ooter Placeholder 4"/>
          <p:cNvSpPr>
            <a:spLocks noGrp="1"/>
          </p:cNvSpPr>
          <p:nvPr>
            <p:ph type="ftr" sz="quarter" idx="11"/>
          </p:nvPr>
        </p:nvSpPr>
        <p:spPr/>
        <p:txBody>
          <a:bodyPr/>
          <a:lstStyle/>
          <a:p>
            <a:r>
              <a:rPr lang="en-US"/>
              <a:t>FSMs</a:t>
            </a:r>
          </a:p>
        </p:txBody>
      </p:sp>
      <p:sp>
        <p:nvSpPr>
          <p:cNvPr id="169" name="Slide Number Placeholder 5"/>
          <p:cNvSpPr>
            <a:spLocks noGrp="1"/>
          </p:cNvSpPr>
          <p:nvPr>
            <p:ph type="sldNum" sz="quarter" idx="12"/>
          </p:nvPr>
        </p:nvSpPr>
        <p:spPr/>
        <p:txBody>
          <a:bodyPr/>
          <a:lstStyle/>
          <a:p>
            <a:fld id="{9872EAC4-B028-41F7-945A-835BC4B745D4}" type="slidenum">
              <a:rPr lang="en-US"/>
              <a:pPr/>
              <a:t>4</a:t>
            </a:fld>
            <a:endParaRPr lang="en-US"/>
          </a:p>
        </p:txBody>
      </p:sp>
      <p:sp>
        <p:nvSpPr>
          <p:cNvPr id="181250" name="Rectangle 2"/>
          <p:cNvSpPr>
            <a:spLocks noGrp="1" noChangeArrowheads="1"/>
          </p:cNvSpPr>
          <p:nvPr>
            <p:ph type="title"/>
          </p:nvPr>
        </p:nvSpPr>
        <p:spPr/>
        <p:txBody>
          <a:bodyPr/>
          <a:lstStyle/>
          <a:p>
            <a:r>
              <a:rPr lang="en-US"/>
              <a:t>State Machine Model</a:t>
            </a:r>
          </a:p>
        </p:txBody>
      </p:sp>
      <p:sp>
        <p:nvSpPr>
          <p:cNvPr id="181251" name="Rectangle 3"/>
          <p:cNvSpPr>
            <a:spLocks noGrp="1" noChangeArrowheads="1"/>
          </p:cNvSpPr>
          <p:nvPr>
            <p:ph type="body" idx="1"/>
          </p:nvPr>
        </p:nvSpPr>
        <p:spPr>
          <a:xfrm>
            <a:off x="463550" y="1978025"/>
            <a:ext cx="8293100" cy="4514850"/>
          </a:xfrm>
        </p:spPr>
        <p:txBody>
          <a:bodyPr/>
          <a:lstStyle/>
          <a:p>
            <a:r>
              <a:rPr lang="en-US" dirty="0">
                <a:latin typeface="Calisto MT" pitchFamily="18" charset="0"/>
              </a:rPr>
              <a:t>States: S1, S2, ..., </a:t>
            </a:r>
            <a:r>
              <a:rPr lang="en-US" dirty="0" err="1">
                <a:latin typeface="Calisto MT" pitchFamily="18" charset="0"/>
              </a:rPr>
              <a:t>Sk</a:t>
            </a:r>
            <a:endParaRPr lang="en-US" dirty="0">
              <a:latin typeface="Calisto MT" pitchFamily="18" charset="0"/>
            </a:endParaRPr>
          </a:p>
          <a:p>
            <a:r>
              <a:rPr lang="en-US" dirty="0">
                <a:latin typeface="Calisto MT" pitchFamily="18" charset="0"/>
              </a:rPr>
              <a:t>Inputs: I1, I2, ..., </a:t>
            </a:r>
            <a:r>
              <a:rPr lang="en-US" dirty="0" err="1">
                <a:latin typeface="Calisto MT" pitchFamily="18" charset="0"/>
              </a:rPr>
              <a:t>Im</a:t>
            </a:r>
            <a:endParaRPr lang="en-US" dirty="0">
              <a:latin typeface="Calisto MT" pitchFamily="18" charset="0"/>
            </a:endParaRPr>
          </a:p>
          <a:p>
            <a:r>
              <a:rPr lang="en-US" dirty="0">
                <a:latin typeface="Calisto MT" pitchFamily="18" charset="0"/>
              </a:rPr>
              <a:t>Outputs: O1, O2, ..., On</a:t>
            </a:r>
          </a:p>
          <a:p>
            <a:r>
              <a:rPr lang="en-US" dirty="0">
                <a:latin typeface="Calisto MT" pitchFamily="18" charset="0"/>
              </a:rPr>
              <a:t>Transition function: Fs(Si, </a:t>
            </a:r>
            <a:r>
              <a:rPr lang="en-US" dirty="0" err="1">
                <a:latin typeface="Calisto MT" pitchFamily="18" charset="0"/>
              </a:rPr>
              <a:t>Ij</a:t>
            </a:r>
            <a:r>
              <a:rPr lang="en-US" dirty="0">
                <a:latin typeface="Calisto MT" pitchFamily="18" charset="0"/>
              </a:rPr>
              <a:t>)</a:t>
            </a:r>
          </a:p>
          <a:p>
            <a:r>
              <a:rPr lang="en-US" dirty="0">
                <a:latin typeface="Calisto MT" pitchFamily="18" charset="0"/>
              </a:rPr>
              <a:t>Output function: </a:t>
            </a:r>
            <a:r>
              <a:rPr lang="en-US" dirty="0" err="1">
                <a:latin typeface="Calisto MT" pitchFamily="18" charset="0"/>
              </a:rPr>
              <a:t>Fo</a:t>
            </a:r>
            <a:r>
              <a:rPr lang="en-US" dirty="0">
                <a:latin typeface="Calisto MT" pitchFamily="18" charset="0"/>
              </a:rPr>
              <a:t>(Si) or </a:t>
            </a:r>
            <a:r>
              <a:rPr lang="en-US" dirty="0" err="1">
                <a:latin typeface="Calisto MT" pitchFamily="18" charset="0"/>
              </a:rPr>
              <a:t>Fo</a:t>
            </a:r>
            <a:r>
              <a:rPr lang="en-US" dirty="0">
                <a:latin typeface="Calisto MT" pitchFamily="18" charset="0"/>
              </a:rPr>
              <a:t>(Si, </a:t>
            </a:r>
            <a:r>
              <a:rPr lang="en-US" dirty="0" err="1">
                <a:latin typeface="Calisto MT" pitchFamily="18" charset="0"/>
              </a:rPr>
              <a:t>Ij</a:t>
            </a:r>
            <a:r>
              <a:rPr lang="en-US" dirty="0">
                <a:latin typeface="Calisto MT" pitchFamily="18" charset="0"/>
              </a:rPr>
              <a:t>)</a:t>
            </a:r>
          </a:p>
        </p:txBody>
      </p:sp>
      <p:grpSp>
        <p:nvGrpSpPr>
          <p:cNvPr id="181252" name="Group 4"/>
          <p:cNvGrpSpPr>
            <a:grpSpLocks/>
          </p:cNvGrpSpPr>
          <p:nvPr/>
        </p:nvGrpSpPr>
        <p:grpSpPr bwMode="auto">
          <a:xfrm>
            <a:off x="3449638" y="1524000"/>
            <a:ext cx="5892800" cy="1905000"/>
            <a:chOff x="960" y="2592"/>
            <a:chExt cx="3712" cy="1200"/>
          </a:xfrm>
        </p:grpSpPr>
        <p:sp>
          <p:nvSpPr>
            <p:cNvPr id="181253" name="Rectangle 5"/>
            <p:cNvSpPr>
              <a:spLocks noChangeArrowheads="1"/>
            </p:cNvSpPr>
            <p:nvPr/>
          </p:nvSpPr>
          <p:spPr bwMode="auto">
            <a:xfrm>
              <a:off x="960" y="2880"/>
              <a:ext cx="584" cy="192"/>
            </a:xfrm>
            <a:prstGeom prst="rect">
              <a:avLst/>
            </a:prstGeom>
            <a:noFill/>
            <a:ln w="12700">
              <a:noFill/>
              <a:miter lim="800000"/>
              <a:headEnd/>
              <a:tailEnd/>
            </a:ln>
            <a:effectLst/>
          </p:spPr>
          <p:txBody>
            <a:bodyPr wrap="none" lIns="19050" tIns="26988" rIns="19050" bIns="26988"/>
            <a:lstStyle/>
            <a:p>
              <a:pPr algn="r">
                <a:lnSpc>
                  <a:spcPts val="1400"/>
                </a:lnSpc>
                <a:tabLst>
                  <a:tab pos="457200" algn="l"/>
                  <a:tab pos="914400" algn="l"/>
                  <a:tab pos="1371600" algn="l"/>
                </a:tabLst>
              </a:pPr>
              <a:r>
                <a:rPr lang="en-US" b="1">
                  <a:solidFill>
                    <a:srgbClr val="000000"/>
                  </a:solidFill>
                </a:rPr>
                <a:t>Inputs</a:t>
              </a:r>
            </a:p>
          </p:txBody>
        </p:sp>
        <p:sp>
          <p:nvSpPr>
            <p:cNvPr id="181254" name="Rectangle 6"/>
            <p:cNvSpPr>
              <a:spLocks noChangeArrowheads="1"/>
            </p:cNvSpPr>
            <p:nvPr/>
          </p:nvSpPr>
          <p:spPr bwMode="auto">
            <a:xfrm>
              <a:off x="3840" y="2688"/>
              <a:ext cx="832" cy="192"/>
            </a:xfrm>
            <a:prstGeom prst="rect">
              <a:avLst/>
            </a:prstGeom>
            <a:noFill/>
            <a:ln w="12700">
              <a:noFill/>
              <a:miter lim="800000"/>
              <a:headEnd/>
              <a:tailEnd/>
            </a:ln>
            <a:effectLst/>
          </p:spPr>
          <p:txBody>
            <a:bodyPr wrap="none" lIns="19050" tIns="26988" rIns="19050" bIns="26988"/>
            <a:lstStyle/>
            <a:p>
              <a:pPr>
                <a:lnSpc>
                  <a:spcPts val="1400"/>
                </a:lnSpc>
                <a:tabLst>
                  <a:tab pos="457200" algn="l"/>
                  <a:tab pos="914400" algn="l"/>
                  <a:tab pos="1371600" algn="l"/>
                </a:tabLst>
              </a:pPr>
              <a:r>
                <a:rPr lang="en-US" b="1">
                  <a:solidFill>
                    <a:srgbClr val="000000"/>
                  </a:solidFill>
                </a:rPr>
                <a:t>Outputs</a:t>
              </a:r>
            </a:p>
          </p:txBody>
        </p:sp>
        <p:sp>
          <p:nvSpPr>
            <p:cNvPr id="181255" name="Rectangle 7"/>
            <p:cNvSpPr>
              <a:spLocks noChangeArrowheads="1"/>
            </p:cNvSpPr>
            <p:nvPr/>
          </p:nvSpPr>
          <p:spPr bwMode="auto">
            <a:xfrm>
              <a:off x="3456" y="3072"/>
              <a:ext cx="744" cy="192"/>
            </a:xfrm>
            <a:prstGeom prst="rect">
              <a:avLst/>
            </a:prstGeom>
            <a:noFill/>
            <a:ln w="12700">
              <a:noFill/>
              <a:miter lim="800000"/>
              <a:headEnd/>
              <a:tailEnd/>
            </a:ln>
            <a:effectLst/>
          </p:spPr>
          <p:txBody>
            <a:bodyPr wrap="none" lIns="19050" tIns="26988" rIns="19050" bIns="26988"/>
            <a:lstStyle/>
            <a:p>
              <a:pPr>
                <a:lnSpc>
                  <a:spcPts val="1400"/>
                </a:lnSpc>
                <a:tabLst>
                  <a:tab pos="457200" algn="l"/>
                  <a:tab pos="914400" algn="l"/>
                  <a:tab pos="1371600" algn="l"/>
                </a:tabLst>
              </a:pPr>
              <a:r>
                <a:rPr lang="en-US" b="1">
                  <a:solidFill>
                    <a:srgbClr val="000000"/>
                  </a:solidFill>
                </a:rPr>
                <a:t>Next State</a:t>
              </a:r>
            </a:p>
          </p:txBody>
        </p:sp>
        <p:sp>
          <p:nvSpPr>
            <p:cNvPr id="181256" name="Rectangle 8"/>
            <p:cNvSpPr>
              <a:spLocks noChangeArrowheads="1"/>
            </p:cNvSpPr>
            <p:nvPr/>
          </p:nvSpPr>
          <p:spPr bwMode="auto">
            <a:xfrm>
              <a:off x="1968" y="3600"/>
              <a:ext cx="880" cy="192"/>
            </a:xfrm>
            <a:prstGeom prst="rect">
              <a:avLst/>
            </a:prstGeom>
            <a:noFill/>
            <a:ln w="12700">
              <a:noFill/>
              <a:miter lim="800000"/>
              <a:headEnd/>
              <a:tailEnd/>
            </a:ln>
            <a:effectLst/>
          </p:spPr>
          <p:txBody>
            <a:bodyPr wrap="none" lIns="19050" tIns="26988" rIns="19050" bIns="26988"/>
            <a:lstStyle/>
            <a:p>
              <a:pPr>
                <a:lnSpc>
                  <a:spcPts val="1400"/>
                </a:lnSpc>
                <a:tabLst>
                  <a:tab pos="457200" algn="l"/>
                  <a:tab pos="914400" algn="l"/>
                  <a:tab pos="1371600" algn="l"/>
                </a:tabLst>
              </a:pPr>
              <a:r>
                <a:rPr lang="en-US" b="1">
                  <a:solidFill>
                    <a:srgbClr val="000000"/>
                  </a:solidFill>
                </a:rPr>
                <a:t>Current State</a:t>
              </a:r>
            </a:p>
          </p:txBody>
        </p:sp>
        <p:sp>
          <p:nvSpPr>
            <p:cNvPr id="181257" name="AutoShape 9"/>
            <p:cNvSpPr>
              <a:spLocks noChangeArrowheads="1"/>
            </p:cNvSpPr>
            <p:nvPr/>
          </p:nvSpPr>
          <p:spPr bwMode="auto">
            <a:xfrm>
              <a:off x="2064" y="2592"/>
              <a:ext cx="1008" cy="336"/>
            </a:xfrm>
            <a:prstGeom prst="roundRect">
              <a:avLst>
                <a:gd name="adj" fmla="val 47917"/>
              </a:avLst>
            </a:prstGeom>
            <a:noFill/>
            <a:ln w="12700">
              <a:solidFill>
                <a:schemeClr val="tx1"/>
              </a:solidFill>
              <a:round/>
              <a:headEnd/>
              <a:tailEnd/>
            </a:ln>
            <a:effectLst/>
          </p:spPr>
          <p:txBody>
            <a:bodyPr wrap="none" anchor="ctr"/>
            <a:lstStyle/>
            <a:p>
              <a:pPr algn="ctr"/>
              <a:r>
                <a:rPr lang="en-US" b="1"/>
                <a:t>output</a:t>
              </a:r>
              <a:br>
                <a:rPr lang="en-US" b="1"/>
              </a:br>
              <a:r>
                <a:rPr lang="en-US" b="1"/>
                <a:t>logic</a:t>
              </a:r>
              <a:endParaRPr lang="en-US"/>
            </a:p>
          </p:txBody>
        </p:sp>
        <p:grpSp>
          <p:nvGrpSpPr>
            <p:cNvPr id="181258" name="Group 10"/>
            <p:cNvGrpSpPr>
              <a:grpSpLocks/>
            </p:cNvGrpSpPr>
            <p:nvPr/>
          </p:nvGrpSpPr>
          <p:grpSpPr bwMode="auto">
            <a:xfrm>
              <a:off x="3072" y="3408"/>
              <a:ext cx="672" cy="192"/>
              <a:chOff x="4176" y="1824"/>
              <a:chExt cx="672" cy="192"/>
            </a:xfrm>
          </p:grpSpPr>
          <p:sp>
            <p:nvSpPr>
              <p:cNvPr id="181259" name="Rectangle 11"/>
              <p:cNvSpPr>
                <a:spLocks noChangeArrowheads="1"/>
              </p:cNvSpPr>
              <p:nvPr/>
            </p:nvSpPr>
            <p:spPr bwMode="auto">
              <a:xfrm>
                <a:off x="4176" y="1824"/>
                <a:ext cx="672" cy="192"/>
              </a:xfrm>
              <a:prstGeom prst="rect">
                <a:avLst/>
              </a:prstGeom>
              <a:noFill/>
              <a:ln w="12700">
                <a:solidFill>
                  <a:schemeClr val="tx1"/>
                </a:solidFill>
                <a:miter lim="800000"/>
                <a:headEnd/>
                <a:tailEnd/>
              </a:ln>
              <a:effectLst/>
            </p:spPr>
            <p:txBody>
              <a:bodyPr wrap="none" anchor="ctr"/>
              <a:lstStyle/>
              <a:p>
                <a:endParaRPr lang="en-IN"/>
              </a:p>
            </p:txBody>
          </p:sp>
          <p:sp>
            <p:nvSpPr>
              <p:cNvPr id="181260" name="Line 12"/>
              <p:cNvSpPr>
                <a:spLocks noChangeShapeType="1"/>
              </p:cNvSpPr>
              <p:nvPr/>
            </p:nvSpPr>
            <p:spPr bwMode="auto">
              <a:xfrm>
                <a:off x="4176" y="1872"/>
                <a:ext cx="96" cy="48"/>
              </a:xfrm>
              <a:prstGeom prst="line">
                <a:avLst/>
              </a:prstGeom>
              <a:noFill/>
              <a:ln w="12700">
                <a:solidFill>
                  <a:schemeClr val="tx1"/>
                </a:solidFill>
                <a:round/>
                <a:headEnd/>
                <a:tailEnd/>
              </a:ln>
              <a:effectLst/>
            </p:spPr>
            <p:txBody>
              <a:bodyPr wrap="none" anchor="ctr"/>
              <a:lstStyle/>
              <a:p>
                <a:endParaRPr lang="en-IN"/>
              </a:p>
            </p:txBody>
          </p:sp>
          <p:sp>
            <p:nvSpPr>
              <p:cNvPr id="181261" name="Line 13"/>
              <p:cNvSpPr>
                <a:spLocks noChangeShapeType="1"/>
              </p:cNvSpPr>
              <p:nvPr/>
            </p:nvSpPr>
            <p:spPr bwMode="auto">
              <a:xfrm flipV="1">
                <a:off x="4176" y="1920"/>
                <a:ext cx="96" cy="48"/>
              </a:xfrm>
              <a:prstGeom prst="line">
                <a:avLst/>
              </a:prstGeom>
              <a:noFill/>
              <a:ln w="12700">
                <a:solidFill>
                  <a:schemeClr val="tx1"/>
                </a:solidFill>
                <a:round/>
                <a:headEnd/>
                <a:tailEnd/>
              </a:ln>
              <a:effectLst/>
            </p:spPr>
            <p:txBody>
              <a:bodyPr wrap="none" anchor="ctr"/>
              <a:lstStyle/>
              <a:p>
                <a:endParaRPr lang="en-IN"/>
              </a:p>
            </p:txBody>
          </p:sp>
        </p:grpSp>
        <p:sp>
          <p:nvSpPr>
            <p:cNvPr id="181262" name="AutoShape 14"/>
            <p:cNvSpPr>
              <a:spLocks noChangeArrowheads="1"/>
            </p:cNvSpPr>
            <p:nvPr/>
          </p:nvSpPr>
          <p:spPr bwMode="auto">
            <a:xfrm>
              <a:off x="2064" y="2976"/>
              <a:ext cx="1008" cy="336"/>
            </a:xfrm>
            <a:prstGeom prst="roundRect">
              <a:avLst>
                <a:gd name="adj" fmla="val 47917"/>
              </a:avLst>
            </a:prstGeom>
            <a:noFill/>
            <a:ln w="12700">
              <a:solidFill>
                <a:schemeClr val="tx1"/>
              </a:solidFill>
              <a:round/>
              <a:headEnd/>
              <a:tailEnd/>
            </a:ln>
            <a:effectLst/>
          </p:spPr>
          <p:txBody>
            <a:bodyPr wrap="none" anchor="ctr"/>
            <a:lstStyle/>
            <a:p>
              <a:pPr algn="ctr"/>
              <a:r>
                <a:rPr lang="en-US" b="1"/>
                <a:t>next state</a:t>
              </a:r>
              <a:br>
                <a:rPr lang="en-US" b="1"/>
              </a:br>
              <a:r>
                <a:rPr lang="en-US" b="1"/>
                <a:t>logic</a:t>
              </a:r>
              <a:endParaRPr lang="en-US"/>
            </a:p>
          </p:txBody>
        </p:sp>
        <p:cxnSp>
          <p:nvCxnSpPr>
            <p:cNvPr id="181263" name="AutoShape 15"/>
            <p:cNvCxnSpPr>
              <a:cxnSpLocks noChangeShapeType="1"/>
              <a:stCxn id="181262" idx="3"/>
              <a:endCxn id="181259" idx="0"/>
            </p:cNvCxnSpPr>
            <p:nvPr/>
          </p:nvCxnSpPr>
          <p:spPr bwMode="auto">
            <a:xfrm>
              <a:off x="3072" y="3144"/>
              <a:ext cx="336" cy="264"/>
            </a:xfrm>
            <a:prstGeom prst="bentConnector2">
              <a:avLst/>
            </a:prstGeom>
            <a:noFill/>
            <a:ln w="12700">
              <a:solidFill>
                <a:schemeClr val="tx1"/>
              </a:solidFill>
              <a:miter lim="800000"/>
              <a:headEnd/>
              <a:tailEnd type="triangle" w="med" len="med"/>
            </a:ln>
            <a:effectLst/>
          </p:spPr>
        </p:cxnSp>
        <p:cxnSp>
          <p:nvCxnSpPr>
            <p:cNvPr id="181264" name="AutoShape 16"/>
            <p:cNvCxnSpPr>
              <a:cxnSpLocks noChangeShapeType="1"/>
              <a:stCxn id="181259" idx="2"/>
              <a:endCxn id="181257" idx="1"/>
            </p:cNvCxnSpPr>
            <p:nvPr/>
          </p:nvCxnSpPr>
          <p:spPr bwMode="auto">
            <a:xfrm rot="16200000" flipV="1">
              <a:off x="2316" y="2508"/>
              <a:ext cx="840" cy="1344"/>
            </a:xfrm>
            <a:prstGeom prst="bentConnector4">
              <a:avLst>
                <a:gd name="adj1" fmla="val -17144"/>
                <a:gd name="adj2" fmla="val 110713"/>
              </a:avLst>
            </a:prstGeom>
            <a:noFill/>
            <a:ln w="12700">
              <a:solidFill>
                <a:schemeClr val="tx1"/>
              </a:solidFill>
              <a:miter lim="800000"/>
              <a:headEnd/>
              <a:tailEnd type="triangle" w="med" len="med"/>
            </a:ln>
            <a:effectLst/>
          </p:spPr>
        </p:cxnSp>
        <p:cxnSp>
          <p:nvCxnSpPr>
            <p:cNvPr id="181265" name="AutoShape 17"/>
            <p:cNvCxnSpPr>
              <a:cxnSpLocks noChangeShapeType="1"/>
              <a:stCxn id="181259" idx="2"/>
              <a:endCxn id="181262" idx="1"/>
            </p:cNvCxnSpPr>
            <p:nvPr/>
          </p:nvCxnSpPr>
          <p:spPr bwMode="auto">
            <a:xfrm rot="16200000" flipV="1">
              <a:off x="2508" y="2700"/>
              <a:ext cx="456" cy="1344"/>
            </a:xfrm>
            <a:prstGeom prst="bentConnector4">
              <a:avLst>
                <a:gd name="adj1" fmla="val -31579"/>
                <a:gd name="adj2" fmla="val 110713"/>
              </a:avLst>
            </a:prstGeom>
            <a:noFill/>
            <a:ln w="12700">
              <a:solidFill>
                <a:schemeClr val="tx1"/>
              </a:solidFill>
              <a:miter lim="800000"/>
              <a:headEnd/>
              <a:tailEnd type="triangle" w="med" len="med"/>
            </a:ln>
            <a:effectLst/>
          </p:spPr>
        </p:cxnSp>
        <p:cxnSp>
          <p:nvCxnSpPr>
            <p:cNvPr id="181266" name="AutoShape 18"/>
            <p:cNvCxnSpPr>
              <a:cxnSpLocks noChangeShapeType="1"/>
              <a:endCxn id="181257" idx="1"/>
            </p:cNvCxnSpPr>
            <p:nvPr/>
          </p:nvCxnSpPr>
          <p:spPr bwMode="auto">
            <a:xfrm flipV="1">
              <a:off x="1536" y="2760"/>
              <a:ext cx="528" cy="192"/>
            </a:xfrm>
            <a:prstGeom prst="straightConnector1">
              <a:avLst/>
            </a:prstGeom>
            <a:noFill/>
            <a:ln w="12700">
              <a:solidFill>
                <a:schemeClr val="tx1"/>
              </a:solidFill>
              <a:round/>
              <a:headEnd/>
              <a:tailEnd type="triangle" w="med" len="med"/>
            </a:ln>
            <a:effectLst/>
          </p:spPr>
        </p:cxnSp>
        <p:cxnSp>
          <p:nvCxnSpPr>
            <p:cNvPr id="181267" name="AutoShape 19"/>
            <p:cNvCxnSpPr>
              <a:cxnSpLocks noChangeShapeType="1"/>
              <a:endCxn id="181262" idx="1"/>
            </p:cNvCxnSpPr>
            <p:nvPr/>
          </p:nvCxnSpPr>
          <p:spPr bwMode="auto">
            <a:xfrm>
              <a:off x="1536" y="2952"/>
              <a:ext cx="528" cy="192"/>
            </a:xfrm>
            <a:prstGeom prst="straightConnector1">
              <a:avLst/>
            </a:prstGeom>
            <a:noFill/>
            <a:ln w="12700">
              <a:solidFill>
                <a:schemeClr val="tx1"/>
              </a:solidFill>
              <a:round/>
              <a:headEnd/>
              <a:tailEnd type="triangle" w="med" len="med"/>
            </a:ln>
            <a:effectLst/>
          </p:spPr>
        </p:cxnSp>
        <p:cxnSp>
          <p:nvCxnSpPr>
            <p:cNvPr id="181268" name="AutoShape 20"/>
            <p:cNvCxnSpPr>
              <a:cxnSpLocks noChangeShapeType="1"/>
              <a:stCxn id="181257" idx="3"/>
            </p:cNvCxnSpPr>
            <p:nvPr/>
          </p:nvCxnSpPr>
          <p:spPr bwMode="auto">
            <a:xfrm>
              <a:off x="3072" y="2760"/>
              <a:ext cx="768" cy="0"/>
            </a:xfrm>
            <a:prstGeom prst="straightConnector1">
              <a:avLst/>
            </a:prstGeom>
            <a:noFill/>
            <a:ln w="12700">
              <a:solidFill>
                <a:schemeClr val="tx1"/>
              </a:solidFill>
              <a:round/>
              <a:headEnd/>
              <a:tailEnd type="triangle" w="med" len="med"/>
            </a:ln>
            <a:effectLst/>
          </p:spPr>
        </p:cxnSp>
      </p:grpSp>
      <p:grpSp>
        <p:nvGrpSpPr>
          <p:cNvPr id="181269" name="Group 21"/>
          <p:cNvGrpSpPr>
            <a:grpSpLocks/>
          </p:cNvGrpSpPr>
          <p:nvPr/>
        </p:nvGrpSpPr>
        <p:grpSpPr bwMode="auto">
          <a:xfrm>
            <a:off x="1143000" y="4572000"/>
            <a:ext cx="6400800" cy="1143000"/>
            <a:chOff x="384" y="3216"/>
            <a:chExt cx="4032" cy="720"/>
          </a:xfrm>
        </p:grpSpPr>
        <p:sp>
          <p:nvSpPr>
            <p:cNvPr id="181270" name="Line 22"/>
            <p:cNvSpPr>
              <a:spLocks noChangeShapeType="1"/>
            </p:cNvSpPr>
            <p:nvPr/>
          </p:nvSpPr>
          <p:spPr bwMode="auto">
            <a:xfrm flipV="1">
              <a:off x="1584" y="3696"/>
              <a:ext cx="0" cy="19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181271" name="Line 23"/>
            <p:cNvSpPr>
              <a:spLocks noChangeShapeType="1"/>
            </p:cNvSpPr>
            <p:nvPr/>
          </p:nvSpPr>
          <p:spPr bwMode="auto">
            <a:xfrm flipV="1">
              <a:off x="2160" y="3696"/>
              <a:ext cx="0" cy="19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181272" name="Line 24"/>
            <p:cNvSpPr>
              <a:spLocks noChangeShapeType="1"/>
            </p:cNvSpPr>
            <p:nvPr/>
          </p:nvSpPr>
          <p:spPr bwMode="auto">
            <a:xfrm flipV="1">
              <a:off x="2736" y="3696"/>
              <a:ext cx="0" cy="19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181273" name="Line 25"/>
            <p:cNvSpPr>
              <a:spLocks noChangeShapeType="1"/>
            </p:cNvSpPr>
            <p:nvPr/>
          </p:nvSpPr>
          <p:spPr bwMode="auto">
            <a:xfrm flipV="1">
              <a:off x="3312" y="3696"/>
              <a:ext cx="0" cy="19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181274" name="Line 26"/>
            <p:cNvSpPr>
              <a:spLocks noChangeShapeType="1"/>
            </p:cNvSpPr>
            <p:nvPr/>
          </p:nvSpPr>
          <p:spPr bwMode="auto">
            <a:xfrm flipV="1">
              <a:off x="3888" y="3696"/>
              <a:ext cx="0" cy="19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181275" name="Rectangle 27"/>
            <p:cNvSpPr>
              <a:spLocks noChangeArrowheads="1"/>
            </p:cNvSpPr>
            <p:nvPr/>
          </p:nvSpPr>
          <p:spPr bwMode="auto">
            <a:xfrm>
              <a:off x="672" y="3744"/>
              <a:ext cx="536" cy="192"/>
            </a:xfrm>
            <a:prstGeom prst="rect">
              <a:avLst/>
            </a:prstGeom>
            <a:noFill/>
            <a:ln w="12700">
              <a:noFill/>
              <a:miter lim="800000"/>
              <a:headEnd/>
              <a:tailEnd/>
            </a:ln>
            <a:effectLst/>
          </p:spPr>
          <p:txBody>
            <a:bodyPr wrap="none" lIns="19050" tIns="26988" rIns="19050" bIns="26988"/>
            <a:lstStyle/>
            <a:p>
              <a:pPr algn="r">
                <a:lnSpc>
                  <a:spcPts val="1400"/>
                </a:lnSpc>
                <a:tabLst>
                  <a:tab pos="457200" algn="l"/>
                  <a:tab pos="914400" algn="l"/>
                  <a:tab pos="1371600" algn="l"/>
                </a:tabLst>
              </a:pPr>
              <a:r>
                <a:rPr lang="en-US" sz="1400" b="1">
                  <a:solidFill>
                    <a:srgbClr val="000000"/>
                  </a:solidFill>
                </a:rPr>
                <a:t>Clock</a:t>
              </a:r>
            </a:p>
          </p:txBody>
        </p:sp>
        <p:sp>
          <p:nvSpPr>
            <p:cNvPr id="181276" name="Rectangle 28"/>
            <p:cNvSpPr>
              <a:spLocks noChangeArrowheads="1"/>
            </p:cNvSpPr>
            <p:nvPr/>
          </p:nvSpPr>
          <p:spPr bwMode="auto">
            <a:xfrm>
              <a:off x="384" y="3216"/>
              <a:ext cx="856" cy="192"/>
            </a:xfrm>
            <a:prstGeom prst="rect">
              <a:avLst/>
            </a:prstGeom>
            <a:noFill/>
            <a:ln w="12700">
              <a:noFill/>
              <a:miter lim="800000"/>
              <a:headEnd/>
              <a:tailEnd/>
            </a:ln>
            <a:effectLst/>
          </p:spPr>
          <p:txBody>
            <a:bodyPr wrap="none" lIns="19050" tIns="26988" rIns="19050" bIns="26988"/>
            <a:lstStyle/>
            <a:p>
              <a:pPr algn="r">
                <a:lnSpc>
                  <a:spcPts val="1400"/>
                </a:lnSpc>
                <a:tabLst>
                  <a:tab pos="457200" algn="l"/>
                  <a:tab pos="914400" algn="l"/>
                  <a:tab pos="1371600" algn="l"/>
                </a:tabLst>
              </a:pPr>
              <a:r>
                <a:rPr lang="en-US" sz="1400" b="1">
                  <a:solidFill>
                    <a:srgbClr val="000000"/>
                  </a:solidFill>
                </a:rPr>
                <a:t>Next State</a:t>
              </a:r>
            </a:p>
          </p:txBody>
        </p:sp>
        <p:sp>
          <p:nvSpPr>
            <p:cNvPr id="181277" name="Rectangle 29"/>
            <p:cNvSpPr>
              <a:spLocks noChangeArrowheads="1"/>
            </p:cNvSpPr>
            <p:nvPr/>
          </p:nvSpPr>
          <p:spPr bwMode="auto">
            <a:xfrm>
              <a:off x="672" y="3504"/>
              <a:ext cx="560" cy="192"/>
            </a:xfrm>
            <a:prstGeom prst="rect">
              <a:avLst/>
            </a:prstGeom>
            <a:noFill/>
            <a:ln w="12700">
              <a:noFill/>
              <a:miter lim="800000"/>
              <a:headEnd/>
              <a:tailEnd/>
            </a:ln>
            <a:effectLst/>
          </p:spPr>
          <p:txBody>
            <a:bodyPr wrap="none" lIns="19050" tIns="26988" rIns="19050" bIns="26988"/>
            <a:lstStyle/>
            <a:p>
              <a:pPr algn="r">
                <a:lnSpc>
                  <a:spcPts val="1400"/>
                </a:lnSpc>
                <a:tabLst>
                  <a:tab pos="457200" algn="l"/>
                  <a:tab pos="914400" algn="l"/>
                  <a:tab pos="1371600" algn="l"/>
                </a:tabLst>
              </a:pPr>
              <a:r>
                <a:rPr lang="en-US" sz="1400" b="1">
                  <a:solidFill>
                    <a:srgbClr val="000000"/>
                  </a:solidFill>
                </a:rPr>
                <a:t>State</a:t>
              </a:r>
            </a:p>
          </p:txBody>
        </p:sp>
        <p:sp>
          <p:nvSpPr>
            <p:cNvPr id="181278" name="Line 30"/>
            <p:cNvSpPr>
              <a:spLocks noChangeShapeType="1"/>
            </p:cNvSpPr>
            <p:nvPr/>
          </p:nvSpPr>
          <p:spPr bwMode="auto">
            <a:xfrm>
              <a:off x="1344" y="3360"/>
              <a:ext cx="144" cy="0"/>
            </a:xfrm>
            <a:prstGeom prst="line">
              <a:avLst/>
            </a:prstGeom>
            <a:noFill/>
            <a:ln w="12700">
              <a:solidFill>
                <a:schemeClr val="tx1"/>
              </a:solidFill>
              <a:round/>
              <a:headEnd/>
              <a:tailEnd/>
            </a:ln>
            <a:effectLst/>
          </p:spPr>
          <p:txBody>
            <a:bodyPr wrap="none" anchor="ctr"/>
            <a:lstStyle/>
            <a:p>
              <a:endParaRPr lang="en-IN"/>
            </a:p>
          </p:txBody>
        </p:sp>
        <p:sp>
          <p:nvSpPr>
            <p:cNvPr id="181279" name="Line 31"/>
            <p:cNvSpPr>
              <a:spLocks noChangeShapeType="1"/>
            </p:cNvSpPr>
            <p:nvPr/>
          </p:nvSpPr>
          <p:spPr bwMode="auto">
            <a:xfrm>
              <a:off x="1344" y="3216"/>
              <a:ext cx="144" cy="0"/>
            </a:xfrm>
            <a:prstGeom prst="line">
              <a:avLst/>
            </a:prstGeom>
            <a:noFill/>
            <a:ln w="12700">
              <a:solidFill>
                <a:schemeClr val="tx1"/>
              </a:solidFill>
              <a:round/>
              <a:headEnd/>
              <a:tailEnd/>
            </a:ln>
            <a:effectLst/>
          </p:spPr>
          <p:txBody>
            <a:bodyPr wrap="none" anchor="ctr"/>
            <a:lstStyle/>
            <a:p>
              <a:endParaRPr lang="en-IN"/>
            </a:p>
          </p:txBody>
        </p:sp>
        <p:sp>
          <p:nvSpPr>
            <p:cNvPr id="181280" name="Line 32"/>
            <p:cNvSpPr>
              <a:spLocks noChangeShapeType="1"/>
            </p:cNvSpPr>
            <p:nvPr/>
          </p:nvSpPr>
          <p:spPr bwMode="auto">
            <a:xfrm>
              <a:off x="1488" y="3216"/>
              <a:ext cx="48" cy="144"/>
            </a:xfrm>
            <a:prstGeom prst="line">
              <a:avLst/>
            </a:prstGeom>
            <a:noFill/>
            <a:ln w="12700">
              <a:solidFill>
                <a:schemeClr val="tx1"/>
              </a:solidFill>
              <a:round/>
              <a:headEnd/>
              <a:tailEnd/>
            </a:ln>
            <a:effectLst/>
          </p:spPr>
          <p:txBody>
            <a:bodyPr wrap="none" anchor="ctr"/>
            <a:lstStyle/>
            <a:p>
              <a:endParaRPr lang="en-IN"/>
            </a:p>
          </p:txBody>
        </p:sp>
        <p:sp>
          <p:nvSpPr>
            <p:cNvPr id="181281" name="Line 33"/>
            <p:cNvSpPr>
              <a:spLocks noChangeShapeType="1"/>
            </p:cNvSpPr>
            <p:nvPr/>
          </p:nvSpPr>
          <p:spPr bwMode="auto">
            <a:xfrm flipV="1">
              <a:off x="1488" y="3216"/>
              <a:ext cx="48" cy="144"/>
            </a:xfrm>
            <a:prstGeom prst="line">
              <a:avLst/>
            </a:prstGeom>
            <a:noFill/>
            <a:ln w="12700">
              <a:solidFill>
                <a:schemeClr val="tx1"/>
              </a:solidFill>
              <a:round/>
              <a:headEnd/>
              <a:tailEnd/>
            </a:ln>
            <a:effectLst/>
          </p:spPr>
          <p:txBody>
            <a:bodyPr wrap="none" anchor="ctr"/>
            <a:lstStyle/>
            <a:p>
              <a:endParaRPr lang="en-IN"/>
            </a:p>
          </p:txBody>
        </p:sp>
        <p:sp>
          <p:nvSpPr>
            <p:cNvPr id="181282" name="Line 34"/>
            <p:cNvSpPr>
              <a:spLocks noChangeShapeType="1"/>
            </p:cNvSpPr>
            <p:nvPr/>
          </p:nvSpPr>
          <p:spPr bwMode="auto">
            <a:xfrm>
              <a:off x="1536" y="3216"/>
              <a:ext cx="144" cy="0"/>
            </a:xfrm>
            <a:prstGeom prst="line">
              <a:avLst/>
            </a:prstGeom>
            <a:noFill/>
            <a:ln w="12700">
              <a:solidFill>
                <a:schemeClr val="tx1"/>
              </a:solidFill>
              <a:round/>
              <a:headEnd/>
              <a:tailEnd/>
            </a:ln>
            <a:effectLst/>
          </p:spPr>
          <p:txBody>
            <a:bodyPr wrap="none" anchor="ctr"/>
            <a:lstStyle/>
            <a:p>
              <a:endParaRPr lang="en-IN"/>
            </a:p>
          </p:txBody>
        </p:sp>
        <p:sp>
          <p:nvSpPr>
            <p:cNvPr id="181283" name="Line 35"/>
            <p:cNvSpPr>
              <a:spLocks noChangeShapeType="1"/>
            </p:cNvSpPr>
            <p:nvPr/>
          </p:nvSpPr>
          <p:spPr bwMode="auto">
            <a:xfrm>
              <a:off x="1536" y="3360"/>
              <a:ext cx="144" cy="0"/>
            </a:xfrm>
            <a:prstGeom prst="line">
              <a:avLst/>
            </a:prstGeom>
            <a:noFill/>
            <a:ln w="12700">
              <a:solidFill>
                <a:schemeClr val="tx1"/>
              </a:solidFill>
              <a:round/>
              <a:headEnd/>
              <a:tailEnd/>
            </a:ln>
            <a:effectLst/>
          </p:spPr>
          <p:txBody>
            <a:bodyPr wrap="none" anchor="ctr"/>
            <a:lstStyle/>
            <a:p>
              <a:endParaRPr lang="en-IN"/>
            </a:p>
          </p:txBody>
        </p:sp>
        <p:sp>
          <p:nvSpPr>
            <p:cNvPr id="181284" name="Line 36"/>
            <p:cNvSpPr>
              <a:spLocks noChangeShapeType="1"/>
            </p:cNvSpPr>
            <p:nvPr/>
          </p:nvSpPr>
          <p:spPr bwMode="auto">
            <a:xfrm>
              <a:off x="1680" y="3216"/>
              <a:ext cx="48" cy="144"/>
            </a:xfrm>
            <a:prstGeom prst="line">
              <a:avLst/>
            </a:prstGeom>
            <a:noFill/>
            <a:ln w="12700">
              <a:solidFill>
                <a:schemeClr val="tx1"/>
              </a:solidFill>
              <a:round/>
              <a:headEnd/>
              <a:tailEnd/>
            </a:ln>
            <a:effectLst/>
          </p:spPr>
          <p:txBody>
            <a:bodyPr wrap="none" anchor="ctr"/>
            <a:lstStyle/>
            <a:p>
              <a:endParaRPr lang="en-IN"/>
            </a:p>
          </p:txBody>
        </p:sp>
        <p:sp>
          <p:nvSpPr>
            <p:cNvPr id="181285" name="Line 37"/>
            <p:cNvSpPr>
              <a:spLocks noChangeShapeType="1"/>
            </p:cNvSpPr>
            <p:nvPr/>
          </p:nvSpPr>
          <p:spPr bwMode="auto">
            <a:xfrm flipV="1">
              <a:off x="1680" y="3216"/>
              <a:ext cx="48" cy="144"/>
            </a:xfrm>
            <a:prstGeom prst="line">
              <a:avLst/>
            </a:prstGeom>
            <a:noFill/>
            <a:ln w="12700">
              <a:solidFill>
                <a:schemeClr val="tx1"/>
              </a:solidFill>
              <a:round/>
              <a:headEnd/>
              <a:tailEnd/>
            </a:ln>
            <a:effectLst/>
          </p:spPr>
          <p:txBody>
            <a:bodyPr wrap="none" anchor="ctr"/>
            <a:lstStyle/>
            <a:p>
              <a:endParaRPr lang="en-IN"/>
            </a:p>
          </p:txBody>
        </p:sp>
        <p:sp>
          <p:nvSpPr>
            <p:cNvPr id="181286" name="Line 38"/>
            <p:cNvSpPr>
              <a:spLocks noChangeShapeType="1"/>
            </p:cNvSpPr>
            <p:nvPr/>
          </p:nvSpPr>
          <p:spPr bwMode="auto">
            <a:xfrm>
              <a:off x="1728" y="3216"/>
              <a:ext cx="48" cy="144"/>
            </a:xfrm>
            <a:prstGeom prst="line">
              <a:avLst/>
            </a:prstGeom>
            <a:noFill/>
            <a:ln w="12700">
              <a:solidFill>
                <a:schemeClr val="tx1"/>
              </a:solidFill>
              <a:round/>
              <a:headEnd/>
              <a:tailEnd/>
            </a:ln>
            <a:effectLst/>
          </p:spPr>
          <p:txBody>
            <a:bodyPr wrap="none" anchor="ctr"/>
            <a:lstStyle/>
            <a:p>
              <a:endParaRPr lang="en-IN"/>
            </a:p>
          </p:txBody>
        </p:sp>
        <p:sp>
          <p:nvSpPr>
            <p:cNvPr id="181287" name="Line 39"/>
            <p:cNvSpPr>
              <a:spLocks noChangeShapeType="1"/>
            </p:cNvSpPr>
            <p:nvPr/>
          </p:nvSpPr>
          <p:spPr bwMode="auto">
            <a:xfrm flipV="1">
              <a:off x="1728" y="3216"/>
              <a:ext cx="48" cy="144"/>
            </a:xfrm>
            <a:prstGeom prst="line">
              <a:avLst/>
            </a:prstGeom>
            <a:noFill/>
            <a:ln w="12700">
              <a:solidFill>
                <a:schemeClr val="tx1"/>
              </a:solidFill>
              <a:round/>
              <a:headEnd/>
              <a:tailEnd/>
            </a:ln>
            <a:effectLst/>
          </p:spPr>
          <p:txBody>
            <a:bodyPr wrap="none" anchor="ctr"/>
            <a:lstStyle/>
            <a:p>
              <a:endParaRPr lang="en-IN"/>
            </a:p>
          </p:txBody>
        </p:sp>
        <p:sp>
          <p:nvSpPr>
            <p:cNvPr id="181288" name="Line 40"/>
            <p:cNvSpPr>
              <a:spLocks noChangeShapeType="1"/>
            </p:cNvSpPr>
            <p:nvPr/>
          </p:nvSpPr>
          <p:spPr bwMode="auto">
            <a:xfrm>
              <a:off x="1776" y="3216"/>
              <a:ext cx="48" cy="144"/>
            </a:xfrm>
            <a:prstGeom prst="line">
              <a:avLst/>
            </a:prstGeom>
            <a:noFill/>
            <a:ln w="12700">
              <a:solidFill>
                <a:schemeClr val="tx1"/>
              </a:solidFill>
              <a:round/>
              <a:headEnd/>
              <a:tailEnd/>
            </a:ln>
            <a:effectLst/>
          </p:spPr>
          <p:txBody>
            <a:bodyPr wrap="none" anchor="ctr"/>
            <a:lstStyle/>
            <a:p>
              <a:endParaRPr lang="en-IN"/>
            </a:p>
          </p:txBody>
        </p:sp>
        <p:sp>
          <p:nvSpPr>
            <p:cNvPr id="181289" name="Line 41"/>
            <p:cNvSpPr>
              <a:spLocks noChangeShapeType="1"/>
            </p:cNvSpPr>
            <p:nvPr/>
          </p:nvSpPr>
          <p:spPr bwMode="auto">
            <a:xfrm flipV="1">
              <a:off x="1776"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0" name="Line 42"/>
            <p:cNvSpPr>
              <a:spLocks noChangeShapeType="1"/>
            </p:cNvSpPr>
            <p:nvPr/>
          </p:nvSpPr>
          <p:spPr bwMode="auto">
            <a:xfrm>
              <a:off x="1824"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1" name="Line 43"/>
            <p:cNvSpPr>
              <a:spLocks noChangeShapeType="1"/>
            </p:cNvSpPr>
            <p:nvPr/>
          </p:nvSpPr>
          <p:spPr bwMode="auto">
            <a:xfrm flipV="1">
              <a:off x="1824"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2" name="Line 44"/>
            <p:cNvSpPr>
              <a:spLocks noChangeShapeType="1"/>
            </p:cNvSpPr>
            <p:nvPr/>
          </p:nvSpPr>
          <p:spPr bwMode="auto">
            <a:xfrm>
              <a:off x="1872"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3" name="Line 45"/>
            <p:cNvSpPr>
              <a:spLocks noChangeShapeType="1"/>
            </p:cNvSpPr>
            <p:nvPr/>
          </p:nvSpPr>
          <p:spPr bwMode="auto">
            <a:xfrm flipV="1">
              <a:off x="1872"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4" name="Line 46"/>
            <p:cNvSpPr>
              <a:spLocks noChangeShapeType="1"/>
            </p:cNvSpPr>
            <p:nvPr/>
          </p:nvSpPr>
          <p:spPr bwMode="auto">
            <a:xfrm>
              <a:off x="1920"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5" name="Line 47"/>
            <p:cNvSpPr>
              <a:spLocks noChangeShapeType="1"/>
            </p:cNvSpPr>
            <p:nvPr/>
          </p:nvSpPr>
          <p:spPr bwMode="auto">
            <a:xfrm flipV="1">
              <a:off x="1920"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6" name="Line 48"/>
            <p:cNvSpPr>
              <a:spLocks noChangeShapeType="1"/>
            </p:cNvSpPr>
            <p:nvPr/>
          </p:nvSpPr>
          <p:spPr bwMode="auto">
            <a:xfrm>
              <a:off x="1968"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7" name="Line 49"/>
            <p:cNvSpPr>
              <a:spLocks noChangeShapeType="1"/>
            </p:cNvSpPr>
            <p:nvPr/>
          </p:nvSpPr>
          <p:spPr bwMode="auto">
            <a:xfrm flipV="1">
              <a:off x="1968"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8" name="Line 50"/>
            <p:cNvSpPr>
              <a:spLocks noChangeShapeType="1"/>
            </p:cNvSpPr>
            <p:nvPr/>
          </p:nvSpPr>
          <p:spPr bwMode="auto">
            <a:xfrm>
              <a:off x="2016" y="3216"/>
              <a:ext cx="48" cy="144"/>
            </a:xfrm>
            <a:prstGeom prst="line">
              <a:avLst/>
            </a:prstGeom>
            <a:noFill/>
            <a:ln w="12700">
              <a:solidFill>
                <a:schemeClr val="tx1"/>
              </a:solidFill>
              <a:round/>
              <a:headEnd/>
              <a:tailEnd/>
            </a:ln>
            <a:effectLst/>
          </p:spPr>
          <p:txBody>
            <a:bodyPr wrap="none" anchor="ctr"/>
            <a:lstStyle/>
            <a:p>
              <a:endParaRPr lang="en-IN"/>
            </a:p>
          </p:txBody>
        </p:sp>
        <p:sp>
          <p:nvSpPr>
            <p:cNvPr id="181299" name="Line 51"/>
            <p:cNvSpPr>
              <a:spLocks noChangeShapeType="1"/>
            </p:cNvSpPr>
            <p:nvPr/>
          </p:nvSpPr>
          <p:spPr bwMode="auto">
            <a:xfrm flipV="1">
              <a:off x="201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00" name="Line 52"/>
            <p:cNvSpPr>
              <a:spLocks noChangeShapeType="1"/>
            </p:cNvSpPr>
            <p:nvPr/>
          </p:nvSpPr>
          <p:spPr bwMode="auto">
            <a:xfrm>
              <a:off x="206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01" name="Line 53"/>
            <p:cNvSpPr>
              <a:spLocks noChangeShapeType="1"/>
            </p:cNvSpPr>
            <p:nvPr/>
          </p:nvSpPr>
          <p:spPr bwMode="auto">
            <a:xfrm flipV="1">
              <a:off x="206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02" name="Line 54"/>
            <p:cNvSpPr>
              <a:spLocks noChangeShapeType="1"/>
            </p:cNvSpPr>
            <p:nvPr/>
          </p:nvSpPr>
          <p:spPr bwMode="auto">
            <a:xfrm>
              <a:off x="2112" y="3216"/>
              <a:ext cx="144" cy="0"/>
            </a:xfrm>
            <a:prstGeom prst="line">
              <a:avLst/>
            </a:prstGeom>
            <a:noFill/>
            <a:ln w="12700">
              <a:solidFill>
                <a:schemeClr val="tx1"/>
              </a:solidFill>
              <a:round/>
              <a:headEnd/>
              <a:tailEnd/>
            </a:ln>
            <a:effectLst/>
          </p:spPr>
          <p:txBody>
            <a:bodyPr wrap="none" anchor="ctr"/>
            <a:lstStyle/>
            <a:p>
              <a:endParaRPr lang="en-IN"/>
            </a:p>
          </p:txBody>
        </p:sp>
        <p:sp>
          <p:nvSpPr>
            <p:cNvPr id="181303" name="Line 55"/>
            <p:cNvSpPr>
              <a:spLocks noChangeShapeType="1"/>
            </p:cNvSpPr>
            <p:nvPr/>
          </p:nvSpPr>
          <p:spPr bwMode="auto">
            <a:xfrm>
              <a:off x="2112" y="3360"/>
              <a:ext cx="144" cy="0"/>
            </a:xfrm>
            <a:prstGeom prst="line">
              <a:avLst/>
            </a:prstGeom>
            <a:noFill/>
            <a:ln w="12700">
              <a:solidFill>
                <a:schemeClr val="tx1"/>
              </a:solidFill>
              <a:round/>
              <a:headEnd/>
              <a:tailEnd/>
            </a:ln>
            <a:effectLst/>
          </p:spPr>
          <p:txBody>
            <a:bodyPr wrap="none" anchor="ctr"/>
            <a:lstStyle/>
            <a:p>
              <a:endParaRPr lang="en-IN"/>
            </a:p>
          </p:txBody>
        </p:sp>
        <p:sp>
          <p:nvSpPr>
            <p:cNvPr id="181304" name="Line 56"/>
            <p:cNvSpPr>
              <a:spLocks noChangeShapeType="1"/>
            </p:cNvSpPr>
            <p:nvPr/>
          </p:nvSpPr>
          <p:spPr bwMode="auto">
            <a:xfrm>
              <a:off x="225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05" name="Line 57"/>
            <p:cNvSpPr>
              <a:spLocks noChangeShapeType="1"/>
            </p:cNvSpPr>
            <p:nvPr/>
          </p:nvSpPr>
          <p:spPr bwMode="auto">
            <a:xfrm flipV="1">
              <a:off x="225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06" name="Line 58"/>
            <p:cNvSpPr>
              <a:spLocks noChangeShapeType="1"/>
            </p:cNvSpPr>
            <p:nvPr/>
          </p:nvSpPr>
          <p:spPr bwMode="auto">
            <a:xfrm>
              <a:off x="230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07" name="Line 59"/>
            <p:cNvSpPr>
              <a:spLocks noChangeShapeType="1"/>
            </p:cNvSpPr>
            <p:nvPr/>
          </p:nvSpPr>
          <p:spPr bwMode="auto">
            <a:xfrm flipV="1">
              <a:off x="230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08" name="Line 60"/>
            <p:cNvSpPr>
              <a:spLocks noChangeShapeType="1"/>
            </p:cNvSpPr>
            <p:nvPr/>
          </p:nvSpPr>
          <p:spPr bwMode="auto">
            <a:xfrm>
              <a:off x="235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09" name="Line 61"/>
            <p:cNvSpPr>
              <a:spLocks noChangeShapeType="1"/>
            </p:cNvSpPr>
            <p:nvPr/>
          </p:nvSpPr>
          <p:spPr bwMode="auto">
            <a:xfrm flipV="1">
              <a:off x="235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0" name="Line 62"/>
            <p:cNvSpPr>
              <a:spLocks noChangeShapeType="1"/>
            </p:cNvSpPr>
            <p:nvPr/>
          </p:nvSpPr>
          <p:spPr bwMode="auto">
            <a:xfrm>
              <a:off x="240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1" name="Line 63"/>
            <p:cNvSpPr>
              <a:spLocks noChangeShapeType="1"/>
            </p:cNvSpPr>
            <p:nvPr/>
          </p:nvSpPr>
          <p:spPr bwMode="auto">
            <a:xfrm flipV="1">
              <a:off x="240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2" name="Line 64"/>
            <p:cNvSpPr>
              <a:spLocks noChangeShapeType="1"/>
            </p:cNvSpPr>
            <p:nvPr/>
          </p:nvSpPr>
          <p:spPr bwMode="auto">
            <a:xfrm>
              <a:off x="244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3" name="Line 65"/>
            <p:cNvSpPr>
              <a:spLocks noChangeShapeType="1"/>
            </p:cNvSpPr>
            <p:nvPr/>
          </p:nvSpPr>
          <p:spPr bwMode="auto">
            <a:xfrm flipV="1">
              <a:off x="244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4" name="Line 66"/>
            <p:cNvSpPr>
              <a:spLocks noChangeShapeType="1"/>
            </p:cNvSpPr>
            <p:nvPr/>
          </p:nvSpPr>
          <p:spPr bwMode="auto">
            <a:xfrm>
              <a:off x="249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5" name="Line 67"/>
            <p:cNvSpPr>
              <a:spLocks noChangeShapeType="1"/>
            </p:cNvSpPr>
            <p:nvPr/>
          </p:nvSpPr>
          <p:spPr bwMode="auto">
            <a:xfrm flipV="1">
              <a:off x="249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6" name="Line 68"/>
            <p:cNvSpPr>
              <a:spLocks noChangeShapeType="1"/>
            </p:cNvSpPr>
            <p:nvPr/>
          </p:nvSpPr>
          <p:spPr bwMode="auto">
            <a:xfrm>
              <a:off x="254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7" name="Line 69"/>
            <p:cNvSpPr>
              <a:spLocks noChangeShapeType="1"/>
            </p:cNvSpPr>
            <p:nvPr/>
          </p:nvSpPr>
          <p:spPr bwMode="auto">
            <a:xfrm flipV="1">
              <a:off x="254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8" name="Line 70"/>
            <p:cNvSpPr>
              <a:spLocks noChangeShapeType="1"/>
            </p:cNvSpPr>
            <p:nvPr/>
          </p:nvSpPr>
          <p:spPr bwMode="auto">
            <a:xfrm>
              <a:off x="259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19" name="Line 71"/>
            <p:cNvSpPr>
              <a:spLocks noChangeShapeType="1"/>
            </p:cNvSpPr>
            <p:nvPr/>
          </p:nvSpPr>
          <p:spPr bwMode="auto">
            <a:xfrm flipV="1">
              <a:off x="259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20" name="Line 72"/>
            <p:cNvSpPr>
              <a:spLocks noChangeShapeType="1"/>
            </p:cNvSpPr>
            <p:nvPr/>
          </p:nvSpPr>
          <p:spPr bwMode="auto">
            <a:xfrm>
              <a:off x="264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21" name="Line 73"/>
            <p:cNvSpPr>
              <a:spLocks noChangeShapeType="1"/>
            </p:cNvSpPr>
            <p:nvPr/>
          </p:nvSpPr>
          <p:spPr bwMode="auto">
            <a:xfrm flipV="1">
              <a:off x="264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22" name="Line 74"/>
            <p:cNvSpPr>
              <a:spLocks noChangeShapeType="1"/>
            </p:cNvSpPr>
            <p:nvPr/>
          </p:nvSpPr>
          <p:spPr bwMode="auto">
            <a:xfrm>
              <a:off x="2688" y="3216"/>
              <a:ext cx="144" cy="0"/>
            </a:xfrm>
            <a:prstGeom prst="line">
              <a:avLst/>
            </a:prstGeom>
            <a:noFill/>
            <a:ln w="12700">
              <a:solidFill>
                <a:schemeClr val="tx1"/>
              </a:solidFill>
              <a:round/>
              <a:headEnd/>
              <a:tailEnd/>
            </a:ln>
            <a:effectLst/>
          </p:spPr>
          <p:txBody>
            <a:bodyPr wrap="none" anchor="ctr"/>
            <a:lstStyle/>
            <a:p>
              <a:endParaRPr lang="en-IN"/>
            </a:p>
          </p:txBody>
        </p:sp>
        <p:sp>
          <p:nvSpPr>
            <p:cNvPr id="181323" name="Line 75"/>
            <p:cNvSpPr>
              <a:spLocks noChangeShapeType="1"/>
            </p:cNvSpPr>
            <p:nvPr/>
          </p:nvSpPr>
          <p:spPr bwMode="auto">
            <a:xfrm>
              <a:off x="2688" y="3360"/>
              <a:ext cx="144" cy="0"/>
            </a:xfrm>
            <a:prstGeom prst="line">
              <a:avLst/>
            </a:prstGeom>
            <a:noFill/>
            <a:ln w="12700">
              <a:solidFill>
                <a:schemeClr val="tx1"/>
              </a:solidFill>
              <a:round/>
              <a:headEnd/>
              <a:tailEnd/>
            </a:ln>
            <a:effectLst/>
          </p:spPr>
          <p:txBody>
            <a:bodyPr wrap="none" anchor="ctr"/>
            <a:lstStyle/>
            <a:p>
              <a:endParaRPr lang="en-IN"/>
            </a:p>
          </p:txBody>
        </p:sp>
        <p:sp>
          <p:nvSpPr>
            <p:cNvPr id="181324" name="Line 76"/>
            <p:cNvSpPr>
              <a:spLocks noChangeShapeType="1"/>
            </p:cNvSpPr>
            <p:nvPr/>
          </p:nvSpPr>
          <p:spPr bwMode="auto">
            <a:xfrm>
              <a:off x="283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25" name="Line 77"/>
            <p:cNvSpPr>
              <a:spLocks noChangeShapeType="1"/>
            </p:cNvSpPr>
            <p:nvPr/>
          </p:nvSpPr>
          <p:spPr bwMode="auto">
            <a:xfrm flipV="1">
              <a:off x="283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26" name="Line 78"/>
            <p:cNvSpPr>
              <a:spLocks noChangeShapeType="1"/>
            </p:cNvSpPr>
            <p:nvPr/>
          </p:nvSpPr>
          <p:spPr bwMode="auto">
            <a:xfrm>
              <a:off x="288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27" name="Line 79"/>
            <p:cNvSpPr>
              <a:spLocks noChangeShapeType="1"/>
            </p:cNvSpPr>
            <p:nvPr/>
          </p:nvSpPr>
          <p:spPr bwMode="auto">
            <a:xfrm flipV="1">
              <a:off x="288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28" name="Line 80"/>
            <p:cNvSpPr>
              <a:spLocks noChangeShapeType="1"/>
            </p:cNvSpPr>
            <p:nvPr/>
          </p:nvSpPr>
          <p:spPr bwMode="auto">
            <a:xfrm>
              <a:off x="292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29" name="Line 81"/>
            <p:cNvSpPr>
              <a:spLocks noChangeShapeType="1"/>
            </p:cNvSpPr>
            <p:nvPr/>
          </p:nvSpPr>
          <p:spPr bwMode="auto">
            <a:xfrm flipV="1">
              <a:off x="292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0" name="Line 82"/>
            <p:cNvSpPr>
              <a:spLocks noChangeShapeType="1"/>
            </p:cNvSpPr>
            <p:nvPr/>
          </p:nvSpPr>
          <p:spPr bwMode="auto">
            <a:xfrm>
              <a:off x="297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1" name="Line 83"/>
            <p:cNvSpPr>
              <a:spLocks noChangeShapeType="1"/>
            </p:cNvSpPr>
            <p:nvPr/>
          </p:nvSpPr>
          <p:spPr bwMode="auto">
            <a:xfrm flipV="1">
              <a:off x="297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2" name="Line 84"/>
            <p:cNvSpPr>
              <a:spLocks noChangeShapeType="1"/>
            </p:cNvSpPr>
            <p:nvPr/>
          </p:nvSpPr>
          <p:spPr bwMode="auto">
            <a:xfrm>
              <a:off x="302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3" name="Line 85"/>
            <p:cNvSpPr>
              <a:spLocks noChangeShapeType="1"/>
            </p:cNvSpPr>
            <p:nvPr/>
          </p:nvSpPr>
          <p:spPr bwMode="auto">
            <a:xfrm flipV="1">
              <a:off x="302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4" name="Line 86"/>
            <p:cNvSpPr>
              <a:spLocks noChangeShapeType="1"/>
            </p:cNvSpPr>
            <p:nvPr/>
          </p:nvSpPr>
          <p:spPr bwMode="auto">
            <a:xfrm>
              <a:off x="307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5" name="Line 87"/>
            <p:cNvSpPr>
              <a:spLocks noChangeShapeType="1"/>
            </p:cNvSpPr>
            <p:nvPr/>
          </p:nvSpPr>
          <p:spPr bwMode="auto">
            <a:xfrm flipV="1">
              <a:off x="307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6" name="Line 88"/>
            <p:cNvSpPr>
              <a:spLocks noChangeShapeType="1"/>
            </p:cNvSpPr>
            <p:nvPr/>
          </p:nvSpPr>
          <p:spPr bwMode="auto">
            <a:xfrm>
              <a:off x="312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7" name="Line 89"/>
            <p:cNvSpPr>
              <a:spLocks noChangeShapeType="1"/>
            </p:cNvSpPr>
            <p:nvPr/>
          </p:nvSpPr>
          <p:spPr bwMode="auto">
            <a:xfrm flipV="1">
              <a:off x="312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8" name="Line 90"/>
            <p:cNvSpPr>
              <a:spLocks noChangeShapeType="1"/>
            </p:cNvSpPr>
            <p:nvPr/>
          </p:nvSpPr>
          <p:spPr bwMode="auto">
            <a:xfrm>
              <a:off x="316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39" name="Line 91"/>
            <p:cNvSpPr>
              <a:spLocks noChangeShapeType="1"/>
            </p:cNvSpPr>
            <p:nvPr/>
          </p:nvSpPr>
          <p:spPr bwMode="auto">
            <a:xfrm flipV="1">
              <a:off x="316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40" name="Line 92"/>
            <p:cNvSpPr>
              <a:spLocks noChangeShapeType="1"/>
            </p:cNvSpPr>
            <p:nvPr/>
          </p:nvSpPr>
          <p:spPr bwMode="auto">
            <a:xfrm>
              <a:off x="321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41" name="Line 93"/>
            <p:cNvSpPr>
              <a:spLocks noChangeShapeType="1"/>
            </p:cNvSpPr>
            <p:nvPr/>
          </p:nvSpPr>
          <p:spPr bwMode="auto">
            <a:xfrm flipV="1">
              <a:off x="321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42" name="Line 94"/>
            <p:cNvSpPr>
              <a:spLocks noChangeShapeType="1"/>
            </p:cNvSpPr>
            <p:nvPr/>
          </p:nvSpPr>
          <p:spPr bwMode="auto">
            <a:xfrm>
              <a:off x="3264" y="3216"/>
              <a:ext cx="144" cy="0"/>
            </a:xfrm>
            <a:prstGeom prst="line">
              <a:avLst/>
            </a:prstGeom>
            <a:noFill/>
            <a:ln w="12700">
              <a:solidFill>
                <a:schemeClr val="tx1"/>
              </a:solidFill>
              <a:round/>
              <a:headEnd/>
              <a:tailEnd/>
            </a:ln>
            <a:effectLst/>
          </p:spPr>
          <p:txBody>
            <a:bodyPr wrap="none" anchor="ctr"/>
            <a:lstStyle/>
            <a:p>
              <a:endParaRPr lang="en-IN"/>
            </a:p>
          </p:txBody>
        </p:sp>
        <p:sp>
          <p:nvSpPr>
            <p:cNvPr id="181343" name="Line 95"/>
            <p:cNvSpPr>
              <a:spLocks noChangeShapeType="1"/>
            </p:cNvSpPr>
            <p:nvPr/>
          </p:nvSpPr>
          <p:spPr bwMode="auto">
            <a:xfrm>
              <a:off x="3264" y="3360"/>
              <a:ext cx="144" cy="0"/>
            </a:xfrm>
            <a:prstGeom prst="line">
              <a:avLst/>
            </a:prstGeom>
            <a:noFill/>
            <a:ln w="12700">
              <a:solidFill>
                <a:schemeClr val="tx1"/>
              </a:solidFill>
              <a:round/>
              <a:headEnd/>
              <a:tailEnd/>
            </a:ln>
            <a:effectLst/>
          </p:spPr>
          <p:txBody>
            <a:bodyPr wrap="none" anchor="ctr"/>
            <a:lstStyle/>
            <a:p>
              <a:endParaRPr lang="en-IN"/>
            </a:p>
          </p:txBody>
        </p:sp>
        <p:sp>
          <p:nvSpPr>
            <p:cNvPr id="181344" name="Line 96"/>
            <p:cNvSpPr>
              <a:spLocks noChangeShapeType="1"/>
            </p:cNvSpPr>
            <p:nvPr/>
          </p:nvSpPr>
          <p:spPr bwMode="auto">
            <a:xfrm>
              <a:off x="340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45" name="Line 97"/>
            <p:cNvSpPr>
              <a:spLocks noChangeShapeType="1"/>
            </p:cNvSpPr>
            <p:nvPr/>
          </p:nvSpPr>
          <p:spPr bwMode="auto">
            <a:xfrm flipV="1">
              <a:off x="340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46" name="Line 98"/>
            <p:cNvSpPr>
              <a:spLocks noChangeShapeType="1"/>
            </p:cNvSpPr>
            <p:nvPr/>
          </p:nvSpPr>
          <p:spPr bwMode="auto">
            <a:xfrm>
              <a:off x="345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47" name="Line 99"/>
            <p:cNvSpPr>
              <a:spLocks noChangeShapeType="1"/>
            </p:cNvSpPr>
            <p:nvPr/>
          </p:nvSpPr>
          <p:spPr bwMode="auto">
            <a:xfrm flipV="1">
              <a:off x="345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48" name="Line 100"/>
            <p:cNvSpPr>
              <a:spLocks noChangeShapeType="1"/>
            </p:cNvSpPr>
            <p:nvPr/>
          </p:nvSpPr>
          <p:spPr bwMode="auto">
            <a:xfrm>
              <a:off x="350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49" name="Line 101"/>
            <p:cNvSpPr>
              <a:spLocks noChangeShapeType="1"/>
            </p:cNvSpPr>
            <p:nvPr/>
          </p:nvSpPr>
          <p:spPr bwMode="auto">
            <a:xfrm flipV="1">
              <a:off x="350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0" name="Line 102"/>
            <p:cNvSpPr>
              <a:spLocks noChangeShapeType="1"/>
            </p:cNvSpPr>
            <p:nvPr/>
          </p:nvSpPr>
          <p:spPr bwMode="auto">
            <a:xfrm>
              <a:off x="355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1" name="Line 103"/>
            <p:cNvSpPr>
              <a:spLocks noChangeShapeType="1"/>
            </p:cNvSpPr>
            <p:nvPr/>
          </p:nvSpPr>
          <p:spPr bwMode="auto">
            <a:xfrm flipV="1">
              <a:off x="355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2" name="Line 104"/>
            <p:cNvSpPr>
              <a:spLocks noChangeShapeType="1"/>
            </p:cNvSpPr>
            <p:nvPr/>
          </p:nvSpPr>
          <p:spPr bwMode="auto">
            <a:xfrm>
              <a:off x="360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3" name="Line 105"/>
            <p:cNvSpPr>
              <a:spLocks noChangeShapeType="1"/>
            </p:cNvSpPr>
            <p:nvPr/>
          </p:nvSpPr>
          <p:spPr bwMode="auto">
            <a:xfrm flipV="1">
              <a:off x="360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4" name="Line 106"/>
            <p:cNvSpPr>
              <a:spLocks noChangeShapeType="1"/>
            </p:cNvSpPr>
            <p:nvPr/>
          </p:nvSpPr>
          <p:spPr bwMode="auto">
            <a:xfrm>
              <a:off x="364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5" name="Line 107"/>
            <p:cNvSpPr>
              <a:spLocks noChangeShapeType="1"/>
            </p:cNvSpPr>
            <p:nvPr/>
          </p:nvSpPr>
          <p:spPr bwMode="auto">
            <a:xfrm flipV="1">
              <a:off x="364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6" name="Line 108"/>
            <p:cNvSpPr>
              <a:spLocks noChangeShapeType="1"/>
            </p:cNvSpPr>
            <p:nvPr/>
          </p:nvSpPr>
          <p:spPr bwMode="auto">
            <a:xfrm>
              <a:off x="369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7" name="Line 109"/>
            <p:cNvSpPr>
              <a:spLocks noChangeShapeType="1"/>
            </p:cNvSpPr>
            <p:nvPr/>
          </p:nvSpPr>
          <p:spPr bwMode="auto">
            <a:xfrm flipV="1">
              <a:off x="369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8" name="Line 110"/>
            <p:cNvSpPr>
              <a:spLocks noChangeShapeType="1"/>
            </p:cNvSpPr>
            <p:nvPr/>
          </p:nvSpPr>
          <p:spPr bwMode="auto">
            <a:xfrm>
              <a:off x="374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59" name="Line 111"/>
            <p:cNvSpPr>
              <a:spLocks noChangeShapeType="1"/>
            </p:cNvSpPr>
            <p:nvPr/>
          </p:nvSpPr>
          <p:spPr bwMode="auto">
            <a:xfrm flipV="1">
              <a:off x="374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60" name="Line 112"/>
            <p:cNvSpPr>
              <a:spLocks noChangeShapeType="1"/>
            </p:cNvSpPr>
            <p:nvPr/>
          </p:nvSpPr>
          <p:spPr bwMode="auto">
            <a:xfrm>
              <a:off x="379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61" name="Line 113"/>
            <p:cNvSpPr>
              <a:spLocks noChangeShapeType="1"/>
            </p:cNvSpPr>
            <p:nvPr/>
          </p:nvSpPr>
          <p:spPr bwMode="auto">
            <a:xfrm flipV="1">
              <a:off x="379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62" name="Line 114"/>
            <p:cNvSpPr>
              <a:spLocks noChangeShapeType="1"/>
            </p:cNvSpPr>
            <p:nvPr/>
          </p:nvSpPr>
          <p:spPr bwMode="auto">
            <a:xfrm>
              <a:off x="3840" y="3216"/>
              <a:ext cx="144" cy="0"/>
            </a:xfrm>
            <a:prstGeom prst="line">
              <a:avLst/>
            </a:prstGeom>
            <a:noFill/>
            <a:ln w="12700">
              <a:solidFill>
                <a:schemeClr val="tx1"/>
              </a:solidFill>
              <a:round/>
              <a:headEnd/>
              <a:tailEnd/>
            </a:ln>
            <a:effectLst/>
          </p:spPr>
          <p:txBody>
            <a:bodyPr wrap="none" anchor="ctr"/>
            <a:lstStyle/>
            <a:p>
              <a:endParaRPr lang="en-IN"/>
            </a:p>
          </p:txBody>
        </p:sp>
        <p:sp>
          <p:nvSpPr>
            <p:cNvPr id="181363" name="Line 115"/>
            <p:cNvSpPr>
              <a:spLocks noChangeShapeType="1"/>
            </p:cNvSpPr>
            <p:nvPr/>
          </p:nvSpPr>
          <p:spPr bwMode="auto">
            <a:xfrm>
              <a:off x="3840" y="3360"/>
              <a:ext cx="144" cy="0"/>
            </a:xfrm>
            <a:prstGeom prst="line">
              <a:avLst/>
            </a:prstGeom>
            <a:noFill/>
            <a:ln w="12700">
              <a:solidFill>
                <a:schemeClr val="tx1"/>
              </a:solidFill>
              <a:round/>
              <a:headEnd/>
              <a:tailEnd/>
            </a:ln>
            <a:effectLst/>
          </p:spPr>
          <p:txBody>
            <a:bodyPr wrap="none" anchor="ctr"/>
            <a:lstStyle/>
            <a:p>
              <a:endParaRPr lang="en-IN"/>
            </a:p>
          </p:txBody>
        </p:sp>
        <p:sp>
          <p:nvSpPr>
            <p:cNvPr id="181364" name="Line 116"/>
            <p:cNvSpPr>
              <a:spLocks noChangeShapeType="1"/>
            </p:cNvSpPr>
            <p:nvPr/>
          </p:nvSpPr>
          <p:spPr bwMode="auto">
            <a:xfrm>
              <a:off x="398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65" name="Line 117"/>
            <p:cNvSpPr>
              <a:spLocks noChangeShapeType="1"/>
            </p:cNvSpPr>
            <p:nvPr/>
          </p:nvSpPr>
          <p:spPr bwMode="auto">
            <a:xfrm flipV="1">
              <a:off x="398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66" name="Line 118"/>
            <p:cNvSpPr>
              <a:spLocks noChangeShapeType="1"/>
            </p:cNvSpPr>
            <p:nvPr/>
          </p:nvSpPr>
          <p:spPr bwMode="auto">
            <a:xfrm>
              <a:off x="403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67" name="Line 119"/>
            <p:cNvSpPr>
              <a:spLocks noChangeShapeType="1"/>
            </p:cNvSpPr>
            <p:nvPr/>
          </p:nvSpPr>
          <p:spPr bwMode="auto">
            <a:xfrm flipV="1">
              <a:off x="403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68" name="Line 120"/>
            <p:cNvSpPr>
              <a:spLocks noChangeShapeType="1"/>
            </p:cNvSpPr>
            <p:nvPr/>
          </p:nvSpPr>
          <p:spPr bwMode="auto">
            <a:xfrm>
              <a:off x="408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69" name="Line 121"/>
            <p:cNvSpPr>
              <a:spLocks noChangeShapeType="1"/>
            </p:cNvSpPr>
            <p:nvPr/>
          </p:nvSpPr>
          <p:spPr bwMode="auto">
            <a:xfrm flipV="1">
              <a:off x="408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0" name="Line 122"/>
            <p:cNvSpPr>
              <a:spLocks noChangeShapeType="1"/>
            </p:cNvSpPr>
            <p:nvPr/>
          </p:nvSpPr>
          <p:spPr bwMode="auto">
            <a:xfrm>
              <a:off x="412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1" name="Line 123"/>
            <p:cNvSpPr>
              <a:spLocks noChangeShapeType="1"/>
            </p:cNvSpPr>
            <p:nvPr/>
          </p:nvSpPr>
          <p:spPr bwMode="auto">
            <a:xfrm flipV="1">
              <a:off x="412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2" name="Line 124"/>
            <p:cNvSpPr>
              <a:spLocks noChangeShapeType="1"/>
            </p:cNvSpPr>
            <p:nvPr/>
          </p:nvSpPr>
          <p:spPr bwMode="auto">
            <a:xfrm>
              <a:off x="417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3" name="Line 125"/>
            <p:cNvSpPr>
              <a:spLocks noChangeShapeType="1"/>
            </p:cNvSpPr>
            <p:nvPr/>
          </p:nvSpPr>
          <p:spPr bwMode="auto">
            <a:xfrm flipV="1">
              <a:off x="4176"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4" name="Line 126"/>
            <p:cNvSpPr>
              <a:spLocks noChangeShapeType="1"/>
            </p:cNvSpPr>
            <p:nvPr/>
          </p:nvSpPr>
          <p:spPr bwMode="auto">
            <a:xfrm>
              <a:off x="422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5" name="Line 127"/>
            <p:cNvSpPr>
              <a:spLocks noChangeShapeType="1"/>
            </p:cNvSpPr>
            <p:nvPr/>
          </p:nvSpPr>
          <p:spPr bwMode="auto">
            <a:xfrm flipV="1">
              <a:off x="4224"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6" name="Line 128"/>
            <p:cNvSpPr>
              <a:spLocks noChangeShapeType="1"/>
            </p:cNvSpPr>
            <p:nvPr/>
          </p:nvSpPr>
          <p:spPr bwMode="auto">
            <a:xfrm>
              <a:off x="427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7" name="Line 129"/>
            <p:cNvSpPr>
              <a:spLocks noChangeShapeType="1"/>
            </p:cNvSpPr>
            <p:nvPr/>
          </p:nvSpPr>
          <p:spPr bwMode="auto">
            <a:xfrm flipV="1">
              <a:off x="4272"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8" name="Line 130"/>
            <p:cNvSpPr>
              <a:spLocks noChangeShapeType="1"/>
            </p:cNvSpPr>
            <p:nvPr/>
          </p:nvSpPr>
          <p:spPr bwMode="auto">
            <a:xfrm>
              <a:off x="432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79" name="Line 131"/>
            <p:cNvSpPr>
              <a:spLocks noChangeShapeType="1"/>
            </p:cNvSpPr>
            <p:nvPr/>
          </p:nvSpPr>
          <p:spPr bwMode="auto">
            <a:xfrm flipV="1">
              <a:off x="4320" y="3216"/>
              <a:ext cx="48" cy="144"/>
            </a:xfrm>
            <a:prstGeom prst="line">
              <a:avLst/>
            </a:prstGeom>
            <a:noFill/>
            <a:ln w="12700">
              <a:solidFill>
                <a:schemeClr val="tx1"/>
              </a:solidFill>
              <a:round/>
              <a:headEnd/>
              <a:tailEnd/>
            </a:ln>
            <a:effectLst/>
          </p:spPr>
          <p:txBody>
            <a:bodyPr wrap="none" anchor="ctr"/>
            <a:lstStyle/>
            <a:p>
              <a:endParaRPr lang="en-IN"/>
            </a:p>
          </p:txBody>
        </p:sp>
        <p:sp>
          <p:nvSpPr>
            <p:cNvPr id="181380" name="Line 132"/>
            <p:cNvSpPr>
              <a:spLocks noChangeShapeType="1"/>
            </p:cNvSpPr>
            <p:nvPr/>
          </p:nvSpPr>
          <p:spPr bwMode="auto">
            <a:xfrm>
              <a:off x="436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81" name="Line 133"/>
            <p:cNvSpPr>
              <a:spLocks noChangeShapeType="1"/>
            </p:cNvSpPr>
            <p:nvPr/>
          </p:nvSpPr>
          <p:spPr bwMode="auto">
            <a:xfrm flipV="1">
              <a:off x="4368" y="3216"/>
              <a:ext cx="48" cy="144"/>
            </a:xfrm>
            <a:prstGeom prst="line">
              <a:avLst/>
            </a:prstGeom>
            <a:noFill/>
            <a:ln w="12700">
              <a:solidFill>
                <a:schemeClr val="tx1"/>
              </a:solidFill>
              <a:round/>
              <a:headEnd/>
              <a:tailEnd/>
            </a:ln>
            <a:effectLst/>
          </p:spPr>
          <p:txBody>
            <a:bodyPr wrap="none" anchor="ctr"/>
            <a:lstStyle/>
            <a:p>
              <a:endParaRPr lang="en-IN"/>
            </a:p>
          </p:txBody>
        </p:sp>
        <p:sp>
          <p:nvSpPr>
            <p:cNvPr id="181382" name="Line 134"/>
            <p:cNvSpPr>
              <a:spLocks noChangeShapeType="1"/>
            </p:cNvSpPr>
            <p:nvPr/>
          </p:nvSpPr>
          <p:spPr bwMode="auto">
            <a:xfrm>
              <a:off x="1344" y="3648"/>
              <a:ext cx="240" cy="0"/>
            </a:xfrm>
            <a:prstGeom prst="line">
              <a:avLst/>
            </a:prstGeom>
            <a:noFill/>
            <a:ln w="12700">
              <a:solidFill>
                <a:schemeClr val="tx1"/>
              </a:solidFill>
              <a:round/>
              <a:headEnd/>
              <a:tailEnd/>
            </a:ln>
            <a:effectLst/>
          </p:spPr>
          <p:txBody>
            <a:bodyPr wrap="none" anchor="ctr"/>
            <a:lstStyle/>
            <a:p>
              <a:endParaRPr lang="en-IN"/>
            </a:p>
          </p:txBody>
        </p:sp>
        <p:sp>
          <p:nvSpPr>
            <p:cNvPr id="181383" name="Line 135"/>
            <p:cNvSpPr>
              <a:spLocks noChangeShapeType="1"/>
            </p:cNvSpPr>
            <p:nvPr/>
          </p:nvSpPr>
          <p:spPr bwMode="auto">
            <a:xfrm>
              <a:off x="1344" y="3504"/>
              <a:ext cx="240" cy="0"/>
            </a:xfrm>
            <a:prstGeom prst="line">
              <a:avLst/>
            </a:prstGeom>
            <a:noFill/>
            <a:ln w="12700">
              <a:solidFill>
                <a:schemeClr val="tx1"/>
              </a:solidFill>
              <a:round/>
              <a:headEnd/>
              <a:tailEnd/>
            </a:ln>
            <a:effectLst/>
          </p:spPr>
          <p:txBody>
            <a:bodyPr wrap="none" anchor="ctr"/>
            <a:lstStyle/>
            <a:p>
              <a:endParaRPr lang="en-IN"/>
            </a:p>
          </p:txBody>
        </p:sp>
        <p:sp>
          <p:nvSpPr>
            <p:cNvPr id="181384" name="Line 136"/>
            <p:cNvSpPr>
              <a:spLocks noChangeShapeType="1"/>
            </p:cNvSpPr>
            <p:nvPr/>
          </p:nvSpPr>
          <p:spPr bwMode="auto">
            <a:xfrm>
              <a:off x="1584" y="3504"/>
              <a:ext cx="48" cy="144"/>
            </a:xfrm>
            <a:prstGeom prst="line">
              <a:avLst/>
            </a:prstGeom>
            <a:noFill/>
            <a:ln w="12700">
              <a:solidFill>
                <a:schemeClr val="tx1"/>
              </a:solidFill>
              <a:round/>
              <a:headEnd/>
              <a:tailEnd/>
            </a:ln>
            <a:effectLst/>
          </p:spPr>
          <p:txBody>
            <a:bodyPr wrap="none" anchor="ctr"/>
            <a:lstStyle/>
            <a:p>
              <a:endParaRPr lang="en-IN"/>
            </a:p>
          </p:txBody>
        </p:sp>
        <p:sp>
          <p:nvSpPr>
            <p:cNvPr id="181385" name="Line 137"/>
            <p:cNvSpPr>
              <a:spLocks noChangeShapeType="1"/>
            </p:cNvSpPr>
            <p:nvPr/>
          </p:nvSpPr>
          <p:spPr bwMode="auto">
            <a:xfrm flipV="1">
              <a:off x="1584" y="3504"/>
              <a:ext cx="48" cy="144"/>
            </a:xfrm>
            <a:prstGeom prst="line">
              <a:avLst/>
            </a:prstGeom>
            <a:noFill/>
            <a:ln w="12700">
              <a:solidFill>
                <a:schemeClr val="tx1"/>
              </a:solidFill>
              <a:round/>
              <a:headEnd/>
              <a:tailEnd/>
            </a:ln>
            <a:effectLst/>
          </p:spPr>
          <p:txBody>
            <a:bodyPr wrap="none" anchor="ctr"/>
            <a:lstStyle/>
            <a:p>
              <a:endParaRPr lang="en-IN"/>
            </a:p>
          </p:txBody>
        </p:sp>
        <p:sp>
          <p:nvSpPr>
            <p:cNvPr id="181386" name="Line 138"/>
            <p:cNvSpPr>
              <a:spLocks noChangeShapeType="1"/>
            </p:cNvSpPr>
            <p:nvPr/>
          </p:nvSpPr>
          <p:spPr bwMode="auto">
            <a:xfrm>
              <a:off x="1632" y="3648"/>
              <a:ext cx="528" cy="0"/>
            </a:xfrm>
            <a:prstGeom prst="line">
              <a:avLst/>
            </a:prstGeom>
            <a:noFill/>
            <a:ln w="12700">
              <a:solidFill>
                <a:schemeClr val="tx1"/>
              </a:solidFill>
              <a:round/>
              <a:headEnd/>
              <a:tailEnd/>
            </a:ln>
            <a:effectLst/>
          </p:spPr>
          <p:txBody>
            <a:bodyPr wrap="none" anchor="ctr"/>
            <a:lstStyle/>
            <a:p>
              <a:endParaRPr lang="en-IN"/>
            </a:p>
          </p:txBody>
        </p:sp>
        <p:sp>
          <p:nvSpPr>
            <p:cNvPr id="181387" name="Line 139"/>
            <p:cNvSpPr>
              <a:spLocks noChangeShapeType="1"/>
            </p:cNvSpPr>
            <p:nvPr/>
          </p:nvSpPr>
          <p:spPr bwMode="auto">
            <a:xfrm>
              <a:off x="1632" y="3504"/>
              <a:ext cx="528" cy="0"/>
            </a:xfrm>
            <a:prstGeom prst="line">
              <a:avLst/>
            </a:prstGeom>
            <a:noFill/>
            <a:ln w="12700">
              <a:solidFill>
                <a:schemeClr val="tx1"/>
              </a:solidFill>
              <a:round/>
              <a:headEnd/>
              <a:tailEnd/>
            </a:ln>
            <a:effectLst/>
          </p:spPr>
          <p:txBody>
            <a:bodyPr wrap="none" anchor="ctr"/>
            <a:lstStyle/>
            <a:p>
              <a:endParaRPr lang="en-IN"/>
            </a:p>
          </p:txBody>
        </p:sp>
        <p:sp>
          <p:nvSpPr>
            <p:cNvPr id="181388" name="Line 140"/>
            <p:cNvSpPr>
              <a:spLocks noChangeShapeType="1"/>
            </p:cNvSpPr>
            <p:nvPr/>
          </p:nvSpPr>
          <p:spPr bwMode="auto">
            <a:xfrm>
              <a:off x="2160" y="3504"/>
              <a:ext cx="48" cy="144"/>
            </a:xfrm>
            <a:prstGeom prst="line">
              <a:avLst/>
            </a:prstGeom>
            <a:noFill/>
            <a:ln w="12700">
              <a:solidFill>
                <a:schemeClr val="tx1"/>
              </a:solidFill>
              <a:round/>
              <a:headEnd/>
              <a:tailEnd/>
            </a:ln>
            <a:effectLst/>
          </p:spPr>
          <p:txBody>
            <a:bodyPr wrap="none" anchor="ctr"/>
            <a:lstStyle/>
            <a:p>
              <a:endParaRPr lang="en-IN"/>
            </a:p>
          </p:txBody>
        </p:sp>
        <p:sp>
          <p:nvSpPr>
            <p:cNvPr id="181389" name="Line 141"/>
            <p:cNvSpPr>
              <a:spLocks noChangeShapeType="1"/>
            </p:cNvSpPr>
            <p:nvPr/>
          </p:nvSpPr>
          <p:spPr bwMode="auto">
            <a:xfrm flipV="1">
              <a:off x="2160" y="3504"/>
              <a:ext cx="48" cy="144"/>
            </a:xfrm>
            <a:prstGeom prst="line">
              <a:avLst/>
            </a:prstGeom>
            <a:noFill/>
            <a:ln w="12700">
              <a:solidFill>
                <a:schemeClr val="tx1"/>
              </a:solidFill>
              <a:round/>
              <a:headEnd/>
              <a:tailEnd/>
            </a:ln>
            <a:effectLst/>
          </p:spPr>
          <p:txBody>
            <a:bodyPr wrap="none" anchor="ctr"/>
            <a:lstStyle/>
            <a:p>
              <a:endParaRPr lang="en-IN"/>
            </a:p>
          </p:txBody>
        </p:sp>
        <p:sp>
          <p:nvSpPr>
            <p:cNvPr id="181390" name="Line 142"/>
            <p:cNvSpPr>
              <a:spLocks noChangeShapeType="1"/>
            </p:cNvSpPr>
            <p:nvPr/>
          </p:nvSpPr>
          <p:spPr bwMode="auto">
            <a:xfrm>
              <a:off x="2208" y="3648"/>
              <a:ext cx="528" cy="0"/>
            </a:xfrm>
            <a:prstGeom prst="line">
              <a:avLst/>
            </a:prstGeom>
            <a:noFill/>
            <a:ln w="12700">
              <a:solidFill>
                <a:schemeClr val="tx1"/>
              </a:solidFill>
              <a:round/>
              <a:headEnd/>
              <a:tailEnd/>
            </a:ln>
            <a:effectLst/>
          </p:spPr>
          <p:txBody>
            <a:bodyPr wrap="none" anchor="ctr"/>
            <a:lstStyle/>
            <a:p>
              <a:endParaRPr lang="en-IN"/>
            </a:p>
          </p:txBody>
        </p:sp>
        <p:sp>
          <p:nvSpPr>
            <p:cNvPr id="181391" name="Line 143"/>
            <p:cNvSpPr>
              <a:spLocks noChangeShapeType="1"/>
            </p:cNvSpPr>
            <p:nvPr/>
          </p:nvSpPr>
          <p:spPr bwMode="auto">
            <a:xfrm>
              <a:off x="2208" y="3504"/>
              <a:ext cx="528" cy="0"/>
            </a:xfrm>
            <a:prstGeom prst="line">
              <a:avLst/>
            </a:prstGeom>
            <a:noFill/>
            <a:ln w="12700">
              <a:solidFill>
                <a:schemeClr val="tx1"/>
              </a:solidFill>
              <a:round/>
              <a:headEnd/>
              <a:tailEnd/>
            </a:ln>
            <a:effectLst/>
          </p:spPr>
          <p:txBody>
            <a:bodyPr wrap="none" anchor="ctr"/>
            <a:lstStyle/>
            <a:p>
              <a:endParaRPr lang="en-IN"/>
            </a:p>
          </p:txBody>
        </p:sp>
        <p:sp>
          <p:nvSpPr>
            <p:cNvPr id="181392" name="Line 144"/>
            <p:cNvSpPr>
              <a:spLocks noChangeShapeType="1"/>
            </p:cNvSpPr>
            <p:nvPr/>
          </p:nvSpPr>
          <p:spPr bwMode="auto">
            <a:xfrm>
              <a:off x="2736" y="3504"/>
              <a:ext cx="48" cy="144"/>
            </a:xfrm>
            <a:prstGeom prst="line">
              <a:avLst/>
            </a:prstGeom>
            <a:noFill/>
            <a:ln w="12700">
              <a:solidFill>
                <a:schemeClr val="tx1"/>
              </a:solidFill>
              <a:round/>
              <a:headEnd/>
              <a:tailEnd/>
            </a:ln>
            <a:effectLst/>
          </p:spPr>
          <p:txBody>
            <a:bodyPr wrap="none" anchor="ctr"/>
            <a:lstStyle/>
            <a:p>
              <a:endParaRPr lang="en-IN"/>
            </a:p>
          </p:txBody>
        </p:sp>
        <p:sp>
          <p:nvSpPr>
            <p:cNvPr id="181393" name="Line 145"/>
            <p:cNvSpPr>
              <a:spLocks noChangeShapeType="1"/>
            </p:cNvSpPr>
            <p:nvPr/>
          </p:nvSpPr>
          <p:spPr bwMode="auto">
            <a:xfrm flipV="1">
              <a:off x="2736" y="3504"/>
              <a:ext cx="48" cy="144"/>
            </a:xfrm>
            <a:prstGeom prst="line">
              <a:avLst/>
            </a:prstGeom>
            <a:noFill/>
            <a:ln w="12700">
              <a:solidFill>
                <a:schemeClr val="tx1"/>
              </a:solidFill>
              <a:round/>
              <a:headEnd/>
              <a:tailEnd/>
            </a:ln>
            <a:effectLst/>
          </p:spPr>
          <p:txBody>
            <a:bodyPr wrap="none" anchor="ctr"/>
            <a:lstStyle/>
            <a:p>
              <a:endParaRPr lang="en-IN"/>
            </a:p>
          </p:txBody>
        </p:sp>
        <p:sp>
          <p:nvSpPr>
            <p:cNvPr id="181394" name="Line 146"/>
            <p:cNvSpPr>
              <a:spLocks noChangeShapeType="1"/>
            </p:cNvSpPr>
            <p:nvPr/>
          </p:nvSpPr>
          <p:spPr bwMode="auto">
            <a:xfrm>
              <a:off x="2784" y="3648"/>
              <a:ext cx="528" cy="0"/>
            </a:xfrm>
            <a:prstGeom prst="line">
              <a:avLst/>
            </a:prstGeom>
            <a:noFill/>
            <a:ln w="12700">
              <a:solidFill>
                <a:schemeClr val="tx1"/>
              </a:solidFill>
              <a:round/>
              <a:headEnd/>
              <a:tailEnd/>
            </a:ln>
            <a:effectLst/>
          </p:spPr>
          <p:txBody>
            <a:bodyPr wrap="none" anchor="ctr"/>
            <a:lstStyle/>
            <a:p>
              <a:endParaRPr lang="en-IN"/>
            </a:p>
          </p:txBody>
        </p:sp>
        <p:sp>
          <p:nvSpPr>
            <p:cNvPr id="181395" name="Line 147"/>
            <p:cNvSpPr>
              <a:spLocks noChangeShapeType="1"/>
            </p:cNvSpPr>
            <p:nvPr/>
          </p:nvSpPr>
          <p:spPr bwMode="auto">
            <a:xfrm>
              <a:off x="2784" y="3504"/>
              <a:ext cx="528" cy="0"/>
            </a:xfrm>
            <a:prstGeom prst="line">
              <a:avLst/>
            </a:prstGeom>
            <a:noFill/>
            <a:ln w="12700">
              <a:solidFill>
                <a:schemeClr val="tx1"/>
              </a:solidFill>
              <a:round/>
              <a:headEnd/>
              <a:tailEnd/>
            </a:ln>
            <a:effectLst/>
          </p:spPr>
          <p:txBody>
            <a:bodyPr wrap="none" anchor="ctr"/>
            <a:lstStyle/>
            <a:p>
              <a:endParaRPr lang="en-IN"/>
            </a:p>
          </p:txBody>
        </p:sp>
        <p:sp>
          <p:nvSpPr>
            <p:cNvPr id="181396" name="Line 148"/>
            <p:cNvSpPr>
              <a:spLocks noChangeShapeType="1"/>
            </p:cNvSpPr>
            <p:nvPr/>
          </p:nvSpPr>
          <p:spPr bwMode="auto">
            <a:xfrm>
              <a:off x="3312" y="3504"/>
              <a:ext cx="48" cy="144"/>
            </a:xfrm>
            <a:prstGeom prst="line">
              <a:avLst/>
            </a:prstGeom>
            <a:noFill/>
            <a:ln w="12700">
              <a:solidFill>
                <a:schemeClr val="tx1"/>
              </a:solidFill>
              <a:round/>
              <a:headEnd/>
              <a:tailEnd/>
            </a:ln>
            <a:effectLst/>
          </p:spPr>
          <p:txBody>
            <a:bodyPr wrap="none" anchor="ctr"/>
            <a:lstStyle/>
            <a:p>
              <a:endParaRPr lang="en-IN"/>
            </a:p>
          </p:txBody>
        </p:sp>
        <p:sp>
          <p:nvSpPr>
            <p:cNvPr id="181397" name="Line 149"/>
            <p:cNvSpPr>
              <a:spLocks noChangeShapeType="1"/>
            </p:cNvSpPr>
            <p:nvPr/>
          </p:nvSpPr>
          <p:spPr bwMode="auto">
            <a:xfrm flipV="1">
              <a:off x="3312" y="3504"/>
              <a:ext cx="48" cy="144"/>
            </a:xfrm>
            <a:prstGeom prst="line">
              <a:avLst/>
            </a:prstGeom>
            <a:noFill/>
            <a:ln w="12700">
              <a:solidFill>
                <a:schemeClr val="tx1"/>
              </a:solidFill>
              <a:round/>
              <a:headEnd/>
              <a:tailEnd/>
            </a:ln>
            <a:effectLst/>
          </p:spPr>
          <p:txBody>
            <a:bodyPr wrap="none" anchor="ctr"/>
            <a:lstStyle/>
            <a:p>
              <a:endParaRPr lang="en-IN"/>
            </a:p>
          </p:txBody>
        </p:sp>
        <p:sp>
          <p:nvSpPr>
            <p:cNvPr id="181398" name="Line 150"/>
            <p:cNvSpPr>
              <a:spLocks noChangeShapeType="1"/>
            </p:cNvSpPr>
            <p:nvPr/>
          </p:nvSpPr>
          <p:spPr bwMode="auto">
            <a:xfrm>
              <a:off x="3360" y="3648"/>
              <a:ext cx="528" cy="0"/>
            </a:xfrm>
            <a:prstGeom prst="line">
              <a:avLst/>
            </a:prstGeom>
            <a:noFill/>
            <a:ln w="12700">
              <a:solidFill>
                <a:schemeClr val="tx1"/>
              </a:solidFill>
              <a:round/>
              <a:headEnd/>
              <a:tailEnd/>
            </a:ln>
            <a:effectLst/>
          </p:spPr>
          <p:txBody>
            <a:bodyPr wrap="none" anchor="ctr"/>
            <a:lstStyle/>
            <a:p>
              <a:endParaRPr lang="en-IN"/>
            </a:p>
          </p:txBody>
        </p:sp>
        <p:sp>
          <p:nvSpPr>
            <p:cNvPr id="181399" name="Line 151"/>
            <p:cNvSpPr>
              <a:spLocks noChangeShapeType="1"/>
            </p:cNvSpPr>
            <p:nvPr/>
          </p:nvSpPr>
          <p:spPr bwMode="auto">
            <a:xfrm>
              <a:off x="3360" y="3504"/>
              <a:ext cx="528" cy="0"/>
            </a:xfrm>
            <a:prstGeom prst="line">
              <a:avLst/>
            </a:prstGeom>
            <a:noFill/>
            <a:ln w="12700">
              <a:solidFill>
                <a:schemeClr val="tx1"/>
              </a:solidFill>
              <a:round/>
              <a:headEnd/>
              <a:tailEnd/>
            </a:ln>
            <a:effectLst/>
          </p:spPr>
          <p:txBody>
            <a:bodyPr wrap="none" anchor="ctr"/>
            <a:lstStyle/>
            <a:p>
              <a:endParaRPr lang="en-IN"/>
            </a:p>
          </p:txBody>
        </p:sp>
        <p:sp>
          <p:nvSpPr>
            <p:cNvPr id="181400" name="Line 152"/>
            <p:cNvSpPr>
              <a:spLocks noChangeShapeType="1"/>
            </p:cNvSpPr>
            <p:nvPr/>
          </p:nvSpPr>
          <p:spPr bwMode="auto">
            <a:xfrm>
              <a:off x="3888" y="3504"/>
              <a:ext cx="48" cy="144"/>
            </a:xfrm>
            <a:prstGeom prst="line">
              <a:avLst/>
            </a:prstGeom>
            <a:noFill/>
            <a:ln w="12700">
              <a:solidFill>
                <a:schemeClr val="tx1"/>
              </a:solidFill>
              <a:round/>
              <a:headEnd/>
              <a:tailEnd/>
            </a:ln>
            <a:effectLst/>
          </p:spPr>
          <p:txBody>
            <a:bodyPr wrap="none" anchor="ctr"/>
            <a:lstStyle/>
            <a:p>
              <a:endParaRPr lang="en-IN"/>
            </a:p>
          </p:txBody>
        </p:sp>
        <p:sp>
          <p:nvSpPr>
            <p:cNvPr id="181401" name="Line 153"/>
            <p:cNvSpPr>
              <a:spLocks noChangeShapeType="1"/>
            </p:cNvSpPr>
            <p:nvPr/>
          </p:nvSpPr>
          <p:spPr bwMode="auto">
            <a:xfrm flipV="1">
              <a:off x="3888" y="3504"/>
              <a:ext cx="48" cy="144"/>
            </a:xfrm>
            <a:prstGeom prst="line">
              <a:avLst/>
            </a:prstGeom>
            <a:noFill/>
            <a:ln w="12700">
              <a:solidFill>
                <a:schemeClr val="tx1"/>
              </a:solidFill>
              <a:round/>
              <a:headEnd/>
              <a:tailEnd/>
            </a:ln>
            <a:effectLst/>
          </p:spPr>
          <p:txBody>
            <a:bodyPr wrap="none" anchor="ctr"/>
            <a:lstStyle/>
            <a:p>
              <a:endParaRPr lang="en-IN"/>
            </a:p>
          </p:txBody>
        </p:sp>
        <p:sp>
          <p:nvSpPr>
            <p:cNvPr id="181402" name="Line 154"/>
            <p:cNvSpPr>
              <a:spLocks noChangeShapeType="1"/>
            </p:cNvSpPr>
            <p:nvPr/>
          </p:nvSpPr>
          <p:spPr bwMode="auto">
            <a:xfrm>
              <a:off x="3936" y="3648"/>
              <a:ext cx="480" cy="0"/>
            </a:xfrm>
            <a:prstGeom prst="line">
              <a:avLst/>
            </a:prstGeom>
            <a:noFill/>
            <a:ln w="12700">
              <a:solidFill>
                <a:schemeClr val="tx1"/>
              </a:solidFill>
              <a:round/>
              <a:headEnd/>
              <a:tailEnd/>
            </a:ln>
            <a:effectLst/>
          </p:spPr>
          <p:txBody>
            <a:bodyPr wrap="none" anchor="ctr"/>
            <a:lstStyle/>
            <a:p>
              <a:endParaRPr lang="en-IN"/>
            </a:p>
          </p:txBody>
        </p:sp>
        <p:sp>
          <p:nvSpPr>
            <p:cNvPr id="181403" name="Line 155"/>
            <p:cNvSpPr>
              <a:spLocks noChangeShapeType="1"/>
            </p:cNvSpPr>
            <p:nvPr/>
          </p:nvSpPr>
          <p:spPr bwMode="auto">
            <a:xfrm>
              <a:off x="3936" y="3504"/>
              <a:ext cx="480" cy="0"/>
            </a:xfrm>
            <a:prstGeom prst="line">
              <a:avLst/>
            </a:prstGeom>
            <a:noFill/>
            <a:ln w="12700">
              <a:solidFill>
                <a:schemeClr val="tx1"/>
              </a:solidFill>
              <a:round/>
              <a:headEnd/>
              <a:tailEnd/>
            </a:ln>
            <a:effectLst/>
          </p:spPr>
          <p:txBody>
            <a:bodyPr wrap="none" anchor="ctr"/>
            <a:lstStyle/>
            <a:p>
              <a:endParaRPr lang="en-IN"/>
            </a:p>
          </p:txBody>
        </p:sp>
        <p:sp>
          <p:nvSpPr>
            <p:cNvPr id="181404" name="Line 156"/>
            <p:cNvSpPr>
              <a:spLocks noChangeShapeType="1"/>
            </p:cNvSpPr>
            <p:nvPr/>
          </p:nvSpPr>
          <p:spPr bwMode="auto">
            <a:xfrm>
              <a:off x="3888" y="3360"/>
              <a:ext cx="144" cy="144"/>
            </a:xfrm>
            <a:prstGeom prst="line">
              <a:avLst/>
            </a:prstGeom>
            <a:noFill/>
            <a:ln w="12700">
              <a:solidFill>
                <a:schemeClr val="tx1"/>
              </a:solidFill>
              <a:round/>
              <a:headEnd/>
              <a:tailEnd type="triangle" w="med" len="med"/>
            </a:ln>
            <a:effectLst/>
          </p:spPr>
          <p:txBody>
            <a:bodyPr wrap="none" anchor="ctr"/>
            <a:lstStyle/>
            <a:p>
              <a:endParaRPr lang="en-IN"/>
            </a:p>
          </p:txBody>
        </p:sp>
        <p:sp>
          <p:nvSpPr>
            <p:cNvPr id="181405" name="Line 157"/>
            <p:cNvSpPr>
              <a:spLocks noChangeShapeType="1"/>
            </p:cNvSpPr>
            <p:nvPr/>
          </p:nvSpPr>
          <p:spPr bwMode="auto">
            <a:xfrm>
              <a:off x="3312" y="3360"/>
              <a:ext cx="144" cy="144"/>
            </a:xfrm>
            <a:prstGeom prst="line">
              <a:avLst/>
            </a:prstGeom>
            <a:noFill/>
            <a:ln w="12700">
              <a:solidFill>
                <a:schemeClr val="tx1"/>
              </a:solidFill>
              <a:round/>
              <a:headEnd/>
              <a:tailEnd type="triangle" w="med" len="med"/>
            </a:ln>
            <a:effectLst/>
          </p:spPr>
          <p:txBody>
            <a:bodyPr wrap="none" anchor="ctr"/>
            <a:lstStyle/>
            <a:p>
              <a:endParaRPr lang="en-IN"/>
            </a:p>
          </p:txBody>
        </p:sp>
        <p:sp>
          <p:nvSpPr>
            <p:cNvPr id="181406" name="Line 158"/>
            <p:cNvSpPr>
              <a:spLocks noChangeShapeType="1"/>
            </p:cNvSpPr>
            <p:nvPr/>
          </p:nvSpPr>
          <p:spPr bwMode="auto">
            <a:xfrm>
              <a:off x="2736" y="3360"/>
              <a:ext cx="144" cy="144"/>
            </a:xfrm>
            <a:prstGeom prst="line">
              <a:avLst/>
            </a:prstGeom>
            <a:noFill/>
            <a:ln w="12700">
              <a:solidFill>
                <a:schemeClr val="tx1"/>
              </a:solidFill>
              <a:round/>
              <a:headEnd/>
              <a:tailEnd type="triangle" w="med" len="med"/>
            </a:ln>
            <a:effectLst/>
          </p:spPr>
          <p:txBody>
            <a:bodyPr wrap="none" anchor="ctr"/>
            <a:lstStyle/>
            <a:p>
              <a:endParaRPr lang="en-IN"/>
            </a:p>
          </p:txBody>
        </p:sp>
        <p:sp>
          <p:nvSpPr>
            <p:cNvPr id="181407" name="Line 159"/>
            <p:cNvSpPr>
              <a:spLocks noChangeShapeType="1"/>
            </p:cNvSpPr>
            <p:nvPr/>
          </p:nvSpPr>
          <p:spPr bwMode="auto">
            <a:xfrm>
              <a:off x="2160" y="3360"/>
              <a:ext cx="144" cy="144"/>
            </a:xfrm>
            <a:prstGeom prst="line">
              <a:avLst/>
            </a:prstGeom>
            <a:noFill/>
            <a:ln w="12700">
              <a:solidFill>
                <a:schemeClr val="tx1"/>
              </a:solidFill>
              <a:round/>
              <a:headEnd/>
              <a:tailEnd type="triangle" w="med" len="med"/>
            </a:ln>
            <a:effectLst/>
          </p:spPr>
          <p:txBody>
            <a:bodyPr wrap="none" anchor="ctr"/>
            <a:lstStyle/>
            <a:p>
              <a:endParaRPr lang="en-IN"/>
            </a:p>
          </p:txBody>
        </p:sp>
        <p:sp>
          <p:nvSpPr>
            <p:cNvPr id="181408" name="Line 160"/>
            <p:cNvSpPr>
              <a:spLocks noChangeShapeType="1"/>
            </p:cNvSpPr>
            <p:nvPr/>
          </p:nvSpPr>
          <p:spPr bwMode="auto">
            <a:xfrm>
              <a:off x="1584" y="3360"/>
              <a:ext cx="144" cy="144"/>
            </a:xfrm>
            <a:prstGeom prst="line">
              <a:avLst/>
            </a:prstGeom>
            <a:noFill/>
            <a:ln w="12700">
              <a:solidFill>
                <a:schemeClr val="tx1"/>
              </a:solidFill>
              <a:round/>
              <a:headEnd/>
              <a:tailEnd type="triangle" w="med" len="med"/>
            </a:ln>
            <a:effectLst/>
          </p:spPr>
          <p:txBody>
            <a:bodyPr wrap="none" anchor="ctr"/>
            <a:lstStyle/>
            <a:p>
              <a:endParaRPr lang="en-IN"/>
            </a:p>
          </p:txBody>
        </p:sp>
        <p:sp>
          <p:nvSpPr>
            <p:cNvPr id="181409" name="Text Box 161"/>
            <p:cNvSpPr txBox="1">
              <a:spLocks noChangeArrowheads="1"/>
            </p:cNvSpPr>
            <p:nvPr/>
          </p:nvSpPr>
          <p:spPr bwMode="auto">
            <a:xfrm>
              <a:off x="1248" y="3696"/>
              <a:ext cx="187" cy="192"/>
            </a:xfrm>
            <a:prstGeom prst="rect">
              <a:avLst/>
            </a:prstGeom>
            <a:noFill/>
            <a:ln w="12700">
              <a:noFill/>
              <a:miter lim="800000"/>
              <a:headEnd/>
              <a:tailEnd/>
            </a:ln>
            <a:effectLst/>
          </p:spPr>
          <p:txBody>
            <a:bodyPr wrap="none">
              <a:spAutoFit/>
            </a:bodyPr>
            <a:lstStyle/>
            <a:p>
              <a:r>
                <a:rPr lang="en-US" sz="1400" b="1"/>
                <a:t>0</a:t>
              </a:r>
              <a:endParaRPr lang="en-US"/>
            </a:p>
          </p:txBody>
        </p:sp>
        <p:sp>
          <p:nvSpPr>
            <p:cNvPr id="181410" name="Text Box 162"/>
            <p:cNvSpPr txBox="1">
              <a:spLocks noChangeArrowheads="1"/>
            </p:cNvSpPr>
            <p:nvPr/>
          </p:nvSpPr>
          <p:spPr bwMode="auto">
            <a:xfrm>
              <a:off x="1776" y="3696"/>
              <a:ext cx="187" cy="192"/>
            </a:xfrm>
            <a:prstGeom prst="rect">
              <a:avLst/>
            </a:prstGeom>
            <a:noFill/>
            <a:ln w="12700">
              <a:noFill/>
              <a:miter lim="800000"/>
              <a:headEnd/>
              <a:tailEnd/>
            </a:ln>
            <a:effectLst/>
          </p:spPr>
          <p:txBody>
            <a:bodyPr wrap="none">
              <a:spAutoFit/>
            </a:bodyPr>
            <a:lstStyle/>
            <a:p>
              <a:r>
                <a:rPr lang="en-US" sz="1400" b="1"/>
                <a:t>1</a:t>
              </a:r>
              <a:endParaRPr lang="en-US"/>
            </a:p>
          </p:txBody>
        </p:sp>
        <p:sp>
          <p:nvSpPr>
            <p:cNvPr id="181411" name="Text Box 163"/>
            <p:cNvSpPr txBox="1">
              <a:spLocks noChangeArrowheads="1"/>
            </p:cNvSpPr>
            <p:nvPr/>
          </p:nvSpPr>
          <p:spPr bwMode="auto">
            <a:xfrm>
              <a:off x="2352" y="3696"/>
              <a:ext cx="187" cy="192"/>
            </a:xfrm>
            <a:prstGeom prst="rect">
              <a:avLst/>
            </a:prstGeom>
            <a:noFill/>
            <a:ln w="12700">
              <a:noFill/>
              <a:miter lim="800000"/>
              <a:headEnd/>
              <a:tailEnd/>
            </a:ln>
            <a:effectLst/>
          </p:spPr>
          <p:txBody>
            <a:bodyPr wrap="none">
              <a:spAutoFit/>
            </a:bodyPr>
            <a:lstStyle/>
            <a:p>
              <a:r>
                <a:rPr lang="en-US" sz="1400" b="1"/>
                <a:t>2</a:t>
              </a:r>
              <a:endParaRPr lang="en-US"/>
            </a:p>
          </p:txBody>
        </p:sp>
        <p:sp>
          <p:nvSpPr>
            <p:cNvPr id="181412" name="Text Box 164"/>
            <p:cNvSpPr txBox="1">
              <a:spLocks noChangeArrowheads="1"/>
            </p:cNvSpPr>
            <p:nvPr/>
          </p:nvSpPr>
          <p:spPr bwMode="auto">
            <a:xfrm>
              <a:off x="2928" y="3696"/>
              <a:ext cx="187" cy="192"/>
            </a:xfrm>
            <a:prstGeom prst="rect">
              <a:avLst/>
            </a:prstGeom>
            <a:noFill/>
            <a:ln w="12700">
              <a:noFill/>
              <a:miter lim="800000"/>
              <a:headEnd/>
              <a:tailEnd/>
            </a:ln>
            <a:effectLst/>
          </p:spPr>
          <p:txBody>
            <a:bodyPr wrap="none">
              <a:spAutoFit/>
            </a:bodyPr>
            <a:lstStyle/>
            <a:p>
              <a:r>
                <a:rPr lang="en-US" sz="1400" b="1"/>
                <a:t>3</a:t>
              </a:r>
              <a:endParaRPr lang="en-US"/>
            </a:p>
          </p:txBody>
        </p:sp>
        <p:sp>
          <p:nvSpPr>
            <p:cNvPr id="181413" name="Text Box 165"/>
            <p:cNvSpPr txBox="1">
              <a:spLocks noChangeArrowheads="1"/>
            </p:cNvSpPr>
            <p:nvPr/>
          </p:nvSpPr>
          <p:spPr bwMode="auto">
            <a:xfrm>
              <a:off x="3504" y="3696"/>
              <a:ext cx="187" cy="192"/>
            </a:xfrm>
            <a:prstGeom prst="rect">
              <a:avLst/>
            </a:prstGeom>
            <a:noFill/>
            <a:ln w="12700">
              <a:noFill/>
              <a:miter lim="800000"/>
              <a:headEnd/>
              <a:tailEnd/>
            </a:ln>
            <a:effectLst/>
          </p:spPr>
          <p:txBody>
            <a:bodyPr wrap="none">
              <a:spAutoFit/>
            </a:bodyPr>
            <a:lstStyle/>
            <a:p>
              <a:r>
                <a:rPr lang="en-US" sz="1400" b="1"/>
                <a:t>4</a:t>
              </a:r>
              <a:endParaRPr lang="en-US"/>
            </a:p>
          </p:txBody>
        </p:sp>
        <p:sp>
          <p:nvSpPr>
            <p:cNvPr id="181414" name="Text Box 166"/>
            <p:cNvSpPr txBox="1">
              <a:spLocks noChangeArrowheads="1"/>
            </p:cNvSpPr>
            <p:nvPr/>
          </p:nvSpPr>
          <p:spPr bwMode="auto">
            <a:xfrm>
              <a:off x="4080" y="3696"/>
              <a:ext cx="187" cy="192"/>
            </a:xfrm>
            <a:prstGeom prst="rect">
              <a:avLst/>
            </a:prstGeom>
            <a:noFill/>
            <a:ln w="12700">
              <a:noFill/>
              <a:miter lim="800000"/>
              <a:headEnd/>
              <a:tailEnd/>
            </a:ln>
            <a:effectLst/>
          </p:spPr>
          <p:txBody>
            <a:bodyPr wrap="none">
              <a:spAutoFit/>
            </a:bodyPr>
            <a:lstStyle/>
            <a:p>
              <a:r>
                <a:rPr lang="en-US" sz="1400" b="1"/>
                <a:t>5</a:t>
              </a:r>
              <a:endParaRPr lang="en-US"/>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ooter Placeholder 4"/>
          <p:cNvSpPr>
            <a:spLocks noGrp="1"/>
          </p:cNvSpPr>
          <p:nvPr>
            <p:ph type="ftr" sz="quarter" idx="11"/>
          </p:nvPr>
        </p:nvSpPr>
        <p:spPr/>
        <p:txBody>
          <a:bodyPr/>
          <a:lstStyle/>
          <a:p>
            <a:r>
              <a:rPr lang="en-US"/>
              <a:t>FSMs</a:t>
            </a:r>
          </a:p>
        </p:txBody>
      </p:sp>
      <p:sp>
        <p:nvSpPr>
          <p:cNvPr id="113" name="Slide Number Placeholder 5"/>
          <p:cNvSpPr>
            <a:spLocks noGrp="1"/>
          </p:cNvSpPr>
          <p:nvPr>
            <p:ph type="sldNum" sz="quarter" idx="12"/>
          </p:nvPr>
        </p:nvSpPr>
        <p:spPr/>
        <p:txBody>
          <a:bodyPr/>
          <a:lstStyle/>
          <a:p>
            <a:fld id="{481D10F2-BF25-4442-8AA0-7E2691185368}" type="slidenum">
              <a:rPr lang="en-US"/>
              <a:pPr/>
              <a:t>5</a:t>
            </a:fld>
            <a:endParaRPr lang="en-US"/>
          </a:p>
        </p:txBody>
      </p:sp>
      <p:sp>
        <p:nvSpPr>
          <p:cNvPr id="232450" name="Rectangle 2"/>
          <p:cNvSpPr>
            <a:spLocks noGrp="1" noChangeArrowheads="1"/>
          </p:cNvSpPr>
          <p:nvPr>
            <p:ph type="title"/>
          </p:nvPr>
        </p:nvSpPr>
        <p:spPr/>
        <p:txBody>
          <a:bodyPr/>
          <a:lstStyle/>
          <a:p>
            <a:r>
              <a:rPr lang="en-US"/>
              <a:t>How do we turn a state diagram into logic?</a:t>
            </a:r>
          </a:p>
        </p:txBody>
      </p:sp>
      <p:sp>
        <p:nvSpPr>
          <p:cNvPr id="232451" name="Rectangle 3"/>
          <p:cNvSpPr>
            <a:spLocks noGrp="1" noChangeArrowheads="1"/>
          </p:cNvSpPr>
          <p:nvPr>
            <p:ph type="body" idx="1"/>
          </p:nvPr>
        </p:nvSpPr>
        <p:spPr>
          <a:xfrm>
            <a:off x="463550" y="1620838"/>
            <a:ext cx="8551863" cy="4514850"/>
          </a:xfrm>
        </p:spPr>
        <p:txBody>
          <a:bodyPr/>
          <a:lstStyle/>
          <a:p>
            <a:r>
              <a:rPr lang="en-US" dirty="0">
                <a:latin typeface="Calisto MT" pitchFamily="18" charset="0"/>
              </a:rPr>
              <a:t>e.g. counter</a:t>
            </a:r>
          </a:p>
          <a:p>
            <a:pPr lvl="1"/>
            <a:r>
              <a:rPr lang="en-US" dirty="0">
                <a:latin typeface="Calisto MT" pitchFamily="18" charset="0"/>
              </a:rPr>
              <a:t>flip-flops to hold state</a:t>
            </a:r>
          </a:p>
          <a:p>
            <a:pPr lvl="1"/>
            <a:r>
              <a:rPr lang="en-US" dirty="0">
                <a:latin typeface="Calisto MT" pitchFamily="18" charset="0"/>
              </a:rPr>
              <a:t>logic to compute next state</a:t>
            </a:r>
          </a:p>
          <a:p>
            <a:pPr lvl="1"/>
            <a:r>
              <a:rPr lang="en-US" dirty="0">
                <a:latin typeface="Calisto MT" pitchFamily="18" charset="0"/>
              </a:rPr>
              <a:t>clock signal controls when flip-flop memory can change</a:t>
            </a:r>
          </a:p>
          <a:p>
            <a:pPr lvl="2"/>
            <a:r>
              <a:rPr lang="en-US" dirty="0">
                <a:latin typeface="Calisto MT" pitchFamily="18" charset="0"/>
              </a:rPr>
              <a:t>wait just long enough for combinational logic to compute new value</a:t>
            </a:r>
          </a:p>
        </p:txBody>
      </p:sp>
      <p:grpSp>
        <p:nvGrpSpPr>
          <p:cNvPr id="232452" name="Group 4"/>
          <p:cNvGrpSpPr>
            <a:grpSpLocks/>
          </p:cNvGrpSpPr>
          <p:nvPr/>
        </p:nvGrpSpPr>
        <p:grpSpPr bwMode="auto">
          <a:xfrm>
            <a:off x="3382963" y="3565525"/>
            <a:ext cx="5203825" cy="2930525"/>
            <a:chOff x="889" y="2357"/>
            <a:chExt cx="3278" cy="1846"/>
          </a:xfrm>
        </p:grpSpPr>
        <p:sp>
          <p:nvSpPr>
            <p:cNvPr id="232453" name="Rectangle 5"/>
            <p:cNvSpPr>
              <a:spLocks noChangeArrowheads="1"/>
            </p:cNvSpPr>
            <p:nvPr/>
          </p:nvSpPr>
          <p:spPr bwMode="auto">
            <a:xfrm>
              <a:off x="1621" y="2663"/>
              <a:ext cx="328" cy="344"/>
            </a:xfrm>
            <a:prstGeom prst="rect">
              <a:avLst/>
            </a:prstGeom>
            <a:solidFill>
              <a:srgbClr val="FFFFFF"/>
            </a:solidFill>
            <a:ln w="12700">
              <a:solidFill>
                <a:srgbClr val="000000"/>
              </a:solidFill>
              <a:miter lim="800000"/>
              <a:headEnd/>
              <a:tailEnd/>
            </a:ln>
            <a:effectLst/>
          </p:spPr>
          <p:txBody>
            <a:bodyPr wrap="none" anchor="ctr"/>
            <a:lstStyle/>
            <a:p>
              <a:endParaRPr lang="en-IN"/>
            </a:p>
          </p:txBody>
        </p:sp>
        <p:sp>
          <p:nvSpPr>
            <p:cNvPr id="232454" name="Line 6"/>
            <p:cNvSpPr>
              <a:spLocks noChangeShapeType="1"/>
            </p:cNvSpPr>
            <p:nvPr/>
          </p:nvSpPr>
          <p:spPr bwMode="auto">
            <a:xfrm flipV="1">
              <a:off x="1741" y="2911"/>
              <a:ext cx="40" cy="96"/>
            </a:xfrm>
            <a:prstGeom prst="line">
              <a:avLst/>
            </a:prstGeom>
            <a:noFill/>
            <a:ln w="12700">
              <a:solidFill>
                <a:srgbClr val="000000"/>
              </a:solidFill>
              <a:round/>
              <a:headEnd/>
              <a:tailEnd/>
            </a:ln>
            <a:effectLst/>
          </p:spPr>
          <p:txBody>
            <a:bodyPr wrap="none" anchor="ctr"/>
            <a:lstStyle/>
            <a:p>
              <a:endParaRPr lang="en-IN"/>
            </a:p>
          </p:txBody>
        </p:sp>
        <p:sp>
          <p:nvSpPr>
            <p:cNvPr id="232455" name="Line 7"/>
            <p:cNvSpPr>
              <a:spLocks noChangeShapeType="1"/>
            </p:cNvSpPr>
            <p:nvPr/>
          </p:nvSpPr>
          <p:spPr bwMode="auto">
            <a:xfrm flipH="1" flipV="1">
              <a:off x="1781" y="2911"/>
              <a:ext cx="48" cy="96"/>
            </a:xfrm>
            <a:prstGeom prst="line">
              <a:avLst/>
            </a:prstGeom>
            <a:noFill/>
            <a:ln w="12700">
              <a:solidFill>
                <a:srgbClr val="000000"/>
              </a:solidFill>
              <a:round/>
              <a:headEnd/>
              <a:tailEnd/>
            </a:ln>
            <a:effectLst/>
          </p:spPr>
          <p:txBody>
            <a:bodyPr wrap="none" anchor="ctr"/>
            <a:lstStyle/>
            <a:p>
              <a:endParaRPr lang="en-IN"/>
            </a:p>
          </p:txBody>
        </p:sp>
        <p:sp>
          <p:nvSpPr>
            <p:cNvPr id="232456" name="Rectangle 8"/>
            <p:cNvSpPr>
              <a:spLocks noChangeArrowheads="1"/>
            </p:cNvSpPr>
            <p:nvPr/>
          </p:nvSpPr>
          <p:spPr bwMode="auto">
            <a:xfrm>
              <a:off x="1633" y="2739"/>
              <a:ext cx="160"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D</a:t>
              </a:r>
            </a:p>
          </p:txBody>
        </p:sp>
        <p:sp>
          <p:nvSpPr>
            <p:cNvPr id="232457" name="Rectangle 9"/>
            <p:cNvSpPr>
              <a:spLocks noChangeArrowheads="1"/>
            </p:cNvSpPr>
            <p:nvPr/>
          </p:nvSpPr>
          <p:spPr bwMode="auto">
            <a:xfrm>
              <a:off x="1801" y="2739"/>
              <a:ext cx="152"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Q</a:t>
              </a:r>
            </a:p>
          </p:txBody>
        </p:sp>
        <p:sp>
          <p:nvSpPr>
            <p:cNvPr id="232458" name="Rectangle 10"/>
            <p:cNvSpPr>
              <a:spLocks noChangeArrowheads="1"/>
            </p:cNvSpPr>
            <p:nvPr/>
          </p:nvSpPr>
          <p:spPr bwMode="auto">
            <a:xfrm>
              <a:off x="2445" y="2663"/>
              <a:ext cx="328" cy="344"/>
            </a:xfrm>
            <a:prstGeom prst="rect">
              <a:avLst/>
            </a:prstGeom>
            <a:solidFill>
              <a:srgbClr val="FFFFFF"/>
            </a:solidFill>
            <a:ln w="12700">
              <a:solidFill>
                <a:srgbClr val="000000"/>
              </a:solidFill>
              <a:miter lim="800000"/>
              <a:headEnd/>
              <a:tailEnd/>
            </a:ln>
            <a:effectLst/>
          </p:spPr>
          <p:txBody>
            <a:bodyPr wrap="none" anchor="ctr"/>
            <a:lstStyle/>
            <a:p>
              <a:endParaRPr lang="en-IN"/>
            </a:p>
          </p:txBody>
        </p:sp>
        <p:sp>
          <p:nvSpPr>
            <p:cNvPr id="232459" name="Line 11"/>
            <p:cNvSpPr>
              <a:spLocks noChangeShapeType="1"/>
            </p:cNvSpPr>
            <p:nvPr/>
          </p:nvSpPr>
          <p:spPr bwMode="auto">
            <a:xfrm flipV="1">
              <a:off x="2565" y="2911"/>
              <a:ext cx="32" cy="96"/>
            </a:xfrm>
            <a:prstGeom prst="line">
              <a:avLst/>
            </a:prstGeom>
            <a:noFill/>
            <a:ln w="12700">
              <a:solidFill>
                <a:srgbClr val="000000"/>
              </a:solidFill>
              <a:round/>
              <a:headEnd/>
              <a:tailEnd/>
            </a:ln>
            <a:effectLst/>
          </p:spPr>
          <p:txBody>
            <a:bodyPr wrap="none" anchor="ctr"/>
            <a:lstStyle/>
            <a:p>
              <a:endParaRPr lang="en-IN"/>
            </a:p>
          </p:txBody>
        </p:sp>
        <p:sp>
          <p:nvSpPr>
            <p:cNvPr id="232460" name="Line 12"/>
            <p:cNvSpPr>
              <a:spLocks noChangeShapeType="1"/>
            </p:cNvSpPr>
            <p:nvPr/>
          </p:nvSpPr>
          <p:spPr bwMode="auto">
            <a:xfrm flipH="1" flipV="1">
              <a:off x="2597" y="2911"/>
              <a:ext cx="48" cy="96"/>
            </a:xfrm>
            <a:prstGeom prst="line">
              <a:avLst/>
            </a:prstGeom>
            <a:noFill/>
            <a:ln w="12700">
              <a:solidFill>
                <a:srgbClr val="000000"/>
              </a:solidFill>
              <a:round/>
              <a:headEnd/>
              <a:tailEnd/>
            </a:ln>
            <a:effectLst/>
          </p:spPr>
          <p:txBody>
            <a:bodyPr wrap="none" anchor="ctr"/>
            <a:lstStyle/>
            <a:p>
              <a:endParaRPr lang="en-IN"/>
            </a:p>
          </p:txBody>
        </p:sp>
        <p:sp>
          <p:nvSpPr>
            <p:cNvPr id="232461" name="Rectangle 13"/>
            <p:cNvSpPr>
              <a:spLocks noChangeArrowheads="1"/>
            </p:cNvSpPr>
            <p:nvPr/>
          </p:nvSpPr>
          <p:spPr bwMode="auto">
            <a:xfrm>
              <a:off x="2457" y="2739"/>
              <a:ext cx="152"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D</a:t>
              </a:r>
            </a:p>
          </p:txBody>
        </p:sp>
        <p:sp>
          <p:nvSpPr>
            <p:cNvPr id="232462" name="Rectangle 14"/>
            <p:cNvSpPr>
              <a:spLocks noChangeArrowheads="1"/>
            </p:cNvSpPr>
            <p:nvPr/>
          </p:nvSpPr>
          <p:spPr bwMode="auto">
            <a:xfrm>
              <a:off x="2617" y="2739"/>
              <a:ext cx="160"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Q</a:t>
              </a:r>
            </a:p>
          </p:txBody>
        </p:sp>
        <p:sp>
          <p:nvSpPr>
            <p:cNvPr id="232463" name="Rectangle 15"/>
            <p:cNvSpPr>
              <a:spLocks noChangeArrowheads="1"/>
            </p:cNvSpPr>
            <p:nvPr/>
          </p:nvSpPr>
          <p:spPr bwMode="auto">
            <a:xfrm>
              <a:off x="3261" y="2663"/>
              <a:ext cx="328" cy="344"/>
            </a:xfrm>
            <a:prstGeom prst="rect">
              <a:avLst/>
            </a:prstGeom>
            <a:solidFill>
              <a:srgbClr val="FFFFFF"/>
            </a:solidFill>
            <a:ln w="12700">
              <a:solidFill>
                <a:srgbClr val="000000"/>
              </a:solidFill>
              <a:miter lim="800000"/>
              <a:headEnd/>
              <a:tailEnd/>
            </a:ln>
            <a:effectLst/>
          </p:spPr>
          <p:txBody>
            <a:bodyPr wrap="none" anchor="ctr"/>
            <a:lstStyle/>
            <a:p>
              <a:endParaRPr lang="en-IN"/>
            </a:p>
          </p:txBody>
        </p:sp>
        <p:sp>
          <p:nvSpPr>
            <p:cNvPr id="232464" name="Line 16"/>
            <p:cNvSpPr>
              <a:spLocks noChangeShapeType="1"/>
            </p:cNvSpPr>
            <p:nvPr/>
          </p:nvSpPr>
          <p:spPr bwMode="auto">
            <a:xfrm flipV="1">
              <a:off x="3381" y="2911"/>
              <a:ext cx="40" cy="96"/>
            </a:xfrm>
            <a:prstGeom prst="line">
              <a:avLst/>
            </a:prstGeom>
            <a:noFill/>
            <a:ln w="12700">
              <a:solidFill>
                <a:srgbClr val="000000"/>
              </a:solidFill>
              <a:round/>
              <a:headEnd/>
              <a:tailEnd/>
            </a:ln>
            <a:effectLst/>
          </p:spPr>
          <p:txBody>
            <a:bodyPr wrap="none" anchor="ctr"/>
            <a:lstStyle/>
            <a:p>
              <a:endParaRPr lang="en-IN"/>
            </a:p>
          </p:txBody>
        </p:sp>
        <p:sp>
          <p:nvSpPr>
            <p:cNvPr id="232465" name="Line 17"/>
            <p:cNvSpPr>
              <a:spLocks noChangeShapeType="1"/>
            </p:cNvSpPr>
            <p:nvPr/>
          </p:nvSpPr>
          <p:spPr bwMode="auto">
            <a:xfrm flipH="1" flipV="1">
              <a:off x="3421" y="2911"/>
              <a:ext cx="48" cy="96"/>
            </a:xfrm>
            <a:prstGeom prst="line">
              <a:avLst/>
            </a:prstGeom>
            <a:noFill/>
            <a:ln w="12700">
              <a:solidFill>
                <a:srgbClr val="000000"/>
              </a:solidFill>
              <a:round/>
              <a:headEnd/>
              <a:tailEnd/>
            </a:ln>
            <a:effectLst/>
          </p:spPr>
          <p:txBody>
            <a:bodyPr wrap="none" anchor="ctr"/>
            <a:lstStyle/>
            <a:p>
              <a:endParaRPr lang="en-IN"/>
            </a:p>
          </p:txBody>
        </p:sp>
        <p:sp>
          <p:nvSpPr>
            <p:cNvPr id="232466" name="Rectangle 18"/>
            <p:cNvSpPr>
              <a:spLocks noChangeArrowheads="1"/>
            </p:cNvSpPr>
            <p:nvPr/>
          </p:nvSpPr>
          <p:spPr bwMode="auto">
            <a:xfrm>
              <a:off x="3273" y="2739"/>
              <a:ext cx="160"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D</a:t>
              </a:r>
            </a:p>
          </p:txBody>
        </p:sp>
        <p:sp>
          <p:nvSpPr>
            <p:cNvPr id="232467" name="Rectangle 19"/>
            <p:cNvSpPr>
              <a:spLocks noChangeArrowheads="1"/>
            </p:cNvSpPr>
            <p:nvPr/>
          </p:nvSpPr>
          <p:spPr bwMode="auto">
            <a:xfrm>
              <a:off x="3441" y="2739"/>
              <a:ext cx="152"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Q</a:t>
              </a:r>
            </a:p>
          </p:txBody>
        </p:sp>
        <p:sp>
          <p:nvSpPr>
            <p:cNvPr id="232468" name="Line 20"/>
            <p:cNvSpPr>
              <a:spLocks noChangeShapeType="1"/>
            </p:cNvSpPr>
            <p:nvPr/>
          </p:nvSpPr>
          <p:spPr bwMode="auto">
            <a:xfrm>
              <a:off x="1541" y="2827"/>
              <a:ext cx="72" cy="0"/>
            </a:xfrm>
            <a:prstGeom prst="line">
              <a:avLst/>
            </a:prstGeom>
            <a:noFill/>
            <a:ln w="12700">
              <a:solidFill>
                <a:srgbClr val="000000"/>
              </a:solidFill>
              <a:round/>
              <a:headEnd/>
              <a:tailEnd/>
            </a:ln>
            <a:effectLst/>
          </p:spPr>
          <p:txBody>
            <a:bodyPr wrap="none" anchor="ctr"/>
            <a:lstStyle/>
            <a:p>
              <a:endParaRPr lang="en-IN"/>
            </a:p>
          </p:txBody>
        </p:sp>
        <p:sp>
          <p:nvSpPr>
            <p:cNvPr id="232469" name="Line 21"/>
            <p:cNvSpPr>
              <a:spLocks noChangeShapeType="1"/>
            </p:cNvSpPr>
            <p:nvPr/>
          </p:nvSpPr>
          <p:spPr bwMode="auto">
            <a:xfrm>
              <a:off x="1509" y="2827"/>
              <a:ext cx="24" cy="0"/>
            </a:xfrm>
            <a:prstGeom prst="line">
              <a:avLst/>
            </a:prstGeom>
            <a:noFill/>
            <a:ln w="12700">
              <a:solidFill>
                <a:srgbClr val="000000"/>
              </a:solidFill>
              <a:round/>
              <a:headEnd/>
              <a:tailEnd/>
            </a:ln>
            <a:effectLst/>
          </p:spPr>
          <p:txBody>
            <a:bodyPr wrap="none" anchor="ctr"/>
            <a:lstStyle/>
            <a:p>
              <a:endParaRPr lang="en-IN"/>
            </a:p>
          </p:txBody>
        </p:sp>
        <p:sp>
          <p:nvSpPr>
            <p:cNvPr id="232470" name="Line 22"/>
            <p:cNvSpPr>
              <a:spLocks noChangeShapeType="1"/>
            </p:cNvSpPr>
            <p:nvPr/>
          </p:nvSpPr>
          <p:spPr bwMode="auto">
            <a:xfrm>
              <a:off x="1949" y="2827"/>
              <a:ext cx="72" cy="0"/>
            </a:xfrm>
            <a:prstGeom prst="line">
              <a:avLst/>
            </a:prstGeom>
            <a:noFill/>
            <a:ln w="12700">
              <a:solidFill>
                <a:srgbClr val="000000"/>
              </a:solidFill>
              <a:round/>
              <a:headEnd/>
              <a:tailEnd/>
            </a:ln>
            <a:effectLst/>
          </p:spPr>
          <p:txBody>
            <a:bodyPr wrap="none" anchor="ctr"/>
            <a:lstStyle/>
            <a:p>
              <a:endParaRPr lang="en-IN"/>
            </a:p>
          </p:txBody>
        </p:sp>
        <p:sp>
          <p:nvSpPr>
            <p:cNvPr id="232471" name="Line 23"/>
            <p:cNvSpPr>
              <a:spLocks noChangeShapeType="1"/>
            </p:cNvSpPr>
            <p:nvPr/>
          </p:nvSpPr>
          <p:spPr bwMode="auto">
            <a:xfrm>
              <a:off x="2373" y="2827"/>
              <a:ext cx="64" cy="0"/>
            </a:xfrm>
            <a:prstGeom prst="line">
              <a:avLst/>
            </a:prstGeom>
            <a:noFill/>
            <a:ln w="12700">
              <a:solidFill>
                <a:srgbClr val="000000"/>
              </a:solidFill>
              <a:round/>
              <a:headEnd/>
              <a:tailEnd/>
            </a:ln>
            <a:effectLst/>
          </p:spPr>
          <p:txBody>
            <a:bodyPr wrap="none" anchor="ctr"/>
            <a:lstStyle/>
            <a:p>
              <a:endParaRPr lang="en-IN"/>
            </a:p>
          </p:txBody>
        </p:sp>
        <p:sp>
          <p:nvSpPr>
            <p:cNvPr id="232472" name="Rectangle 24"/>
            <p:cNvSpPr>
              <a:spLocks noChangeArrowheads="1"/>
            </p:cNvSpPr>
            <p:nvPr/>
          </p:nvSpPr>
          <p:spPr bwMode="auto">
            <a:xfrm>
              <a:off x="2033" y="2819"/>
              <a:ext cx="24" cy="32"/>
            </a:xfrm>
            <a:prstGeom prst="rect">
              <a:avLst/>
            </a:prstGeom>
            <a:solidFill>
              <a:srgbClr val="000000"/>
            </a:solidFill>
            <a:ln w="12700">
              <a:noFill/>
              <a:miter lim="800000"/>
              <a:headEnd/>
              <a:tailEnd/>
            </a:ln>
            <a:effectLst/>
          </p:spPr>
          <p:txBody>
            <a:bodyPr wrap="none" anchor="ctr"/>
            <a:lstStyle/>
            <a:p>
              <a:endParaRPr lang="en-IN"/>
            </a:p>
          </p:txBody>
        </p:sp>
        <p:sp>
          <p:nvSpPr>
            <p:cNvPr id="232473" name="Line 25"/>
            <p:cNvSpPr>
              <a:spLocks noChangeShapeType="1"/>
            </p:cNvSpPr>
            <p:nvPr/>
          </p:nvSpPr>
          <p:spPr bwMode="auto">
            <a:xfrm>
              <a:off x="2041" y="2447"/>
              <a:ext cx="0" cy="376"/>
            </a:xfrm>
            <a:prstGeom prst="line">
              <a:avLst/>
            </a:prstGeom>
            <a:noFill/>
            <a:ln w="12700">
              <a:solidFill>
                <a:srgbClr val="000000"/>
              </a:solidFill>
              <a:round/>
              <a:headEnd/>
              <a:tailEnd/>
            </a:ln>
            <a:effectLst/>
          </p:spPr>
          <p:txBody>
            <a:bodyPr wrap="none" anchor="ctr"/>
            <a:lstStyle/>
            <a:p>
              <a:endParaRPr lang="en-IN"/>
            </a:p>
          </p:txBody>
        </p:sp>
        <p:sp>
          <p:nvSpPr>
            <p:cNvPr id="232474" name="Rectangle 26"/>
            <p:cNvSpPr>
              <a:spLocks noChangeArrowheads="1"/>
            </p:cNvSpPr>
            <p:nvPr/>
          </p:nvSpPr>
          <p:spPr bwMode="auto">
            <a:xfrm>
              <a:off x="2071" y="2357"/>
              <a:ext cx="456"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OUT1</a:t>
              </a:r>
            </a:p>
          </p:txBody>
        </p:sp>
        <p:sp>
          <p:nvSpPr>
            <p:cNvPr id="232475" name="Line 27"/>
            <p:cNvSpPr>
              <a:spLocks noChangeShapeType="1"/>
            </p:cNvSpPr>
            <p:nvPr/>
          </p:nvSpPr>
          <p:spPr bwMode="auto">
            <a:xfrm>
              <a:off x="2773" y="2827"/>
              <a:ext cx="72" cy="0"/>
            </a:xfrm>
            <a:prstGeom prst="line">
              <a:avLst/>
            </a:prstGeom>
            <a:noFill/>
            <a:ln w="12700">
              <a:solidFill>
                <a:srgbClr val="000000"/>
              </a:solidFill>
              <a:round/>
              <a:headEnd/>
              <a:tailEnd/>
            </a:ln>
            <a:effectLst/>
          </p:spPr>
          <p:txBody>
            <a:bodyPr wrap="none" anchor="ctr"/>
            <a:lstStyle/>
            <a:p>
              <a:endParaRPr lang="en-IN"/>
            </a:p>
          </p:txBody>
        </p:sp>
        <p:sp>
          <p:nvSpPr>
            <p:cNvPr id="232476" name="Line 28"/>
            <p:cNvSpPr>
              <a:spLocks noChangeShapeType="1"/>
            </p:cNvSpPr>
            <p:nvPr/>
          </p:nvSpPr>
          <p:spPr bwMode="auto">
            <a:xfrm>
              <a:off x="3197" y="2827"/>
              <a:ext cx="56" cy="0"/>
            </a:xfrm>
            <a:prstGeom prst="line">
              <a:avLst/>
            </a:prstGeom>
            <a:noFill/>
            <a:ln w="12700">
              <a:solidFill>
                <a:srgbClr val="000000"/>
              </a:solidFill>
              <a:round/>
              <a:headEnd/>
              <a:tailEnd/>
            </a:ln>
            <a:effectLst/>
          </p:spPr>
          <p:txBody>
            <a:bodyPr wrap="none" anchor="ctr"/>
            <a:lstStyle/>
            <a:p>
              <a:endParaRPr lang="en-IN"/>
            </a:p>
          </p:txBody>
        </p:sp>
        <p:sp>
          <p:nvSpPr>
            <p:cNvPr id="232477" name="Rectangle 29"/>
            <p:cNvSpPr>
              <a:spLocks noChangeArrowheads="1"/>
            </p:cNvSpPr>
            <p:nvPr/>
          </p:nvSpPr>
          <p:spPr bwMode="auto">
            <a:xfrm>
              <a:off x="2857" y="2819"/>
              <a:ext cx="24" cy="32"/>
            </a:xfrm>
            <a:prstGeom prst="rect">
              <a:avLst/>
            </a:prstGeom>
            <a:solidFill>
              <a:srgbClr val="000000"/>
            </a:solidFill>
            <a:ln w="12700">
              <a:noFill/>
              <a:miter lim="800000"/>
              <a:headEnd/>
              <a:tailEnd/>
            </a:ln>
            <a:effectLst/>
          </p:spPr>
          <p:txBody>
            <a:bodyPr wrap="none" anchor="ctr"/>
            <a:lstStyle/>
            <a:p>
              <a:endParaRPr lang="en-IN"/>
            </a:p>
          </p:txBody>
        </p:sp>
        <p:sp>
          <p:nvSpPr>
            <p:cNvPr id="232478" name="Line 30"/>
            <p:cNvSpPr>
              <a:spLocks noChangeShapeType="1"/>
            </p:cNvSpPr>
            <p:nvPr/>
          </p:nvSpPr>
          <p:spPr bwMode="auto">
            <a:xfrm>
              <a:off x="2865" y="2447"/>
              <a:ext cx="0" cy="376"/>
            </a:xfrm>
            <a:prstGeom prst="line">
              <a:avLst/>
            </a:prstGeom>
            <a:noFill/>
            <a:ln w="12700">
              <a:solidFill>
                <a:srgbClr val="000000"/>
              </a:solidFill>
              <a:round/>
              <a:headEnd/>
              <a:tailEnd/>
            </a:ln>
            <a:effectLst/>
          </p:spPr>
          <p:txBody>
            <a:bodyPr wrap="none" anchor="ctr"/>
            <a:lstStyle/>
            <a:p>
              <a:endParaRPr lang="en-IN"/>
            </a:p>
          </p:txBody>
        </p:sp>
        <p:sp>
          <p:nvSpPr>
            <p:cNvPr id="232479" name="Rectangle 31"/>
            <p:cNvSpPr>
              <a:spLocks noChangeArrowheads="1"/>
            </p:cNvSpPr>
            <p:nvPr/>
          </p:nvSpPr>
          <p:spPr bwMode="auto">
            <a:xfrm>
              <a:off x="2895" y="2357"/>
              <a:ext cx="448"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OUT2</a:t>
              </a:r>
            </a:p>
          </p:txBody>
        </p:sp>
        <p:sp>
          <p:nvSpPr>
            <p:cNvPr id="232480" name="Line 32"/>
            <p:cNvSpPr>
              <a:spLocks noChangeShapeType="1"/>
            </p:cNvSpPr>
            <p:nvPr/>
          </p:nvSpPr>
          <p:spPr bwMode="auto">
            <a:xfrm>
              <a:off x="3589" y="2827"/>
              <a:ext cx="72" cy="0"/>
            </a:xfrm>
            <a:prstGeom prst="line">
              <a:avLst/>
            </a:prstGeom>
            <a:noFill/>
            <a:ln w="12700">
              <a:solidFill>
                <a:srgbClr val="000000"/>
              </a:solidFill>
              <a:round/>
              <a:headEnd/>
              <a:tailEnd/>
            </a:ln>
            <a:effectLst/>
          </p:spPr>
          <p:txBody>
            <a:bodyPr wrap="none" anchor="ctr"/>
            <a:lstStyle/>
            <a:p>
              <a:endParaRPr lang="en-IN"/>
            </a:p>
          </p:txBody>
        </p:sp>
        <p:sp>
          <p:nvSpPr>
            <p:cNvPr id="232481" name="Rectangle 33"/>
            <p:cNvSpPr>
              <a:spLocks noChangeArrowheads="1"/>
            </p:cNvSpPr>
            <p:nvPr/>
          </p:nvSpPr>
          <p:spPr bwMode="auto">
            <a:xfrm>
              <a:off x="3681" y="2819"/>
              <a:ext cx="24" cy="32"/>
            </a:xfrm>
            <a:prstGeom prst="rect">
              <a:avLst/>
            </a:prstGeom>
            <a:solidFill>
              <a:srgbClr val="000000"/>
            </a:solidFill>
            <a:ln w="12700">
              <a:noFill/>
              <a:miter lim="800000"/>
              <a:headEnd/>
              <a:tailEnd/>
            </a:ln>
            <a:effectLst/>
          </p:spPr>
          <p:txBody>
            <a:bodyPr wrap="none" anchor="ctr"/>
            <a:lstStyle/>
            <a:p>
              <a:endParaRPr lang="en-IN"/>
            </a:p>
          </p:txBody>
        </p:sp>
        <p:sp>
          <p:nvSpPr>
            <p:cNvPr id="232482" name="Line 34"/>
            <p:cNvSpPr>
              <a:spLocks noChangeShapeType="1"/>
            </p:cNvSpPr>
            <p:nvPr/>
          </p:nvSpPr>
          <p:spPr bwMode="auto">
            <a:xfrm>
              <a:off x="3689" y="2447"/>
              <a:ext cx="0" cy="376"/>
            </a:xfrm>
            <a:prstGeom prst="line">
              <a:avLst/>
            </a:prstGeom>
            <a:noFill/>
            <a:ln w="12700">
              <a:solidFill>
                <a:srgbClr val="000000"/>
              </a:solidFill>
              <a:round/>
              <a:headEnd/>
              <a:tailEnd/>
            </a:ln>
            <a:effectLst/>
          </p:spPr>
          <p:txBody>
            <a:bodyPr wrap="none" anchor="ctr"/>
            <a:lstStyle/>
            <a:p>
              <a:endParaRPr lang="en-IN"/>
            </a:p>
          </p:txBody>
        </p:sp>
        <p:sp>
          <p:nvSpPr>
            <p:cNvPr id="232483" name="Rectangle 35"/>
            <p:cNvSpPr>
              <a:spLocks noChangeArrowheads="1"/>
            </p:cNvSpPr>
            <p:nvPr/>
          </p:nvSpPr>
          <p:spPr bwMode="auto">
            <a:xfrm>
              <a:off x="3719" y="2357"/>
              <a:ext cx="448" cy="216"/>
            </a:xfrm>
            <a:prstGeom prst="rect">
              <a:avLst/>
            </a:prstGeom>
            <a:noFill/>
            <a:ln w="12700">
              <a:noFill/>
              <a:miter lim="800000"/>
              <a:headEnd/>
              <a:tailEnd/>
            </a:ln>
            <a:effectLst/>
          </p:spPr>
          <p:txBody>
            <a:bodyPr wrap="none" lIns="19050" tIns="26988" rIns="19050" bIns="26988"/>
            <a:lstStyle/>
            <a:p>
              <a:pPr>
                <a:lnSpc>
                  <a:spcPts val="1700"/>
                </a:lnSpc>
                <a:tabLst>
                  <a:tab pos="457200" algn="l"/>
                  <a:tab pos="914400" algn="l"/>
                  <a:tab pos="1371600" algn="l"/>
                </a:tabLst>
              </a:pPr>
              <a:r>
                <a:rPr lang="en-US" sz="1600">
                  <a:solidFill>
                    <a:srgbClr val="000000"/>
                  </a:solidFill>
                </a:rPr>
                <a:t>OUT3</a:t>
              </a:r>
            </a:p>
          </p:txBody>
        </p:sp>
        <p:sp>
          <p:nvSpPr>
            <p:cNvPr id="232484" name="Line 36"/>
            <p:cNvSpPr>
              <a:spLocks noChangeShapeType="1"/>
            </p:cNvSpPr>
            <p:nvPr/>
          </p:nvSpPr>
          <p:spPr bwMode="auto">
            <a:xfrm>
              <a:off x="1785" y="3007"/>
              <a:ext cx="0" cy="80"/>
            </a:xfrm>
            <a:prstGeom prst="line">
              <a:avLst/>
            </a:prstGeom>
            <a:noFill/>
            <a:ln w="12700">
              <a:solidFill>
                <a:srgbClr val="000000"/>
              </a:solidFill>
              <a:round/>
              <a:headEnd/>
              <a:tailEnd/>
            </a:ln>
            <a:effectLst/>
          </p:spPr>
          <p:txBody>
            <a:bodyPr wrap="none" anchor="ctr"/>
            <a:lstStyle/>
            <a:p>
              <a:endParaRPr lang="en-IN"/>
            </a:p>
          </p:txBody>
        </p:sp>
        <p:sp>
          <p:nvSpPr>
            <p:cNvPr id="232485" name="Rectangle 37"/>
            <p:cNvSpPr>
              <a:spLocks noChangeArrowheads="1"/>
            </p:cNvSpPr>
            <p:nvPr/>
          </p:nvSpPr>
          <p:spPr bwMode="auto">
            <a:xfrm>
              <a:off x="1769" y="3083"/>
              <a:ext cx="32" cy="24"/>
            </a:xfrm>
            <a:prstGeom prst="rect">
              <a:avLst/>
            </a:prstGeom>
            <a:solidFill>
              <a:srgbClr val="000000"/>
            </a:solidFill>
            <a:ln w="12700">
              <a:noFill/>
              <a:miter lim="800000"/>
              <a:headEnd/>
              <a:tailEnd/>
            </a:ln>
            <a:effectLst/>
          </p:spPr>
          <p:txBody>
            <a:bodyPr wrap="none" anchor="ctr"/>
            <a:lstStyle/>
            <a:p>
              <a:endParaRPr lang="en-IN"/>
            </a:p>
          </p:txBody>
        </p:sp>
        <p:sp>
          <p:nvSpPr>
            <p:cNvPr id="232486" name="Line 38"/>
            <p:cNvSpPr>
              <a:spLocks noChangeShapeType="1"/>
            </p:cNvSpPr>
            <p:nvPr/>
          </p:nvSpPr>
          <p:spPr bwMode="auto">
            <a:xfrm>
              <a:off x="2601" y="3007"/>
              <a:ext cx="0" cy="80"/>
            </a:xfrm>
            <a:prstGeom prst="line">
              <a:avLst/>
            </a:prstGeom>
            <a:noFill/>
            <a:ln w="12700">
              <a:solidFill>
                <a:srgbClr val="000000"/>
              </a:solidFill>
              <a:round/>
              <a:headEnd/>
              <a:tailEnd/>
            </a:ln>
            <a:effectLst/>
          </p:spPr>
          <p:txBody>
            <a:bodyPr wrap="none" anchor="ctr"/>
            <a:lstStyle/>
            <a:p>
              <a:endParaRPr lang="en-IN"/>
            </a:p>
          </p:txBody>
        </p:sp>
        <p:sp>
          <p:nvSpPr>
            <p:cNvPr id="232487" name="Rectangle 39"/>
            <p:cNvSpPr>
              <a:spLocks noChangeArrowheads="1"/>
            </p:cNvSpPr>
            <p:nvPr/>
          </p:nvSpPr>
          <p:spPr bwMode="auto">
            <a:xfrm>
              <a:off x="2593" y="3083"/>
              <a:ext cx="24" cy="24"/>
            </a:xfrm>
            <a:prstGeom prst="rect">
              <a:avLst/>
            </a:prstGeom>
            <a:solidFill>
              <a:srgbClr val="000000"/>
            </a:solidFill>
            <a:ln w="12700">
              <a:noFill/>
              <a:miter lim="800000"/>
              <a:headEnd/>
              <a:tailEnd/>
            </a:ln>
            <a:effectLst/>
          </p:spPr>
          <p:txBody>
            <a:bodyPr wrap="none" anchor="ctr"/>
            <a:lstStyle/>
            <a:p>
              <a:endParaRPr lang="en-IN"/>
            </a:p>
          </p:txBody>
        </p:sp>
        <p:sp>
          <p:nvSpPr>
            <p:cNvPr id="232488" name="Line 40"/>
            <p:cNvSpPr>
              <a:spLocks noChangeShapeType="1"/>
            </p:cNvSpPr>
            <p:nvPr/>
          </p:nvSpPr>
          <p:spPr bwMode="auto">
            <a:xfrm>
              <a:off x="3425" y="3007"/>
              <a:ext cx="0" cy="80"/>
            </a:xfrm>
            <a:prstGeom prst="line">
              <a:avLst/>
            </a:prstGeom>
            <a:noFill/>
            <a:ln w="12700">
              <a:solidFill>
                <a:srgbClr val="000000"/>
              </a:solidFill>
              <a:round/>
              <a:headEnd/>
              <a:tailEnd/>
            </a:ln>
            <a:effectLst/>
          </p:spPr>
          <p:txBody>
            <a:bodyPr wrap="none" anchor="ctr"/>
            <a:lstStyle/>
            <a:p>
              <a:endParaRPr lang="en-IN"/>
            </a:p>
          </p:txBody>
        </p:sp>
        <p:sp>
          <p:nvSpPr>
            <p:cNvPr id="232489" name="Line 41"/>
            <p:cNvSpPr>
              <a:spLocks noChangeShapeType="1"/>
            </p:cNvSpPr>
            <p:nvPr/>
          </p:nvSpPr>
          <p:spPr bwMode="auto">
            <a:xfrm>
              <a:off x="1213" y="3091"/>
              <a:ext cx="568" cy="0"/>
            </a:xfrm>
            <a:prstGeom prst="line">
              <a:avLst/>
            </a:prstGeom>
            <a:noFill/>
            <a:ln w="12700">
              <a:solidFill>
                <a:srgbClr val="000000"/>
              </a:solidFill>
              <a:round/>
              <a:headEnd/>
              <a:tailEnd/>
            </a:ln>
            <a:effectLst/>
          </p:spPr>
          <p:txBody>
            <a:bodyPr wrap="none" anchor="ctr"/>
            <a:lstStyle/>
            <a:p>
              <a:endParaRPr lang="en-IN"/>
            </a:p>
          </p:txBody>
        </p:sp>
        <p:sp>
          <p:nvSpPr>
            <p:cNvPr id="232490" name="Line 42"/>
            <p:cNvSpPr>
              <a:spLocks noChangeShapeType="1"/>
            </p:cNvSpPr>
            <p:nvPr/>
          </p:nvSpPr>
          <p:spPr bwMode="auto">
            <a:xfrm>
              <a:off x="1789" y="3091"/>
              <a:ext cx="808" cy="0"/>
            </a:xfrm>
            <a:prstGeom prst="line">
              <a:avLst/>
            </a:prstGeom>
            <a:noFill/>
            <a:ln w="12700">
              <a:solidFill>
                <a:srgbClr val="000000"/>
              </a:solidFill>
              <a:round/>
              <a:headEnd/>
              <a:tailEnd/>
            </a:ln>
            <a:effectLst/>
          </p:spPr>
          <p:txBody>
            <a:bodyPr wrap="none" anchor="ctr"/>
            <a:lstStyle/>
            <a:p>
              <a:endParaRPr lang="en-IN"/>
            </a:p>
          </p:txBody>
        </p:sp>
        <p:sp>
          <p:nvSpPr>
            <p:cNvPr id="232491" name="Line 43"/>
            <p:cNvSpPr>
              <a:spLocks noChangeShapeType="1"/>
            </p:cNvSpPr>
            <p:nvPr/>
          </p:nvSpPr>
          <p:spPr bwMode="auto">
            <a:xfrm>
              <a:off x="2605" y="3091"/>
              <a:ext cx="816" cy="0"/>
            </a:xfrm>
            <a:prstGeom prst="line">
              <a:avLst/>
            </a:prstGeom>
            <a:noFill/>
            <a:ln w="12700">
              <a:solidFill>
                <a:srgbClr val="000000"/>
              </a:solidFill>
              <a:round/>
              <a:headEnd/>
              <a:tailEnd/>
            </a:ln>
            <a:effectLst/>
          </p:spPr>
          <p:txBody>
            <a:bodyPr wrap="none" anchor="ctr"/>
            <a:lstStyle/>
            <a:p>
              <a:endParaRPr lang="en-IN"/>
            </a:p>
          </p:txBody>
        </p:sp>
        <p:sp>
          <p:nvSpPr>
            <p:cNvPr id="232492" name="Rectangle 44"/>
            <p:cNvSpPr>
              <a:spLocks noChangeArrowheads="1"/>
            </p:cNvSpPr>
            <p:nvPr/>
          </p:nvSpPr>
          <p:spPr bwMode="auto">
            <a:xfrm>
              <a:off x="889" y="2995"/>
              <a:ext cx="320" cy="216"/>
            </a:xfrm>
            <a:prstGeom prst="rect">
              <a:avLst/>
            </a:prstGeom>
            <a:noFill/>
            <a:ln w="12700">
              <a:noFill/>
              <a:miter lim="800000"/>
              <a:headEnd/>
              <a:tailEnd/>
            </a:ln>
            <a:effectLst/>
          </p:spPr>
          <p:txBody>
            <a:bodyPr wrap="none" lIns="19050" tIns="26988" rIns="19050" bIns="26988"/>
            <a:lstStyle/>
            <a:p>
              <a:pPr algn="r">
                <a:lnSpc>
                  <a:spcPts val="1700"/>
                </a:lnSpc>
                <a:tabLst>
                  <a:tab pos="457200" algn="l"/>
                  <a:tab pos="914400" algn="l"/>
                  <a:tab pos="1371600" algn="l"/>
                </a:tabLst>
              </a:pPr>
              <a:r>
                <a:rPr lang="en-US" sz="1600">
                  <a:solidFill>
                    <a:srgbClr val="000000"/>
                  </a:solidFill>
                </a:rPr>
                <a:t>CLK</a:t>
              </a:r>
            </a:p>
          </p:txBody>
        </p:sp>
        <p:sp>
          <p:nvSpPr>
            <p:cNvPr id="232493" name="Arc 45"/>
            <p:cNvSpPr>
              <a:spLocks/>
            </p:cNvSpPr>
            <p:nvPr/>
          </p:nvSpPr>
          <p:spPr bwMode="auto">
            <a:xfrm>
              <a:off x="2286" y="3480"/>
              <a:ext cx="92" cy="5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rgbClr val="000000"/>
              </a:solidFill>
              <a:round/>
              <a:headEnd/>
              <a:tailEnd/>
            </a:ln>
            <a:effectLst/>
          </p:spPr>
          <p:txBody>
            <a:bodyPr wrap="none" anchor="ctr"/>
            <a:lstStyle/>
            <a:p>
              <a:endParaRPr lang="en-IN"/>
            </a:p>
          </p:txBody>
        </p:sp>
        <p:sp>
          <p:nvSpPr>
            <p:cNvPr id="232494" name="Arc 46"/>
            <p:cNvSpPr>
              <a:spLocks/>
            </p:cNvSpPr>
            <p:nvPr/>
          </p:nvSpPr>
          <p:spPr bwMode="auto">
            <a:xfrm>
              <a:off x="2369" y="3480"/>
              <a:ext cx="92" cy="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495" name="Line 47"/>
            <p:cNvSpPr>
              <a:spLocks noChangeShapeType="1"/>
            </p:cNvSpPr>
            <p:nvPr/>
          </p:nvSpPr>
          <p:spPr bwMode="auto">
            <a:xfrm flipV="1">
              <a:off x="2329" y="3487"/>
              <a:ext cx="0" cy="32"/>
            </a:xfrm>
            <a:prstGeom prst="line">
              <a:avLst/>
            </a:prstGeom>
            <a:noFill/>
            <a:ln w="12700">
              <a:solidFill>
                <a:srgbClr val="000000"/>
              </a:solidFill>
              <a:round/>
              <a:headEnd/>
              <a:tailEnd/>
            </a:ln>
            <a:effectLst/>
          </p:spPr>
          <p:txBody>
            <a:bodyPr wrap="none" anchor="ctr"/>
            <a:lstStyle/>
            <a:p>
              <a:endParaRPr lang="en-IN"/>
            </a:p>
          </p:txBody>
        </p:sp>
        <p:sp>
          <p:nvSpPr>
            <p:cNvPr id="232496" name="Line 48"/>
            <p:cNvSpPr>
              <a:spLocks noChangeShapeType="1"/>
            </p:cNvSpPr>
            <p:nvPr/>
          </p:nvSpPr>
          <p:spPr bwMode="auto">
            <a:xfrm flipV="1">
              <a:off x="2409" y="3487"/>
              <a:ext cx="0" cy="32"/>
            </a:xfrm>
            <a:prstGeom prst="line">
              <a:avLst/>
            </a:prstGeom>
            <a:noFill/>
            <a:ln w="12700">
              <a:solidFill>
                <a:srgbClr val="000000"/>
              </a:solidFill>
              <a:round/>
              <a:headEnd/>
              <a:tailEnd/>
            </a:ln>
            <a:effectLst/>
          </p:spPr>
          <p:txBody>
            <a:bodyPr wrap="none" anchor="ctr"/>
            <a:lstStyle/>
            <a:p>
              <a:endParaRPr lang="en-IN"/>
            </a:p>
          </p:txBody>
        </p:sp>
        <p:sp>
          <p:nvSpPr>
            <p:cNvPr id="232497" name="Arc 49"/>
            <p:cNvSpPr>
              <a:spLocks/>
            </p:cNvSpPr>
            <p:nvPr/>
          </p:nvSpPr>
          <p:spPr bwMode="auto">
            <a:xfrm>
              <a:off x="2286" y="3440"/>
              <a:ext cx="84" cy="44"/>
            </a:xfrm>
            <a:custGeom>
              <a:avLst/>
              <a:gdLst>
                <a:gd name="G0" fmla="+- 21600 0 0"/>
                <a:gd name="G1" fmla="+- 21598 0 0"/>
                <a:gd name="G2" fmla="+- 21600 0 0"/>
                <a:gd name="T0" fmla="*/ 0 w 21600"/>
                <a:gd name="T1" fmla="*/ 21598 h 21598"/>
                <a:gd name="T2" fmla="*/ 21343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68"/>
                    <a:pt x="9514" y="140"/>
                    <a:pt x="21342" y="-1"/>
                  </a:cubicBezTo>
                </a:path>
                <a:path w="21600" h="21598" stroke="0" extrusionOk="0">
                  <a:moveTo>
                    <a:pt x="0" y="21598"/>
                  </a:moveTo>
                  <a:cubicBezTo>
                    <a:pt x="0" y="9768"/>
                    <a:pt x="9514" y="140"/>
                    <a:pt x="21342" y="-1"/>
                  </a:cubicBezTo>
                  <a:lnTo>
                    <a:pt x="21600" y="21598"/>
                  </a:lnTo>
                  <a:close/>
                </a:path>
              </a:pathLst>
            </a:custGeom>
            <a:noFill/>
            <a:ln w="12700" cap="rnd">
              <a:solidFill>
                <a:srgbClr val="000000"/>
              </a:solidFill>
              <a:round/>
              <a:headEnd/>
              <a:tailEnd/>
            </a:ln>
            <a:effectLst/>
          </p:spPr>
          <p:txBody>
            <a:bodyPr wrap="none" anchor="ctr"/>
            <a:lstStyle/>
            <a:p>
              <a:endParaRPr lang="en-IN"/>
            </a:p>
          </p:txBody>
        </p:sp>
        <p:sp>
          <p:nvSpPr>
            <p:cNvPr id="232498" name="Arc 50"/>
            <p:cNvSpPr>
              <a:spLocks/>
            </p:cNvSpPr>
            <p:nvPr/>
          </p:nvSpPr>
          <p:spPr bwMode="auto">
            <a:xfrm>
              <a:off x="2286" y="3184"/>
              <a:ext cx="92" cy="300"/>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rgbClr val="000000"/>
              </a:solidFill>
              <a:round/>
              <a:headEnd/>
              <a:tailEnd/>
            </a:ln>
            <a:effectLst/>
          </p:spPr>
          <p:txBody>
            <a:bodyPr wrap="none" anchor="ctr"/>
            <a:lstStyle/>
            <a:p>
              <a:endParaRPr lang="en-IN"/>
            </a:p>
          </p:txBody>
        </p:sp>
        <p:sp>
          <p:nvSpPr>
            <p:cNvPr id="232499" name="Arc 51"/>
            <p:cNvSpPr>
              <a:spLocks/>
            </p:cNvSpPr>
            <p:nvPr/>
          </p:nvSpPr>
          <p:spPr bwMode="auto">
            <a:xfrm>
              <a:off x="2369" y="3184"/>
              <a:ext cx="92" cy="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00" name="Arc 52"/>
            <p:cNvSpPr>
              <a:spLocks/>
            </p:cNvSpPr>
            <p:nvPr/>
          </p:nvSpPr>
          <p:spPr bwMode="auto">
            <a:xfrm>
              <a:off x="2369" y="3440"/>
              <a:ext cx="92" cy="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01" name="Arc 53"/>
            <p:cNvSpPr>
              <a:spLocks/>
            </p:cNvSpPr>
            <p:nvPr/>
          </p:nvSpPr>
          <p:spPr bwMode="auto">
            <a:xfrm>
              <a:off x="3102" y="3480"/>
              <a:ext cx="96" cy="52"/>
            </a:xfrm>
            <a:custGeom>
              <a:avLst/>
              <a:gdLst>
                <a:gd name="G0" fmla="+- 21600 0 0"/>
                <a:gd name="G1" fmla="+- 21599 0 0"/>
                <a:gd name="G2" fmla="+- 21600 0 0"/>
                <a:gd name="T0" fmla="*/ 0 w 21600"/>
                <a:gd name="T1" fmla="*/ 21599 h 21599"/>
                <a:gd name="T2" fmla="*/ 2137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7"/>
                    <a:pt x="9534" y="123"/>
                    <a:pt x="21375" y="0"/>
                  </a:cubicBezTo>
                </a:path>
                <a:path w="21600" h="21599" stroke="0" extrusionOk="0">
                  <a:moveTo>
                    <a:pt x="0" y="21599"/>
                  </a:moveTo>
                  <a:cubicBezTo>
                    <a:pt x="0" y="9757"/>
                    <a:pt x="9534" y="123"/>
                    <a:pt x="21375" y="0"/>
                  </a:cubicBezTo>
                  <a:lnTo>
                    <a:pt x="21600" y="21599"/>
                  </a:lnTo>
                  <a:close/>
                </a:path>
              </a:pathLst>
            </a:custGeom>
            <a:noFill/>
            <a:ln w="12700" cap="rnd">
              <a:solidFill>
                <a:srgbClr val="000000"/>
              </a:solidFill>
              <a:round/>
              <a:headEnd/>
              <a:tailEnd/>
            </a:ln>
            <a:effectLst/>
          </p:spPr>
          <p:txBody>
            <a:bodyPr wrap="none" anchor="ctr"/>
            <a:lstStyle/>
            <a:p>
              <a:endParaRPr lang="en-IN"/>
            </a:p>
          </p:txBody>
        </p:sp>
        <p:sp>
          <p:nvSpPr>
            <p:cNvPr id="232502" name="Arc 54"/>
            <p:cNvSpPr>
              <a:spLocks/>
            </p:cNvSpPr>
            <p:nvPr/>
          </p:nvSpPr>
          <p:spPr bwMode="auto">
            <a:xfrm>
              <a:off x="3189" y="3480"/>
              <a:ext cx="96" cy="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03" name="Line 55"/>
            <p:cNvSpPr>
              <a:spLocks noChangeShapeType="1"/>
            </p:cNvSpPr>
            <p:nvPr/>
          </p:nvSpPr>
          <p:spPr bwMode="auto">
            <a:xfrm flipV="1">
              <a:off x="3153" y="3487"/>
              <a:ext cx="0" cy="32"/>
            </a:xfrm>
            <a:prstGeom prst="line">
              <a:avLst/>
            </a:prstGeom>
            <a:noFill/>
            <a:ln w="12700">
              <a:solidFill>
                <a:srgbClr val="000000"/>
              </a:solidFill>
              <a:round/>
              <a:headEnd/>
              <a:tailEnd/>
            </a:ln>
            <a:effectLst/>
          </p:spPr>
          <p:txBody>
            <a:bodyPr wrap="none" anchor="ctr"/>
            <a:lstStyle/>
            <a:p>
              <a:endParaRPr lang="en-IN"/>
            </a:p>
          </p:txBody>
        </p:sp>
        <p:sp>
          <p:nvSpPr>
            <p:cNvPr id="232504" name="Line 56"/>
            <p:cNvSpPr>
              <a:spLocks noChangeShapeType="1"/>
            </p:cNvSpPr>
            <p:nvPr/>
          </p:nvSpPr>
          <p:spPr bwMode="auto">
            <a:xfrm flipV="1">
              <a:off x="3233" y="3487"/>
              <a:ext cx="0" cy="32"/>
            </a:xfrm>
            <a:prstGeom prst="line">
              <a:avLst/>
            </a:prstGeom>
            <a:noFill/>
            <a:ln w="12700">
              <a:solidFill>
                <a:srgbClr val="000000"/>
              </a:solidFill>
              <a:round/>
              <a:headEnd/>
              <a:tailEnd/>
            </a:ln>
            <a:effectLst/>
          </p:spPr>
          <p:txBody>
            <a:bodyPr wrap="none" anchor="ctr"/>
            <a:lstStyle/>
            <a:p>
              <a:endParaRPr lang="en-IN"/>
            </a:p>
          </p:txBody>
        </p:sp>
        <p:sp>
          <p:nvSpPr>
            <p:cNvPr id="232505" name="Arc 57"/>
            <p:cNvSpPr>
              <a:spLocks/>
            </p:cNvSpPr>
            <p:nvPr/>
          </p:nvSpPr>
          <p:spPr bwMode="auto">
            <a:xfrm>
              <a:off x="3102" y="3440"/>
              <a:ext cx="88" cy="44"/>
            </a:xfrm>
            <a:custGeom>
              <a:avLst/>
              <a:gdLst>
                <a:gd name="G0" fmla="+- 21600 0 0"/>
                <a:gd name="G1" fmla="+- 21599 0 0"/>
                <a:gd name="G2" fmla="+- 21600 0 0"/>
                <a:gd name="T0" fmla="*/ 0 w 21600"/>
                <a:gd name="T1" fmla="*/ 21599 h 21599"/>
                <a:gd name="T2" fmla="*/ 2135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5"/>
                    <a:pt x="9521" y="134"/>
                    <a:pt x="21355" y="0"/>
                  </a:cubicBezTo>
                </a:path>
                <a:path w="21600" h="21599" stroke="0" extrusionOk="0">
                  <a:moveTo>
                    <a:pt x="0" y="21599"/>
                  </a:moveTo>
                  <a:cubicBezTo>
                    <a:pt x="0" y="9765"/>
                    <a:pt x="9521" y="134"/>
                    <a:pt x="21355" y="0"/>
                  </a:cubicBezTo>
                  <a:lnTo>
                    <a:pt x="21600" y="21599"/>
                  </a:lnTo>
                  <a:close/>
                </a:path>
              </a:pathLst>
            </a:custGeom>
            <a:noFill/>
            <a:ln w="12700" cap="rnd">
              <a:solidFill>
                <a:srgbClr val="000000"/>
              </a:solidFill>
              <a:round/>
              <a:headEnd/>
              <a:tailEnd/>
            </a:ln>
            <a:effectLst/>
          </p:spPr>
          <p:txBody>
            <a:bodyPr wrap="none" anchor="ctr"/>
            <a:lstStyle/>
            <a:p>
              <a:endParaRPr lang="en-IN"/>
            </a:p>
          </p:txBody>
        </p:sp>
        <p:sp>
          <p:nvSpPr>
            <p:cNvPr id="232506" name="Arc 58"/>
            <p:cNvSpPr>
              <a:spLocks/>
            </p:cNvSpPr>
            <p:nvPr/>
          </p:nvSpPr>
          <p:spPr bwMode="auto">
            <a:xfrm>
              <a:off x="3102" y="3184"/>
              <a:ext cx="96" cy="300"/>
            </a:xfrm>
            <a:custGeom>
              <a:avLst/>
              <a:gdLst>
                <a:gd name="G0" fmla="+- 21600 0 0"/>
                <a:gd name="G1" fmla="+- 21599 0 0"/>
                <a:gd name="G2" fmla="+- 21600 0 0"/>
                <a:gd name="T0" fmla="*/ 0 w 21600"/>
                <a:gd name="T1" fmla="*/ 21599 h 21599"/>
                <a:gd name="T2" fmla="*/ 2137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7"/>
                    <a:pt x="9534" y="123"/>
                    <a:pt x="21375" y="0"/>
                  </a:cubicBezTo>
                </a:path>
                <a:path w="21600" h="21599" stroke="0" extrusionOk="0">
                  <a:moveTo>
                    <a:pt x="0" y="21599"/>
                  </a:moveTo>
                  <a:cubicBezTo>
                    <a:pt x="0" y="9757"/>
                    <a:pt x="9534" y="123"/>
                    <a:pt x="21375" y="0"/>
                  </a:cubicBezTo>
                  <a:lnTo>
                    <a:pt x="21600" y="21599"/>
                  </a:lnTo>
                  <a:close/>
                </a:path>
              </a:pathLst>
            </a:custGeom>
            <a:noFill/>
            <a:ln w="12700" cap="rnd">
              <a:solidFill>
                <a:srgbClr val="000000"/>
              </a:solidFill>
              <a:round/>
              <a:headEnd/>
              <a:tailEnd/>
            </a:ln>
            <a:effectLst/>
          </p:spPr>
          <p:txBody>
            <a:bodyPr wrap="none" anchor="ctr"/>
            <a:lstStyle/>
            <a:p>
              <a:endParaRPr lang="en-IN"/>
            </a:p>
          </p:txBody>
        </p:sp>
        <p:sp>
          <p:nvSpPr>
            <p:cNvPr id="232507" name="Arc 59"/>
            <p:cNvSpPr>
              <a:spLocks/>
            </p:cNvSpPr>
            <p:nvPr/>
          </p:nvSpPr>
          <p:spPr bwMode="auto">
            <a:xfrm>
              <a:off x="3189" y="3184"/>
              <a:ext cx="96" cy="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08" name="Arc 60"/>
            <p:cNvSpPr>
              <a:spLocks/>
            </p:cNvSpPr>
            <p:nvPr/>
          </p:nvSpPr>
          <p:spPr bwMode="auto">
            <a:xfrm>
              <a:off x="3189" y="3440"/>
              <a:ext cx="96" cy="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09" name="Line 61"/>
            <p:cNvSpPr>
              <a:spLocks noChangeShapeType="1"/>
            </p:cNvSpPr>
            <p:nvPr/>
          </p:nvSpPr>
          <p:spPr bwMode="auto">
            <a:xfrm flipV="1">
              <a:off x="3009" y="3751"/>
              <a:ext cx="0" cy="200"/>
            </a:xfrm>
            <a:prstGeom prst="line">
              <a:avLst/>
            </a:prstGeom>
            <a:noFill/>
            <a:ln w="12700">
              <a:solidFill>
                <a:srgbClr val="000000"/>
              </a:solidFill>
              <a:round/>
              <a:headEnd/>
              <a:tailEnd/>
            </a:ln>
            <a:effectLst/>
          </p:spPr>
          <p:txBody>
            <a:bodyPr wrap="none" anchor="ctr"/>
            <a:lstStyle/>
            <a:p>
              <a:endParaRPr lang="en-IN"/>
            </a:p>
          </p:txBody>
        </p:sp>
        <p:sp>
          <p:nvSpPr>
            <p:cNvPr id="232510" name="Line 62"/>
            <p:cNvSpPr>
              <a:spLocks noChangeShapeType="1"/>
            </p:cNvSpPr>
            <p:nvPr/>
          </p:nvSpPr>
          <p:spPr bwMode="auto">
            <a:xfrm flipV="1">
              <a:off x="3209" y="3743"/>
              <a:ext cx="0" cy="208"/>
            </a:xfrm>
            <a:prstGeom prst="line">
              <a:avLst/>
            </a:prstGeom>
            <a:noFill/>
            <a:ln w="12700">
              <a:solidFill>
                <a:srgbClr val="000000"/>
              </a:solidFill>
              <a:round/>
              <a:headEnd/>
              <a:tailEnd/>
            </a:ln>
            <a:effectLst/>
          </p:spPr>
          <p:txBody>
            <a:bodyPr wrap="none" anchor="ctr"/>
            <a:lstStyle/>
            <a:p>
              <a:endParaRPr lang="en-IN"/>
            </a:p>
          </p:txBody>
        </p:sp>
        <p:sp>
          <p:nvSpPr>
            <p:cNvPr id="232511" name="Line 63"/>
            <p:cNvSpPr>
              <a:spLocks noChangeShapeType="1"/>
            </p:cNvSpPr>
            <p:nvPr/>
          </p:nvSpPr>
          <p:spPr bwMode="auto">
            <a:xfrm flipH="1">
              <a:off x="3005" y="3947"/>
              <a:ext cx="208" cy="0"/>
            </a:xfrm>
            <a:prstGeom prst="line">
              <a:avLst/>
            </a:prstGeom>
            <a:noFill/>
            <a:ln w="12700">
              <a:solidFill>
                <a:srgbClr val="000000"/>
              </a:solidFill>
              <a:round/>
              <a:headEnd/>
              <a:tailEnd/>
            </a:ln>
            <a:effectLst/>
          </p:spPr>
          <p:txBody>
            <a:bodyPr wrap="none" anchor="ctr"/>
            <a:lstStyle/>
            <a:p>
              <a:endParaRPr lang="en-IN"/>
            </a:p>
          </p:txBody>
        </p:sp>
        <p:sp>
          <p:nvSpPr>
            <p:cNvPr id="232512" name="Arc 64"/>
            <p:cNvSpPr>
              <a:spLocks/>
            </p:cNvSpPr>
            <p:nvPr/>
          </p:nvSpPr>
          <p:spPr bwMode="auto">
            <a:xfrm>
              <a:off x="3018" y="3668"/>
              <a:ext cx="100" cy="88"/>
            </a:xfrm>
            <a:custGeom>
              <a:avLst/>
              <a:gdLst>
                <a:gd name="G0" fmla="+- 21600 0 0"/>
                <a:gd name="G1" fmla="+- 21599 0 0"/>
                <a:gd name="G2" fmla="+- 21600 0 0"/>
                <a:gd name="T0" fmla="*/ 0 w 21600"/>
                <a:gd name="T1" fmla="*/ 21599 h 21599"/>
                <a:gd name="T2" fmla="*/ 21384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3"/>
                    <a:pt x="9539" y="118"/>
                    <a:pt x="21384" y="0"/>
                  </a:cubicBezTo>
                </a:path>
                <a:path w="21600" h="21599" stroke="0" extrusionOk="0">
                  <a:moveTo>
                    <a:pt x="0" y="21599"/>
                  </a:moveTo>
                  <a:cubicBezTo>
                    <a:pt x="0" y="9753"/>
                    <a:pt x="9539" y="118"/>
                    <a:pt x="21384" y="0"/>
                  </a:cubicBezTo>
                  <a:lnTo>
                    <a:pt x="21600" y="21599"/>
                  </a:lnTo>
                  <a:close/>
                </a:path>
              </a:pathLst>
            </a:custGeom>
            <a:solidFill>
              <a:srgbClr val="FFFFFF"/>
            </a:solidFill>
            <a:ln w="12700" cap="rnd">
              <a:noFill/>
              <a:round/>
              <a:headEnd/>
              <a:tailEnd/>
            </a:ln>
            <a:effectLst/>
          </p:spPr>
          <p:txBody>
            <a:bodyPr wrap="none" anchor="ctr"/>
            <a:lstStyle/>
            <a:p>
              <a:endParaRPr lang="en-IN"/>
            </a:p>
          </p:txBody>
        </p:sp>
        <p:sp>
          <p:nvSpPr>
            <p:cNvPr id="232513" name="Arc 65"/>
            <p:cNvSpPr>
              <a:spLocks/>
            </p:cNvSpPr>
            <p:nvPr/>
          </p:nvSpPr>
          <p:spPr bwMode="auto">
            <a:xfrm>
              <a:off x="3014" y="3664"/>
              <a:ext cx="104" cy="92"/>
            </a:xfrm>
            <a:custGeom>
              <a:avLst/>
              <a:gdLst>
                <a:gd name="G0" fmla="+- 21600 0 0"/>
                <a:gd name="G1" fmla="+- 21599 0 0"/>
                <a:gd name="G2" fmla="+- 21600 0 0"/>
                <a:gd name="T0" fmla="*/ 0 w 21600"/>
                <a:gd name="T1" fmla="*/ 21599 h 21599"/>
                <a:gd name="T2" fmla="*/ 21392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50"/>
                    <a:pt x="9544" y="114"/>
                    <a:pt x="21392" y="0"/>
                  </a:cubicBezTo>
                </a:path>
                <a:path w="21600" h="21599" stroke="0" extrusionOk="0">
                  <a:moveTo>
                    <a:pt x="0" y="21599"/>
                  </a:moveTo>
                  <a:cubicBezTo>
                    <a:pt x="0" y="9750"/>
                    <a:pt x="9544" y="114"/>
                    <a:pt x="21392" y="0"/>
                  </a:cubicBezTo>
                  <a:lnTo>
                    <a:pt x="21600" y="21599"/>
                  </a:lnTo>
                  <a:close/>
                </a:path>
              </a:pathLst>
            </a:custGeom>
            <a:noFill/>
            <a:ln w="12700" cap="rnd">
              <a:solidFill>
                <a:srgbClr val="000000"/>
              </a:solidFill>
              <a:round/>
              <a:headEnd/>
              <a:tailEnd/>
            </a:ln>
            <a:effectLst/>
          </p:spPr>
          <p:txBody>
            <a:bodyPr wrap="none" anchor="ctr"/>
            <a:lstStyle/>
            <a:p>
              <a:endParaRPr lang="en-IN"/>
            </a:p>
          </p:txBody>
        </p:sp>
        <p:sp>
          <p:nvSpPr>
            <p:cNvPr id="232514" name="Arc 66"/>
            <p:cNvSpPr>
              <a:spLocks/>
            </p:cNvSpPr>
            <p:nvPr/>
          </p:nvSpPr>
          <p:spPr bwMode="auto">
            <a:xfrm>
              <a:off x="3109" y="3668"/>
              <a:ext cx="100" cy="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FF"/>
            </a:solidFill>
            <a:ln w="12700" cap="rnd">
              <a:noFill/>
              <a:round/>
              <a:headEnd/>
              <a:tailEnd/>
            </a:ln>
            <a:effectLst/>
          </p:spPr>
          <p:txBody>
            <a:bodyPr wrap="none" anchor="ctr"/>
            <a:lstStyle/>
            <a:p>
              <a:endParaRPr lang="en-IN"/>
            </a:p>
          </p:txBody>
        </p:sp>
        <p:sp>
          <p:nvSpPr>
            <p:cNvPr id="232515" name="Arc 67"/>
            <p:cNvSpPr>
              <a:spLocks/>
            </p:cNvSpPr>
            <p:nvPr/>
          </p:nvSpPr>
          <p:spPr bwMode="auto">
            <a:xfrm>
              <a:off x="3109" y="3664"/>
              <a:ext cx="104" cy="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16" name="Arc 68"/>
            <p:cNvSpPr>
              <a:spLocks/>
            </p:cNvSpPr>
            <p:nvPr/>
          </p:nvSpPr>
          <p:spPr bwMode="auto">
            <a:xfrm>
              <a:off x="1422" y="3480"/>
              <a:ext cx="92" cy="52"/>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rgbClr val="000000"/>
              </a:solidFill>
              <a:round/>
              <a:headEnd/>
              <a:tailEnd/>
            </a:ln>
            <a:effectLst/>
          </p:spPr>
          <p:txBody>
            <a:bodyPr wrap="none" anchor="ctr"/>
            <a:lstStyle/>
            <a:p>
              <a:endParaRPr lang="en-IN"/>
            </a:p>
          </p:txBody>
        </p:sp>
        <p:sp>
          <p:nvSpPr>
            <p:cNvPr id="232517" name="Arc 69"/>
            <p:cNvSpPr>
              <a:spLocks/>
            </p:cNvSpPr>
            <p:nvPr/>
          </p:nvSpPr>
          <p:spPr bwMode="auto">
            <a:xfrm>
              <a:off x="1505" y="3480"/>
              <a:ext cx="92" cy="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18" name="Line 70"/>
            <p:cNvSpPr>
              <a:spLocks noChangeShapeType="1"/>
            </p:cNvSpPr>
            <p:nvPr/>
          </p:nvSpPr>
          <p:spPr bwMode="auto">
            <a:xfrm flipV="1">
              <a:off x="1465" y="3487"/>
              <a:ext cx="0" cy="32"/>
            </a:xfrm>
            <a:prstGeom prst="line">
              <a:avLst/>
            </a:prstGeom>
            <a:noFill/>
            <a:ln w="12700">
              <a:solidFill>
                <a:srgbClr val="000000"/>
              </a:solidFill>
              <a:round/>
              <a:headEnd/>
              <a:tailEnd/>
            </a:ln>
            <a:effectLst/>
          </p:spPr>
          <p:txBody>
            <a:bodyPr wrap="none" anchor="ctr"/>
            <a:lstStyle/>
            <a:p>
              <a:endParaRPr lang="en-IN"/>
            </a:p>
          </p:txBody>
        </p:sp>
        <p:sp>
          <p:nvSpPr>
            <p:cNvPr id="232519" name="Line 71"/>
            <p:cNvSpPr>
              <a:spLocks noChangeShapeType="1"/>
            </p:cNvSpPr>
            <p:nvPr/>
          </p:nvSpPr>
          <p:spPr bwMode="auto">
            <a:xfrm flipV="1">
              <a:off x="1545" y="3487"/>
              <a:ext cx="0" cy="32"/>
            </a:xfrm>
            <a:prstGeom prst="line">
              <a:avLst/>
            </a:prstGeom>
            <a:noFill/>
            <a:ln w="12700">
              <a:solidFill>
                <a:srgbClr val="000000"/>
              </a:solidFill>
              <a:round/>
              <a:headEnd/>
              <a:tailEnd/>
            </a:ln>
            <a:effectLst/>
          </p:spPr>
          <p:txBody>
            <a:bodyPr wrap="none" anchor="ctr"/>
            <a:lstStyle/>
            <a:p>
              <a:endParaRPr lang="en-IN"/>
            </a:p>
          </p:txBody>
        </p:sp>
        <p:sp>
          <p:nvSpPr>
            <p:cNvPr id="232520" name="Arc 72"/>
            <p:cNvSpPr>
              <a:spLocks/>
            </p:cNvSpPr>
            <p:nvPr/>
          </p:nvSpPr>
          <p:spPr bwMode="auto">
            <a:xfrm>
              <a:off x="1422" y="3440"/>
              <a:ext cx="84" cy="44"/>
            </a:xfrm>
            <a:custGeom>
              <a:avLst/>
              <a:gdLst>
                <a:gd name="G0" fmla="+- 21600 0 0"/>
                <a:gd name="G1" fmla="+- 21598 0 0"/>
                <a:gd name="G2" fmla="+- 21600 0 0"/>
                <a:gd name="T0" fmla="*/ 0 w 21600"/>
                <a:gd name="T1" fmla="*/ 21598 h 21598"/>
                <a:gd name="T2" fmla="*/ 21343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68"/>
                    <a:pt x="9514" y="140"/>
                    <a:pt x="21342" y="-1"/>
                  </a:cubicBezTo>
                </a:path>
                <a:path w="21600" h="21598" stroke="0" extrusionOk="0">
                  <a:moveTo>
                    <a:pt x="0" y="21598"/>
                  </a:moveTo>
                  <a:cubicBezTo>
                    <a:pt x="0" y="9768"/>
                    <a:pt x="9514" y="140"/>
                    <a:pt x="21342" y="-1"/>
                  </a:cubicBezTo>
                  <a:lnTo>
                    <a:pt x="21600" y="21598"/>
                  </a:lnTo>
                  <a:close/>
                </a:path>
              </a:pathLst>
            </a:custGeom>
            <a:noFill/>
            <a:ln w="12700" cap="rnd">
              <a:solidFill>
                <a:srgbClr val="000000"/>
              </a:solidFill>
              <a:round/>
              <a:headEnd/>
              <a:tailEnd/>
            </a:ln>
            <a:effectLst/>
          </p:spPr>
          <p:txBody>
            <a:bodyPr wrap="none" anchor="ctr"/>
            <a:lstStyle/>
            <a:p>
              <a:endParaRPr lang="en-IN"/>
            </a:p>
          </p:txBody>
        </p:sp>
        <p:sp>
          <p:nvSpPr>
            <p:cNvPr id="232521" name="Arc 73"/>
            <p:cNvSpPr>
              <a:spLocks/>
            </p:cNvSpPr>
            <p:nvPr/>
          </p:nvSpPr>
          <p:spPr bwMode="auto">
            <a:xfrm>
              <a:off x="1422" y="3184"/>
              <a:ext cx="92" cy="300"/>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1"/>
                    <a:pt x="9528" y="129"/>
                    <a:pt x="21365" y="0"/>
                  </a:cubicBezTo>
                </a:path>
                <a:path w="21600" h="21599" stroke="0" extrusionOk="0">
                  <a:moveTo>
                    <a:pt x="0" y="21599"/>
                  </a:moveTo>
                  <a:cubicBezTo>
                    <a:pt x="0" y="9761"/>
                    <a:pt x="9528" y="129"/>
                    <a:pt x="21365" y="0"/>
                  </a:cubicBezTo>
                  <a:lnTo>
                    <a:pt x="21600" y="21599"/>
                  </a:lnTo>
                  <a:close/>
                </a:path>
              </a:pathLst>
            </a:custGeom>
            <a:noFill/>
            <a:ln w="12700" cap="rnd">
              <a:solidFill>
                <a:srgbClr val="000000"/>
              </a:solidFill>
              <a:round/>
              <a:headEnd/>
              <a:tailEnd/>
            </a:ln>
            <a:effectLst/>
          </p:spPr>
          <p:txBody>
            <a:bodyPr wrap="none" anchor="ctr"/>
            <a:lstStyle/>
            <a:p>
              <a:endParaRPr lang="en-IN"/>
            </a:p>
          </p:txBody>
        </p:sp>
        <p:sp>
          <p:nvSpPr>
            <p:cNvPr id="232522" name="Arc 74"/>
            <p:cNvSpPr>
              <a:spLocks/>
            </p:cNvSpPr>
            <p:nvPr/>
          </p:nvSpPr>
          <p:spPr bwMode="auto">
            <a:xfrm>
              <a:off x="1505" y="3184"/>
              <a:ext cx="92" cy="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23" name="Arc 75"/>
            <p:cNvSpPr>
              <a:spLocks/>
            </p:cNvSpPr>
            <p:nvPr/>
          </p:nvSpPr>
          <p:spPr bwMode="auto">
            <a:xfrm>
              <a:off x="1505" y="3440"/>
              <a:ext cx="92" cy="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00000"/>
              </a:solidFill>
              <a:round/>
              <a:headEnd/>
              <a:tailEnd/>
            </a:ln>
            <a:effectLst/>
          </p:spPr>
          <p:txBody>
            <a:bodyPr wrap="none" anchor="ctr"/>
            <a:lstStyle/>
            <a:p>
              <a:endParaRPr lang="en-IN"/>
            </a:p>
          </p:txBody>
        </p:sp>
        <p:sp>
          <p:nvSpPr>
            <p:cNvPr id="232524" name="Line 76"/>
            <p:cNvSpPr>
              <a:spLocks noChangeShapeType="1"/>
            </p:cNvSpPr>
            <p:nvPr/>
          </p:nvSpPr>
          <p:spPr bwMode="auto">
            <a:xfrm>
              <a:off x="2369" y="3111"/>
              <a:ext cx="0" cy="72"/>
            </a:xfrm>
            <a:prstGeom prst="line">
              <a:avLst/>
            </a:prstGeom>
            <a:noFill/>
            <a:ln w="12700">
              <a:solidFill>
                <a:srgbClr val="000000"/>
              </a:solidFill>
              <a:round/>
              <a:headEnd/>
              <a:tailEnd/>
            </a:ln>
            <a:effectLst/>
          </p:spPr>
          <p:txBody>
            <a:bodyPr wrap="none" anchor="ctr"/>
            <a:lstStyle/>
            <a:p>
              <a:endParaRPr lang="en-IN"/>
            </a:p>
          </p:txBody>
        </p:sp>
        <p:sp>
          <p:nvSpPr>
            <p:cNvPr id="232525" name="Line 77"/>
            <p:cNvSpPr>
              <a:spLocks noChangeShapeType="1"/>
            </p:cNvSpPr>
            <p:nvPr/>
          </p:nvSpPr>
          <p:spPr bwMode="auto">
            <a:xfrm>
              <a:off x="3065" y="3951"/>
              <a:ext cx="0" cy="72"/>
            </a:xfrm>
            <a:prstGeom prst="line">
              <a:avLst/>
            </a:prstGeom>
            <a:noFill/>
            <a:ln w="12700">
              <a:solidFill>
                <a:srgbClr val="000000"/>
              </a:solidFill>
              <a:round/>
              <a:headEnd/>
              <a:tailEnd/>
            </a:ln>
            <a:effectLst/>
          </p:spPr>
          <p:txBody>
            <a:bodyPr wrap="none" anchor="ctr"/>
            <a:lstStyle/>
            <a:p>
              <a:endParaRPr lang="en-IN"/>
            </a:p>
          </p:txBody>
        </p:sp>
        <p:sp>
          <p:nvSpPr>
            <p:cNvPr id="232526" name="Line 78"/>
            <p:cNvSpPr>
              <a:spLocks noChangeShapeType="1"/>
            </p:cNvSpPr>
            <p:nvPr/>
          </p:nvSpPr>
          <p:spPr bwMode="auto">
            <a:xfrm>
              <a:off x="2409" y="3511"/>
              <a:ext cx="0" cy="72"/>
            </a:xfrm>
            <a:prstGeom prst="line">
              <a:avLst/>
            </a:prstGeom>
            <a:noFill/>
            <a:ln w="12700">
              <a:solidFill>
                <a:srgbClr val="000000"/>
              </a:solidFill>
              <a:round/>
              <a:headEnd/>
              <a:tailEnd/>
            </a:ln>
            <a:effectLst/>
          </p:spPr>
          <p:txBody>
            <a:bodyPr wrap="none" anchor="ctr"/>
            <a:lstStyle/>
            <a:p>
              <a:endParaRPr lang="en-IN"/>
            </a:p>
          </p:txBody>
        </p:sp>
        <p:sp>
          <p:nvSpPr>
            <p:cNvPr id="232527" name="Line 79"/>
            <p:cNvSpPr>
              <a:spLocks noChangeShapeType="1"/>
            </p:cNvSpPr>
            <p:nvPr/>
          </p:nvSpPr>
          <p:spPr bwMode="auto">
            <a:xfrm>
              <a:off x="2865" y="2831"/>
              <a:ext cx="0" cy="752"/>
            </a:xfrm>
            <a:prstGeom prst="line">
              <a:avLst/>
            </a:prstGeom>
            <a:noFill/>
            <a:ln w="12700">
              <a:solidFill>
                <a:srgbClr val="000000"/>
              </a:solidFill>
              <a:round/>
              <a:headEnd/>
              <a:tailEnd/>
            </a:ln>
            <a:effectLst/>
          </p:spPr>
          <p:txBody>
            <a:bodyPr wrap="none" anchor="ctr"/>
            <a:lstStyle/>
            <a:p>
              <a:endParaRPr lang="en-IN"/>
            </a:p>
          </p:txBody>
        </p:sp>
        <p:sp>
          <p:nvSpPr>
            <p:cNvPr id="232528" name="Rectangle 80"/>
            <p:cNvSpPr>
              <a:spLocks noChangeArrowheads="1"/>
            </p:cNvSpPr>
            <p:nvPr/>
          </p:nvSpPr>
          <p:spPr bwMode="auto">
            <a:xfrm>
              <a:off x="2857" y="3579"/>
              <a:ext cx="24" cy="24"/>
            </a:xfrm>
            <a:prstGeom prst="rect">
              <a:avLst/>
            </a:prstGeom>
            <a:solidFill>
              <a:srgbClr val="000000"/>
            </a:solidFill>
            <a:ln w="12700">
              <a:noFill/>
              <a:miter lim="800000"/>
              <a:headEnd/>
              <a:tailEnd/>
            </a:ln>
            <a:effectLst/>
          </p:spPr>
          <p:txBody>
            <a:bodyPr wrap="none" anchor="ctr"/>
            <a:lstStyle/>
            <a:p>
              <a:endParaRPr lang="en-IN"/>
            </a:p>
          </p:txBody>
        </p:sp>
        <p:sp>
          <p:nvSpPr>
            <p:cNvPr id="232529" name="Line 81"/>
            <p:cNvSpPr>
              <a:spLocks noChangeShapeType="1"/>
            </p:cNvSpPr>
            <p:nvPr/>
          </p:nvSpPr>
          <p:spPr bwMode="auto">
            <a:xfrm>
              <a:off x="2865" y="3591"/>
              <a:ext cx="0" cy="512"/>
            </a:xfrm>
            <a:prstGeom prst="line">
              <a:avLst/>
            </a:prstGeom>
            <a:noFill/>
            <a:ln w="12700">
              <a:solidFill>
                <a:srgbClr val="000000"/>
              </a:solidFill>
              <a:round/>
              <a:headEnd/>
              <a:tailEnd/>
            </a:ln>
            <a:effectLst/>
          </p:spPr>
          <p:txBody>
            <a:bodyPr wrap="none" anchor="ctr"/>
            <a:lstStyle/>
            <a:p>
              <a:endParaRPr lang="en-IN"/>
            </a:p>
          </p:txBody>
        </p:sp>
        <p:sp>
          <p:nvSpPr>
            <p:cNvPr id="232530" name="Line 82"/>
            <p:cNvSpPr>
              <a:spLocks noChangeShapeType="1"/>
            </p:cNvSpPr>
            <p:nvPr/>
          </p:nvSpPr>
          <p:spPr bwMode="auto">
            <a:xfrm>
              <a:off x="2413" y="3587"/>
              <a:ext cx="448" cy="0"/>
            </a:xfrm>
            <a:prstGeom prst="line">
              <a:avLst/>
            </a:prstGeom>
            <a:noFill/>
            <a:ln w="12700">
              <a:solidFill>
                <a:srgbClr val="000000"/>
              </a:solidFill>
              <a:round/>
              <a:headEnd/>
              <a:tailEnd/>
            </a:ln>
            <a:effectLst/>
          </p:spPr>
          <p:txBody>
            <a:bodyPr wrap="none" anchor="ctr"/>
            <a:lstStyle/>
            <a:p>
              <a:endParaRPr lang="en-IN"/>
            </a:p>
          </p:txBody>
        </p:sp>
        <p:sp>
          <p:nvSpPr>
            <p:cNvPr id="232531" name="Line 83"/>
            <p:cNvSpPr>
              <a:spLocks noChangeShapeType="1"/>
            </p:cNvSpPr>
            <p:nvPr/>
          </p:nvSpPr>
          <p:spPr bwMode="auto">
            <a:xfrm>
              <a:off x="2869" y="4107"/>
              <a:ext cx="192" cy="0"/>
            </a:xfrm>
            <a:prstGeom prst="line">
              <a:avLst/>
            </a:prstGeom>
            <a:noFill/>
            <a:ln w="12700">
              <a:solidFill>
                <a:srgbClr val="000000"/>
              </a:solidFill>
              <a:round/>
              <a:headEnd/>
              <a:tailEnd/>
            </a:ln>
            <a:effectLst/>
          </p:spPr>
          <p:txBody>
            <a:bodyPr wrap="none" anchor="ctr"/>
            <a:lstStyle/>
            <a:p>
              <a:endParaRPr lang="en-IN"/>
            </a:p>
          </p:txBody>
        </p:sp>
        <p:sp>
          <p:nvSpPr>
            <p:cNvPr id="232532" name="Line 84"/>
            <p:cNvSpPr>
              <a:spLocks noChangeShapeType="1"/>
            </p:cNvSpPr>
            <p:nvPr/>
          </p:nvSpPr>
          <p:spPr bwMode="auto">
            <a:xfrm>
              <a:off x="3065" y="4031"/>
              <a:ext cx="0" cy="72"/>
            </a:xfrm>
            <a:prstGeom prst="line">
              <a:avLst/>
            </a:prstGeom>
            <a:noFill/>
            <a:ln w="12700">
              <a:solidFill>
                <a:srgbClr val="000000"/>
              </a:solidFill>
              <a:round/>
              <a:headEnd/>
              <a:tailEnd/>
            </a:ln>
            <a:effectLst/>
          </p:spPr>
          <p:txBody>
            <a:bodyPr wrap="none" anchor="ctr"/>
            <a:lstStyle/>
            <a:p>
              <a:endParaRPr lang="en-IN"/>
            </a:p>
          </p:txBody>
        </p:sp>
        <p:sp>
          <p:nvSpPr>
            <p:cNvPr id="232533" name="Line 85"/>
            <p:cNvSpPr>
              <a:spLocks noChangeShapeType="1"/>
            </p:cNvSpPr>
            <p:nvPr/>
          </p:nvSpPr>
          <p:spPr bwMode="auto">
            <a:xfrm>
              <a:off x="3193" y="3111"/>
              <a:ext cx="0" cy="72"/>
            </a:xfrm>
            <a:prstGeom prst="line">
              <a:avLst/>
            </a:prstGeom>
            <a:noFill/>
            <a:ln w="12700">
              <a:solidFill>
                <a:srgbClr val="000000"/>
              </a:solidFill>
              <a:round/>
              <a:headEnd/>
              <a:tailEnd/>
            </a:ln>
            <a:effectLst/>
          </p:spPr>
          <p:txBody>
            <a:bodyPr wrap="none" anchor="ctr"/>
            <a:lstStyle/>
            <a:p>
              <a:endParaRPr lang="en-IN"/>
            </a:p>
          </p:txBody>
        </p:sp>
        <p:sp>
          <p:nvSpPr>
            <p:cNvPr id="232534" name="Line 86"/>
            <p:cNvSpPr>
              <a:spLocks noChangeShapeType="1"/>
            </p:cNvSpPr>
            <p:nvPr/>
          </p:nvSpPr>
          <p:spPr bwMode="auto">
            <a:xfrm>
              <a:off x="3233" y="3511"/>
              <a:ext cx="0" cy="72"/>
            </a:xfrm>
            <a:prstGeom prst="line">
              <a:avLst/>
            </a:prstGeom>
            <a:noFill/>
            <a:ln w="12700">
              <a:solidFill>
                <a:srgbClr val="000000"/>
              </a:solidFill>
              <a:round/>
              <a:headEnd/>
              <a:tailEnd/>
            </a:ln>
            <a:effectLst/>
          </p:spPr>
          <p:txBody>
            <a:bodyPr wrap="none" anchor="ctr"/>
            <a:lstStyle/>
            <a:p>
              <a:endParaRPr lang="en-IN"/>
            </a:p>
          </p:txBody>
        </p:sp>
        <p:sp>
          <p:nvSpPr>
            <p:cNvPr id="232535" name="Line 87"/>
            <p:cNvSpPr>
              <a:spLocks noChangeShapeType="1"/>
            </p:cNvSpPr>
            <p:nvPr/>
          </p:nvSpPr>
          <p:spPr bwMode="auto">
            <a:xfrm>
              <a:off x="3689" y="2831"/>
              <a:ext cx="0" cy="752"/>
            </a:xfrm>
            <a:prstGeom prst="line">
              <a:avLst/>
            </a:prstGeom>
            <a:noFill/>
            <a:ln w="12700">
              <a:solidFill>
                <a:srgbClr val="000000"/>
              </a:solidFill>
              <a:round/>
              <a:headEnd/>
              <a:tailEnd/>
            </a:ln>
            <a:effectLst/>
          </p:spPr>
          <p:txBody>
            <a:bodyPr wrap="none" anchor="ctr"/>
            <a:lstStyle/>
            <a:p>
              <a:endParaRPr lang="en-IN"/>
            </a:p>
          </p:txBody>
        </p:sp>
        <p:sp>
          <p:nvSpPr>
            <p:cNvPr id="232536" name="Line 88"/>
            <p:cNvSpPr>
              <a:spLocks noChangeShapeType="1"/>
            </p:cNvSpPr>
            <p:nvPr/>
          </p:nvSpPr>
          <p:spPr bwMode="auto">
            <a:xfrm>
              <a:off x="3237" y="3587"/>
              <a:ext cx="448" cy="0"/>
            </a:xfrm>
            <a:prstGeom prst="line">
              <a:avLst/>
            </a:prstGeom>
            <a:noFill/>
            <a:ln w="12700">
              <a:solidFill>
                <a:srgbClr val="000000"/>
              </a:solidFill>
              <a:round/>
              <a:headEnd/>
              <a:tailEnd/>
            </a:ln>
            <a:effectLst/>
          </p:spPr>
          <p:txBody>
            <a:bodyPr wrap="none" anchor="ctr"/>
            <a:lstStyle/>
            <a:p>
              <a:endParaRPr lang="en-IN"/>
            </a:p>
          </p:txBody>
        </p:sp>
        <p:sp>
          <p:nvSpPr>
            <p:cNvPr id="232537" name="Line 89"/>
            <p:cNvSpPr>
              <a:spLocks noChangeShapeType="1"/>
            </p:cNvSpPr>
            <p:nvPr/>
          </p:nvSpPr>
          <p:spPr bwMode="auto">
            <a:xfrm>
              <a:off x="3153" y="3511"/>
              <a:ext cx="0" cy="72"/>
            </a:xfrm>
            <a:prstGeom prst="line">
              <a:avLst/>
            </a:prstGeom>
            <a:noFill/>
            <a:ln w="12700">
              <a:solidFill>
                <a:srgbClr val="000000"/>
              </a:solidFill>
              <a:round/>
              <a:headEnd/>
              <a:tailEnd/>
            </a:ln>
            <a:effectLst/>
          </p:spPr>
          <p:txBody>
            <a:bodyPr wrap="none" anchor="ctr"/>
            <a:lstStyle/>
            <a:p>
              <a:endParaRPr lang="en-IN"/>
            </a:p>
          </p:txBody>
        </p:sp>
        <p:sp>
          <p:nvSpPr>
            <p:cNvPr id="232538" name="Line 90"/>
            <p:cNvSpPr>
              <a:spLocks noChangeShapeType="1"/>
            </p:cNvSpPr>
            <p:nvPr/>
          </p:nvSpPr>
          <p:spPr bwMode="auto">
            <a:xfrm>
              <a:off x="3105" y="3591"/>
              <a:ext cx="0" cy="72"/>
            </a:xfrm>
            <a:prstGeom prst="line">
              <a:avLst/>
            </a:prstGeom>
            <a:noFill/>
            <a:ln w="12700">
              <a:solidFill>
                <a:srgbClr val="000000"/>
              </a:solidFill>
              <a:round/>
              <a:headEnd/>
              <a:tailEnd/>
            </a:ln>
            <a:effectLst/>
          </p:spPr>
          <p:txBody>
            <a:bodyPr wrap="none" anchor="ctr"/>
            <a:lstStyle/>
            <a:p>
              <a:endParaRPr lang="en-IN"/>
            </a:p>
          </p:txBody>
        </p:sp>
        <p:sp>
          <p:nvSpPr>
            <p:cNvPr id="232539" name="Line 91"/>
            <p:cNvSpPr>
              <a:spLocks noChangeShapeType="1"/>
            </p:cNvSpPr>
            <p:nvPr/>
          </p:nvSpPr>
          <p:spPr bwMode="auto">
            <a:xfrm>
              <a:off x="3109" y="3587"/>
              <a:ext cx="40" cy="0"/>
            </a:xfrm>
            <a:prstGeom prst="line">
              <a:avLst/>
            </a:prstGeom>
            <a:noFill/>
            <a:ln w="12700">
              <a:solidFill>
                <a:srgbClr val="000000"/>
              </a:solidFill>
              <a:round/>
              <a:headEnd/>
              <a:tailEnd/>
            </a:ln>
            <a:effectLst/>
          </p:spPr>
          <p:txBody>
            <a:bodyPr wrap="none" anchor="ctr"/>
            <a:lstStyle/>
            <a:p>
              <a:endParaRPr lang="en-IN"/>
            </a:p>
          </p:txBody>
        </p:sp>
        <p:sp>
          <p:nvSpPr>
            <p:cNvPr id="232540" name="Line 92"/>
            <p:cNvSpPr>
              <a:spLocks noChangeShapeType="1"/>
            </p:cNvSpPr>
            <p:nvPr/>
          </p:nvSpPr>
          <p:spPr bwMode="auto">
            <a:xfrm>
              <a:off x="1465" y="3511"/>
              <a:ext cx="0" cy="72"/>
            </a:xfrm>
            <a:prstGeom prst="line">
              <a:avLst/>
            </a:prstGeom>
            <a:noFill/>
            <a:ln w="12700">
              <a:solidFill>
                <a:srgbClr val="000000"/>
              </a:solidFill>
              <a:round/>
              <a:headEnd/>
              <a:tailEnd/>
            </a:ln>
            <a:effectLst/>
          </p:spPr>
          <p:txBody>
            <a:bodyPr wrap="none" anchor="ctr"/>
            <a:lstStyle/>
            <a:p>
              <a:endParaRPr lang="en-IN"/>
            </a:p>
          </p:txBody>
        </p:sp>
        <p:sp>
          <p:nvSpPr>
            <p:cNvPr id="232541" name="Line 93"/>
            <p:cNvSpPr>
              <a:spLocks noChangeShapeType="1"/>
            </p:cNvSpPr>
            <p:nvPr/>
          </p:nvSpPr>
          <p:spPr bwMode="auto">
            <a:xfrm>
              <a:off x="1465" y="3591"/>
              <a:ext cx="0" cy="272"/>
            </a:xfrm>
            <a:prstGeom prst="line">
              <a:avLst/>
            </a:prstGeom>
            <a:noFill/>
            <a:ln w="12700">
              <a:solidFill>
                <a:srgbClr val="000000"/>
              </a:solidFill>
              <a:round/>
              <a:headEnd/>
              <a:tailEnd/>
            </a:ln>
            <a:effectLst/>
          </p:spPr>
          <p:txBody>
            <a:bodyPr wrap="none" anchor="ctr"/>
            <a:lstStyle/>
            <a:p>
              <a:endParaRPr lang="en-IN"/>
            </a:p>
          </p:txBody>
        </p:sp>
        <p:sp>
          <p:nvSpPr>
            <p:cNvPr id="232542" name="Rectangle 94"/>
            <p:cNvSpPr>
              <a:spLocks noChangeArrowheads="1"/>
            </p:cNvSpPr>
            <p:nvPr/>
          </p:nvSpPr>
          <p:spPr bwMode="auto">
            <a:xfrm>
              <a:off x="1329" y="3875"/>
              <a:ext cx="296" cy="216"/>
            </a:xfrm>
            <a:prstGeom prst="rect">
              <a:avLst/>
            </a:prstGeom>
            <a:noFill/>
            <a:ln w="12700">
              <a:noFill/>
              <a:miter lim="800000"/>
              <a:headEnd/>
              <a:tailEnd/>
            </a:ln>
            <a:effectLst/>
          </p:spPr>
          <p:txBody>
            <a:bodyPr wrap="none" lIns="19050" tIns="26988" rIns="19050" bIns="26988"/>
            <a:lstStyle/>
            <a:p>
              <a:pPr algn="ctr">
                <a:lnSpc>
                  <a:spcPts val="1700"/>
                </a:lnSpc>
                <a:tabLst>
                  <a:tab pos="457200" algn="l"/>
                  <a:tab pos="914400" algn="l"/>
                  <a:tab pos="1371600" algn="l"/>
                </a:tabLst>
              </a:pPr>
              <a:r>
                <a:rPr lang="en-US" sz="1600">
                  <a:solidFill>
                    <a:srgbClr val="000000"/>
                  </a:solidFill>
                </a:rPr>
                <a:t>"1"</a:t>
              </a:r>
            </a:p>
          </p:txBody>
        </p:sp>
        <p:sp>
          <p:nvSpPr>
            <p:cNvPr id="232543" name="Line 95"/>
            <p:cNvSpPr>
              <a:spLocks noChangeShapeType="1"/>
            </p:cNvSpPr>
            <p:nvPr/>
          </p:nvSpPr>
          <p:spPr bwMode="auto">
            <a:xfrm>
              <a:off x="3153" y="3951"/>
              <a:ext cx="0" cy="72"/>
            </a:xfrm>
            <a:prstGeom prst="line">
              <a:avLst/>
            </a:prstGeom>
            <a:noFill/>
            <a:ln w="12700">
              <a:solidFill>
                <a:srgbClr val="000000"/>
              </a:solidFill>
              <a:round/>
              <a:headEnd/>
              <a:tailEnd/>
            </a:ln>
            <a:effectLst/>
          </p:spPr>
          <p:txBody>
            <a:bodyPr wrap="none" anchor="ctr"/>
            <a:lstStyle/>
            <a:p>
              <a:endParaRPr lang="en-IN"/>
            </a:p>
          </p:txBody>
        </p:sp>
        <p:sp>
          <p:nvSpPr>
            <p:cNvPr id="232544" name="Line 96"/>
            <p:cNvSpPr>
              <a:spLocks noChangeShapeType="1"/>
            </p:cNvSpPr>
            <p:nvPr/>
          </p:nvSpPr>
          <p:spPr bwMode="auto">
            <a:xfrm>
              <a:off x="2329" y="3511"/>
              <a:ext cx="0" cy="72"/>
            </a:xfrm>
            <a:prstGeom prst="line">
              <a:avLst/>
            </a:prstGeom>
            <a:noFill/>
            <a:ln w="12700">
              <a:solidFill>
                <a:srgbClr val="000000"/>
              </a:solidFill>
              <a:round/>
              <a:headEnd/>
              <a:tailEnd/>
            </a:ln>
            <a:effectLst/>
          </p:spPr>
          <p:txBody>
            <a:bodyPr wrap="none" anchor="ctr"/>
            <a:lstStyle/>
            <a:p>
              <a:endParaRPr lang="en-IN"/>
            </a:p>
          </p:txBody>
        </p:sp>
        <p:sp>
          <p:nvSpPr>
            <p:cNvPr id="232545" name="Line 97"/>
            <p:cNvSpPr>
              <a:spLocks noChangeShapeType="1"/>
            </p:cNvSpPr>
            <p:nvPr/>
          </p:nvSpPr>
          <p:spPr bwMode="auto">
            <a:xfrm>
              <a:off x="1545" y="3511"/>
              <a:ext cx="0" cy="72"/>
            </a:xfrm>
            <a:prstGeom prst="line">
              <a:avLst/>
            </a:prstGeom>
            <a:noFill/>
            <a:ln w="12700">
              <a:solidFill>
                <a:srgbClr val="000000"/>
              </a:solidFill>
              <a:round/>
              <a:headEnd/>
              <a:tailEnd/>
            </a:ln>
            <a:effectLst/>
          </p:spPr>
          <p:txBody>
            <a:bodyPr wrap="none" anchor="ctr"/>
            <a:lstStyle/>
            <a:p>
              <a:endParaRPr lang="en-IN"/>
            </a:p>
          </p:txBody>
        </p:sp>
        <p:sp>
          <p:nvSpPr>
            <p:cNvPr id="232546" name="Line 98"/>
            <p:cNvSpPr>
              <a:spLocks noChangeShapeType="1"/>
            </p:cNvSpPr>
            <p:nvPr/>
          </p:nvSpPr>
          <p:spPr bwMode="auto">
            <a:xfrm>
              <a:off x="2045" y="4187"/>
              <a:ext cx="280" cy="0"/>
            </a:xfrm>
            <a:prstGeom prst="line">
              <a:avLst/>
            </a:prstGeom>
            <a:noFill/>
            <a:ln w="12700">
              <a:solidFill>
                <a:srgbClr val="000000"/>
              </a:solidFill>
              <a:round/>
              <a:headEnd/>
              <a:tailEnd/>
            </a:ln>
            <a:effectLst/>
          </p:spPr>
          <p:txBody>
            <a:bodyPr wrap="none" anchor="ctr"/>
            <a:lstStyle/>
            <a:p>
              <a:endParaRPr lang="en-IN"/>
            </a:p>
          </p:txBody>
        </p:sp>
        <p:sp>
          <p:nvSpPr>
            <p:cNvPr id="232547" name="Rectangle 99"/>
            <p:cNvSpPr>
              <a:spLocks noChangeArrowheads="1"/>
            </p:cNvSpPr>
            <p:nvPr/>
          </p:nvSpPr>
          <p:spPr bwMode="auto">
            <a:xfrm>
              <a:off x="2321" y="4179"/>
              <a:ext cx="24" cy="24"/>
            </a:xfrm>
            <a:prstGeom prst="rect">
              <a:avLst/>
            </a:prstGeom>
            <a:solidFill>
              <a:srgbClr val="D5000A"/>
            </a:solidFill>
            <a:ln w="12700">
              <a:noFill/>
              <a:miter lim="800000"/>
              <a:headEnd/>
              <a:tailEnd/>
            </a:ln>
            <a:effectLst/>
          </p:spPr>
          <p:txBody>
            <a:bodyPr wrap="none" anchor="ctr"/>
            <a:lstStyle/>
            <a:p>
              <a:endParaRPr lang="en-IN"/>
            </a:p>
          </p:txBody>
        </p:sp>
        <p:sp>
          <p:nvSpPr>
            <p:cNvPr id="232548" name="Line 100"/>
            <p:cNvSpPr>
              <a:spLocks noChangeShapeType="1"/>
            </p:cNvSpPr>
            <p:nvPr/>
          </p:nvSpPr>
          <p:spPr bwMode="auto">
            <a:xfrm>
              <a:off x="2333" y="4187"/>
              <a:ext cx="816" cy="0"/>
            </a:xfrm>
            <a:prstGeom prst="line">
              <a:avLst/>
            </a:prstGeom>
            <a:noFill/>
            <a:ln w="12700">
              <a:solidFill>
                <a:srgbClr val="000000"/>
              </a:solidFill>
              <a:round/>
              <a:headEnd/>
              <a:tailEnd/>
            </a:ln>
            <a:effectLst/>
          </p:spPr>
          <p:txBody>
            <a:bodyPr wrap="none" anchor="ctr"/>
            <a:lstStyle/>
            <a:p>
              <a:endParaRPr lang="en-IN"/>
            </a:p>
          </p:txBody>
        </p:sp>
        <p:sp>
          <p:nvSpPr>
            <p:cNvPr id="232549" name="Line 101"/>
            <p:cNvSpPr>
              <a:spLocks noChangeShapeType="1"/>
            </p:cNvSpPr>
            <p:nvPr/>
          </p:nvSpPr>
          <p:spPr bwMode="auto">
            <a:xfrm>
              <a:off x="3153" y="4031"/>
              <a:ext cx="0" cy="152"/>
            </a:xfrm>
            <a:prstGeom prst="line">
              <a:avLst/>
            </a:prstGeom>
            <a:noFill/>
            <a:ln w="12700">
              <a:solidFill>
                <a:srgbClr val="000000"/>
              </a:solidFill>
              <a:round/>
              <a:headEnd/>
              <a:tailEnd/>
            </a:ln>
            <a:effectLst/>
          </p:spPr>
          <p:txBody>
            <a:bodyPr wrap="none" anchor="ctr"/>
            <a:lstStyle/>
            <a:p>
              <a:endParaRPr lang="en-IN"/>
            </a:p>
          </p:txBody>
        </p:sp>
        <p:sp>
          <p:nvSpPr>
            <p:cNvPr id="232550" name="Line 102"/>
            <p:cNvSpPr>
              <a:spLocks noChangeShapeType="1"/>
            </p:cNvSpPr>
            <p:nvPr/>
          </p:nvSpPr>
          <p:spPr bwMode="auto">
            <a:xfrm>
              <a:off x="2329" y="3591"/>
              <a:ext cx="0" cy="592"/>
            </a:xfrm>
            <a:prstGeom prst="line">
              <a:avLst/>
            </a:prstGeom>
            <a:noFill/>
            <a:ln w="12700">
              <a:solidFill>
                <a:srgbClr val="000000"/>
              </a:solidFill>
              <a:round/>
              <a:headEnd/>
              <a:tailEnd/>
            </a:ln>
            <a:effectLst/>
          </p:spPr>
          <p:txBody>
            <a:bodyPr wrap="none" anchor="ctr"/>
            <a:lstStyle/>
            <a:p>
              <a:endParaRPr lang="en-IN"/>
            </a:p>
          </p:txBody>
        </p:sp>
        <p:sp>
          <p:nvSpPr>
            <p:cNvPr id="232551" name="Line 103"/>
            <p:cNvSpPr>
              <a:spLocks noChangeShapeType="1"/>
            </p:cNvSpPr>
            <p:nvPr/>
          </p:nvSpPr>
          <p:spPr bwMode="auto">
            <a:xfrm>
              <a:off x="2041" y="2831"/>
              <a:ext cx="0" cy="752"/>
            </a:xfrm>
            <a:prstGeom prst="line">
              <a:avLst/>
            </a:prstGeom>
            <a:noFill/>
            <a:ln w="12700">
              <a:solidFill>
                <a:srgbClr val="000000"/>
              </a:solidFill>
              <a:round/>
              <a:headEnd/>
              <a:tailEnd/>
            </a:ln>
            <a:effectLst/>
          </p:spPr>
          <p:txBody>
            <a:bodyPr wrap="none" anchor="ctr"/>
            <a:lstStyle/>
            <a:p>
              <a:endParaRPr lang="en-IN"/>
            </a:p>
          </p:txBody>
        </p:sp>
        <p:sp>
          <p:nvSpPr>
            <p:cNvPr id="232552" name="Rectangle 104"/>
            <p:cNvSpPr>
              <a:spLocks noChangeArrowheads="1"/>
            </p:cNvSpPr>
            <p:nvPr/>
          </p:nvSpPr>
          <p:spPr bwMode="auto">
            <a:xfrm>
              <a:off x="2033" y="3579"/>
              <a:ext cx="24" cy="24"/>
            </a:xfrm>
            <a:prstGeom prst="rect">
              <a:avLst/>
            </a:prstGeom>
            <a:solidFill>
              <a:srgbClr val="000000"/>
            </a:solidFill>
            <a:ln w="12700">
              <a:noFill/>
              <a:miter lim="800000"/>
              <a:headEnd/>
              <a:tailEnd/>
            </a:ln>
            <a:effectLst/>
          </p:spPr>
          <p:txBody>
            <a:bodyPr wrap="none" anchor="ctr"/>
            <a:lstStyle/>
            <a:p>
              <a:endParaRPr lang="en-IN"/>
            </a:p>
          </p:txBody>
        </p:sp>
        <p:sp>
          <p:nvSpPr>
            <p:cNvPr id="232553" name="Line 105"/>
            <p:cNvSpPr>
              <a:spLocks noChangeShapeType="1"/>
            </p:cNvSpPr>
            <p:nvPr/>
          </p:nvSpPr>
          <p:spPr bwMode="auto">
            <a:xfrm>
              <a:off x="2041" y="3591"/>
              <a:ext cx="0" cy="592"/>
            </a:xfrm>
            <a:prstGeom prst="line">
              <a:avLst/>
            </a:prstGeom>
            <a:noFill/>
            <a:ln w="12700">
              <a:solidFill>
                <a:srgbClr val="000000"/>
              </a:solidFill>
              <a:round/>
              <a:headEnd/>
              <a:tailEnd/>
            </a:ln>
            <a:effectLst/>
          </p:spPr>
          <p:txBody>
            <a:bodyPr wrap="none" anchor="ctr"/>
            <a:lstStyle/>
            <a:p>
              <a:endParaRPr lang="en-IN"/>
            </a:p>
          </p:txBody>
        </p:sp>
        <p:sp>
          <p:nvSpPr>
            <p:cNvPr id="232554" name="Line 106"/>
            <p:cNvSpPr>
              <a:spLocks noChangeShapeType="1"/>
            </p:cNvSpPr>
            <p:nvPr/>
          </p:nvSpPr>
          <p:spPr bwMode="auto">
            <a:xfrm>
              <a:off x="1549" y="3587"/>
              <a:ext cx="488" cy="0"/>
            </a:xfrm>
            <a:prstGeom prst="line">
              <a:avLst/>
            </a:prstGeom>
            <a:noFill/>
            <a:ln w="12700">
              <a:solidFill>
                <a:srgbClr val="000000"/>
              </a:solidFill>
              <a:round/>
              <a:headEnd/>
              <a:tailEnd/>
            </a:ln>
            <a:effectLst/>
          </p:spPr>
          <p:txBody>
            <a:bodyPr wrap="none" anchor="ctr"/>
            <a:lstStyle/>
            <a:p>
              <a:endParaRPr lang="en-IN"/>
            </a:p>
          </p:txBody>
        </p:sp>
        <p:sp>
          <p:nvSpPr>
            <p:cNvPr id="232555" name="Line 107"/>
            <p:cNvSpPr>
              <a:spLocks noChangeShapeType="1"/>
            </p:cNvSpPr>
            <p:nvPr/>
          </p:nvSpPr>
          <p:spPr bwMode="auto">
            <a:xfrm>
              <a:off x="1505" y="3111"/>
              <a:ext cx="0" cy="72"/>
            </a:xfrm>
            <a:prstGeom prst="line">
              <a:avLst/>
            </a:prstGeom>
            <a:noFill/>
            <a:ln w="12700">
              <a:solidFill>
                <a:srgbClr val="000000"/>
              </a:solidFill>
              <a:round/>
              <a:headEnd/>
              <a:tailEnd/>
            </a:ln>
            <a:effectLst/>
          </p:spPr>
          <p:txBody>
            <a:bodyPr wrap="none" anchor="ctr"/>
            <a:lstStyle/>
            <a:p>
              <a:endParaRPr lang="en-IN"/>
            </a:p>
          </p:txBody>
        </p:sp>
        <p:sp>
          <p:nvSpPr>
            <p:cNvPr id="232556" name="Line 108"/>
            <p:cNvSpPr>
              <a:spLocks noChangeShapeType="1"/>
            </p:cNvSpPr>
            <p:nvPr/>
          </p:nvSpPr>
          <p:spPr bwMode="auto">
            <a:xfrm>
              <a:off x="2369" y="2831"/>
              <a:ext cx="0" cy="272"/>
            </a:xfrm>
            <a:prstGeom prst="line">
              <a:avLst/>
            </a:prstGeom>
            <a:noFill/>
            <a:ln w="12700">
              <a:solidFill>
                <a:srgbClr val="000000"/>
              </a:solidFill>
              <a:round/>
              <a:headEnd/>
              <a:tailEnd/>
            </a:ln>
            <a:effectLst/>
          </p:spPr>
          <p:txBody>
            <a:bodyPr wrap="none" anchor="ctr"/>
            <a:lstStyle/>
            <a:p>
              <a:endParaRPr lang="en-IN"/>
            </a:p>
          </p:txBody>
        </p:sp>
        <p:sp>
          <p:nvSpPr>
            <p:cNvPr id="232557" name="Line 109"/>
            <p:cNvSpPr>
              <a:spLocks noChangeShapeType="1"/>
            </p:cNvSpPr>
            <p:nvPr/>
          </p:nvSpPr>
          <p:spPr bwMode="auto">
            <a:xfrm>
              <a:off x="3193" y="2831"/>
              <a:ext cx="0" cy="272"/>
            </a:xfrm>
            <a:prstGeom prst="line">
              <a:avLst/>
            </a:prstGeom>
            <a:noFill/>
            <a:ln w="12700">
              <a:solidFill>
                <a:srgbClr val="000000"/>
              </a:solidFill>
              <a:round/>
              <a:headEnd/>
              <a:tailEnd/>
            </a:ln>
            <a:effectLst/>
          </p:spPr>
          <p:txBody>
            <a:bodyPr wrap="none" anchor="ctr"/>
            <a:lstStyle/>
            <a:p>
              <a:endParaRPr lang="en-IN"/>
            </a:p>
          </p:txBody>
        </p:sp>
        <p:sp>
          <p:nvSpPr>
            <p:cNvPr id="232558" name="Line 110"/>
            <p:cNvSpPr>
              <a:spLocks noChangeShapeType="1"/>
            </p:cNvSpPr>
            <p:nvPr/>
          </p:nvSpPr>
          <p:spPr bwMode="auto">
            <a:xfrm>
              <a:off x="1505" y="2831"/>
              <a:ext cx="0" cy="272"/>
            </a:xfrm>
            <a:prstGeom prst="line">
              <a:avLst/>
            </a:prstGeom>
            <a:noFill/>
            <a:ln w="12700">
              <a:solidFill>
                <a:srgbClr val="000000"/>
              </a:solidFill>
              <a:round/>
              <a:headEnd/>
              <a:tailEnd/>
            </a:ln>
            <a:effectLst/>
          </p:spPr>
          <p:txBody>
            <a:bodyPr wrap="none" anchor="ctr"/>
            <a:lstStyle/>
            <a:p>
              <a:endParaRPr lang="en-IN"/>
            </a:p>
          </p:txBody>
        </p:sp>
      </p:gr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FSMs</a:t>
            </a:r>
          </a:p>
        </p:txBody>
      </p:sp>
      <p:sp>
        <p:nvSpPr>
          <p:cNvPr id="6" name="Slide Number Placeholder 5"/>
          <p:cNvSpPr>
            <a:spLocks noGrp="1"/>
          </p:cNvSpPr>
          <p:nvPr>
            <p:ph type="sldNum" sz="quarter" idx="12"/>
          </p:nvPr>
        </p:nvSpPr>
        <p:spPr/>
        <p:txBody>
          <a:bodyPr/>
          <a:lstStyle/>
          <a:p>
            <a:fld id="{34796087-46F8-4962-9F2B-61034498387D}" type="slidenum">
              <a:rPr lang="en-US"/>
              <a:pPr/>
              <a:t>6</a:t>
            </a:fld>
            <a:endParaRPr lang="en-US"/>
          </a:p>
        </p:txBody>
      </p:sp>
      <p:sp>
        <p:nvSpPr>
          <p:cNvPr id="234498" name="Rectangle 2"/>
          <p:cNvSpPr>
            <a:spLocks noGrp="1" noChangeArrowheads="1"/>
          </p:cNvSpPr>
          <p:nvPr>
            <p:ph type="title"/>
          </p:nvPr>
        </p:nvSpPr>
        <p:spPr/>
        <p:txBody>
          <a:bodyPr/>
          <a:lstStyle/>
          <a:p>
            <a:r>
              <a:rPr lang="en-US" dirty="0"/>
              <a:t>FSM design procedure</a:t>
            </a:r>
          </a:p>
        </p:txBody>
      </p:sp>
      <p:sp>
        <p:nvSpPr>
          <p:cNvPr id="234499" name="Rectangle 3"/>
          <p:cNvSpPr>
            <a:spLocks noGrp="1" noChangeArrowheads="1"/>
          </p:cNvSpPr>
          <p:nvPr>
            <p:ph type="body" idx="1"/>
          </p:nvPr>
        </p:nvSpPr>
        <p:spPr>
          <a:xfrm>
            <a:off x="463550" y="1517650"/>
            <a:ext cx="8293100" cy="4514850"/>
          </a:xfrm>
        </p:spPr>
        <p:txBody>
          <a:bodyPr/>
          <a:lstStyle/>
          <a:p>
            <a:r>
              <a:rPr lang="en-US" dirty="0">
                <a:latin typeface="Calisto MT" pitchFamily="18" charset="0"/>
              </a:rPr>
              <a:t>Describe FSM behavior, e.g. state diagram</a:t>
            </a:r>
          </a:p>
          <a:p>
            <a:pPr lvl="1"/>
            <a:r>
              <a:rPr lang="en-US" dirty="0">
                <a:latin typeface="Calisto MT" pitchFamily="18" charset="0"/>
              </a:rPr>
              <a:t>Inputs and Outputs</a:t>
            </a:r>
          </a:p>
          <a:p>
            <a:pPr lvl="1"/>
            <a:r>
              <a:rPr lang="en-US" dirty="0">
                <a:latin typeface="Calisto MT" pitchFamily="18" charset="0"/>
              </a:rPr>
              <a:t>States (symbolic)</a:t>
            </a:r>
          </a:p>
          <a:p>
            <a:pPr lvl="1"/>
            <a:r>
              <a:rPr lang="en-US" dirty="0">
                <a:latin typeface="Calisto MT" pitchFamily="18" charset="0"/>
              </a:rPr>
              <a:t>State transitions</a:t>
            </a:r>
          </a:p>
          <a:p>
            <a:r>
              <a:rPr lang="en-US" dirty="0">
                <a:latin typeface="Calisto MT" pitchFamily="18" charset="0"/>
              </a:rPr>
              <a:t>State diagram to state transition table, i.e. truth table</a:t>
            </a:r>
          </a:p>
          <a:p>
            <a:pPr lvl="1"/>
            <a:r>
              <a:rPr lang="en-US" dirty="0">
                <a:latin typeface="Calisto MT" pitchFamily="18" charset="0"/>
              </a:rPr>
              <a:t>Inputs: inputs and current state</a:t>
            </a:r>
          </a:p>
          <a:p>
            <a:pPr lvl="1"/>
            <a:r>
              <a:rPr lang="en-US" dirty="0">
                <a:latin typeface="Calisto MT" pitchFamily="18" charset="0"/>
              </a:rPr>
              <a:t>Outputs: outputs and next state</a:t>
            </a:r>
          </a:p>
          <a:p>
            <a:r>
              <a:rPr lang="en-US" dirty="0">
                <a:latin typeface="Calisto MT" pitchFamily="18" charset="0"/>
              </a:rPr>
              <a:t>State encoding</a:t>
            </a:r>
          </a:p>
          <a:p>
            <a:pPr lvl="1"/>
            <a:r>
              <a:rPr lang="en-US" dirty="0">
                <a:latin typeface="Calisto MT" pitchFamily="18" charset="0"/>
              </a:rPr>
              <a:t>decide on representation of states</a:t>
            </a:r>
          </a:p>
          <a:p>
            <a:pPr lvl="1"/>
            <a:r>
              <a:rPr lang="en-US" dirty="0">
                <a:latin typeface="Calisto MT" pitchFamily="18" charset="0"/>
              </a:rPr>
              <a:t>lots of choices</a:t>
            </a:r>
          </a:p>
          <a:p>
            <a:r>
              <a:rPr lang="en-US" dirty="0">
                <a:latin typeface="Calisto MT" pitchFamily="18" charset="0"/>
              </a:rPr>
              <a:t>Implementation</a:t>
            </a:r>
          </a:p>
          <a:p>
            <a:pPr lvl="1"/>
            <a:r>
              <a:rPr lang="en-US" dirty="0">
                <a:latin typeface="Calisto MT" pitchFamily="18" charset="0"/>
              </a:rPr>
              <a:t>flip-flop for each state bit</a:t>
            </a:r>
          </a:p>
          <a:p>
            <a:pPr lvl="1"/>
            <a:r>
              <a:rPr lang="en-US" dirty="0">
                <a:latin typeface="Calisto MT" pitchFamily="18" charset="0"/>
              </a:rPr>
              <a:t>synthesize combinational logic from encoded state table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r>
              <a:rPr lang="en-US"/>
              <a:t>FSMs</a:t>
            </a:r>
          </a:p>
        </p:txBody>
      </p:sp>
      <p:sp>
        <p:nvSpPr>
          <p:cNvPr id="22" name="Slide Number Placeholder 5"/>
          <p:cNvSpPr>
            <a:spLocks noGrp="1"/>
          </p:cNvSpPr>
          <p:nvPr>
            <p:ph type="sldNum" sz="quarter" idx="12"/>
          </p:nvPr>
        </p:nvSpPr>
        <p:spPr/>
        <p:txBody>
          <a:bodyPr/>
          <a:lstStyle/>
          <a:p>
            <a:fld id="{CBAC0DDA-9ABF-49D9-86CC-C82F0BEB46BC}" type="slidenum">
              <a:rPr lang="en-US"/>
              <a:pPr/>
              <a:t>7</a:t>
            </a:fld>
            <a:endParaRPr lang="en-US"/>
          </a:p>
        </p:txBody>
      </p:sp>
      <p:grpSp>
        <p:nvGrpSpPr>
          <p:cNvPr id="201730" name="Group 2"/>
          <p:cNvGrpSpPr>
            <a:grpSpLocks/>
          </p:cNvGrpSpPr>
          <p:nvPr/>
        </p:nvGrpSpPr>
        <p:grpSpPr bwMode="auto">
          <a:xfrm>
            <a:off x="5424488" y="3352800"/>
            <a:ext cx="2805112" cy="2159000"/>
            <a:chOff x="3417" y="2112"/>
            <a:chExt cx="1767" cy="1360"/>
          </a:xfrm>
        </p:grpSpPr>
        <p:sp>
          <p:nvSpPr>
            <p:cNvPr id="201731" name="Rectangle 3"/>
            <p:cNvSpPr>
              <a:spLocks noChangeArrowheads="1"/>
            </p:cNvSpPr>
            <p:nvPr/>
          </p:nvSpPr>
          <p:spPr bwMode="auto">
            <a:xfrm>
              <a:off x="3480" y="2144"/>
              <a:ext cx="1704" cy="1328"/>
            </a:xfrm>
            <a:prstGeom prst="rect">
              <a:avLst/>
            </a:prstGeom>
            <a:noFill/>
            <a:ln w="12700">
              <a:noFill/>
              <a:miter lim="800000"/>
              <a:headEnd/>
              <a:tailEnd/>
            </a:ln>
            <a:effectLst/>
          </p:spPr>
          <p:txBody>
            <a:bodyPr wrap="none" lIns="19050" tIns="26988" rIns="19050" bIns="26988"/>
            <a:lstStyle/>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Present State	Next State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C	B	A	C+	B+	A+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0	0	0	x	x	x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0	0	1	x	x	x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0	1	0	1	0	1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0	1	1	1	1	0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1	0	0	0	1	0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1	0	1	0	1	1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1	1	0	1	0	0	</a:t>
              </a:r>
            </a:p>
            <a:p>
              <a:pPr>
                <a:lnSpc>
                  <a:spcPts val="1400"/>
                </a:lnSpc>
                <a:tabLst>
                  <a:tab pos="457200" algn="l"/>
                  <a:tab pos="914400" algn="l"/>
                  <a:tab pos="1371600" algn="l"/>
                  <a:tab pos="1828800" algn="l"/>
                  <a:tab pos="2286000" algn="l"/>
                  <a:tab pos="2743200" algn="l"/>
                  <a:tab pos="3200400" algn="l"/>
                  <a:tab pos="3657600" algn="l"/>
                </a:tabLst>
              </a:pPr>
              <a:r>
                <a:rPr lang="en-US" sz="1400" b="1">
                  <a:solidFill>
                    <a:srgbClr val="000000"/>
                  </a:solidFill>
                  <a:latin typeface="Arial" charset="0"/>
                </a:rPr>
                <a:t>1	1	1	x	x	x</a:t>
              </a:r>
            </a:p>
          </p:txBody>
        </p:sp>
        <p:sp>
          <p:nvSpPr>
            <p:cNvPr id="201732" name="Line 4"/>
            <p:cNvSpPr>
              <a:spLocks noChangeShapeType="1"/>
            </p:cNvSpPr>
            <p:nvPr/>
          </p:nvSpPr>
          <p:spPr bwMode="auto">
            <a:xfrm>
              <a:off x="3417" y="2374"/>
              <a:ext cx="1728" cy="0"/>
            </a:xfrm>
            <a:prstGeom prst="line">
              <a:avLst/>
            </a:prstGeom>
            <a:noFill/>
            <a:ln w="25400">
              <a:solidFill>
                <a:srgbClr val="000000"/>
              </a:solidFill>
              <a:round/>
              <a:headEnd/>
              <a:tailEnd/>
            </a:ln>
            <a:effectLst/>
          </p:spPr>
          <p:txBody>
            <a:bodyPr wrap="none" anchor="ctr"/>
            <a:lstStyle/>
            <a:p>
              <a:endParaRPr lang="en-IN"/>
            </a:p>
          </p:txBody>
        </p:sp>
        <p:sp>
          <p:nvSpPr>
            <p:cNvPr id="201733" name="Line 5"/>
            <p:cNvSpPr>
              <a:spLocks noChangeShapeType="1"/>
            </p:cNvSpPr>
            <p:nvPr/>
          </p:nvSpPr>
          <p:spPr bwMode="auto">
            <a:xfrm>
              <a:off x="4272" y="2112"/>
              <a:ext cx="0" cy="1200"/>
            </a:xfrm>
            <a:prstGeom prst="line">
              <a:avLst/>
            </a:prstGeom>
            <a:noFill/>
            <a:ln w="25400">
              <a:solidFill>
                <a:srgbClr val="000000"/>
              </a:solidFill>
              <a:round/>
              <a:headEnd/>
              <a:tailEnd/>
            </a:ln>
            <a:effectLst/>
          </p:spPr>
          <p:txBody>
            <a:bodyPr wrap="none" anchor="ctr"/>
            <a:lstStyle/>
            <a:p>
              <a:endParaRPr lang="en-IN"/>
            </a:p>
          </p:txBody>
        </p:sp>
      </p:grpSp>
      <p:sp>
        <p:nvSpPr>
          <p:cNvPr id="201734" name="Rectangle 6"/>
          <p:cNvSpPr>
            <a:spLocks noChangeArrowheads="1"/>
          </p:cNvSpPr>
          <p:nvPr/>
        </p:nvSpPr>
        <p:spPr bwMode="auto">
          <a:xfrm>
            <a:off x="1447800" y="5715000"/>
            <a:ext cx="6477000" cy="381000"/>
          </a:xfrm>
          <a:prstGeom prst="rect">
            <a:avLst/>
          </a:prstGeom>
          <a:noFill/>
          <a:ln w="12700">
            <a:noFill/>
            <a:miter lim="800000"/>
            <a:headEnd/>
            <a:tailEnd/>
          </a:ln>
          <a:effectLst/>
        </p:spPr>
        <p:txBody>
          <a:bodyPr wrap="none" lIns="19050" tIns="26988" rIns="19050" bIns="26988"/>
          <a:lstStyle/>
          <a:p>
            <a:pPr>
              <a:lnSpc>
                <a:spcPts val="2200"/>
              </a:lnSpc>
              <a:spcAft>
                <a:spcPts val="2000"/>
              </a:spcAft>
              <a:tabLst>
                <a:tab pos="457200" algn="l"/>
                <a:tab pos="914400" algn="l"/>
                <a:tab pos="1371600" algn="l"/>
              </a:tabLst>
            </a:pPr>
            <a:r>
              <a:rPr lang="en-US" sz="1400" b="1">
                <a:solidFill>
                  <a:srgbClr val="000000"/>
                </a:solidFill>
              </a:rPr>
              <a:t>note the don't care conditions that arise from the unused state codes</a:t>
            </a:r>
          </a:p>
        </p:txBody>
      </p:sp>
      <p:sp>
        <p:nvSpPr>
          <p:cNvPr id="201735" name="Rectangle 7"/>
          <p:cNvSpPr>
            <a:spLocks noGrp="1" noChangeArrowheads="1"/>
          </p:cNvSpPr>
          <p:nvPr>
            <p:ph type="title"/>
          </p:nvPr>
        </p:nvSpPr>
        <p:spPr/>
        <p:txBody>
          <a:bodyPr/>
          <a:lstStyle/>
          <a:p>
            <a:r>
              <a:rPr lang="en-US"/>
              <a:t>Synthesis Example</a:t>
            </a:r>
          </a:p>
        </p:txBody>
      </p:sp>
      <p:sp>
        <p:nvSpPr>
          <p:cNvPr id="201736" name="Rectangle 8"/>
          <p:cNvSpPr>
            <a:spLocks noGrp="1" noChangeArrowheads="1"/>
          </p:cNvSpPr>
          <p:nvPr>
            <p:ph type="body" idx="1"/>
          </p:nvPr>
        </p:nvSpPr>
        <p:spPr>
          <a:xfrm>
            <a:off x="457200" y="1600200"/>
            <a:ext cx="8293100" cy="4514850"/>
          </a:xfrm>
        </p:spPr>
        <p:txBody>
          <a:bodyPr/>
          <a:lstStyle/>
          <a:p>
            <a:r>
              <a:rPr lang="en-US"/>
              <a:t>Implement simple count sequence: 000, 010, 011, 101, 110</a:t>
            </a:r>
            <a:br>
              <a:rPr lang="en-US"/>
            </a:br>
            <a:endParaRPr lang="en-US"/>
          </a:p>
          <a:p>
            <a:r>
              <a:rPr lang="en-US"/>
              <a:t>Derive the state transition table from the state transition diagram</a:t>
            </a:r>
          </a:p>
        </p:txBody>
      </p:sp>
      <p:grpSp>
        <p:nvGrpSpPr>
          <p:cNvPr id="201737" name="Group 9"/>
          <p:cNvGrpSpPr>
            <a:grpSpLocks/>
          </p:cNvGrpSpPr>
          <p:nvPr/>
        </p:nvGrpSpPr>
        <p:grpSpPr bwMode="auto">
          <a:xfrm>
            <a:off x="1219200" y="3200400"/>
            <a:ext cx="2438400" cy="2133600"/>
            <a:chOff x="1296" y="1920"/>
            <a:chExt cx="1536" cy="1344"/>
          </a:xfrm>
        </p:grpSpPr>
        <p:sp>
          <p:nvSpPr>
            <p:cNvPr id="201738" name="Oval 10"/>
            <p:cNvSpPr>
              <a:spLocks noChangeArrowheads="1"/>
            </p:cNvSpPr>
            <p:nvPr/>
          </p:nvSpPr>
          <p:spPr bwMode="auto">
            <a:xfrm>
              <a:off x="1296" y="2544"/>
              <a:ext cx="336" cy="336"/>
            </a:xfrm>
            <a:prstGeom prst="ellipse">
              <a:avLst/>
            </a:prstGeom>
            <a:noFill/>
            <a:ln w="12700">
              <a:solidFill>
                <a:schemeClr val="tx1"/>
              </a:solidFill>
              <a:round/>
              <a:headEnd/>
              <a:tailEnd/>
            </a:ln>
            <a:effectLst/>
          </p:spPr>
          <p:txBody>
            <a:bodyPr wrap="none" anchor="ctr"/>
            <a:lstStyle/>
            <a:p>
              <a:pPr algn="ctr"/>
              <a:r>
                <a:rPr lang="en-US"/>
                <a:t>101</a:t>
              </a:r>
            </a:p>
          </p:txBody>
        </p:sp>
        <p:sp>
          <p:nvSpPr>
            <p:cNvPr id="201739" name="Oval 11"/>
            <p:cNvSpPr>
              <a:spLocks noChangeArrowheads="1"/>
            </p:cNvSpPr>
            <p:nvPr/>
          </p:nvSpPr>
          <p:spPr bwMode="auto">
            <a:xfrm>
              <a:off x="1536" y="1920"/>
              <a:ext cx="336" cy="336"/>
            </a:xfrm>
            <a:prstGeom prst="ellipse">
              <a:avLst/>
            </a:prstGeom>
            <a:noFill/>
            <a:ln w="12700">
              <a:solidFill>
                <a:schemeClr val="tx1"/>
              </a:solidFill>
              <a:round/>
              <a:headEnd/>
              <a:tailEnd/>
            </a:ln>
            <a:effectLst/>
          </p:spPr>
          <p:txBody>
            <a:bodyPr wrap="none" anchor="ctr"/>
            <a:lstStyle/>
            <a:p>
              <a:pPr algn="ctr"/>
              <a:r>
                <a:rPr lang="en-US"/>
                <a:t>010</a:t>
              </a:r>
            </a:p>
          </p:txBody>
        </p:sp>
        <p:sp>
          <p:nvSpPr>
            <p:cNvPr id="201740" name="Oval 12"/>
            <p:cNvSpPr>
              <a:spLocks noChangeArrowheads="1"/>
            </p:cNvSpPr>
            <p:nvPr/>
          </p:nvSpPr>
          <p:spPr bwMode="auto">
            <a:xfrm>
              <a:off x="2208" y="1920"/>
              <a:ext cx="336" cy="336"/>
            </a:xfrm>
            <a:prstGeom prst="ellipse">
              <a:avLst/>
            </a:prstGeom>
            <a:noFill/>
            <a:ln w="12700">
              <a:solidFill>
                <a:schemeClr val="tx1"/>
              </a:solidFill>
              <a:round/>
              <a:headEnd/>
              <a:tailEnd/>
            </a:ln>
            <a:effectLst/>
          </p:spPr>
          <p:txBody>
            <a:bodyPr wrap="none" anchor="ctr"/>
            <a:lstStyle/>
            <a:p>
              <a:pPr algn="ctr"/>
              <a:r>
                <a:rPr lang="en-US"/>
                <a:t>100</a:t>
              </a:r>
            </a:p>
          </p:txBody>
        </p:sp>
        <p:sp>
          <p:nvSpPr>
            <p:cNvPr id="201741" name="Oval 13"/>
            <p:cNvSpPr>
              <a:spLocks noChangeArrowheads="1"/>
            </p:cNvSpPr>
            <p:nvPr/>
          </p:nvSpPr>
          <p:spPr bwMode="auto">
            <a:xfrm>
              <a:off x="2496" y="2544"/>
              <a:ext cx="336" cy="336"/>
            </a:xfrm>
            <a:prstGeom prst="ellipse">
              <a:avLst/>
            </a:prstGeom>
            <a:noFill/>
            <a:ln w="12700">
              <a:solidFill>
                <a:schemeClr val="tx1"/>
              </a:solidFill>
              <a:round/>
              <a:headEnd/>
              <a:tailEnd/>
            </a:ln>
            <a:effectLst/>
          </p:spPr>
          <p:txBody>
            <a:bodyPr wrap="none" anchor="ctr"/>
            <a:lstStyle/>
            <a:p>
              <a:pPr algn="ctr"/>
              <a:r>
                <a:rPr lang="en-US"/>
                <a:t>110</a:t>
              </a:r>
            </a:p>
          </p:txBody>
        </p:sp>
        <p:sp>
          <p:nvSpPr>
            <p:cNvPr id="201742" name="Oval 14"/>
            <p:cNvSpPr>
              <a:spLocks noChangeArrowheads="1"/>
            </p:cNvSpPr>
            <p:nvPr/>
          </p:nvSpPr>
          <p:spPr bwMode="auto">
            <a:xfrm>
              <a:off x="1920" y="2928"/>
              <a:ext cx="336" cy="336"/>
            </a:xfrm>
            <a:prstGeom prst="ellipse">
              <a:avLst/>
            </a:prstGeom>
            <a:noFill/>
            <a:ln w="12700">
              <a:solidFill>
                <a:schemeClr val="tx1"/>
              </a:solidFill>
              <a:round/>
              <a:headEnd/>
              <a:tailEnd/>
            </a:ln>
            <a:effectLst/>
          </p:spPr>
          <p:txBody>
            <a:bodyPr wrap="none" anchor="ctr"/>
            <a:lstStyle/>
            <a:p>
              <a:pPr algn="ctr"/>
              <a:r>
                <a:rPr lang="en-US"/>
                <a:t>011</a:t>
              </a:r>
            </a:p>
          </p:txBody>
        </p:sp>
        <p:cxnSp>
          <p:nvCxnSpPr>
            <p:cNvPr id="201743" name="AutoShape 15"/>
            <p:cNvCxnSpPr>
              <a:cxnSpLocks noChangeShapeType="1"/>
              <a:stCxn id="201739" idx="3"/>
              <a:endCxn id="201738" idx="0"/>
            </p:cNvCxnSpPr>
            <p:nvPr/>
          </p:nvCxnSpPr>
          <p:spPr bwMode="auto">
            <a:xfrm flipH="1">
              <a:off x="1464" y="2207"/>
              <a:ext cx="121" cy="337"/>
            </a:xfrm>
            <a:prstGeom prst="straightConnector1">
              <a:avLst/>
            </a:prstGeom>
            <a:noFill/>
            <a:ln w="12700">
              <a:solidFill>
                <a:schemeClr val="tx1"/>
              </a:solidFill>
              <a:round/>
              <a:headEnd/>
              <a:tailEnd type="triangle" w="med" len="med"/>
            </a:ln>
            <a:effectLst/>
          </p:spPr>
        </p:cxnSp>
        <p:cxnSp>
          <p:nvCxnSpPr>
            <p:cNvPr id="201744" name="AutoShape 16"/>
            <p:cNvCxnSpPr>
              <a:cxnSpLocks noChangeShapeType="1"/>
              <a:stCxn id="201738" idx="5"/>
              <a:endCxn id="201742" idx="2"/>
            </p:cNvCxnSpPr>
            <p:nvPr/>
          </p:nvCxnSpPr>
          <p:spPr bwMode="auto">
            <a:xfrm>
              <a:off x="1583" y="2831"/>
              <a:ext cx="337" cy="265"/>
            </a:xfrm>
            <a:prstGeom prst="straightConnector1">
              <a:avLst/>
            </a:prstGeom>
            <a:noFill/>
            <a:ln w="12700">
              <a:solidFill>
                <a:schemeClr val="tx1"/>
              </a:solidFill>
              <a:round/>
              <a:headEnd/>
              <a:tailEnd type="triangle" w="med" len="med"/>
            </a:ln>
            <a:effectLst/>
          </p:spPr>
        </p:cxnSp>
        <p:cxnSp>
          <p:nvCxnSpPr>
            <p:cNvPr id="201745" name="AutoShape 17"/>
            <p:cNvCxnSpPr>
              <a:cxnSpLocks noChangeShapeType="1"/>
              <a:stCxn id="201742" idx="6"/>
              <a:endCxn id="201741" idx="3"/>
            </p:cNvCxnSpPr>
            <p:nvPr/>
          </p:nvCxnSpPr>
          <p:spPr bwMode="auto">
            <a:xfrm flipV="1">
              <a:off x="2256" y="2831"/>
              <a:ext cx="289" cy="265"/>
            </a:xfrm>
            <a:prstGeom prst="straightConnector1">
              <a:avLst/>
            </a:prstGeom>
            <a:noFill/>
            <a:ln w="12700">
              <a:solidFill>
                <a:schemeClr val="tx1"/>
              </a:solidFill>
              <a:round/>
              <a:headEnd/>
              <a:tailEnd type="triangle" w="med" len="med"/>
            </a:ln>
            <a:effectLst/>
          </p:spPr>
        </p:cxnSp>
        <p:cxnSp>
          <p:nvCxnSpPr>
            <p:cNvPr id="201746" name="AutoShape 18"/>
            <p:cNvCxnSpPr>
              <a:cxnSpLocks noChangeShapeType="1"/>
              <a:stCxn id="201741" idx="0"/>
              <a:endCxn id="201740" idx="5"/>
            </p:cNvCxnSpPr>
            <p:nvPr/>
          </p:nvCxnSpPr>
          <p:spPr bwMode="auto">
            <a:xfrm flipH="1" flipV="1">
              <a:off x="2495" y="2207"/>
              <a:ext cx="169" cy="337"/>
            </a:xfrm>
            <a:prstGeom prst="straightConnector1">
              <a:avLst/>
            </a:prstGeom>
            <a:noFill/>
            <a:ln w="12700">
              <a:solidFill>
                <a:schemeClr val="tx1"/>
              </a:solidFill>
              <a:round/>
              <a:headEnd/>
              <a:tailEnd type="triangle" w="med" len="med"/>
            </a:ln>
            <a:effectLst/>
          </p:spPr>
        </p:cxnSp>
        <p:cxnSp>
          <p:nvCxnSpPr>
            <p:cNvPr id="201747" name="AutoShape 19"/>
            <p:cNvCxnSpPr>
              <a:cxnSpLocks noChangeShapeType="1"/>
              <a:stCxn id="201740" idx="2"/>
              <a:endCxn id="201739" idx="6"/>
            </p:cNvCxnSpPr>
            <p:nvPr/>
          </p:nvCxnSpPr>
          <p:spPr bwMode="auto">
            <a:xfrm flipH="1">
              <a:off x="1872" y="2088"/>
              <a:ext cx="336" cy="0"/>
            </a:xfrm>
            <a:prstGeom prst="straightConnector1">
              <a:avLst/>
            </a:prstGeom>
            <a:noFill/>
            <a:ln w="12700">
              <a:solidFill>
                <a:schemeClr val="tx1"/>
              </a:solidFill>
              <a:round/>
              <a:headEnd/>
              <a:tailEnd type="triangle" w="med" len="med"/>
            </a:ln>
            <a:effectLst/>
          </p:spPr>
        </p:cxn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en-US"/>
              <a:t>FSMs</a:t>
            </a:r>
          </a:p>
        </p:txBody>
      </p:sp>
      <p:sp>
        <p:nvSpPr>
          <p:cNvPr id="14" name="Slide Number Placeholder 5"/>
          <p:cNvSpPr>
            <a:spLocks noGrp="1"/>
          </p:cNvSpPr>
          <p:nvPr>
            <p:ph type="sldNum" sz="quarter" idx="12"/>
          </p:nvPr>
        </p:nvSpPr>
        <p:spPr/>
        <p:txBody>
          <a:bodyPr/>
          <a:lstStyle/>
          <a:p>
            <a:fld id="{088F1343-4A2A-40F7-8A97-DDDFFEED1744}" type="slidenum">
              <a:rPr lang="en-US"/>
              <a:pPr/>
              <a:t>8</a:t>
            </a:fld>
            <a:endParaRPr lang="en-US"/>
          </a:p>
        </p:txBody>
      </p:sp>
      <p:sp>
        <p:nvSpPr>
          <p:cNvPr id="83988" name="Rectangle 20"/>
          <p:cNvSpPr>
            <a:spLocks noGrp="1" noChangeArrowheads="1"/>
          </p:cNvSpPr>
          <p:nvPr>
            <p:ph type="title"/>
          </p:nvPr>
        </p:nvSpPr>
        <p:spPr/>
        <p:txBody>
          <a:bodyPr/>
          <a:lstStyle/>
          <a:p>
            <a:r>
              <a:rPr lang="en-US"/>
              <a:t>Mealy vs. Moore Machines</a:t>
            </a:r>
          </a:p>
        </p:txBody>
      </p:sp>
      <p:sp>
        <p:nvSpPr>
          <p:cNvPr id="83989" name="Rectangle 21"/>
          <p:cNvSpPr>
            <a:spLocks noGrp="1" noChangeArrowheads="1"/>
          </p:cNvSpPr>
          <p:nvPr>
            <p:ph type="body" idx="1"/>
          </p:nvPr>
        </p:nvSpPr>
        <p:spPr>
          <a:xfrm>
            <a:off x="325438" y="1620838"/>
            <a:ext cx="8666162" cy="4514850"/>
          </a:xfrm>
        </p:spPr>
        <p:txBody>
          <a:bodyPr/>
          <a:lstStyle/>
          <a:p>
            <a:r>
              <a:rPr lang="en-US" dirty="0">
                <a:latin typeface="Calisto MT" pitchFamily="18" charset="0"/>
              </a:rPr>
              <a:t>Moore:  outputs depend on current state only</a:t>
            </a:r>
          </a:p>
          <a:p>
            <a:r>
              <a:rPr lang="en-US" dirty="0">
                <a:latin typeface="Calisto MT" pitchFamily="18" charset="0"/>
              </a:rPr>
              <a:t>Mealy:  outputs may depend on current state and current inputs</a:t>
            </a:r>
          </a:p>
        </p:txBody>
      </p:sp>
      <p:grpSp>
        <p:nvGrpSpPr>
          <p:cNvPr id="84013" name="Group 45"/>
          <p:cNvGrpSpPr>
            <a:grpSpLocks/>
          </p:cNvGrpSpPr>
          <p:nvPr/>
        </p:nvGrpSpPr>
        <p:grpSpPr bwMode="auto">
          <a:xfrm>
            <a:off x="2301875" y="3321050"/>
            <a:ext cx="4252913" cy="2330450"/>
            <a:chOff x="1450" y="2640"/>
            <a:chExt cx="2679" cy="1468"/>
          </a:xfrm>
        </p:grpSpPr>
        <p:sp>
          <p:nvSpPr>
            <p:cNvPr id="83993" name="Oval 25"/>
            <p:cNvSpPr>
              <a:spLocks noChangeArrowheads="1"/>
            </p:cNvSpPr>
            <p:nvPr/>
          </p:nvSpPr>
          <p:spPr bwMode="auto">
            <a:xfrm>
              <a:off x="2554" y="2812"/>
              <a:ext cx="576" cy="576"/>
            </a:xfrm>
            <a:prstGeom prst="ellipse">
              <a:avLst/>
            </a:prstGeom>
            <a:noFill/>
            <a:ln w="12700">
              <a:solidFill>
                <a:schemeClr val="tx1"/>
              </a:solidFill>
              <a:round/>
              <a:headEnd/>
              <a:tailEnd/>
            </a:ln>
            <a:effectLst/>
          </p:spPr>
          <p:txBody>
            <a:bodyPr wrap="none" anchor="ctr"/>
            <a:lstStyle/>
            <a:p>
              <a:pPr algn="ctr"/>
              <a:r>
                <a:rPr lang="en-US"/>
                <a:t>A</a:t>
              </a:r>
            </a:p>
          </p:txBody>
        </p:sp>
        <p:cxnSp>
          <p:nvCxnSpPr>
            <p:cNvPr id="83999" name="AutoShape 31"/>
            <p:cNvCxnSpPr>
              <a:cxnSpLocks noChangeShapeType="1"/>
              <a:stCxn id="83993" idx="6"/>
              <a:endCxn id="83993" idx="0"/>
            </p:cNvCxnSpPr>
            <p:nvPr/>
          </p:nvCxnSpPr>
          <p:spPr bwMode="auto">
            <a:xfrm flipH="1" flipV="1">
              <a:off x="2842" y="2812"/>
              <a:ext cx="288" cy="288"/>
            </a:xfrm>
            <a:prstGeom prst="curvedConnector4">
              <a:avLst>
                <a:gd name="adj1" fmla="val -50000"/>
                <a:gd name="adj2" fmla="val 150000"/>
              </a:avLst>
            </a:prstGeom>
            <a:noFill/>
            <a:ln w="12700">
              <a:solidFill>
                <a:schemeClr val="tx1"/>
              </a:solidFill>
              <a:round/>
              <a:headEnd/>
              <a:tailEnd type="triangle" w="med" len="med"/>
            </a:ln>
            <a:effectLst/>
          </p:spPr>
        </p:cxnSp>
        <p:cxnSp>
          <p:nvCxnSpPr>
            <p:cNvPr id="84001" name="AutoShape 33"/>
            <p:cNvCxnSpPr>
              <a:cxnSpLocks noChangeShapeType="1"/>
              <a:stCxn id="83993" idx="2"/>
            </p:cNvCxnSpPr>
            <p:nvPr/>
          </p:nvCxnSpPr>
          <p:spPr bwMode="auto">
            <a:xfrm rot="10800000">
              <a:off x="1498" y="3100"/>
              <a:ext cx="1056" cy="0"/>
            </a:xfrm>
            <a:prstGeom prst="straightConnector1">
              <a:avLst/>
            </a:prstGeom>
            <a:noFill/>
            <a:ln w="12700">
              <a:solidFill>
                <a:schemeClr val="tx1"/>
              </a:solidFill>
              <a:round/>
              <a:headEnd/>
              <a:tailEnd type="triangle" w="med" len="med"/>
            </a:ln>
            <a:effectLst/>
          </p:spPr>
        </p:cxnSp>
        <p:sp>
          <p:nvSpPr>
            <p:cNvPr id="84003" name="Line 35"/>
            <p:cNvSpPr>
              <a:spLocks noChangeShapeType="1"/>
            </p:cNvSpPr>
            <p:nvPr/>
          </p:nvSpPr>
          <p:spPr bwMode="auto">
            <a:xfrm flipH="1">
              <a:off x="1450" y="3340"/>
              <a:ext cx="1200" cy="768"/>
            </a:xfrm>
            <a:prstGeom prst="line">
              <a:avLst/>
            </a:prstGeom>
            <a:noFill/>
            <a:ln w="12700">
              <a:solidFill>
                <a:schemeClr val="tx1"/>
              </a:solidFill>
              <a:round/>
              <a:headEnd/>
              <a:tailEnd type="triangle" w="med" len="med"/>
            </a:ln>
            <a:effectLst/>
          </p:spPr>
          <p:txBody>
            <a:bodyPr wrap="none" anchor="ctr"/>
            <a:lstStyle/>
            <a:p>
              <a:endParaRPr lang="en-IN"/>
            </a:p>
          </p:txBody>
        </p:sp>
        <p:sp>
          <p:nvSpPr>
            <p:cNvPr id="84005" name="Text Box 37"/>
            <p:cNvSpPr txBox="1">
              <a:spLocks noChangeArrowheads="1"/>
            </p:cNvSpPr>
            <p:nvPr/>
          </p:nvSpPr>
          <p:spPr bwMode="auto">
            <a:xfrm>
              <a:off x="2064" y="3696"/>
              <a:ext cx="864" cy="231"/>
            </a:xfrm>
            <a:prstGeom prst="rect">
              <a:avLst/>
            </a:prstGeom>
            <a:noFill/>
            <a:ln w="12700">
              <a:noFill/>
              <a:miter lim="800000"/>
              <a:headEnd/>
              <a:tailEnd/>
            </a:ln>
            <a:effectLst/>
          </p:spPr>
          <p:txBody>
            <a:bodyPr wrap="none">
              <a:spAutoFit/>
            </a:bodyPr>
            <a:lstStyle/>
            <a:p>
              <a:r>
                <a:rPr lang="en-US"/>
                <a:t>L’ R’ / TR, F</a:t>
              </a:r>
            </a:p>
          </p:txBody>
        </p:sp>
        <p:sp>
          <p:nvSpPr>
            <p:cNvPr id="84008" name="Text Box 40"/>
            <p:cNvSpPr txBox="1">
              <a:spLocks noChangeArrowheads="1"/>
            </p:cNvSpPr>
            <p:nvPr/>
          </p:nvSpPr>
          <p:spPr bwMode="auto">
            <a:xfrm>
              <a:off x="1824" y="2880"/>
              <a:ext cx="489" cy="231"/>
            </a:xfrm>
            <a:prstGeom prst="rect">
              <a:avLst/>
            </a:prstGeom>
            <a:noFill/>
            <a:ln w="12700">
              <a:noFill/>
              <a:miter lim="800000"/>
              <a:headEnd/>
              <a:tailEnd/>
            </a:ln>
            <a:effectLst/>
          </p:spPr>
          <p:txBody>
            <a:bodyPr wrap="none">
              <a:spAutoFit/>
            </a:bodyPr>
            <a:lstStyle/>
            <a:p>
              <a:r>
                <a:rPr lang="en-US"/>
                <a:t>L / TL</a:t>
              </a:r>
            </a:p>
          </p:txBody>
        </p:sp>
        <p:sp>
          <p:nvSpPr>
            <p:cNvPr id="84009" name="Text Box 41"/>
            <p:cNvSpPr txBox="1">
              <a:spLocks noChangeArrowheads="1"/>
            </p:cNvSpPr>
            <p:nvPr/>
          </p:nvSpPr>
          <p:spPr bwMode="auto">
            <a:xfrm>
              <a:off x="3312" y="2640"/>
              <a:ext cx="817" cy="231"/>
            </a:xfrm>
            <a:prstGeom prst="rect">
              <a:avLst/>
            </a:prstGeom>
            <a:noFill/>
            <a:ln w="12700">
              <a:noFill/>
              <a:miter lim="800000"/>
              <a:headEnd/>
              <a:tailEnd/>
            </a:ln>
            <a:effectLst/>
          </p:spPr>
          <p:txBody>
            <a:bodyPr wrap="none">
              <a:spAutoFit/>
            </a:bodyPr>
            <a:lstStyle/>
            <a:p>
              <a:r>
                <a:rPr lang="en-US"/>
                <a:t>L’ R / TL, F</a:t>
              </a:r>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4"/>
          <p:cNvSpPr>
            <a:spLocks noGrp="1"/>
          </p:cNvSpPr>
          <p:nvPr>
            <p:ph type="ftr" sz="quarter" idx="11"/>
          </p:nvPr>
        </p:nvSpPr>
        <p:spPr/>
        <p:txBody>
          <a:bodyPr/>
          <a:lstStyle/>
          <a:p>
            <a:r>
              <a:rPr lang="en-US"/>
              <a:t>FSMs</a:t>
            </a:r>
          </a:p>
        </p:txBody>
      </p:sp>
      <p:sp>
        <p:nvSpPr>
          <p:cNvPr id="44" name="Slide Number Placeholder 5"/>
          <p:cNvSpPr>
            <a:spLocks noGrp="1"/>
          </p:cNvSpPr>
          <p:nvPr>
            <p:ph type="sldNum" sz="quarter" idx="12"/>
          </p:nvPr>
        </p:nvSpPr>
        <p:spPr/>
        <p:txBody>
          <a:bodyPr/>
          <a:lstStyle/>
          <a:p>
            <a:fld id="{3D45C072-711D-466C-A932-0B19DB412B60}" type="slidenum">
              <a:rPr lang="en-US"/>
              <a:pPr/>
              <a:t>9</a:t>
            </a:fld>
            <a:endParaRPr lang="en-US"/>
          </a:p>
        </p:txBody>
      </p:sp>
      <p:grpSp>
        <p:nvGrpSpPr>
          <p:cNvPr id="244738" name="Group 2"/>
          <p:cNvGrpSpPr>
            <a:grpSpLocks/>
          </p:cNvGrpSpPr>
          <p:nvPr/>
        </p:nvGrpSpPr>
        <p:grpSpPr bwMode="auto">
          <a:xfrm>
            <a:off x="0" y="3071813"/>
            <a:ext cx="4635500" cy="3390900"/>
            <a:chOff x="40" y="1680"/>
            <a:chExt cx="2920" cy="2136"/>
          </a:xfrm>
        </p:grpSpPr>
        <p:sp>
          <p:nvSpPr>
            <p:cNvPr id="244739" name="Oval 3"/>
            <p:cNvSpPr>
              <a:spLocks noChangeArrowheads="1"/>
            </p:cNvSpPr>
            <p:nvPr/>
          </p:nvSpPr>
          <p:spPr bwMode="auto">
            <a:xfrm>
              <a:off x="1260" y="3388"/>
              <a:ext cx="432" cy="384"/>
            </a:xfrm>
            <a:prstGeom prst="ellipse">
              <a:avLst/>
            </a:prstGeom>
            <a:noFill/>
            <a:ln w="12700">
              <a:solidFill>
                <a:srgbClr val="000000"/>
              </a:solidFill>
              <a:round/>
              <a:headEnd/>
              <a:tailEnd/>
            </a:ln>
            <a:effectLst/>
          </p:spPr>
          <p:txBody>
            <a:bodyPr wrap="none" anchor="ctr"/>
            <a:lstStyle/>
            <a:p>
              <a:endParaRPr lang="en-IN"/>
            </a:p>
          </p:txBody>
        </p:sp>
        <p:sp>
          <p:nvSpPr>
            <p:cNvPr id="244740" name="Line 4"/>
            <p:cNvSpPr>
              <a:spLocks noChangeShapeType="1"/>
            </p:cNvSpPr>
            <p:nvPr/>
          </p:nvSpPr>
          <p:spPr bwMode="auto">
            <a:xfrm>
              <a:off x="1588" y="3412"/>
              <a:ext cx="72" cy="64"/>
            </a:xfrm>
            <a:prstGeom prst="line">
              <a:avLst/>
            </a:prstGeom>
            <a:noFill/>
            <a:ln w="12700">
              <a:solidFill>
                <a:srgbClr val="000000"/>
              </a:solidFill>
              <a:round/>
              <a:headEnd type="triangle" w="med" len="med"/>
              <a:tailEnd/>
            </a:ln>
            <a:effectLst/>
          </p:spPr>
          <p:txBody>
            <a:bodyPr wrap="none" anchor="ctr"/>
            <a:lstStyle/>
            <a:p>
              <a:endParaRPr lang="en-IN"/>
            </a:p>
          </p:txBody>
        </p:sp>
        <p:sp>
          <p:nvSpPr>
            <p:cNvPr id="244741" name="Oval 5"/>
            <p:cNvSpPr>
              <a:spLocks noChangeArrowheads="1"/>
            </p:cNvSpPr>
            <p:nvPr/>
          </p:nvSpPr>
          <p:spPr bwMode="auto">
            <a:xfrm>
              <a:off x="1252" y="1708"/>
              <a:ext cx="432" cy="384"/>
            </a:xfrm>
            <a:prstGeom prst="ellipse">
              <a:avLst/>
            </a:prstGeom>
            <a:noFill/>
            <a:ln w="12700">
              <a:solidFill>
                <a:srgbClr val="000000"/>
              </a:solidFill>
              <a:round/>
              <a:headEnd/>
              <a:tailEnd/>
            </a:ln>
            <a:effectLst/>
          </p:spPr>
          <p:txBody>
            <a:bodyPr wrap="none" anchor="ctr"/>
            <a:lstStyle/>
            <a:p>
              <a:endParaRPr lang="en-IN"/>
            </a:p>
          </p:txBody>
        </p:sp>
        <p:sp>
          <p:nvSpPr>
            <p:cNvPr id="244742" name="Line 6"/>
            <p:cNvSpPr>
              <a:spLocks noChangeShapeType="1"/>
            </p:cNvSpPr>
            <p:nvPr/>
          </p:nvSpPr>
          <p:spPr bwMode="auto">
            <a:xfrm flipV="1">
              <a:off x="1580" y="1988"/>
              <a:ext cx="72" cy="80"/>
            </a:xfrm>
            <a:prstGeom prst="line">
              <a:avLst/>
            </a:prstGeom>
            <a:noFill/>
            <a:ln w="12700">
              <a:solidFill>
                <a:srgbClr val="000000"/>
              </a:solidFill>
              <a:round/>
              <a:headEnd type="triangle" w="med" len="med"/>
              <a:tailEnd/>
            </a:ln>
            <a:effectLst/>
          </p:spPr>
          <p:txBody>
            <a:bodyPr wrap="none" anchor="ctr"/>
            <a:lstStyle/>
            <a:p>
              <a:endParaRPr lang="en-IN"/>
            </a:p>
          </p:txBody>
        </p:sp>
        <p:sp>
          <p:nvSpPr>
            <p:cNvPr id="244743" name="Oval 7"/>
            <p:cNvSpPr>
              <a:spLocks noChangeArrowheads="1"/>
            </p:cNvSpPr>
            <p:nvPr/>
          </p:nvSpPr>
          <p:spPr bwMode="auto">
            <a:xfrm>
              <a:off x="2476" y="2012"/>
              <a:ext cx="288" cy="288"/>
            </a:xfrm>
            <a:prstGeom prst="ellipse">
              <a:avLst/>
            </a:prstGeom>
            <a:solidFill>
              <a:srgbClr val="FFFFFF"/>
            </a:solidFill>
            <a:ln w="12700">
              <a:solidFill>
                <a:srgbClr val="000000"/>
              </a:solidFill>
              <a:round/>
              <a:headEnd/>
              <a:tailEnd/>
            </a:ln>
            <a:effectLst/>
          </p:spPr>
          <p:txBody>
            <a:bodyPr wrap="none" anchor="ctr"/>
            <a:lstStyle/>
            <a:p>
              <a:endParaRPr lang="en-IN"/>
            </a:p>
          </p:txBody>
        </p:sp>
        <p:sp>
          <p:nvSpPr>
            <p:cNvPr id="244744" name="Oval 8"/>
            <p:cNvSpPr>
              <a:spLocks noChangeArrowheads="1"/>
            </p:cNvSpPr>
            <p:nvPr/>
          </p:nvSpPr>
          <p:spPr bwMode="auto">
            <a:xfrm>
              <a:off x="2476" y="3164"/>
              <a:ext cx="288" cy="288"/>
            </a:xfrm>
            <a:prstGeom prst="ellipse">
              <a:avLst/>
            </a:prstGeom>
            <a:solidFill>
              <a:srgbClr val="FFFFFF"/>
            </a:solidFill>
            <a:ln w="12700">
              <a:solidFill>
                <a:srgbClr val="000000"/>
              </a:solidFill>
              <a:round/>
              <a:headEnd/>
              <a:tailEnd/>
            </a:ln>
            <a:effectLst/>
          </p:spPr>
          <p:txBody>
            <a:bodyPr wrap="none" anchor="ctr"/>
            <a:lstStyle/>
            <a:p>
              <a:endParaRPr lang="en-IN"/>
            </a:p>
          </p:txBody>
        </p:sp>
        <p:sp>
          <p:nvSpPr>
            <p:cNvPr id="244745" name="Oval 9"/>
            <p:cNvSpPr>
              <a:spLocks noChangeArrowheads="1"/>
            </p:cNvSpPr>
            <p:nvPr/>
          </p:nvSpPr>
          <p:spPr bwMode="auto">
            <a:xfrm>
              <a:off x="1324" y="2012"/>
              <a:ext cx="288" cy="288"/>
            </a:xfrm>
            <a:prstGeom prst="ellipse">
              <a:avLst/>
            </a:prstGeom>
            <a:solidFill>
              <a:srgbClr val="FFFFFF"/>
            </a:solidFill>
            <a:ln w="12700">
              <a:solidFill>
                <a:srgbClr val="000000"/>
              </a:solidFill>
              <a:round/>
              <a:headEnd/>
              <a:tailEnd/>
            </a:ln>
            <a:effectLst/>
          </p:spPr>
          <p:txBody>
            <a:bodyPr wrap="none" anchor="ctr"/>
            <a:lstStyle/>
            <a:p>
              <a:endParaRPr lang="en-IN"/>
            </a:p>
          </p:txBody>
        </p:sp>
        <p:sp>
          <p:nvSpPr>
            <p:cNvPr id="244746" name="Line 10"/>
            <p:cNvSpPr>
              <a:spLocks noChangeShapeType="1"/>
            </p:cNvSpPr>
            <p:nvPr/>
          </p:nvSpPr>
          <p:spPr bwMode="auto">
            <a:xfrm>
              <a:off x="1612" y="2152"/>
              <a:ext cx="85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4747" name="Line 11"/>
            <p:cNvSpPr>
              <a:spLocks noChangeShapeType="1"/>
            </p:cNvSpPr>
            <p:nvPr/>
          </p:nvSpPr>
          <p:spPr bwMode="auto">
            <a:xfrm flipV="1">
              <a:off x="980" y="2252"/>
              <a:ext cx="368" cy="368"/>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4748" name="Rectangle 12"/>
            <p:cNvSpPr>
              <a:spLocks noChangeArrowheads="1"/>
            </p:cNvSpPr>
            <p:nvPr/>
          </p:nvSpPr>
          <p:spPr bwMode="auto">
            <a:xfrm>
              <a:off x="2472" y="2040"/>
              <a:ext cx="304"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D/1</a:t>
              </a:r>
            </a:p>
          </p:txBody>
        </p:sp>
        <p:sp>
          <p:nvSpPr>
            <p:cNvPr id="244749" name="Rectangle 13"/>
            <p:cNvSpPr>
              <a:spLocks noChangeArrowheads="1"/>
            </p:cNvSpPr>
            <p:nvPr/>
          </p:nvSpPr>
          <p:spPr bwMode="auto">
            <a:xfrm>
              <a:off x="2480" y="3192"/>
              <a:ext cx="296"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E/1</a:t>
              </a:r>
            </a:p>
          </p:txBody>
        </p:sp>
        <p:sp>
          <p:nvSpPr>
            <p:cNvPr id="244750" name="Rectangle 14"/>
            <p:cNvSpPr>
              <a:spLocks noChangeArrowheads="1"/>
            </p:cNvSpPr>
            <p:nvPr/>
          </p:nvSpPr>
          <p:spPr bwMode="auto">
            <a:xfrm>
              <a:off x="1328" y="2056"/>
              <a:ext cx="296"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B/0</a:t>
              </a:r>
            </a:p>
          </p:txBody>
        </p:sp>
        <p:sp>
          <p:nvSpPr>
            <p:cNvPr id="244751" name="Oval 15"/>
            <p:cNvSpPr>
              <a:spLocks noChangeArrowheads="1"/>
            </p:cNvSpPr>
            <p:nvPr/>
          </p:nvSpPr>
          <p:spPr bwMode="auto">
            <a:xfrm>
              <a:off x="748" y="2588"/>
              <a:ext cx="288" cy="288"/>
            </a:xfrm>
            <a:prstGeom prst="ellipse">
              <a:avLst/>
            </a:prstGeom>
            <a:solidFill>
              <a:srgbClr val="FFFFFF"/>
            </a:solidFill>
            <a:ln w="12700">
              <a:solidFill>
                <a:srgbClr val="000000"/>
              </a:solidFill>
              <a:round/>
              <a:headEnd/>
              <a:tailEnd/>
            </a:ln>
            <a:effectLst/>
          </p:spPr>
          <p:txBody>
            <a:bodyPr wrap="none" anchor="ctr"/>
            <a:lstStyle/>
            <a:p>
              <a:endParaRPr lang="en-IN"/>
            </a:p>
          </p:txBody>
        </p:sp>
        <p:sp>
          <p:nvSpPr>
            <p:cNvPr id="244752" name="Oval 16"/>
            <p:cNvSpPr>
              <a:spLocks noChangeArrowheads="1"/>
            </p:cNvSpPr>
            <p:nvPr/>
          </p:nvSpPr>
          <p:spPr bwMode="auto">
            <a:xfrm>
              <a:off x="1324" y="3164"/>
              <a:ext cx="288" cy="288"/>
            </a:xfrm>
            <a:prstGeom prst="ellipse">
              <a:avLst/>
            </a:prstGeom>
            <a:solidFill>
              <a:srgbClr val="FFFFFF"/>
            </a:solidFill>
            <a:ln w="12700">
              <a:solidFill>
                <a:srgbClr val="000000"/>
              </a:solidFill>
              <a:round/>
              <a:headEnd/>
              <a:tailEnd/>
            </a:ln>
            <a:effectLst/>
          </p:spPr>
          <p:txBody>
            <a:bodyPr wrap="none" anchor="ctr"/>
            <a:lstStyle/>
            <a:p>
              <a:endParaRPr lang="en-IN"/>
            </a:p>
          </p:txBody>
        </p:sp>
        <p:sp>
          <p:nvSpPr>
            <p:cNvPr id="244753" name="Rectangle 17"/>
            <p:cNvSpPr>
              <a:spLocks noChangeArrowheads="1"/>
            </p:cNvSpPr>
            <p:nvPr/>
          </p:nvSpPr>
          <p:spPr bwMode="auto">
            <a:xfrm>
              <a:off x="752" y="2616"/>
              <a:ext cx="296"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A/0</a:t>
              </a:r>
            </a:p>
          </p:txBody>
        </p:sp>
        <p:sp>
          <p:nvSpPr>
            <p:cNvPr id="244754" name="Rectangle 18"/>
            <p:cNvSpPr>
              <a:spLocks noChangeArrowheads="1"/>
            </p:cNvSpPr>
            <p:nvPr/>
          </p:nvSpPr>
          <p:spPr bwMode="auto">
            <a:xfrm>
              <a:off x="1320" y="3208"/>
              <a:ext cx="304"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C/0</a:t>
              </a:r>
            </a:p>
          </p:txBody>
        </p:sp>
        <p:sp>
          <p:nvSpPr>
            <p:cNvPr id="244755" name="Line 19"/>
            <p:cNvSpPr>
              <a:spLocks noChangeShapeType="1"/>
            </p:cNvSpPr>
            <p:nvPr/>
          </p:nvSpPr>
          <p:spPr bwMode="auto">
            <a:xfrm>
              <a:off x="1620" y="3304"/>
              <a:ext cx="848"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4756" name="Line 20"/>
            <p:cNvSpPr>
              <a:spLocks noChangeShapeType="1"/>
            </p:cNvSpPr>
            <p:nvPr/>
          </p:nvSpPr>
          <p:spPr bwMode="auto">
            <a:xfrm flipH="1" flipV="1">
              <a:off x="972" y="2836"/>
              <a:ext cx="376" cy="392"/>
            </a:xfrm>
            <a:prstGeom prst="line">
              <a:avLst/>
            </a:prstGeom>
            <a:noFill/>
            <a:ln w="12700">
              <a:solidFill>
                <a:srgbClr val="000000"/>
              </a:solidFill>
              <a:round/>
              <a:headEnd type="triangle" w="med" len="med"/>
              <a:tailEnd/>
            </a:ln>
            <a:effectLst/>
          </p:spPr>
          <p:txBody>
            <a:bodyPr wrap="none" anchor="ctr"/>
            <a:lstStyle/>
            <a:p>
              <a:endParaRPr lang="en-IN"/>
            </a:p>
          </p:txBody>
        </p:sp>
        <p:sp>
          <p:nvSpPr>
            <p:cNvPr id="244757" name="Line 21"/>
            <p:cNvSpPr>
              <a:spLocks noChangeShapeType="1"/>
            </p:cNvSpPr>
            <p:nvPr/>
          </p:nvSpPr>
          <p:spPr bwMode="auto">
            <a:xfrm flipH="1" flipV="1">
              <a:off x="1556" y="2252"/>
              <a:ext cx="968" cy="95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4758" name="Line 22"/>
            <p:cNvSpPr>
              <a:spLocks noChangeShapeType="1"/>
            </p:cNvSpPr>
            <p:nvPr/>
          </p:nvSpPr>
          <p:spPr bwMode="auto">
            <a:xfrm flipH="1">
              <a:off x="1556" y="2252"/>
              <a:ext cx="960" cy="95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4759" name="Line 23"/>
            <p:cNvSpPr>
              <a:spLocks noChangeShapeType="1"/>
            </p:cNvSpPr>
            <p:nvPr/>
          </p:nvSpPr>
          <p:spPr bwMode="auto">
            <a:xfrm>
              <a:off x="2704" y="2276"/>
              <a:ext cx="0" cy="92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4760" name="Line 24"/>
            <p:cNvSpPr>
              <a:spLocks noChangeShapeType="1"/>
            </p:cNvSpPr>
            <p:nvPr/>
          </p:nvSpPr>
          <p:spPr bwMode="auto">
            <a:xfrm flipV="1">
              <a:off x="2544" y="2276"/>
              <a:ext cx="0" cy="912"/>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4761" name="Line 25"/>
            <p:cNvSpPr>
              <a:spLocks noChangeShapeType="1"/>
            </p:cNvSpPr>
            <p:nvPr/>
          </p:nvSpPr>
          <p:spPr bwMode="auto">
            <a:xfrm>
              <a:off x="348" y="2728"/>
              <a:ext cx="376" cy="0"/>
            </a:xfrm>
            <a:prstGeom prst="line">
              <a:avLst/>
            </a:prstGeom>
            <a:noFill/>
            <a:ln w="12700">
              <a:solidFill>
                <a:srgbClr val="000000"/>
              </a:solidFill>
              <a:round/>
              <a:headEnd/>
              <a:tailEnd type="triangle" w="med" len="med"/>
            </a:ln>
            <a:effectLst/>
          </p:spPr>
          <p:txBody>
            <a:bodyPr wrap="none" anchor="ctr"/>
            <a:lstStyle/>
            <a:p>
              <a:endParaRPr lang="en-IN"/>
            </a:p>
          </p:txBody>
        </p:sp>
        <p:sp>
          <p:nvSpPr>
            <p:cNvPr id="244762" name="Rectangle 26"/>
            <p:cNvSpPr>
              <a:spLocks noChangeArrowheads="1"/>
            </p:cNvSpPr>
            <p:nvPr/>
          </p:nvSpPr>
          <p:spPr bwMode="auto">
            <a:xfrm>
              <a:off x="2312" y="2584"/>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1</a:t>
              </a:r>
            </a:p>
          </p:txBody>
        </p:sp>
        <p:sp>
          <p:nvSpPr>
            <p:cNvPr id="244763" name="Rectangle 27"/>
            <p:cNvSpPr>
              <a:spLocks noChangeArrowheads="1"/>
            </p:cNvSpPr>
            <p:nvPr/>
          </p:nvSpPr>
          <p:spPr bwMode="auto">
            <a:xfrm>
              <a:off x="912" y="2264"/>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0</a:t>
              </a:r>
            </a:p>
          </p:txBody>
        </p:sp>
        <p:sp>
          <p:nvSpPr>
            <p:cNvPr id="244764" name="Rectangle 28"/>
            <p:cNvSpPr>
              <a:spLocks noChangeArrowheads="1"/>
            </p:cNvSpPr>
            <p:nvPr/>
          </p:nvSpPr>
          <p:spPr bwMode="auto">
            <a:xfrm>
              <a:off x="1296" y="1680"/>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0</a:t>
              </a:r>
            </a:p>
          </p:txBody>
        </p:sp>
        <p:sp>
          <p:nvSpPr>
            <p:cNvPr id="244765" name="Rectangle 29"/>
            <p:cNvSpPr>
              <a:spLocks noChangeArrowheads="1"/>
            </p:cNvSpPr>
            <p:nvPr/>
          </p:nvSpPr>
          <p:spPr bwMode="auto">
            <a:xfrm>
              <a:off x="1528" y="2424"/>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0</a:t>
              </a:r>
            </a:p>
          </p:txBody>
        </p:sp>
        <p:sp>
          <p:nvSpPr>
            <p:cNvPr id="244766" name="Rectangle 30"/>
            <p:cNvSpPr>
              <a:spLocks noChangeArrowheads="1"/>
            </p:cNvSpPr>
            <p:nvPr/>
          </p:nvSpPr>
          <p:spPr bwMode="auto">
            <a:xfrm>
              <a:off x="2608" y="2584"/>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0</a:t>
              </a:r>
            </a:p>
          </p:txBody>
        </p:sp>
        <p:sp>
          <p:nvSpPr>
            <p:cNvPr id="244767" name="Rectangle 31"/>
            <p:cNvSpPr>
              <a:spLocks noChangeArrowheads="1"/>
            </p:cNvSpPr>
            <p:nvPr/>
          </p:nvSpPr>
          <p:spPr bwMode="auto">
            <a:xfrm>
              <a:off x="1536" y="2848"/>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1</a:t>
              </a:r>
            </a:p>
          </p:txBody>
        </p:sp>
        <p:sp>
          <p:nvSpPr>
            <p:cNvPr id="244768" name="Rectangle 32"/>
            <p:cNvSpPr>
              <a:spLocks noChangeArrowheads="1"/>
            </p:cNvSpPr>
            <p:nvPr/>
          </p:nvSpPr>
          <p:spPr bwMode="auto">
            <a:xfrm>
              <a:off x="1304" y="3560"/>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1</a:t>
              </a:r>
            </a:p>
          </p:txBody>
        </p:sp>
        <p:sp>
          <p:nvSpPr>
            <p:cNvPr id="244769" name="Rectangle 33"/>
            <p:cNvSpPr>
              <a:spLocks noChangeArrowheads="1"/>
            </p:cNvSpPr>
            <p:nvPr/>
          </p:nvSpPr>
          <p:spPr bwMode="auto">
            <a:xfrm>
              <a:off x="928" y="2952"/>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1</a:t>
              </a:r>
            </a:p>
          </p:txBody>
        </p:sp>
        <p:sp>
          <p:nvSpPr>
            <p:cNvPr id="244770" name="Rectangle 34"/>
            <p:cNvSpPr>
              <a:spLocks noChangeArrowheads="1"/>
            </p:cNvSpPr>
            <p:nvPr/>
          </p:nvSpPr>
          <p:spPr bwMode="auto">
            <a:xfrm>
              <a:off x="1856" y="1944"/>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1</a:t>
              </a:r>
            </a:p>
          </p:txBody>
        </p:sp>
        <p:sp>
          <p:nvSpPr>
            <p:cNvPr id="244771" name="Rectangle 35"/>
            <p:cNvSpPr>
              <a:spLocks noChangeArrowheads="1"/>
            </p:cNvSpPr>
            <p:nvPr/>
          </p:nvSpPr>
          <p:spPr bwMode="auto">
            <a:xfrm>
              <a:off x="1816" y="3288"/>
              <a:ext cx="352" cy="256"/>
            </a:xfrm>
            <a:prstGeom prst="rect">
              <a:avLst/>
            </a:prstGeom>
            <a:noFill/>
            <a:ln w="12700">
              <a:noFill/>
              <a:miter lim="800000"/>
              <a:headEnd/>
              <a:tailEnd/>
            </a:ln>
            <a:effectLst/>
          </p:spPr>
          <p:txBody>
            <a:bodyPr wrap="none" lIns="19050" tIns="26988" rIns="19050" bIns="26988"/>
            <a:lstStyle/>
            <a:p>
              <a:pPr algn="ctr">
                <a:lnSpc>
                  <a:spcPts val="2200"/>
                </a:lnSpc>
                <a:tabLst>
                  <a:tab pos="457200" algn="l"/>
                  <a:tab pos="914400" algn="l"/>
                  <a:tab pos="1371600" algn="l"/>
                </a:tabLst>
              </a:pPr>
              <a:r>
                <a:rPr lang="en-US" sz="1600">
                  <a:solidFill>
                    <a:srgbClr val="000000"/>
                  </a:solidFill>
                </a:rPr>
                <a:t>0</a:t>
              </a:r>
            </a:p>
          </p:txBody>
        </p:sp>
        <p:sp>
          <p:nvSpPr>
            <p:cNvPr id="244772" name="Rectangle 36"/>
            <p:cNvSpPr>
              <a:spLocks noChangeArrowheads="1"/>
            </p:cNvSpPr>
            <p:nvPr/>
          </p:nvSpPr>
          <p:spPr bwMode="auto">
            <a:xfrm>
              <a:off x="40" y="2504"/>
              <a:ext cx="512" cy="256"/>
            </a:xfrm>
            <a:prstGeom prst="rect">
              <a:avLst/>
            </a:prstGeom>
            <a:noFill/>
            <a:ln w="12700">
              <a:noFill/>
              <a:miter lim="800000"/>
              <a:headEnd/>
              <a:tailEnd/>
            </a:ln>
            <a:effectLst/>
          </p:spPr>
          <p:txBody>
            <a:bodyPr wrap="none" lIns="19050" tIns="26988" rIns="19050" bIns="26988"/>
            <a:lstStyle/>
            <a:p>
              <a:pPr algn="r">
                <a:lnSpc>
                  <a:spcPts val="2200"/>
                </a:lnSpc>
                <a:tabLst>
                  <a:tab pos="457200" algn="l"/>
                  <a:tab pos="914400" algn="l"/>
                  <a:tab pos="1371600" algn="l"/>
                </a:tabLst>
              </a:pPr>
              <a:r>
                <a:rPr lang="en-US" sz="1600">
                  <a:solidFill>
                    <a:srgbClr val="000000"/>
                  </a:solidFill>
                </a:rPr>
                <a:t>reset</a:t>
              </a:r>
            </a:p>
          </p:txBody>
        </p:sp>
      </p:grpSp>
      <p:sp>
        <p:nvSpPr>
          <p:cNvPr id="244773" name="Rectangle 37"/>
          <p:cNvSpPr>
            <a:spLocks noChangeArrowheads="1"/>
          </p:cNvSpPr>
          <p:nvPr/>
        </p:nvSpPr>
        <p:spPr bwMode="auto">
          <a:xfrm>
            <a:off x="4953000" y="2665413"/>
            <a:ext cx="3987800" cy="3759200"/>
          </a:xfrm>
          <a:prstGeom prst="rect">
            <a:avLst/>
          </a:prstGeom>
          <a:noFill/>
          <a:ln w="12700">
            <a:noFill/>
            <a:miter lim="800000"/>
            <a:headEnd/>
            <a:tailEnd/>
          </a:ln>
          <a:effectLst/>
        </p:spPr>
        <p:txBody>
          <a:bodyPr wrap="none" lIns="19050" tIns="26988" rIns="19050" bIns="26988"/>
          <a:lstStyle/>
          <a:p>
            <a:pPr>
              <a:lnSpc>
                <a:spcPts val="2200"/>
              </a:lnSpc>
              <a:tabLst>
                <a:tab pos="685800" algn="l"/>
                <a:tab pos="1371600" algn="l"/>
                <a:tab pos="2286000" algn="l"/>
                <a:tab pos="3136900" algn="l"/>
              </a:tabLst>
            </a:pPr>
            <a:r>
              <a:rPr lang="en-US" sz="1600">
                <a:solidFill>
                  <a:srgbClr val="000000"/>
                </a:solidFill>
              </a:rPr>
              <a:t>		current	next	</a:t>
            </a:r>
            <a:br>
              <a:rPr lang="en-US" sz="1600">
                <a:solidFill>
                  <a:srgbClr val="000000"/>
                </a:solidFill>
              </a:rPr>
            </a:br>
            <a:r>
              <a:rPr lang="en-US" sz="1600">
                <a:solidFill>
                  <a:srgbClr val="000000"/>
                </a:solidFill>
              </a:rPr>
              <a:t>reset	input	state	state	output</a:t>
            </a:r>
          </a:p>
          <a:p>
            <a:pPr>
              <a:lnSpc>
                <a:spcPts val="2200"/>
              </a:lnSpc>
              <a:tabLst>
                <a:tab pos="685800" algn="l"/>
                <a:tab pos="1371600" algn="l"/>
                <a:tab pos="2286000" algn="l"/>
                <a:tab pos="3136900" algn="l"/>
              </a:tabLst>
            </a:pPr>
            <a:r>
              <a:rPr lang="en-US" sz="1600">
                <a:solidFill>
                  <a:srgbClr val="000000"/>
                </a:solidFill>
              </a:rPr>
              <a:t>1	–	–	A	</a:t>
            </a:r>
          </a:p>
          <a:p>
            <a:pPr>
              <a:lnSpc>
                <a:spcPts val="2200"/>
              </a:lnSpc>
              <a:tabLst>
                <a:tab pos="685800" algn="l"/>
                <a:tab pos="1371600" algn="l"/>
                <a:tab pos="2286000" algn="l"/>
                <a:tab pos="3136900" algn="l"/>
              </a:tabLst>
            </a:pPr>
            <a:r>
              <a:rPr lang="en-US" sz="1600">
                <a:solidFill>
                  <a:srgbClr val="000000"/>
                </a:solidFill>
              </a:rPr>
              <a:t>0	0	A	B	0</a:t>
            </a:r>
          </a:p>
          <a:p>
            <a:pPr>
              <a:lnSpc>
                <a:spcPts val="2200"/>
              </a:lnSpc>
              <a:tabLst>
                <a:tab pos="685800" algn="l"/>
                <a:tab pos="1371600" algn="l"/>
                <a:tab pos="2286000" algn="l"/>
                <a:tab pos="3136900" algn="l"/>
              </a:tabLst>
            </a:pPr>
            <a:r>
              <a:rPr lang="en-US" sz="1600">
                <a:solidFill>
                  <a:srgbClr val="000000"/>
                </a:solidFill>
              </a:rPr>
              <a:t>0	1	A	C	0</a:t>
            </a:r>
          </a:p>
          <a:p>
            <a:pPr>
              <a:lnSpc>
                <a:spcPts val="2200"/>
              </a:lnSpc>
              <a:tabLst>
                <a:tab pos="685800" algn="l"/>
                <a:tab pos="1371600" algn="l"/>
                <a:tab pos="2286000" algn="l"/>
                <a:tab pos="3136900" algn="l"/>
              </a:tabLst>
            </a:pPr>
            <a:r>
              <a:rPr lang="en-US" sz="1600">
                <a:solidFill>
                  <a:srgbClr val="000000"/>
                </a:solidFill>
              </a:rPr>
              <a:t>0	0	B	B	0</a:t>
            </a:r>
          </a:p>
          <a:p>
            <a:pPr>
              <a:lnSpc>
                <a:spcPts val="2200"/>
              </a:lnSpc>
              <a:tabLst>
                <a:tab pos="685800" algn="l"/>
                <a:tab pos="1371600" algn="l"/>
                <a:tab pos="2286000" algn="l"/>
                <a:tab pos="3136900" algn="l"/>
              </a:tabLst>
            </a:pPr>
            <a:r>
              <a:rPr lang="en-US" sz="1600">
                <a:solidFill>
                  <a:srgbClr val="000000"/>
                </a:solidFill>
              </a:rPr>
              <a:t>0	1	B	D	0</a:t>
            </a:r>
          </a:p>
          <a:p>
            <a:pPr>
              <a:lnSpc>
                <a:spcPts val="2200"/>
              </a:lnSpc>
              <a:tabLst>
                <a:tab pos="685800" algn="l"/>
                <a:tab pos="1371600" algn="l"/>
                <a:tab pos="2286000" algn="l"/>
                <a:tab pos="3136900" algn="l"/>
              </a:tabLst>
            </a:pPr>
            <a:r>
              <a:rPr lang="en-US" sz="1600">
                <a:solidFill>
                  <a:srgbClr val="000000"/>
                </a:solidFill>
              </a:rPr>
              <a:t>0	0	C	E	0</a:t>
            </a:r>
          </a:p>
          <a:p>
            <a:pPr>
              <a:lnSpc>
                <a:spcPts val="2200"/>
              </a:lnSpc>
              <a:tabLst>
                <a:tab pos="685800" algn="l"/>
                <a:tab pos="1371600" algn="l"/>
                <a:tab pos="2286000" algn="l"/>
                <a:tab pos="3136900" algn="l"/>
              </a:tabLst>
            </a:pPr>
            <a:r>
              <a:rPr lang="en-US" sz="1600">
                <a:solidFill>
                  <a:srgbClr val="000000"/>
                </a:solidFill>
              </a:rPr>
              <a:t>0	1	C	C	0</a:t>
            </a:r>
          </a:p>
          <a:p>
            <a:pPr>
              <a:lnSpc>
                <a:spcPts val="2200"/>
              </a:lnSpc>
              <a:tabLst>
                <a:tab pos="685800" algn="l"/>
                <a:tab pos="1371600" algn="l"/>
                <a:tab pos="2286000" algn="l"/>
                <a:tab pos="3136900" algn="l"/>
              </a:tabLst>
            </a:pPr>
            <a:r>
              <a:rPr lang="en-US" sz="1600">
                <a:solidFill>
                  <a:srgbClr val="000000"/>
                </a:solidFill>
              </a:rPr>
              <a:t>0	0	D	E	1</a:t>
            </a:r>
          </a:p>
          <a:p>
            <a:pPr>
              <a:lnSpc>
                <a:spcPts val="2200"/>
              </a:lnSpc>
              <a:tabLst>
                <a:tab pos="685800" algn="l"/>
                <a:tab pos="1371600" algn="l"/>
                <a:tab pos="2286000" algn="l"/>
                <a:tab pos="3136900" algn="l"/>
              </a:tabLst>
            </a:pPr>
            <a:r>
              <a:rPr lang="en-US" sz="1600">
                <a:solidFill>
                  <a:srgbClr val="000000"/>
                </a:solidFill>
              </a:rPr>
              <a:t>0	1	D	C	1</a:t>
            </a:r>
          </a:p>
          <a:p>
            <a:pPr>
              <a:lnSpc>
                <a:spcPts val="2200"/>
              </a:lnSpc>
              <a:tabLst>
                <a:tab pos="685800" algn="l"/>
                <a:tab pos="1371600" algn="l"/>
                <a:tab pos="2286000" algn="l"/>
                <a:tab pos="3136900" algn="l"/>
              </a:tabLst>
            </a:pPr>
            <a:r>
              <a:rPr lang="en-US" sz="1600">
                <a:solidFill>
                  <a:srgbClr val="000000"/>
                </a:solidFill>
              </a:rPr>
              <a:t>0	0	E	B	1</a:t>
            </a:r>
          </a:p>
          <a:p>
            <a:pPr>
              <a:lnSpc>
                <a:spcPts val="2200"/>
              </a:lnSpc>
              <a:tabLst>
                <a:tab pos="685800" algn="l"/>
                <a:tab pos="1371600" algn="l"/>
                <a:tab pos="2286000" algn="l"/>
                <a:tab pos="3136900" algn="l"/>
              </a:tabLst>
            </a:pPr>
            <a:r>
              <a:rPr lang="en-US" sz="1600">
                <a:solidFill>
                  <a:srgbClr val="000000"/>
                </a:solidFill>
              </a:rPr>
              <a:t>0	1	E	D	1</a:t>
            </a:r>
          </a:p>
        </p:txBody>
      </p:sp>
      <p:sp>
        <p:nvSpPr>
          <p:cNvPr id="244774" name="Line 38"/>
          <p:cNvSpPr>
            <a:spLocks noChangeShapeType="1"/>
          </p:cNvSpPr>
          <p:nvPr/>
        </p:nvSpPr>
        <p:spPr bwMode="auto">
          <a:xfrm>
            <a:off x="4845050" y="3262313"/>
            <a:ext cx="4025900" cy="0"/>
          </a:xfrm>
          <a:prstGeom prst="line">
            <a:avLst/>
          </a:prstGeom>
          <a:noFill/>
          <a:ln w="12700">
            <a:solidFill>
              <a:srgbClr val="000000"/>
            </a:solidFill>
            <a:round/>
            <a:headEnd/>
            <a:tailEnd/>
          </a:ln>
          <a:effectLst/>
        </p:spPr>
        <p:txBody>
          <a:bodyPr wrap="none" anchor="ctr"/>
          <a:lstStyle/>
          <a:p>
            <a:endParaRPr lang="en-IN"/>
          </a:p>
        </p:txBody>
      </p:sp>
      <p:sp>
        <p:nvSpPr>
          <p:cNvPr id="244775" name="Line 39"/>
          <p:cNvSpPr>
            <a:spLocks noChangeShapeType="1"/>
          </p:cNvSpPr>
          <p:nvPr/>
        </p:nvSpPr>
        <p:spPr bwMode="auto">
          <a:xfrm>
            <a:off x="7089775" y="2697163"/>
            <a:ext cx="0" cy="3632200"/>
          </a:xfrm>
          <a:prstGeom prst="line">
            <a:avLst/>
          </a:prstGeom>
          <a:noFill/>
          <a:ln w="12700">
            <a:solidFill>
              <a:srgbClr val="000000"/>
            </a:solidFill>
            <a:round/>
            <a:headEnd/>
            <a:tailEnd/>
          </a:ln>
          <a:effectLst/>
        </p:spPr>
        <p:txBody>
          <a:bodyPr wrap="none" anchor="ctr"/>
          <a:lstStyle/>
          <a:p>
            <a:endParaRPr lang="en-IN"/>
          </a:p>
        </p:txBody>
      </p:sp>
      <p:sp>
        <p:nvSpPr>
          <p:cNvPr id="244776" name="Rectangle 40"/>
          <p:cNvSpPr>
            <a:spLocks noGrp="1" noChangeArrowheads="1"/>
          </p:cNvSpPr>
          <p:nvPr>
            <p:ph type="title"/>
          </p:nvPr>
        </p:nvSpPr>
        <p:spPr/>
        <p:txBody>
          <a:bodyPr/>
          <a:lstStyle/>
          <a:p>
            <a:r>
              <a:rPr lang="en-US"/>
              <a:t>Specifying outputs for a Moore machine</a:t>
            </a:r>
          </a:p>
        </p:txBody>
      </p:sp>
      <p:sp>
        <p:nvSpPr>
          <p:cNvPr id="244777" name="Rectangle 41"/>
          <p:cNvSpPr>
            <a:spLocks noGrp="1" noChangeArrowheads="1"/>
          </p:cNvSpPr>
          <p:nvPr>
            <p:ph type="body" idx="1"/>
          </p:nvPr>
        </p:nvSpPr>
        <p:spPr/>
        <p:txBody>
          <a:bodyPr/>
          <a:lstStyle/>
          <a:p>
            <a:r>
              <a:rPr lang="en-US" dirty="0">
                <a:latin typeface="Calisto MT" pitchFamily="18" charset="0"/>
              </a:rPr>
              <a:t>Output is only function of state</a:t>
            </a:r>
          </a:p>
          <a:p>
            <a:pPr lvl="1"/>
            <a:r>
              <a:rPr lang="en-US" dirty="0">
                <a:latin typeface="Calisto MT" pitchFamily="18" charset="0"/>
              </a:rPr>
              <a:t>specify in state bubble in state diagram</a:t>
            </a:r>
          </a:p>
          <a:p>
            <a:pPr lvl="1"/>
            <a:r>
              <a:rPr lang="en-US" dirty="0">
                <a:latin typeface="Calisto MT" pitchFamily="18" charset="0"/>
              </a:rPr>
              <a:t>Example (what does it do?)</a:t>
            </a:r>
          </a:p>
        </p:txBody>
      </p:sp>
    </p:spTree>
  </p:cSld>
  <p:clrMapOvr>
    <a:masterClrMapping/>
  </p:clrMapOvr>
  <p:transition spd="slow"/>
</p:sld>
</file>

<file path=ppt/theme/theme1.xml><?xml version="1.0" encoding="utf-8"?>
<a:theme xmlns:a="http://schemas.openxmlformats.org/drawingml/2006/main" name="x">
  <a:themeElements>
    <a:clrScheme name="x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x">
      <a:majorFont>
        <a:latin typeface="Copperplate Gothic Bold"/>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x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x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x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x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x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x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x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C:\gaetano\Classes\cse567_a97\x.pot</Template>
  <TotalTime>2533</TotalTime>
  <Pages>17</Pages>
  <Words>844</Words>
  <Application>Microsoft Office PowerPoint</Application>
  <PresentationFormat>Custom</PresentationFormat>
  <Paragraphs>230</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Copperplate Gothic Bold</vt:lpstr>
      <vt:lpstr>Comic Sans MS</vt:lpstr>
      <vt:lpstr>Wingdings</vt:lpstr>
      <vt:lpstr>Arial Black</vt:lpstr>
      <vt:lpstr>Arial</vt:lpstr>
      <vt:lpstr>Tahoma</vt:lpstr>
      <vt:lpstr>Courier New</vt:lpstr>
      <vt:lpstr>x</vt:lpstr>
      <vt:lpstr>Slide 1</vt:lpstr>
      <vt:lpstr>Sequential logic implementation</vt:lpstr>
      <vt:lpstr>State machine model</vt:lpstr>
      <vt:lpstr>State Machine Model</vt:lpstr>
      <vt:lpstr>How do we turn a state diagram into logic?</vt:lpstr>
      <vt:lpstr>FSM design procedure</vt:lpstr>
      <vt:lpstr>Synthesis Example</vt:lpstr>
      <vt:lpstr>Mealy vs. Moore Machines</vt:lpstr>
      <vt:lpstr>Specifying outputs for a Moore machine</vt:lpstr>
      <vt:lpstr>Specifying outputs for a Mealy machine</vt:lpstr>
      <vt:lpstr> Comparison of Mealy and Moore machines</vt:lpstr>
      <vt:lpstr> DEMUX USING MEALY MACHINE</vt:lpstr>
      <vt:lpstr> DEMUX USING MOORE MACHINE</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State Machines</dc:title>
  <dc:creator>Carl Ebeling</dc:creator>
  <cp:lastModifiedBy>saurav Kumar</cp:lastModifiedBy>
  <cp:revision>60</cp:revision>
  <cp:lastPrinted>2001-11-13T18:43:41Z</cp:lastPrinted>
  <dcterms:created xsi:type="dcterms:W3CDTF">1997-10-25T15:22:03Z</dcterms:created>
  <dcterms:modified xsi:type="dcterms:W3CDTF">2017-04-24T01:15:46Z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2</vt:i4>
  </property>
  <property fmtid="{D5CDD505-2E9C-101B-9397-08002B2CF9AE}" pid="7" name="MailAddress">
    <vt:lpwstr>567-webmaster@cs.washington.edu</vt:lpwstr>
  </property>
  <property fmtid="{D5CDD505-2E9C-101B-9397-08002B2CF9AE}" pid="8" name="HomePage">
    <vt:lpwstr>http://www.cs.washington.edu//education/courses/567/CurrentQtr</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H:\567web\99au\ppt</vt:lpwstr>
  </property>
</Properties>
</file>