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1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313FE-AAAA-4A6E-87E4-7B3698D4B6D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B052-AED0-4217-873D-02ED5FA2CB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744561CC-927B-750A-74FB-5F9B35060F6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06AE74-3B84-4EFD-9DE8-FDED5DAA16C2}" type="slidenum">
              <a:t>1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46AB3644-8ABE-4583-0D66-1F998352C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2D9FD8F7-E848-2C61-47F1-E9A3B3DB2C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8B6ADE4C-1F25-40AB-C9A6-7E072348569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A3F452-B4A0-4DB5-B8BB-DCEA29016B8D}" type="slidenum">
              <a:t>2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22B986C2-F11E-D1CE-8D35-CD4D2C6D9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56CFC62E-92A8-C8F0-639F-D426494DA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722C-0726-BA32-38FD-D69DA76F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ABD9D-2C79-5389-C7FA-A60972FF6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13094-01BF-9549-C792-3E371283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A7F0E-6607-16E6-E773-AB4DBF80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5F0288-E38F-2804-B9E4-C3A887D7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A69F4-DAF5-D2BD-AD5C-5F5F99A7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FF967C-EB2D-C003-0D29-6E672550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287EB-AB01-641A-B43F-712551E7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4EEFF-7576-53CB-7851-358FD1B1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A8396-2A5B-3AF9-1A03-3FB86AE5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BE799-CE09-688D-2488-F50564CD1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ECE716-9AFF-6168-803B-7BF645041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A6F65-E537-D9AF-8F47-1C4D81C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5C877D-9633-66C7-47A7-6CFEDA0F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7C719-1463-4EC9-C4DC-C6DB3442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0481D-8328-6023-C89E-7E50BDD3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10665-FAE0-8B3D-D08B-8633A854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E5D83-856B-543C-25C7-1916548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A27C1-8236-C0FA-59F5-74AB270A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D55CF-6AB7-5D6E-A807-A2233AC1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F4A66-D518-3983-1FA4-70777270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F26FE4-C765-8756-00F3-37AD6F12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A013D-F0DA-70F4-9DF6-3CD8B9C0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014EA-FEB1-5874-0C62-EBBC152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33396-4273-112B-4853-F0117CB1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C5984-61A8-8008-C201-ED2A4FA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769B5-68C2-6C42-0164-7B5A6AFB6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E2E463-FE29-219E-62F3-6BBAF5E5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792B6-D8C9-4851-0E26-0240C2F8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F4C55C-335E-CCD8-393A-2BF0F624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06D83-5FF5-DD15-778F-F83D5497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F92DE-FDB7-9DAF-00F2-0F004D32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26557-8CAE-97D3-8471-483312A8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C156B9-73B3-1B0D-A373-5CFC7566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D56459-4EF9-69F0-75C4-9C7CC4394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08C13B-651F-9773-2DD6-F243E7219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A486B0-660E-842F-0282-C78A6D4A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9011B8-6D3C-03FE-26BE-21A1B0EB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B32A1E-704E-BF53-DAA9-6DA087C1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EE787-5716-A4FA-0D77-71365A0D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EF60E0-9735-32B4-95AC-CCC97109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F4910E-A2EA-4B6B-21DF-21488781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846ABF-1926-F0A3-A516-68B97D6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242E71-DBB3-85A3-2207-2F17551F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325D4A-67E5-9A62-ABEB-CCB83955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0482F2-753B-91FB-1247-65E1E348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A807-DDE8-F786-25F1-5EB5C342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53AA2-771B-324D-14AE-535450AF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DCAC1F-14F1-5DC2-DE1B-497BF3125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FA6D3A-0362-C88C-FACA-EF070AFC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D6F46-D294-A2C7-2059-CAECCCBB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983BDF-6B56-294E-C7FC-BB4ABE05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B36B2-007A-B45C-9F4A-6E3062BA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E75F0C-7EED-0771-28F4-C61CDE1FD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FA6548-8775-F62F-9904-BCE960864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1D62E6-DD9F-8AB2-AF9A-4FAEBC81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53B17B-5158-03DC-F6FF-A423808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66AFA-1F5A-DCCE-FCA8-4F3842C7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A5291D-D954-49F6-63A3-022F2B06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A2C45E-E088-E647-DBD6-26EE7287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3AB0F-1998-0F9B-6306-B02E2C4F1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2F260-9068-47F8-986F-96F51E5C044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FEFEE-6279-9032-E7A6-ECC951299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E77A0-F63A-8049-8875-743424AE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DF84A-DA33-4A4D-8955-27AB69DD4F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1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EF89D-1B8E-4106-4560-A0CEBCD465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753" y="186341"/>
            <a:ext cx="4643397" cy="555981"/>
          </a:xfrm>
        </p:spPr>
        <p:txBody>
          <a:bodyPr>
            <a:normAutofit fontScale="90000"/>
          </a:bodyPr>
          <a:lstStyle/>
          <a:p>
            <a:pPr lvl="0"/>
            <a:r>
              <a:rPr lang="es-ES" sz="3386"/>
              <a:t>Wines class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5F8507DC-CF4C-EE31-AC30-AD24A29246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37992" y="2651225"/>
            <a:ext cx="4976466" cy="2658471"/>
          </a:xfrm>
        </p:spPr>
        <p:txBody>
          <a:bodyPr anchorCtr="0"/>
          <a:lstStyle/>
          <a:p>
            <a:pPr>
              <a:spcBef>
                <a:spcPts val="1439"/>
              </a:spcBef>
              <a:spcAft>
                <a:spcPts val="1197"/>
              </a:spcAft>
            </a:pPr>
            <a:br>
              <a:rPr lang="es-ES" sz="1693" dirty="0"/>
            </a:br>
            <a:r>
              <a:rPr lang="es-ES" sz="1693" dirty="0"/>
              <a:t>1. Aplicación de logaritmo</a:t>
            </a:r>
            <a:br>
              <a:rPr lang="es-ES" sz="1693" dirty="0"/>
            </a:br>
            <a:r>
              <a:rPr lang="es-ES" sz="1693" dirty="0"/>
              <a:t>1.bis Generación de Escalado a valores</a:t>
            </a:r>
            <a:br>
              <a:rPr lang="es-ES" sz="1693" dirty="0"/>
            </a:br>
            <a:br>
              <a:rPr lang="es-ES" sz="1693" dirty="0"/>
            </a:br>
            <a:r>
              <a:rPr lang="es-ES" sz="1693" dirty="0"/>
              <a:t>2. Excluir columnas</a:t>
            </a:r>
            <a:br>
              <a:rPr lang="es-ES" sz="1693" dirty="0"/>
            </a:br>
            <a:br>
              <a:rPr lang="es-ES" sz="1693" dirty="0"/>
            </a:br>
            <a:r>
              <a:rPr lang="es-ES" sz="1693" dirty="0"/>
              <a:t>3.  Generación de modelos</a:t>
            </a:r>
            <a:br>
              <a:rPr lang="es-ES" sz="1693" dirty="0"/>
            </a:br>
            <a:endParaRPr lang="es-ES" sz="1693" dirty="0"/>
          </a:p>
        </p:txBody>
      </p:sp>
      <p:sp>
        <p:nvSpPr>
          <p:cNvPr id="4" name="Forma libre: forma 15">
            <a:extLst>
              <a:ext uri="{FF2B5EF4-FFF2-40B4-BE49-F238E27FC236}">
                <a16:creationId xmlns:a16="http://schemas.microsoft.com/office/drawing/2014/main" id="{499EE9D7-E357-E1FE-180F-9F8ECD0369A8}"/>
              </a:ext>
            </a:extLst>
          </p:cNvPr>
          <p:cNvSpPr/>
          <p:nvPr/>
        </p:nvSpPr>
        <p:spPr>
          <a:xfrm>
            <a:off x="5662415" y="5639995"/>
            <a:ext cx="3205751" cy="11942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29160" cap="flat">
            <a:solidFill>
              <a:srgbClr val="FFFFFF"/>
            </a:solidFill>
            <a:prstDash val="solid"/>
            <a:miter/>
          </a:ln>
        </p:spPr>
        <p:txBody>
          <a:bodyPr vert="horz" wrap="squar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ítulo 16">
            <a:extLst>
              <a:ext uri="{FF2B5EF4-FFF2-40B4-BE49-F238E27FC236}">
                <a16:creationId xmlns:a16="http://schemas.microsoft.com/office/drawing/2014/main" id="{98806C24-CB41-9CC8-F088-EAF63182CB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123734" y="6027053"/>
            <a:ext cx="552941" cy="608235"/>
          </a:xfrm>
        </p:spPr>
        <p:txBody>
          <a:bodyPr anchorCtr="0"/>
          <a:lstStyle/>
          <a:p>
            <a:pPr>
              <a:spcBef>
                <a:spcPts val="1439"/>
              </a:spcBef>
              <a:spcAft>
                <a:spcPts val="1197"/>
              </a:spcAft>
            </a:pPr>
            <a:r>
              <a:rPr lang="es-ES" sz="1451" b="1">
                <a:solidFill>
                  <a:srgbClr val="FFFFFF"/>
                </a:solidFill>
              </a:rPr>
              <a:t>1-5</a:t>
            </a:r>
          </a:p>
        </p:txBody>
      </p:sp>
      <p:pic>
        <p:nvPicPr>
          <p:cNvPr id="6" name="Imagen 20">
            <a:extLst>
              <a:ext uri="{FF2B5EF4-FFF2-40B4-BE49-F238E27FC236}">
                <a16:creationId xmlns:a16="http://schemas.microsoft.com/office/drawing/2014/main" id="{3FE14383-8F74-26A8-B91D-1F42A604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1" y="1308903"/>
            <a:ext cx="5529549" cy="90186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22">
            <a:extLst>
              <a:ext uri="{FF2B5EF4-FFF2-40B4-BE49-F238E27FC236}">
                <a16:creationId xmlns:a16="http://schemas.microsoft.com/office/drawing/2014/main" id="{FC753323-616C-647D-C046-F204C9CF6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501" y="0"/>
            <a:ext cx="4792822" cy="682055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8" name="Grupo 33">
            <a:extLst>
              <a:ext uri="{FF2B5EF4-FFF2-40B4-BE49-F238E27FC236}">
                <a16:creationId xmlns:a16="http://schemas.microsoft.com/office/drawing/2014/main" id="{A2EBFBEE-7D8E-9283-C2A4-75FE354859D6}"/>
              </a:ext>
            </a:extLst>
          </p:cNvPr>
          <p:cNvGrpSpPr/>
          <p:nvPr/>
        </p:nvGrpSpPr>
        <p:grpSpPr>
          <a:xfrm>
            <a:off x="7233473" y="979777"/>
            <a:ext cx="4660436" cy="5763168"/>
            <a:chOff x="5980834" y="810130"/>
            <a:chExt cx="3853491" cy="4765286"/>
          </a:xfrm>
        </p:grpSpPr>
        <p:grpSp>
          <p:nvGrpSpPr>
            <p:cNvPr id="9" name="Grupo 30">
              <a:extLst>
                <a:ext uri="{FF2B5EF4-FFF2-40B4-BE49-F238E27FC236}">
                  <a16:creationId xmlns:a16="http://schemas.microsoft.com/office/drawing/2014/main" id="{DDF881E7-B2A4-8EA3-D49A-C1B4B9CD5B6C}"/>
                </a:ext>
              </a:extLst>
            </p:cNvPr>
            <p:cNvGrpSpPr/>
            <p:nvPr/>
          </p:nvGrpSpPr>
          <p:grpSpPr>
            <a:xfrm>
              <a:off x="5981602" y="810130"/>
              <a:ext cx="3852202" cy="1202525"/>
              <a:chOff x="5981602" y="810130"/>
              <a:chExt cx="3852202" cy="1202525"/>
            </a:xfrm>
          </p:grpSpPr>
          <p:sp>
            <p:nvSpPr>
              <p:cNvPr id="10" name="Rectángulo 23">
                <a:extLst>
                  <a:ext uri="{FF2B5EF4-FFF2-40B4-BE49-F238E27FC236}">
                    <a16:creationId xmlns:a16="http://schemas.microsoft.com/office/drawing/2014/main" id="{900E2AB2-ACB6-ECFB-421A-03FE864B8DF6}"/>
                  </a:ext>
                </a:extLst>
              </p:cNvPr>
              <p:cNvSpPr/>
              <p:nvPr/>
            </p:nvSpPr>
            <p:spPr>
              <a:xfrm>
                <a:off x="5981602" y="810130"/>
                <a:ext cx="3852202" cy="1138985"/>
              </a:xfrm>
              <a:prstGeom prst="rect">
                <a:avLst/>
              </a:pr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vert="horz" wrap="square" lIns="110588" tIns="55294" rIns="110588" bIns="55294" anchor="ctr" anchorCtr="1" compatLnSpc="1">
                <a:noAutofit/>
              </a:bodyPr>
              <a:lstStyle/>
              <a:p>
                <a:pPr algn="ctr" defTabSz="1105875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177">
                  <a:solidFill>
                    <a:srgbClr val="FFFFFF"/>
                  </a:solidFill>
                  <a:latin typeface="Aptos"/>
                </a:endParaRPr>
              </a:p>
            </p:txBody>
          </p:sp>
          <p:sp>
            <p:nvSpPr>
              <p:cNvPr id="11" name="CuadroTexto 26">
                <a:extLst>
                  <a:ext uri="{FF2B5EF4-FFF2-40B4-BE49-F238E27FC236}">
                    <a16:creationId xmlns:a16="http://schemas.microsoft.com/office/drawing/2014/main" id="{7B7F8E49-E01C-7AB6-6EC9-BBCEC61B7DF7}"/>
                  </a:ext>
                </a:extLst>
              </p:cNvPr>
              <p:cNvSpPr txBox="1"/>
              <p:nvPr/>
            </p:nvSpPr>
            <p:spPr>
              <a:xfrm>
                <a:off x="9524939" y="1643304"/>
                <a:ext cx="307933" cy="36935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110588" tIns="55294" rIns="110588" bIns="55294" anchor="t" anchorCtr="0" compatLnSpc="1">
                <a:spAutoFit/>
              </a:bodyPr>
              <a:lstStyle/>
              <a:p>
                <a:pPr defTabSz="1105875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2177" b="1">
                    <a:solidFill>
                      <a:srgbClr val="FF0000"/>
                    </a:solidFill>
                    <a:latin typeface="Aptos"/>
                  </a:rPr>
                  <a:t>1</a:t>
                </a:r>
                <a:endParaRPr lang="en-US" sz="2177" b="1">
                  <a:solidFill>
                    <a:srgbClr val="FF0000"/>
                  </a:solidFill>
                  <a:latin typeface="Aptos"/>
                </a:endParaRPr>
              </a:p>
            </p:txBody>
          </p:sp>
        </p:grpSp>
        <p:grpSp>
          <p:nvGrpSpPr>
            <p:cNvPr id="12" name="Grupo 31">
              <a:extLst>
                <a:ext uri="{FF2B5EF4-FFF2-40B4-BE49-F238E27FC236}">
                  <a16:creationId xmlns:a16="http://schemas.microsoft.com/office/drawing/2014/main" id="{B998A4E4-24F8-013B-DA10-6EFD98B81989}"/>
                </a:ext>
              </a:extLst>
            </p:cNvPr>
            <p:cNvGrpSpPr/>
            <p:nvPr/>
          </p:nvGrpSpPr>
          <p:grpSpPr>
            <a:xfrm>
              <a:off x="5980834" y="1985601"/>
              <a:ext cx="3853491" cy="1160874"/>
              <a:chOff x="5980834" y="1985601"/>
              <a:chExt cx="3853491" cy="1160874"/>
            </a:xfrm>
          </p:grpSpPr>
          <p:sp>
            <p:nvSpPr>
              <p:cNvPr id="13" name="Rectángulo 24">
                <a:extLst>
                  <a:ext uri="{FF2B5EF4-FFF2-40B4-BE49-F238E27FC236}">
                    <a16:creationId xmlns:a16="http://schemas.microsoft.com/office/drawing/2014/main" id="{B22A4CAA-30F2-D1F5-A0EB-D3EE1F67990A}"/>
                  </a:ext>
                </a:extLst>
              </p:cNvPr>
              <p:cNvSpPr/>
              <p:nvPr/>
            </p:nvSpPr>
            <p:spPr>
              <a:xfrm>
                <a:off x="5980834" y="1985601"/>
                <a:ext cx="3852202" cy="1138985"/>
              </a:xfrm>
              <a:prstGeom prst="rect">
                <a:avLst/>
              </a:prstGeom>
              <a:noFill/>
              <a:ln w="28575" cap="flat">
                <a:solidFill>
                  <a:srgbClr val="00B050"/>
                </a:solidFill>
                <a:prstDash val="solid"/>
                <a:miter/>
              </a:ln>
            </p:spPr>
            <p:txBody>
              <a:bodyPr vert="horz" wrap="square" lIns="110588" tIns="55294" rIns="110588" bIns="55294" anchor="ctr" anchorCtr="1" compatLnSpc="1">
                <a:noAutofit/>
              </a:bodyPr>
              <a:lstStyle/>
              <a:p>
                <a:pPr algn="ctr" defTabSz="1105875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177">
                  <a:solidFill>
                    <a:srgbClr val="FFFFFF"/>
                  </a:solidFill>
                  <a:highlight>
                    <a:srgbClr val="FFFF00"/>
                  </a:highlight>
                  <a:latin typeface="Aptos"/>
                </a:endParaRPr>
              </a:p>
            </p:txBody>
          </p:sp>
          <p:sp>
            <p:nvSpPr>
              <p:cNvPr id="14" name="CuadroTexto 28">
                <a:extLst>
                  <a:ext uri="{FF2B5EF4-FFF2-40B4-BE49-F238E27FC236}">
                    <a16:creationId xmlns:a16="http://schemas.microsoft.com/office/drawing/2014/main" id="{178DB28C-9164-F1E5-20D3-F4ADEB717EEB}"/>
                  </a:ext>
                </a:extLst>
              </p:cNvPr>
              <p:cNvSpPr txBox="1"/>
              <p:nvPr/>
            </p:nvSpPr>
            <p:spPr>
              <a:xfrm>
                <a:off x="9526392" y="2777124"/>
                <a:ext cx="307933" cy="36935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110588" tIns="55294" rIns="110588" bIns="55294" anchor="t" anchorCtr="0" compatLnSpc="1">
                <a:spAutoFit/>
              </a:bodyPr>
              <a:lstStyle/>
              <a:p>
                <a:pPr defTabSz="1105875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2177" b="1">
                    <a:solidFill>
                      <a:srgbClr val="00B050"/>
                    </a:solidFill>
                    <a:latin typeface="Aptos"/>
                  </a:rPr>
                  <a:t>2</a:t>
                </a:r>
                <a:endParaRPr lang="en-US" sz="2177" b="1">
                  <a:solidFill>
                    <a:srgbClr val="00B050"/>
                  </a:solidFill>
                  <a:latin typeface="Aptos"/>
                </a:endParaRPr>
              </a:p>
            </p:txBody>
          </p:sp>
        </p:grpSp>
        <p:grpSp>
          <p:nvGrpSpPr>
            <p:cNvPr id="15" name="Grupo 32">
              <a:extLst>
                <a:ext uri="{FF2B5EF4-FFF2-40B4-BE49-F238E27FC236}">
                  <a16:creationId xmlns:a16="http://schemas.microsoft.com/office/drawing/2014/main" id="{B288656C-EFB9-CF2B-141E-C99FEED213F0}"/>
                </a:ext>
              </a:extLst>
            </p:cNvPr>
            <p:cNvGrpSpPr/>
            <p:nvPr/>
          </p:nvGrpSpPr>
          <p:grpSpPr>
            <a:xfrm>
              <a:off x="5981602" y="3168313"/>
              <a:ext cx="3852202" cy="2407103"/>
              <a:chOff x="5981602" y="3168313"/>
              <a:chExt cx="3852202" cy="2407103"/>
            </a:xfrm>
          </p:grpSpPr>
          <p:sp>
            <p:nvSpPr>
              <p:cNvPr id="16" name="Rectángulo 25">
                <a:extLst>
                  <a:ext uri="{FF2B5EF4-FFF2-40B4-BE49-F238E27FC236}">
                    <a16:creationId xmlns:a16="http://schemas.microsoft.com/office/drawing/2014/main" id="{9FA2C380-DD40-3DA5-7A12-072C17A43540}"/>
                  </a:ext>
                </a:extLst>
              </p:cNvPr>
              <p:cNvSpPr/>
              <p:nvPr/>
            </p:nvSpPr>
            <p:spPr>
              <a:xfrm>
                <a:off x="5981602" y="3168313"/>
                <a:ext cx="3852202" cy="2407103"/>
              </a:xfrm>
              <a:prstGeom prst="rect">
                <a:avLst/>
              </a:prstGeom>
              <a:noFill/>
              <a:ln w="28575" cap="flat">
                <a:solidFill>
                  <a:srgbClr val="FFFF00"/>
                </a:solidFill>
                <a:prstDash val="solid"/>
                <a:miter/>
              </a:ln>
            </p:spPr>
            <p:txBody>
              <a:bodyPr vert="horz" wrap="square" lIns="110588" tIns="55294" rIns="110588" bIns="55294" anchor="ctr" anchorCtr="1" compatLnSpc="1">
                <a:noAutofit/>
              </a:bodyPr>
              <a:lstStyle/>
              <a:p>
                <a:pPr algn="ctr" defTabSz="1105875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177">
                  <a:solidFill>
                    <a:srgbClr val="FFFFFF"/>
                  </a:solidFill>
                  <a:latin typeface="Aptos"/>
                </a:endParaRPr>
              </a:p>
            </p:txBody>
          </p:sp>
          <p:sp>
            <p:nvSpPr>
              <p:cNvPr id="17" name="CuadroTexto 29">
                <a:extLst>
                  <a:ext uri="{FF2B5EF4-FFF2-40B4-BE49-F238E27FC236}">
                    <a16:creationId xmlns:a16="http://schemas.microsoft.com/office/drawing/2014/main" id="{194457EF-6F4F-3926-DF8A-ADBC9870FCA5}"/>
                  </a:ext>
                </a:extLst>
              </p:cNvPr>
              <p:cNvSpPr txBox="1"/>
              <p:nvPr/>
            </p:nvSpPr>
            <p:spPr>
              <a:xfrm>
                <a:off x="9508123" y="5170776"/>
                <a:ext cx="307933" cy="36935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110588" tIns="55294" rIns="110588" bIns="55294" anchor="t" anchorCtr="0" compatLnSpc="1">
                <a:spAutoFit/>
              </a:bodyPr>
              <a:lstStyle/>
              <a:p>
                <a:pPr defTabSz="1105875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2177" b="1">
                    <a:solidFill>
                      <a:srgbClr val="FFFF00"/>
                    </a:solidFill>
                    <a:latin typeface="Aptos"/>
                  </a:rPr>
                  <a:t>3</a:t>
                </a:r>
                <a:endParaRPr lang="en-US" sz="2177" b="1">
                  <a:solidFill>
                    <a:srgbClr val="FFFF00"/>
                  </a:solidFill>
                  <a:latin typeface="Aptos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CBE6D-FC32-2215-91EA-B9C984C075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753" y="273418"/>
            <a:ext cx="10971304" cy="555981"/>
          </a:xfrm>
        </p:spPr>
        <p:txBody>
          <a:bodyPr>
            <a:normAutofit fontScale="90000"/>
          </a:bodyPr>
          <a:lstStyle/>
          <a:p>
            <a:pPr lvl="0"/>
            <a:r>
              <a:rPr lang="es-ES" sz="3386" dirty="0" err="1"/>
              <a:t>Wines</a:t>
            </a:r>
            <a:r>
              <a:rPr lang="es-ES" sz="3386" dirty="0"/>
              <a:t> </a:t>
            </a:r>
            <a:r>
              <a:rPr lang="es-ES" sz="3386" dirty="0" err="1"/>
              <a:t>class</a:t>
            </a:r>
            <a:r>
              <a:rPr lang="es-ES" sz="3386" dirty="0"/>
              <a:t> → </a:t>
            </a:r>
            <a:r>
              <a:rPr lang="es-ES" sz="3386" dirty="0" err="1"/>
              <a:t>Classification</a:t>
            </a:r>
            <a:endParaRPr lang="es-ES" sz="3386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1E541B-D522-79C0-927E-96A31C816C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502" y="6857338"/>
            <a:ext cx="5252936" cy="1238675"/>
          </a:xfrm>
        </p:spPr>
        <p:txBody>
          <a:bodyPr anchorCtr="0"/>
          <a:lstStyle/>
          <a:p>
            <a:pPr lvl="0" algn="l"/>
            <a:endParaRPr lang="es-ES" sz="2177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BB19FAC-3FDC-7554-1E29-6C98667B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2" y="950668"/>
            <a:ext cx="4037076" cy="54804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6D7C579-8F05-5AE3-06D8-295E9D73B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50" y="1018025"/>
            <a:ext cx="5777607" cy="78953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3B6D243-4E77-A5FB-C2A0-D8F1079AF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449" y="2412032"/>
            <a:ext cx="1537942" cy="78953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E34B8D2-8F89-ED08-1034-5E668EC0B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795" y="3507649"/>
            <a:ext cx="3576665" cy="304360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039F70B-9246-116E-DC53-E20B5F2C1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6468" y="2511269"/>
            <a:ext cx="3911795" cy="555982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6FB5502D-F6AD-581E-45E9-48BE1414A0E7}"/>
              </a:ext>
            </a:extLst>
          </p:cNvPr>
          <p:cNvSpPr/>
          <p:nvPr/>
        </p:nvSpPr>
        <p:spPr>
          <a:xfrm>
            <a:off x="4908775" y="1283766"/>
            <a:ext cx="776057" cy="258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52AA01D6-E28A-D43E-8468-EC055872C861}"/>
              </a:ext>
            </a:extLst>
          </p:cNvPr>
          <p:cNvSpPr/>
          <p:nvPr/>
        </p:nvSpPr>
        <p:spPr>
          <a:xfrm>
            <a:off x="6412386" y="1885163"/>
            <a:ext cx="271619" cy="4206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7BB7612-77A4-721D-2581-6F05B940773B}"/>
              </a:ext>
            </a:extLst>
          </p:cNvPr>
          <p:cNvSpPr/>
          <p:nvPr/>
        </p:nvSpPr>
        <p:spPr>
          <a:xfrm>
            <a:off x="7380194" y="2687097"/>
            <a:ext cx="351489" cy="2425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81FF172E-6B87-75E2-575E-E3435DB62260}"/>
              </a:ext>
            </a:extLst>
          </p:cNvPr>
          <p:cNvSpPr/>
          <p:nvPr/>
        </p:nvSpPr>
        <p:spPr>
          <a:xfrm>
            <a:off x="9591405" y="3117743"/>
            <a:ext cx="184314" cy="339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BA05F6-0A52-3F23-06DD-9FAFDBEE238D}"/>
              </a:ext>
            </a:extLst>
          </p:cNvPr>
          <p:cNvSpPr txBox="1"/>
          <p:nvPr/>
        </p:nvSpPr>
        <p:spPr>
          <a:xfrm>
            <a:off x="5132573" y="3680813"/>
            <a:ext cx="2831244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703" indent="-414703">
              <a:buFont typeface="+mj-lt"/>
              <a:buAutoNum type="arabicPeriod"/>
            </a:pPr>
            <a:r>
              <a:rPr lang="es-ES" sz="2177" dirty="0"/>
              <a:t>Generación </a:t>
            </a:r>
            <a:r>
              <a:rPr lang="es-ES" sz="2177" dirty="0" err="1"/>
              <a:t>GridSearch</a:t>
            </a:r>
            <a:r>
              <a:rPr lang="es-ES" sz="2177" dirty="0"/>
              <a:t> pipelines</a:t>
            </a:r>
          </a:p>
          <a:p>
            <a:pPr marL="414703" indent="-414703">
              <a:buFont typeface="+mj-lt"/>
              <a:buAutoNum type="arabicPeriod"/>
            </a:pPr>
            <a:r>
              <a:rPr lang="es-ES" sz="2177" dirty="0"/>
              <a:t>Selección </a:t>
            </a:r>
            <a:r>
              <a:rPr lang="es-ES" sz="2177" dirty="0" err="1"/>
              <a:t>best</a:t>
            </a:r>
            <a:r>
              <a:rPr lang="es-ES" sz="2177" dirty="0"/>
              <a:t> score</a:t>
            </a:r>
          </a:p>
          <a:p>
            <a:pPr marL="414703" indent="-414703">
              <a:buFont typeface="+mj-lt"/>
              <a:buAutoNum type="arabicPeriod"/>
            </a:pPr>
            <a:r>
              <a:rPr lang="es-ES" sz="2177" dirty="0"/>
              <a:t>Predicción</a:t>
            </a:r>
          </a:p>
          <a:p>
            <a:pPr marL="414703" indent="-414703">
              <a:buFont typeface="+mj-lt"/>
              <a:buAutoNum type="arabicPeriod"/>
            </a:pPr>
            <a:r>
              <a:rPr lang="es-ES" sz="2177" dirty="0" err="1"/>
              <a:t>Confusion</a:t>
            </a:r>
            <a:r>
              <a:rPr lang="es-ES" sz="2177" dirty="0"/>
              <a:t> </a:t>
            </a:r>
            <a:r>
              <a:rPr lang="es-ES" sz="2177" dirty="0" err="1"/>
              <a:t>matrix</a:t>
            </a:r>
            <a:endParaRPr lang="es-ES" sz="2177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05E1505-F136-D1BB-340A-FF53BFAF073C}"/>
              </a:ext>
            </a:extLst>
          </p:cNvPr>
          <p:cNvSpPr txBox="1"/>
          <p:nvPr/>
        </p:nvSpPr>
        <p:spPr>
          <a:xfrm>
            <a:off x="4273053" y="5907333"/>
            <a:ext cx="333746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77" dirty="0">
                <a:solidFill>
                  <a:srgbClr val="FFFF00"/>
                </a:solidFill>
              </a:rPr>
              <a:t>1</a:t>
            </a:r>
            <a:endParaRPr lang="en-US" sz="2177" dirty="0">
              <a:solidFill>
                <a:srgbClr val="FFFF0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876841-E066-6A0C-0C17-945897513441}"/>
              </a:ext>
            </a:extLst>
          </p:cNvPr>
          <p:cNvSpPr txBox="1"/>
          <p:nvPr/>
        </p:nvSpPr>
        <p:spPr>
          <a:xfrm>
            <a:off x="10942023" y="1070085"/>
            <a:ext cx="562975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77" dirty="0">
                <a:solidFill>
                  <a:srgbClr val="FFFF00"/>
                </a:solidFill>
              </a:rPr>
              <a:t>2.a</a:t>
            </a:r>
            <a:endParaRPr lang="en-US" sz="2177" dirty="0">
              <a:solidFill>
                <a:srgbClr val="FFFF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315BEE3-A80D-B32E-F37F-86E09A72F53C}"/>
              </a:ext>
            </a:extLst>
          </p:cNvPr>
          <p:cNvSpPr txBox="1"/>
          <p:nvPr/>
        </p:nvSpPr>
        <p:spPr>
          <a:xfrm>
            <a:off x="5977205" y="2345073"/>
            <a:ext cx="570990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77" dirty="0">
                <a:solidFill>
                  <a:srgbClr val="FFFF00"/>
                </a:solidFill>
              </a:rPr>
              <a:t>2.b</a:t>
            </a:r>
            <a:endParaRPr lang="en-US" sz="2177" dirty="0">
              <a:solidFill>
                <a:srgbClr val="FFFF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5A1989-38BE-50A3-5949-2B16E4DDA998}"/>
              </a:ext>
            </a:extLst>
          </p:cNvPr>
          <p:cNvSpPr txBox="1"/>
          <p:nvPr/>
        </p:nvSpPr>
        <p:spPr>
          <a:xfrm>
            <a:off x="11171252" y="2626740"/>
            <a:ext cx="333746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77" dirty="0">
                <a:solidFill>
                  <a:srgbClr val="FFFF00"/>
                </a:solidFill>
              </a:rPr>
              <a:t>3</a:t>
            </a:r>
            <a:endParaRPr lang="en-US" sz="2177" dirty="0">
              <a:solidFill>
                <a:srgbClr val="FFFF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7EB3A8-91D7-2F5F-2AE3-8F4BC5FE54ED}"/>
              </a:ext>
            </a:extLst>
          </p:cNvPr>
          <p:cNvSpPr txBox="1"/>
          <p:nvPr/>
        </p:nvSpPr>
        <p:spPr>
          <a:xfrm>
            <a:off x="10646422" y="3547627"/>
            <a:ext cx="333746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77" dirty="0">
                <a:solidFill>
                  <a:srgbClr val="FFFF00"/>
                </a:solidFill>
              </a:rPr>
              <a:t>4</a:t>
            </a:r>
            <a:endParaRPr lang="en-US" sz="2177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Panorámica</PresentationFormat>
  <Paragraphs>18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Liberation Sans</vt:lpstr>
      <vt:lpstr>Liberation Serif</vt:lpstr>
      <vt:lpstr>Aptos</vt:lpstr>
      <vt:lpstr>Aptos Display</vt:lpstr>
      <vt:lpstr>Arial</vt:lpstr>
      <vt:lpstr>Tema de Office</vt:lpstr>
      <vt:lpstr>Wines class</vt:lpstr>
      <vt:lpstr>Wines class →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Gomez_JuanManu TS/NC</dc:creator>
  <cp:lastModifiedBy>Gomez_JuanManu TS/NC</cp:lastModifiedBy>
  <cp:revision>1</cp:revision>
  <dcterms:created xsi:type="dcterms:W3CDTF">2024-10-28T11:31:18Z</dcterms:created>
  <dcterms:modified xsi:type="dcterms:W3CDTF">2024-10-28T11:50:59Z</dcterms:modified>
</cp:coreProperties>
</file>