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C7F3-25F7-4C8A-91DF-B00649D236A2}" type="datetimeFigureOut">
              <a:rPr lang="es-ES" smtClean="0"/>
              <a:pPr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868F-71B2-425B-8D93-511EBC8A5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6000" b="1" dirty="0" smtClean="0">
                <a:solidFill>
                  <a:schemeClr val="accent6">
                    <a:lumMod val="75000"/>
                  </a:schemeClr>
                </a:solidFill>
              </a:rPr>
              <a:t>TRANSPORTE DE RAYOS GAMMA A TRAVÉS DE UN MEDIO MATERIAL</a:t>
            </a:r>
            <a:endParaRPr lang="es-E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/>
          <a:lstStyle/>
          <a:p>
            <a:r>
              <a:rPr lang="es-ES" b="1" u="sng" dirty="0" smtClean="0"/>
              <a:t>Sistema de referencia del laboratorio</a:t>
            </a:r>
          </a:p>
          <a:p>
            <a:endParaRPr lang="es-E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772816"/>
            <a:ext cx="4734526" cy="360040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636912"/>
            <a:ext cx="3306830" cy="704734"/>
          </a:xfrm>
          <a:prstGeom prst="rect">
            <a:avLst/>
          </a:prstGeom>
          <a:noFill/>
        </p:spPr>
      </p:pic>
      <p:pic>
        <p:nvPicPr>
          <p:cNvPr id="8" name="7 Imagen" descr="C:\Users\Lander\Desktop\400px-Spherical_coordinate_elements.svg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556792"/>
            <a:ext cx="42119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5373216"/>
            <a:ext cx="6288901" cy="33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4" y="2996952"/>
            <a:ext cx="3168352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ALGORITMO</a:t>
            </a:r>
            <a:endParaRPr lang="es-ES" sz="4400" b="1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51920" y="0"/>
            <a:ext cx="49384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CONCLUSIONES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Aproximación válida para la E</a:t>
            </a:r>
            <a:r>
              <a:rPr lang="es-ES" sz="1400" dirty="0" smtClean="0"/>
              <a:t>0</a:t>
            </a:r>
            <a:r>
              <a:rPr lang="es-ES" dirty="0" smtClean="0"/>
              <a:t> escogida.</a:t>
            </a:r>
          </a:p>
          <a:p>
            <a:r>
              <a:rPr lang="es-ES" dirty="0" smtClean="0"/>
              <a:t>La simulación no está programada para Z mayor de 90.</a:t>
            </a:r>
          </a:p>
          <a:p>
            <a:r>
              <a:rPr lang="es-ES" dirty="0" smtClean="0"/>
              <a:t>Los materiales de átomos más pesados tendrán en general un coeficiente de absorción mayor.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/>
          <a:lstStyle/>
          <a:p>
            <a:r>
              <a:rPr lang="es-ES" dirty="0" smtClean="0"/>
              <a:t>Para un haz de 10000 fotones</a:t>
            </a:r>
          </a:p>
          <a:p>
            <a:pPr>
              <a:buNone/>
            </a:pPr>
            <a:r>
              <a:rPr lang="es-ES" b="1" dirty="0" smtClean="0"/>
              <a:t> </a:t>
            </a:r>
            <a:r>
              <a:rPr lang="es-ES" b="1" dirty="0" smtClean="0"/>
              <a:t>   </a:t>
            </a:r>
            <a:r>
              <a:rPr lang="es-ES" b="1" dirty="0" smtClean="0"/>
              <a:t>Fe</a:t>
            </a:r>
            <a:r>
              <a:rPr lang="es-ES" dirty="0" smtClean="0"/>
              <a:t>: Z=26	; </a:t>
            </a:r>
            <a:r>
              <a:rPr lang="es-ES" dirty="0" err="1" smtClean="0"/>
              <a:t>Ma</a:t>
            </a:r>
            <a:r>
              <a:rPr lang="es-ES" dirty="0" smtClean="0"/>
              <a:t>=55.85 gr/mol ; </a:t>
            </a:r>
            <a:r>
              <a:rPr lang="el-GR" dirty="0" smtClean="0"/>
              <a:t>ρ</a:t>
            </a:r>
            <a:r>
              <a:rPr lang="es-ES" dirty="0" smtClean="0"/>
              <a:t>=7.87 gr/cm</a:t>
            </a:r>
            <a:r>
              <a:rPr lang="es-ES" baseline="30000" dirty="0" smtClean="0"/>
              <a:t>3</a:t>
            </a:r>
          </a:p>
          <a:p>
            <a:pPr>
              <a:buNone/>
            </a:pPr>
            <a:r>
              <a:rPr lang="es-ES" b="1" dirty="0" smtClean="0"/>
              <a:t>    Sn</a:t>
            </a:r>
            <a:r>
              <a:rPr lang="es-ES" dirty="0" smtClean="0"/>
              <a:t>: Z=50	; </a:t>
            </a:r>
            <a:r>
              <a:rPr lang="es-ES" dirty="0" err="1" smtClean="0"/>
              <a:t>Ma</a:t>
            </a:r>
            <a:r>
              <a:rPr lang="es-ES" dirty="0" smtClean="0"/>
              <a:t>=118.19 gr/mol ; </a:t>
            </a:r>
            <a:r>
              <a:rPr lang="el-GR" dirty="0" smtClean="0"/>
              <a:t>ρ</a:t>
            </a:r>
            <a:r>
              <a:rPr lang="es-ES" dirty="0" smtClean="0"/>
              <a:t>=7.31 gr/cm</a:t>
            </a:r>
            <a:r>
              <a:rPr lang="es-ES" baseline="30000" dirty="0" smtClean="0"/>
              <a:t>3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Users\Lander\Desktop\exp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3757280" cy="35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C:\Users\Lander\Desktop\exp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80928"/>
            <a:ext cx="38302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OBJETIVOS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Buscamos poder definir los coeficientes de :</a:t>
            </a:r>
          </a:p>
          <a:p>
            <a:r>
              <a:rPr lang="es-ES" dirty="0" smtClean="0"/>
              <a:t>Absorción</a:t>
            </a:r>
          </a:p>
          <a:p>
            <a:r>
              <a:rPr lang="es-ES" dirty="0" err="1" smtClean="0"/>
              <a:t>Retrodispersión</a:t>
            </a:r>
            <a:endParaRPr lang="es-ES" dirty="0" smtClean="0"/>
          </a:p>
          <a:p>
            <a:r>
              <a:rPr lang="es-ES" dirty="0" smtClean="0"/>
              <a:t>Transmisión</a:t>
            </a:r>
          </a:p>
        </p:txBody>
      </p:sp>
      <p:pic>
        <p:nvPicPr>
          <p:cNvPr id="4" name="Picture 2" descr="C:\Users\Lander\Desktop\220px-Gammadecay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636912"/>
            <a:ext cx="3672408" cy="3622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INTRODUCCIÓN Y BASE TEÓRICA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s-ES" dirty="0" smtClean="0"/>
              <a:t>La radiación gamma, o rayos gamma (</a:t>
            </a:r>
            <a:r>
              <a:rPr lang="el-GR" dirty="0" smtClean="0"/>
              <a:t>γ</a:t>
            </a:r>
            <a:r>
              <a:rPr lang="es-ES" dirty="0" smtClean="0"/>
              <a:t>) es un tipo de radiación electromagnética, y por tanto está constituida por fotones, producida generalmente por elementos radiactivos o procesos subatómicos como la aniquilación de un par </a:t>
            </a:r>
            <a:r>
              <a:rPr lang="es-ES" dirty="0" smtClean="0"/>
              <a:t>positrón-electrón.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501008"/>
            <a:ext cx="5364088" cy="31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smtClean="0"/>
              <a:t>Rayos de alta energía.</a:t>
            </a:r>
          </a:p>
          <a:p>
            <a:r>
              <a:rPr lang="es-ES" dirty="0" smtClean="0"/>
              <a:t>Poder de penetración mayor que la radiación alfa y la beta.</a:t>
            </a:r>
          </a:p>
          <a:p>
            <a:r>
              <a:rPr lang="es-ES" dirty="0" smtClean="0"/>
              <a:t>Tres principales procesos físicos:</a:t>
            </a:r>
          </a:p>
          <a:p>
            <a:pPr lvl="1"/>
            <a:r>
              <a:rPr lang="es-ES" dirty="0" smtClean="0"/>
              <a:t>Efecto fotoeléctrico</a:t>
            </a:r>
          </a:p>
          <a:p>
            <a:pPr lvl="1"/>
            <a:r>
              <a:rPr lang="es-ES" dirty="0" smtClean="0"/>
              <a:t>Efecto </a:t>
            </a:r>
            <a:r>
              <a:rPr lang="es-ES" dirty="0" err="1" smtClean="0"/>
              <a:t>Compton</a:t>
            </a:r>
            <a:endParaRPr lang="es-ES" dirty="0" smtClean="0"/>
          </a:p>
          <a:p>
            <a:pPr lvl="1"/>
            <a:r>
              <a:rPr lang="es-ES" dirty="0" smtClean="0"/>
              <a:t>Creación de </a:t>
            </a:r>
            <a:r>
              <a:rPr lang="es-ES" dirty="0" smtClean="0"/>
              <a:t>pares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SCATTERING COMPTON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s-ES" dirty="0" smtClean="0"/>
              <a:t>Proceso </a:t>
            </a:r>
            <a:r>
              <a:rPr lang="es-ES" dirty="0" smtClean="0"/>
              <a:t>por el cual un fotón cambia de dirección y energía al interaccionar con  un electrón atómico (considerado libre)</a:t>
            </a:r>
          </a:p>
          <a:p>
            <a:endParaRPr lang="es-E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3501008"/>
            <a:ext cx="2232248" cy="644871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581128"/>
            <a:ext cx="1008112" cy="655273"/>
          </a:xfrm>
          <a:prstGeom prst="rect">
            <a:avLst/>
          </a:prstGeom>
          <a:noFill/>
        </p:spPr>
      </p:pic>
      <p:pic>
        <p:nvPicPr>
          <p:cNvPr id="8" name="7 Imagen" descr="C:\Users\Lander\Desktop\compton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212976"/>
            <a:ext cx="50040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es-ES" b="1" u="sng" dirty="0" smtClean="0"/>
              <a:t>Klein-</a:t>
            </a:r>
            <a:r>
              <a:rPr lang="es-ES" b="1" u="sng" dirty="0" err="1" smtClean="0"/>
              <a:t>Nishina</a:t>
            </a:r>
            <a:r>
              <a:rPr lang="es-ES" dirty="0" smtClean="0"/>
              <a:t>: fórmula de la sección </a:t>
            </a:r>
            <a:r>
              <a:rPr lang="es-ES" dirty="0" smtClean="0"/>
              <a:t>eficaz diferencial, </a:t>
            </a:r>
            <a:r>
              <a:rPr lang="es-ES" dirty="0" smtClean="0"/>
              <a:t>da la distribución de probabilidad de θ.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Que integrada a todo el ángulo sólido </a:t>
            </a:r>
            <a:r>
              <a:rPr lang="el-GR" dirty="0" smtClean="0"/>
              <a:t>Ω</a:t>
            </a:r>
            <a:r>
              <a:rPr lang="es-ES" dirty="0" smtClean="0"/>
              <a:t> da una sección eficaz total: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sección eficaz para la dispersión incoherente para un átomo: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132856"/>
            <a:ext cx="5870366" cy="605787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4149080"/>
            <a:ext cx="6144683" cy="576064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5517232"/>
            <a:ext cx="1020273" cy="334516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732240" y="5301208"/>
            <a:ext cx="1296144" cy="7920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EFECTO FOTOELÉCTRICO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s-ES" sz="1200" dirty="0" smtClean="0"/>
              <a:t>PE</a:t>
            </a:r>
            <a:r>
              <a:rPr lang="es-ES" dirty="0" smtClean="0"/>
              <a:t> no puede ser expresada por una simple fórmula analítica.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852936"/>
            <a:ext cx="4032448" cy="240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5445224"/>
            <a:ext cx="8172497" cy="78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SIMULACIÓN POR MONTE CARLO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Densidad de probabilidad:</a:t>
            </a:r>
          </a:p>
          <a:p>
            <a:endParaRPr lang="es-ES" dirty="0" smtClean="0"/>
          </a:p>
          <a:p>
            <a:r>
              <a:rPr lang="es-ES" dirty="0" smtClean="0"/>
              <a:t>Donde “n” es la densidad de electrones</a:t>
            </a:r>
          </a:p>
          <a:p>
            <a:endParaRPr lang="es-ES" dirty="0" smtClean="0"/>
          </a:p>
          <a:p>
            <a:r>
              <a:rPr lang="es-ES" dirty="0" smtClean="0"/>
              <a:t>Y por tanto la distribución de probabilidad:</a:t>
            </a:r>
          </a:p>
          <a:p>
            <a:endParaRPr lang="es-E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3429000"/>
            <a:ext cx="936104" cy="58884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7891" y="2204864"/>
            <a:ext cx="1968219" cy="576064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941168"/>
            <a:ext cx="3353773" cy="648072"/>
          </a:xfrm>
          <a:prstGeom prst="rect">
            <a:avLst/>
          </a:prstGeom>
          <a:noFill/>
        </p:spPr>
      </p:pic>
      <p:sp>
        <p:nvSpPr>
          <p:cNvPr id="12" name="11 Flecha derecha"/>
          <p:cNvSpPr/>
          <p:nvPr/>
        </p:nvSpPr>
        <p:spPr>
          <a:xfrm>
            <a:off x="4283968" y="508518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4941168"/>
            <a:ext cx="2336260" cy="576064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4139952" y="54452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Igualando a “r”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s-ES" b="1" u="sng" dirty="0" smtClean="0"/>
              <a:t>Ángulo acimutal</a:t>
            </a:r>
            <a:r>
              <a:rPr lang="es-ES" dirty="0" smtClean="0"/>
              <a:t>: distribución homogénea</a:t>
            </a:r>
          </a:p>
          <a:p>
            <a:endParaRPr lang="es-ES" dirty="0" smtClean="0"/>
          </a:p>
          <a:p>
            <a:r>
              <a:rPr lang="es-ES" dirty="0" smtClean="0"/>
              <a:t>Sin embargo, el </a:t>
            </a:r>
            <a:r>
              <a:rPr lang="es-ES" b="1" u="sng" dirty="0" smtClean="0"/>
              <a:t>ángulo polar</a:t>
            </a:r>
            <a:r>
              <a:rPr lang="es-ES" b="1" dirty="0" smtClean="0"/>
              <a:t> </a:t>
            </a:r>
            <a:r>
              <a:rPr lang="es-ES" dirty="0" smtClean="0"/>
              <a:t>θ sigue la siguiente distribución de probabilidad: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56792"/>
            <a:ext cx="972107" cy="36004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284984"/>
            <a:ext cx="2808312" cy="601781"/>
          </a:xfrm>
          <a:prstGeom prst="rect">
            <a:avLst/>
          </a:prstGeom>
          <a:noFill/>
        </p:spPr>
      </p:pic>
      <p:sp>
        <p:nvSpPr>
          <p:cNvPr id="8" name="7 Flecha abajo"/>
          <p:cNvSpPr/>
          <p:nvPr/>
        </p:nvSpPr>
        <p:spPr>
          <a:xfrm>
            <a:off x="4355976" y="4221088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835696" y="508518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Método de aceptación-negación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264</TotalTime>
  <Words>276</Words>
  <Application>Microsoft Office PowerPoint</Application>
  <PresentationFormat>Presentación en pantalla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TRANSPORTE DE RAYOS GAMMA A TRAVÉS DE UN MEDIO MATERIAL</vt:lpstr>
      <vt:lpstr>OBJETIVOS</vt:lpstr>
      <vt:lpstr>INTRODUCCIÓN Y BASE TEÓRICA</vt:lpstr>
      <vt:lpstr>Diapositiva 4</vt:lpstr>
      <vt:lpstr>SCATTERING COMPTON</vt:lpstr>
      <vt:lpstr>Diapositiva 6</vt:lpstr>
      <vt:lpstr>EFECTO FOTOELÉCTRICO</vt:lpstr>
      <vt:lpstr>SIMULACIÓN POR MONTE CARLO</vt:lpstr>
      <vt:lpstr>Diapositiva 9</vt:lpstr>
      <vt:lpstr>Diapositiva 10</vt:lpstr>
      <vt:lpstr>Diapositiva 11</vt:lpstr>
      <vt:lpstr>CONCLUSIONES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 DE RAYOS GAMMA A TRAVÉS DE UN MEDIO MATERIALE</dc:title>
  <dc:creator>Lander</dc:creator>
  <cp:lastModifiedBy>Lander</cp:lastModifiedBy>
  <cp:revision>33</cp:revision>
  <dcterms:created xsi:type="dcterms:W3CDTF">2014-06-10T21:11:30Z</dcterms:created>
  <dcterms:modified xsi:type="dcterms:W3CDTF">2014-06-12T22:13:50Z</dcterms:modified>
</cp:coreProperties>
</file>