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347" r:id="rId3"/>
    <p:sldId id="351" r:id="rId4"/>
    <p:sldId id="349" r:id="rId5"/>
    <p:sldId id="348" r:id="rId6"/>
    <p:sldId id="359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A00"/>
    <a:srgbClr val="B7B7FF"/>
    <a:srgbClr val="FF9300"/>
    <a:srgbClr val="46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2037"/>
  </p:normalViewPr>
  <p:slideViewPr>
    <p:cSldViewPr snapToGrid="0" snapToObjects="1">
      <p:cViewPr varScale="1">
        <p:scale>
          <a:sx n="92" d="100"/>
          <a:sy n="92" d="100"/>
        </p:scale>
        <p:origin x="2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6957D-3B39-FC40-9414-AD6B23BD3D33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96378-8D4E-3F4D-B688-1F7F911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96378-8D4E-3F4D-B688-1F7F911027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96378-8D4E-3F4D-B688-1F7F911027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1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96378-8D4E-3F4D-B688-1F7F911027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96378-8D4E-3F4D-B688-1F7F911027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96378-8D4E-3F4D-B688-1F7F911027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96378-8D4E-3F4D-B688-1F7F911027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96378-8D4E-3F4D-B688-1F7F911027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6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rgbClr val="A61C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37993-4E5A-5C45-A6B0-A2F8A31E3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810" y="866296"/>
            <a:ext cx="264187" cy="2485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CF0715-1EE9-1D4F-9181-00BEA3E4F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028" y="1867446"/>
            <a:ext cx="264187" cy="2485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64A2AC-D326-584C-8993-A7EE6A98F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081" y="5264270"/>
            <a:ext cx="264187" cy="2485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33A5CB-3659-9F4D-9DC2-EFB0888F5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9327" y="5811922"/>
            <a:ext cx="264187" cy="2485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5238E7-B50E-A74F-B9F1-89C9839BE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0269" y="366594"/>
            <a:ext cx="264187" cy="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17D8-B805-D143-AE78-C15B11D26065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913FB-C059-0B44-B224-7D7845B4B5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0010" y="175988"/>
            <a:ext cx="558668" cy="5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9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B34B-CDCD-774A-B290-8D7D770EA558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6EB5C-3FB8-E641-B2BE-DBCDF50E3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0010" y="175988"/>
            <a:ext cx="558668" cy="5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8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7D1-E772-9148-8F24-575CF50A72A0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23A03-933B-D646-A578-328AD75C968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C0C97D-CDEC-E94B-9D99-4422EFAC27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0010" y="175988"/>
            <a:ext cx="558668" cy="525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5D7956-1BCF-4D4B-9379-C8A83B1B87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34181" y="175988"/>
            <a:ext cx="919619" cy="6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58B-4ADF-594C-8FFD-FBB5D91B2B4A}" type="datetime1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B4890-3E74-1E41-8A16-0D01DCA81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0010" y="175988"/>
            <a:ext cx="558668" cy="5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5B2D-B543-3E4C-86B0-0C2BAAB307ED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C854D-FCF2-B040-BE5F-F36A4B01DC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0010" y="175988"/>
            <a:ext cx="558668" cy="5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6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6FEB-9F9F-F540-BA1C-30BD0B115B21}" type="datetime1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273412-9A7A-454B-9F2E-C7BFF5985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0010" y="175988"/>
            <a:ext cx="558668" cy="5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4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3B1F-1A68-014B-A66F-FD260EB17E08}" type="datetime1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579CB-3F4D-BC49-8C3C-197B1B1231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0010" y="175988"/>
            <a:ext cx="558668" cy="5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F5E0-CCEB-4748-8EC2-7A65CB486A63}" type="datetime1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EFCE0-D6C6-AF41-95CE-A39BB54D52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0010" y="175988"/>
            <a:ext cx="558668" cy="5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A292-E61F-094C-BAD9-E37B057E8879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9FFB5-0408-9B4E-9240-1CC25D4C3B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0010" y="175988"/>
            <a:ext cx="558668" cy="5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9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4B2-AB08-0F4E-B4C8-AAF5BFACA329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56A25-B0B1-2847-B63E-C07DC02B9A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0010" y="175988"/>
            <a:ext cx="558668" cy="5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759EA-AD82-D348-AF1D-410FBD8B3AB5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3A03-933B-D646-A578-328AD75C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61C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61C30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6DAF-AE45-3748-961E-A0E354FEA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14989"/>
            <a:ext cx="8144134" cy="1373070"/>
          </a:xfrm>
        </p:spPr>
        <p:txBody>
          <a:bodyPr/>
          <a:lstStyle/>
          <a:p>
            <a:r>
              <a:rPr lang="en-US" dirty="0"/>
              <a:t>Introduction to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C41B1-0E7D-D24F-BEC5-A611B64CD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8511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Kyriacos E.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Pavlou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PhD</a:t>
            </a:r>
          </a:p>
          <a:p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 of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Electi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Academy, </a:t>
            </a: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Electi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Consulting Ltd </a:t>
            </a:r>
          </a:p>
          <a:p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Associate, UCL Centre for Blockchain Technologies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DB8F2-26A9-CB49-9484-E59DD0740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106" y="869205"/>
            <a:ext cx="2401157" cy="16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B040-E1BC-184B-B59C-B0298A45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16D2-18DE-6346-BF37-4E741FA3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5377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Blockchain</a:t>
            </a:r>
            <a:r>
              <a:rPr lang="en-US" sz="2400" dirty="0"/>
              <a:t> is:</a:t>
            </a:r>
          </a:p>
          <a:p>
            <a:r>
              <a:rPr lang="en-US" sz="2400" dirty="0"/>
              <a:t>A system of electronic records that enables independent entities to establish a </a:t>
            </a:r>
            <a:r>
              <a:rPr lang="en-US" sz="2400" b="1" i="1" dirty="0"/>
              <a:t>consensus</a:t>
            </a:r>
            <a:r>
              <a:rPr lang="en-US" sz="2400" dirty="0"/>
              <a:t> around a shared ledger </a:t>
            </a:r>
            <a:r>
              <a:rPr lang="en-US" sz="2400" b="1" dirty="0"/>
              <a:t>without relying in a trusted central coordinator to provide the authoritative version of the records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A.k.a. </a:t>
            </a:r>
            <a:r>
              <a:rPr lang="en-US" sz="2400" b="1" dirty="0"/>
              <a:t>Distributed Ledger Technologies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These systems </a:t>
            </a:r>
            <a:r>
              <a:rPr lang="en-US" sz="2400" b="1" dirty="0"/>
              <a:t>are designed</a:t>
            </a:r>
            <a:r>
              <a:rPr lang="en-US" sz="2400" dirty="0"/>
              <a:t> to be capable of operating in an </a:t>
            </a:r>
            <a:r>
              <a:rPr lang="en-US" sz="2400" dirty="0">
                <a:solidFill>
                  <a:srgbClr val="FF0000"/>
                </a:solidFill>
              </a:rPr>
              <a:t>adversarial</a:t>
            </a:r>
            <a:r>
              <a:rPr lang="en-US" sz="2400" dirty="0"/>
              <a:t> environment.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B023A-B55A-F949-BF7D-50E19FA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50C9B-7475-4D4A-94B0-94FF9CA58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33" y="1690688"/>
            <a:ext cx="5067177" cy="43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4061-C54A-A048-A5C7-9EC1EE4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8"/>
            <a:ext cx="10515600" cy="1325563"/>
          </a:xfrm>
        </p:spPr>
        <p:txBody>
          <a:bodyPr/>
          <a:lstStyle/>
          <a:p>
            <a:r>
              <a:rPr lang="en-US" dirty="0"/>
              <a:t>Blockchain on the Hype Cycle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204D72-FE86-964A-9A59-8B73FA412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296" y="1315925"/>
            <a:ext cx="8305904" cy="54151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B3202-4120-E740-8015-0051951B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839-F823-C64D-AA84-78F85316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60"/>
            <a:ext cx="10515600" cy="1325563"/>
          </a:xfrm>
        </p:spPr>
        <p:txBody>
          <a:bodyPr/>
          <a:lstStyle/>
          <a:p>
            <a:r>
              <a:rPr lang="en-US" dirty="0"/>
              <a:t>DLT more formally: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10E6-4FA3-6543-823B-13E281F2F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47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DLT system is a system of electronic records that: </a:t>
            </a:r>
          </a:p>
          <a:p>
            <a:pPr lvl="1"/>
            <a:r>
              <a:rPr lang="en-US" sz="2000" dirty="0"/>
              <a:t>Enables a </a:t>
            </a:r>
            <a:r>
              <a:rPr lang="en-US" sz="2000" b="1" dirty="0"/>
              <a:t>network</a:t>
            </a:r>
            <a:r>
              <a:rPr lang="en-US" sz="2000" dirty="0"/>
              <a:t> of </a:t>
            </a:r>
            <a:r>
              <a:rPr lang="en-US" sz="2000" b="1" dirty="0"/>
              <a:t>independent</a:t>
            </a:r>
            <a:r>
              <a:rPr lang="en-US" sz="2000" dirty="0"/>
              <a:t> participants to establish a </a:t>
            </a:r>
            <a:r>
              <a:rPr lang="en-US" sz="2000" b="1" dirty="0"/>
              <a:t>consensus</a:t>
            </a:r>
            <a:r>
              <a:rPr lang="en-US" sz="2000" dirty="0"/>
              <a:t> around 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authoritative</a:t>
            </a:r>
            <a:r>
              <a:rPr lang="en-US" sz="2000" dirty="0"/>
              <a:t> ordering of </a:t>
            </a:r>
            <a:r>
              <a:rPr lang="en-US" sz="2000" b="1" dirty="0"/>
              <a:t>cryptographically-validated</a:t>
            </a:r>
            <a:r>
              <a:rPr lang="en-US" sz="2000" dirty="0"/>
              <a:t> transactions.</a:t>
            </a:r>
          </a:p>
          <a:p>
            <a:pPr lvl="1"/>
            <a:r>
              <a:rPr lang="en-US" sz="2000" dirty="0"/>
              <a:t>These records are made persistent by </a:t>
            </a:r>
            <a:r>
              <a:rPr lang="en-US" sz="2000" b="1" dirty="0"/>
              <a:t>replicating</a:t>
            </a:r>
            <a:r>
              <a:rPr lang="en-US" sz="2000" dirty="0"/>
              <a:t> the data across multiple nodes and </a:t>
            </a:r>
          </a:p>
          <a:p>
            <a:pPr lvl="1"/>
            <a:r>
              <a:rPr lang="en-US" sz="2000" b="1" dirty="0"/>
              <a:t>Tamper-evident</a:t>
            </a:r>
            <a:r>
              <a:rPr lang="en-US" sz="2000" dirty="0"/>
              <a:t> by </a:t>
            </a:r>
            <a:r>
              <a:rPr lang="en-US" sz="2000" b="1" dirty="0"/>
              <a:t>linking</a:t>
            </a:r>
            <a:r>
              <a:rPr lang="en-US" sz="2000" dirty="0"/>
              <a:t> them with cryptographically strong hashes </a:t>
            </a:r>
          </a:p>
          <a:p>
            <a:pPr lvl="1"/>
            <a:r>
              <a:rPr lang="en-US" sz="2000" dirty="0"/>
              <a:t>The shared result of the reconciliation/consensus – the ledger – serves as the authoritative version for these records.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DFA64-6A73-5C4C-A404-6003D7D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4</a:t>
            </a:fld>
            <a:endParaRPr lang="en-US"/>
          </a:p>
        </p:txBody>
      </p:sp>
      <p:pic>
        <p:nvPicPr>
          <p:cNvPr id="3073" name="Picture 1" descr="page28image12141584">
            <a:extLst>
              <a:ext uri="{FF2B5EF4-FFF2-40B4-BE49-F238E27FC236}">
                <a16:creationId xmlns:a16="http://schemas.microsoft.com/office/drawing/2014/main" id="{75DDAB44-E18D-8A47-81E7-641A0EB03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64642"/>
            <a:ext cx="10632447" cy="309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8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1E21-F7A2-3644-B084-A47FB79E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has the following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9E9A-83A9-E447-BFAB-4AE0AE5F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346"/>
            <a:ext cx="10515600" cy="4351338"/>
          </a:xfrm>
        </p:spPr>
        <p:txBody>
          <a:bodyPr/>
          <a:lstStyle/>
          <a:p>
            <a:pPr>
              <a:spcBef>
                <a:spcPts val="2200"/>
              </a:spcBef>
            </a:pPr>
            <a:r>
              <a:rPr lang="en-US" dirty="0"/>
              <a:t>Shared recordkeeping </a:t>
            </a:r>
          </a:p>
          <a:p>
            <a:pPr>
              <a:spcBef>
                <a:spcPts val="2200"/>
              </a:spcBef>
            </a:pPr>
            <a:r>
              <a:rPr lang="en-US" dirty="0"/>
              <a:t>Multi-party consensus </a:t>
            </a:r>
          </a:p>
          <a:p>
            <a:pPr>
              <a:spcBef>
                <a:spcPts val="2200"/>
              </a:spcBef>
            </a:pPr>
            <a:r>
              <a:rPr lang="en-US" dirty="0"/>
              <a:t>Independent Validation (Transparency)</a:t>
            </a:r>
          </a:p>
          <a:p>
            <a:pPr>
              <a:spcBef>
                <a:spcPts val="2200"/>
              </a:spcBef>
            </a:pPr>
            <a:r>
              <a:rPr lang="en-US" dirty="0"/>
              <a:t>Tamper Evidence </a:t>
            </a:r>
          </a:p>
          <a:p>
            <a:pPr>
              <a:spcBef>
                <a:spcPts val="2200"/>
              </a:spcBef>
            </a:pPr>
            <a:r>
              <a:rPr lang="en-US" dirty="0"/>
              <a:t>Tamper Resistance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D39F8-A43F-734A-AB69-4FBA9A5F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8EC0-A925-E142-BF25-2E69E8D4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15"/>
            <a:ext cx="10515600" cy="1325563"/>
          </a:xfrm>
        </p:spPr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448B4-13E6-C348-BE7D-447BE68D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DB6B6E-5941-914F-9079-080911FA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51" y="1044575"/>
            <a:ext cx="4394200" cy="5676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AA5390-60A6-134E-BE8D-ED7ECC2C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5" y="1104083"/>
            <a:ext cx="3944176" cy="5557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1315A8-EF38-C74E-87CC-E16FCD637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104083"/>
            <a:ext cx="3492899" cy="555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2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10D2-E47A-0F4E-B61D-393B7F07C3EC}"/>
              </a:ext>
            </a:extLst>
          </p:cNvPr>
          <p:cNvSpPr txBox="1">
            <a:spLocks/>
          </p:cNvSpPr>
          <p:nvPr/>
        </p:nvSpPr>
        <p:spPr>
          <a:xfrm>
            <a:off x="2358774" y="3087777"/>
            <a:ext cx="785373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A61C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Thank you for your consideration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7985FF-E969-564A-8A8A-1BECBD8A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3A03-933B-D646-A578-328AD75C96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43262"/>
      </p:ext>
    </p:extLst>
  </p:cSld>
  <p:clrMapOvr>
    <a:masterClrMapping/>
  </p:clrMapOvr>
</p:sld>
</file>

<file path=ppt/theme/theme1.xml><?xml version="1.0" encoding="utf-8"?>
<a:theme xmlns:a="http://schemas.openxmlformats.org/drawingml/2006/main" name="20190626_electi_presentation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0626_electi_presentation_template" id="{154E0D7A-DD36-6741-81EE-BF8E000C1DED}" vid="{B7A7E99D-0ED0-A946-A9BA-C7F0726A81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20190626_electi_presentation_template</Template>
  <TotalTime>8904</TotalTime>
  <Words>207</Words>
  <Application>Microsoft Macintosh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20190626_electi_presentation_template</vt:lpstr>
      <vt:lpstr>Introduction to Blockchain</vt:lpstr>
      <vt:lpstr>What is a Blockchain?</vt:lpstr>
      <vt:lpstr>Blockchain on the Hype Cycle</vt:lpstr>
      <vt:lpstr>DLT more formally:</vt:lpstr>
      <vt:lpstr>Blockchain has the following properties</vt:lpstr>
      <vt:lpstr>Further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Kyriacos Pavlou</cp:lastModifiedBy>
  <cp:revision>191</cp:revision>
  <cp:lastPrinted>2019-10-15T16:26:45Z</cp:lastPrinted>
  <dcterms:created xsi:type="dcterms:W3CDTF">2019-07-02T20:16:22Z</dcterms:created>
  <dcterms:modified xsi:type="dcterms:W3CDTF">2020-11-09T08:28:32Z</dcterms:modified>
</cp:coreProperties>
</file>