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9" r:id="rId2"/>
    <p:sldId id="410" r:id="rId3"/>
    <p:sldId id="412" r:id="rId4"/>
    <p:sldId id="416" r:id="rId5"/>
    <p:sldId id="417" r:id="rId6"/>
    <p:sldId id="414" r:id="rId7"/>
  </p:sldIdLst>
  <p:sldSz cx="12192000" cy="6858000"/>
  <p:notesSz cx="6858000" cy="9947275"/>
  <p:custDataLst>
    <p:tags r:id="rId10"/>
  </p:custDataLst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F8"/>
    <a:srgbClr val="C0A1FD"/>
    <a:srgbClr val="311BD3"/>
    <a:srgbClr val="009FEE"/>
    <a:srgbClr val="FF9933"/>
    <a:srgbClr val="EAF83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68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6" y="154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D54125-3985-41CA-B6B5-D6D9111DC3FD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Y"/>
        </a:p>
      </dgm:t>
    </dgm:pt>
    <dgm:pt modelId="{36B18E80-EDC2-4C56-9F9A-E841A99170EA}">
      <dgm:prSet phldrT="[Text]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  <dgm:t>
        <a:bodyPr/>
        <a:lstStyle/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CY" dirty="0"/>
        </a:p>
      </dgm:t>
    </dgm:pt>
    <dgm:pt modelId="{84F65565-EA52-4DA2-BE5D-C407BC8BF446}" type="parTrans" cxnId="{27646AC6-EE61-4C4E-9FA5-ED91A1029284}">
      <dgm:prSet/>
      <dgm:spPr/>
      <dgm:t>
        <a:bodyPr/>
        <a:lstStyle/>
        <a:p>
          <a:endParaRPr lang="en-CY"/>
        </a:p>
      </dgm:t>
    </dgm:pt>
    <dgm:pt modelId="{B977D043-1BC2-4B27-B7C8-E4D9A76DB5F5}" type="sibTrans" cxnId="{27646AC6-EE61-4C4E-9FA5-ED91A1029284}">
      <dgm:prSet/>
      <dgm:spPr/>
      <dgm:t>
        <a:bodyPr/>
        <a:lstStyle/>
        <a:p>
          <a:endParaRPr lang="en-CY"/>
        </a:p>
      </dgm:t>
    </dgm:pt>
    <dgm:pt modelId="{BB93C5F9-2882-4E61-9BE4-7CA47FB41878}">
      <dgm:prSet phldrT="[Text]" custT="1"/>
      <dgm:spPr/>
      <dgm:t>
        <a:bodyPr/>
        <a:lstStyle/>
        <a:p>
          <a:r>
            <a:rPr lang="en-US" sz="1100" b="1" dirty="0">
              <a:solidFill>
                <a:schemeClr val="accent3">
                  <a:lumMod val="85000"/>
                </a:schemeClr>
              </a:solidFill>
            </a:rPr>
            <a:t>DIGITALIZATION OF FINANCIAL TRANSACTIONS </a:t>
          </a:r>
          <a:endParaRPr lang="en-CY" sz="1100" b="1" dirty="0">
            <a:solidFill>
              <a:schemeClr val="accent3">
                <a:lumMod val="85000"/>
              </a:schemeClr>
            </a:solidFill>
          </a:endParaRPr>
        </a:p>
      </dgm:t>
    </dgm:pt>
    <dgm:pt modelId="{35676755-BD5F-4EA3-956B-8040828B093D}" type="parTrans" cxnId="{3D7882F2-F69D-49AE-8C9F-E75D9032E019}">
      <dgm:prSet/>
      <dgm:spPr/>
      <dgm:t>
        <a:bodyPr/>
        <a:lstStyle/>
        <a:p>
          <a:endParaRPr lang="en-CY"/>
        </a:p>
      </dgm:t>
    </dgm:pt>
    <dgm:pt modelId="{FAE5461E-CB53-4297-99EE-BDD3AC473D09}" type="sibTrans" cxnId="{3D7882F2-F69D-49AE-8C9F-E75D9032E019}">
      <dgm:prSet/>
      <dgm:spPr/>
      <dgm:t>
        <a:bodyPr/>
        <a:lstStyle/>
        <a:p>
          <a:endParaRPr lang="en-CY"/>
        </a:p>
      </dgm:t>
    </dgm:pt>
    <dgm:pt modelId="{9291903B-9E03-4029-AAD5-5DCBA0A1FDBA}">
      <dgm:prSet phldrT="[Text]" custT="1"/>
      <dgm:spPr/>
      <dgm:t>
        <a:bodyPr/>
        <a:lstStyle/>
        <a:p>
          <a:r>
            <a:rPr lang="en-US" sz="1100" b="1" dirty="0">
              <a:solidFill>
                <a:schemeClr val="tx1">
                  <a:lumMod val="85000"/>
                  <a:lumOff val="15000"/>
                </a:schemeClr>
              </a:solidFill>
            </a:rPr>
            <a:t>TRANSFORMATION AND MODERNISATION   OF  PUBLIC ADMINISTRATION </a:t>
          </a:r>
          <a:endParaRPr lang="en-CY" sz="1100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B3D041E-89D9-4BF8-B6CD-FBB743E2F014}" type="parTrans" cxnId="{A06B28C1-E1A8-4E1F-98B0-B3621A259590}">
      <dgm:prSet/>
      <dgm:spPr/>
      <dgm:t>
        <a:bodyPr/>
        <a:lstStyle/>
        <a:p>
          <a:endParaRPr lang="en-CY"/>
        </a:p>
      </dgm:t>
    </dgm:pt>
    <dgm:pt modelId="{8F36F966-3FB5-448D-A212-50760595B117}" type="sibTrans" cxnId="{A06B28C1-E1A8-4E1F-98B0-B3621A259590}">
      <dgm:prSet/>
      <dgm:spPr/>
      <dgm:t>
        <a:bodyPr/>
        <a:lstStyle/>
        <a:p>
          <a:endParaRPr lang="en-CY"/>
        </a:p>
      </dgm:t>
    </dgm:pt>
    <dgm:pt modelId="{07FB4F60-CAD3-466C-B6B6-2873330E9D36}">
      <dgm:prSet phldrT="[Text]" custT="1"/>
      <dgm:spPr/>
      <dgm:t>
        <a:bodyPr/>
        <a:lstStyle/>
        <a:p>
          <a:r>
            <a:rPr lang="en-US" sz="1100" b="1" dirty="0">
              <a:solidFill>
                <a:schemeClr val="tx1">
                  <a:lumMod val="85000"/>
                  <a:lumOff val="15000"/>
                </a:schemeClr>
              </a:solidFill>
            </a:rPr>
            <a:t>REGULATORY REFORM AT NATIONAL LEVEL </a:t>
          </a:r>
          <a:endParaRPr lang="en-CY" sz="1100" b="1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C08C5ED3-3725-40CA-932A-04E8744FB88A}" type="parTrans" cxnId="{CE05CD8D-35AB-4F6B-A0BB-6F96C41AF909}">
      <dgm:prSet/>
      <dgm:spPr/>
      <dgm:t>
        <a:bodyPr/>
        <a:lstStyle/>
        <a:p>
          <a:endParaRPr lang="en-CY"/>
        </a:p>
      </dgm:t>
    </dgm:pt>
    <dgm:pt modelId="{CDC3073A-17B7-42A8-BD83-3865FD3DBC84}" type="sibTrans" cxnId="{CE05CD8D-35AB-4F6B-A0BB-6F96C41AF909}">
      <dgm:prSet/>
      <dgm:spPr/>
      <dgm:t>
        <a:bodyPr/>
        <a:lstStyle/>
        <a:p>
          <a:endParaRPr lang="en-CY"/>
        </a:p>
      </dgm:t>
    </dgm:pt>
    <dgm:pt modelId="{F30EC211-2F23-4D1F-AC40-89D2D47F5827}">
      <dgm:prSet phldrT="[Text]" custT="1"/>
      <dgm:spPr/>
      <dgm:t>
        <a:bodyPr/>
        <a:lstStyle/>
        <a:p>
          <a:r>
            <a:rPr lang="en-US" sz="1100" b="1" dirty="0">
              <a:solidFill>
                <a:schemeClr val="bg2">
                  <a:lumMod val="50000"/>
                </a:schemeClr>
              </a:solidFill>
            </a:rPr>
            <a:t>BUSINESS MODELS BASED ON BLOCKCHAIN TECHNOLOGY  </a:t>
          </a:r>
          <a:endParaRPr lang="en-CY" sz="1100" b="1" dirty="0">
            <a:solidFill>
              <a:schemeClr val="bg2">
                <a:lumMod val="50000"/>
              </a:schemeClr>
            </a:solidFill>
          </a:endParaRPr>
        </a:p>
      </dgm:t>
    </dgm:pt>
    <dgm:pt modelId="{D9FAF2FE-499F-4CD8-A248-46ABB6DAB41F}" type="parTrans" cxnId="{5C39D3CC-BEB0-4AF6-AEDB-F358A2B8890D}">
      <dgm:prSet/>
      <dgm:spPr/>
      <dgm:t>
        <a:bodyPr/>
        <a:lstStyle/>
        <a:p>
          <a:endParaRPr lang="en-CY"/>
        </a:p>
      </dgm:t>
    </dgm:pt>
    <dgm:pt modelId="{BB0E69A5-FEBD-4BC9-8121-C57FA16EEB6B}" type="sibTrans" cxnId="{5C39D3CC-BEB0-4AF6-AEDB-F358A2B8890D}">
      <dgm:prSet/>
      <dgm:spPr/>
      <dgm:t>
        <a:bodyPr/>
        <a:lstStyle/>
        <a:p>
          <a:endParaRPr lang="en-CY"/>
        </a:p>
      </dgm:t>
    </dgm:pt>
    <dgm:pt modelId="{D96B799A-3BD8-4F32-93F3-B1069E95BF40}">
      <dgm:prSet custT="1"/>
      <dgm:spPr/>
      <dgm:t>
        <a:bodyPr/>
        <a:lstStyle/>
        <a:p>
          <a:r>
            <a:rPr lang="en-US" sz="1100" b="1" dirty="0">
              <a:solidFill>
                <a:schemeClr val="accent3">
                  <a:lumMod val="85000"/>
                </a:schemeClr>
              </a:solidFill>
            </a:rPr>
            <a:t>FUNDAMENTAL  TECHNOLOGICAL EVOLUTION </a:t>
          </a:r>
          <a:endParaRPr lang="en-CY" sz="1100" b="1" dirty="0">
            <a:solidFill>
              <a:schemeClr val="accent3">
                <a:lumMod val="85000"/>
              </a:schemeClr>
            </a:solidFill>
          </a:endParaRPr>
        </a:p>
      </dgm:t>
    </dgm:pt>
    <dgm:pt modelId="{64DB6B5F-60B4-4F03-9797-47645EACD981}" type="parTrans" cxnId="{EC1B0714-66C1-439B-B6D0-4E982C45070A}">
      <dgm:prSet/>
      <dgm:spPr/>
      <dgm:t>
        <a:bodyPr/>
        <a:lstStyle/>
        <a:p>
          <a:endParaRPr lang="en-CY"/>
        </a:p>
      </dgm:t>
    </dgm:pt>
    <dgm:pt modelId="{A4F5452F-EB98-4254-A936-5CAD35787630}" type="sibTrans" cxnId="{EC1B0714-66C1-439B-B6D0-4E982C45070A}">
      <dgm:prSet/>
      <dgm:spPr/>
      <dgm:t>
        <a:bodyPr/>
        <a:lstStyle/>
        <a:p>
          <a:endParaRPr lang="en-CY"/>
        </a:p>
      </dgm:t>
    </dgm:pt>
    <dgm:pt modelId="{2D0D28A1-BC7D-47C3-9D5E-65938866D237}" type="pres">
      <dgm:prSet presAssocID="{30D54125-3985-41CA-B6B5-D6D9111DC3FD}" presName="Name0" presStyleCnt="0">
        <dgm:presLayoutVars>
          <dgm:chMax val="1"/>
          <dgm:chPref val="1"/>
        </dgm:presLayoutVars>
      </dgm:prSet>
      <dgm:spPr/>
    </dgm:pt>
    <dgm:pt modelId="{141F514C-C215-472A-A168-49CC56757941}" type="pres">
      <dgm:prSet presAssocID="{36B18E80-EDC2-4C56-9F9A-E841A99170EA}" presName="Parent" presStyleLbl="node0" presStyleIdx="0" presStyleCnt="1" custScaleX="114389" custScaleY="105255" custLinFactNeighborX="8201" custLinFactNeighborY="5017">
        <dgm:presLayoutVars>
          <dgm:chMax val="5"/>
          <dgm:chPref val="5"/>
        </dgm:presLayoutVars>
      </dgm:prSet>
      <dgm:spPr/>
    </dgm:pt>
    <dgm:pt modelId="{1E17AAB7-1D3D-4190-A8EA-6AB6DFE572C2}" type="pres">
      <dgm:prSet presAssocID="{36B18E80-EDC2-4C56-9F9A-E841A99170EA}" presName="Accent2" presStyleLbl="node1" presStyleIdx="0" presStyleCnt="19"/>
      <dgm:spPr/>
    </dgm:pt>
    <dgm:pt modelId="{C12FB032-F4E8-4E0F-B7E3-558BA7DC93B5}" type="pres">
      <dgm:prSet presAssocID="{36B18E80-EDC2-4C56-9F9A-E841A99170EA}" presName="Accent3" presStyleLbl="node1" presStyleIdx="1" presStyleCnt="19"/>
      <dgm:spPr/>
    </dgm:pt>
    <dgm:pt modelId="{91DD5DFB-9ECA-4E9C-BCAF-DDE32D29772A}" type="pres">
      <dgm:prSet presAssocID="{36B18E80-EDC2-4C56-9F9A-E841A99170EA}" presName="Accent4" presStyleLbl="node1" presStyleIdx="2" presStyleCnt="19" custScaleX="76979" custScaleY="60683"/>
      <dgm:spPr/>
    </dgm:pt>
    <dgm:pt modelId="{0993B8F4-7D62-40E6-9F3B-5A060D606435}" type="pres">
      <dgm:prSet presAssocID="{36B18E80-EDC2-4C56-9F9A-E841A99170EA}" presName="Accent5" presStyleLbl="node1" presStyleIdx="3" presStyleCnt="19"/>
      <dgm:spPr/>
    </dgm:pt>
    <dgm:pt modelId="{FE5C004B-C963-406E-9CD3-50C4EC07769F}" type="pres">
      <dgm:prSet presAssocID="{36B18E80-EDC2-4C56-9F9A-E841A99170EA}" presName="Accent6" presStyleLbl="node1" presStyleIdx="4" presStyleCnt="19"/>
      <dgm:spPr/>
    </dgm:pt>
    <dgm:pt modelId="{82FB1F94-78B8-4ECD-A1EF-AF99D650479F}" type="pres">
      <dgm:prSet presAssocID="{BB93C5F9-2882-4E61-9BE4-7CA47FB41878}" presName="Child1" presStyleLbl="node1" presStyleIdx="5" presStyleCnt="19" custScaleX="171940" custScaleY="98301" custLinFactNeighborX="-16915" custLinFactNeighborY="-8860">
        <dgm:presLayoutVars>
          <dgm:chMax val="0"/>
          <dgm:chPref val="0"/>
        </dgm:presLayoutVars>
      </dgm:prSet>
      <dgm:spPr/>
    </dgm:pt>
    <dgm:pt modelId="{D2833897-EFA0-45FD-9772-2106BBAE52F7}" type="pres">
      <dgm:prSet presAssocID="{BB93C5F9-2882-4E61-9BE4-7CA47FB41878}" presName="Accent7" presStyleCnt="0"/>
      <dgm:spPr/>
    </dgm:pt>
    <dgm:pt modelId="{422053B5-4D2A-42AE-9938-0ECC640F53BC}" type="pres">
      <dgm:prSet presAssocID="{BB93C5F9-2882-4E61-9BE4-7CA47FB41878}" presName="AccentHold1" presStyleLbl="node1" presStyleIdx="6" presStyleCnt="19"/>
      <dgm:spPr/>
    </dgm:pt>
    <dgm:pt modelId="{E11CE365-78B9-413A-816D-985625BE3F20}" type="pres">
      <dgm:prSet presAssocID="{BB93C5F9-2882-4E61-9BE4-7CA47FB41878}" presName="Accent8" presStyleCnt="0"/>
      <dgm:spPr/>
    </dgm:pt>
    <dgm:pt modelId="{1142ADB1-C266-4D14-B8C0-11AB5C3F4D8F}" type="pres">
      <dgm:prSet presAssocID="{BB93C5F9-2882-4E61-9BE4-7CA47FB41878}" presName="AccentHold2" presStyleLbl="node1" presStyleIdx="7" presStyleCnt="19"/>
      <dgm:spPr/>
    </dgm:pt>
    <dgm:pt modelId="{4AF97C6E-7DC1-47AF-A7C1-75A07C057508}" type="pres">
      <dgm:prSet presAssocID="{D96B799A-3BD8-4F32-93F3-B1069E95BF40}" presName="Child2" presStyleLbl="node1" presStyleIdx="8" presStyleCnt="19" custScaleX="156478" custLinFactX="-33525" custLinFactNeighborX="-100000" custLinFactNeighborY="-81187">
        <dgm:presLayoutVars>
          <dgm:chMax val="0"/>
          <dgm:chPref val="0"/>
        </dgm:presLayoutVars>
      </dgm:prSet>
      <dgm:spPr/>
    </dgm:pt>
    <dgm:pt modelId="{8FC813AA-6089-4145-8E68-E61CC3114CBF}" type="pres">
      <dgm:prSet presAssocID="{D96B799A-3BD8-4F32-93F3-B1069E95BF40}" presName="Accent9" presStyleCnt="0"/>
      <dgm:spPr/>
    </dgm:pt>
    <dgm:pt modelId="{FA233431-FFE5-47BB-837E-71806795415A}" type="pres">
      <dgm:prSet presAssocID="{D96B799A-3BD8-4F32-93F3-B1069E95BF40}" presName="AccentHold1" presStyleLbl="node1" presStyleIdx="9" presStyleCnt="19" custLinFactX="100000" custLinFactNeighborX="122484" custLinFactNeighborY="81922"/>
      <dgm:spPr/>
    </dgm:pt>
    <dgm:pt modelId="{93AF16D0-8D0A-4153-A779-EBDBE6B61B2E}" type="pres">
      <dgm:prSet presAssocID="{D96B799A-3BD8-4F32-93F3-B1069E95BF40}" presName="Accent10" presStyleCnt="0"/>
      <dgm:spPr/>
    </dgm:pt>
    <dgm:pt modelId="{A8BEAF9B-F3E0-4617-8E41-50E310D4BB12}" type="pres">
      <dgm:prSet presAssocID="{D96B799A-3BD8-4F32-93F3-B1069E95BF40}" presName="AccentHold2" presStyleLbl="node1" presStyleIdx="10" presStyleCnt="19"/>
      <dgm:spPr/>
    </dgm:pt>
    <dgm:pt modelId="{F215B00D-5551-43A6-866A-1F0444326A29}" type="pres">
      <dgm:prSet presAssocID="{D96B799A-3BD8-4F32-93F3-B1069E95BF40}" presName="Accent11" presStyleCnt="0"/>
      <dgm:spPr/>
    </dgm:pt>
    <dgm:pt modelId="{E446F979-94CE-4702-ADEB-371107234507}" type="pres">
      <dgm:prSet presAssocID="{D96B799A-3BD8-4F32-93F3-B1069E95BF40}" presName="AccentHold3" presStyleLbl="node1" presStyleIdx="11" presStyleCnt="19"/>
      <dgm:spPr/>
    </dgm:pt>
    <dgm:pt modelId="{095F6CD4-2812-4914-B5C2-3649441F8FF7}" type="pres">
      <dgm:prSet presAssocID="{9291903B-9E03-4029-AAD5-5DCBA0A1FDBA}" presName="Child3" presStyleLbl="node1" presStyleIdx="12" presStyleCnt="19" custScaleX="203293" custScaleY="122855" custLinFactNeighborX="-52960" custLinFactNeighborY="15899">
        <dgm:presLayoutVars>
          <dgm:chMax val="0"/>
          <dgm:chPref val="0"/>
        </dgm:presLayoutVars>
      </dgm:prSet>
      <dgm:spPr/>
    </dgm:pt>
    <dgm:pt modelId="{BBD78DBA-5E23-4CD1-B2E5-98B3DED6F66E}" type="pres">
      <dgm:prSet presAssocID="{9291903B-9E03-4029-AAD5-5DCBA0A1FDBA}" presName="Accent12" presStyleCnt="0"/>
      <dgm:spPr/>
    </dgm:pt>
    <dgm:pt modelId="{1EBC4D0E-F555-446C-8619-C7CCC5B22B97}" type="pres">
      <dgm:prSet presAssocID="{9291903B-9E03-4029-AAD5-5DCBA0A1FDBA}" presName="AccentHold1" presStyleLbl="node1" presStyleIdx="13" presStyleCnt="19"/>
      <dgm:spPr/>
    </dgm:pt>
    <dgm:pt modelId="{21BCD2A0-588A-46AC-A045-075B0087C8EF}" type="pres">
      <dgm:prSet presAssocID="{07FB4F60-CAD3-466C-B6B6-2873330E9D36}" presName="Child4" presStyleLbl="node1" presStyleIdx="14" presStyleCnt="19" custScaleX="139115" custLinFactNeighborX="-4146" custLinFactNeighborY="-8986">
        <dgm:presLayoutVars>
          <dgm:chMax val="0"/>
          <dgm:chPref val="0"/>
        </dgm:presLayoutVars>
      </dgm:prSet>
      <dgm:spPr/>
    </dgm:pt>
    <dgm:pt modelId="{1860B5D4-84EF-4804-A177-F1408388CEDC}" type="pres">
      <dgm:prSet presAssocID="{07FB4F60-CAD3-466C-B6B6-2873330E9D36}" presName="Accent13" presStyleCnt="0"/>
      <dgm:spPr/>
    </dgm:pt>
    <dgm:pt modelId="{455E2E2F-2113-4779-816B-A011BC117970}" type="pres">
      <dgm:prSet presAssocID="{07FB4F60-CAD3-466C-B6B6-2873330E9D36}" presName="AccentHold1" presStyleLbl="node1" presStyleIdx="15" presStyleCnt="19" custScaleX="385052" custScaleY="203190" custLinFactX="100000" custLinFactY="23340" custLinFactNeighborX="105066" custLinFactNeighborY="100000"/>
      <dgm:spPr/>
    </dgm:pt>
    <dgm:pt modelId="{CE95C807-3AA3-454E-B049-A58B58213EB3}" type="pres">
      <dgm:prSet presAssocID="{F30EC211-2F23-4D1F-AC40-89D2D47F5827}" presName="Child5" presStyleLbl="node1" presStyleIdx="16" presStyleCnt="19" custScaleX="144177" custLinFactX="64896" custLinFactNeighborX="100000" custLinFactNeighborY="83463">
        <dgm:presLayoutVars>
          <dgm:chMax val="0"/>
          <dgm:chPref val="0"/>
        </dgm:presLayoutVars>
      </dgm:prSet>
      <dgm:spPr/>
    </dgm:pt>
    <dgm:pt modelId="{6F00AD1B-0244-4761-AD4E-A68B99514CFB}" type="pres">
      <dgm:prSet presAssocID="{F30EC211-2F23-4D1F-AC40-89D2D47F5827}" presName="Accent15" presStyleCnt="0"/>
      <dgm:spPr/>
    </dgm:pt>
    <dgm:pt modelId="{F2B37DAF-A42A-40F3-99D8-6D8809A9E423}" type="pres">
      <dgm:prSet presAssocID="{F30EC211-2F23-4D1F-AC40-89D2D47F5827}" presName="AccentHold2" presStyleLbl="node1" presStyleIdx="17" presStyleCnt="19"/>
      <dgm:spPr/>
    </dgm:pt>
    <dgm:pt modelId="{7E71E66E-130E-46A2-8566-4073C6FAB63A}" type="pres">
      <dgm:prSet presAssocID="{F30EC211-2F23-4D1F-AC40-89D2D47F5827}" presName="Accent16" presStyleCnt="0"/>
      <dgm:spPr/>
    </dgm:pt>
    <dgm:pt modelId="{83EB7C94-4804-4F49-9B90-1B3385005393}" type="pres">
      <dgm:prSet presAssocID="{F30EC211-2F23-4D1F-AC40-89D2D47F5827}" presName="AccentHold3" presStyleLbl="node1" presStyleIdx="18" presStyleCnt="19" custLinFactNeighborX="98782" custLinFactNeighborY="27426"/>
      <dgm:spPr/>
    </dgm:pt>
  </dgm:ptLst>
  <dgm:cxnLst>
    <dgm:cxn modelId="{EC1B0714-66C1-439B-B6D0-4E982C45070A}" srcId="{36B18E80-EDC2-4C56-9F9A-E841A99170EA}" destId="{D96B799A-3BD8-4F32-93F3-B1069E95BF40}" srcOrd="1" destOrd="0" parTransId="{64DB6B5F-60B4-4F03-9797-47645EACD981}" sibTransId="{A4F5452F-EB98-4254-A936-5CAD35787630}"/>
    <dgm:cxn modelId="{0CC9691A-5E08-4FB2-BF20-610C798EFE4D}" type="presOf" srcId="{07FB4F60-CAD3-466C-B6B6-2873330E9D36}" destId="{21BCD2A0-588A-46AC-A045-075B0087C8EF}" srcOrd="0" destOrd="0" presId="urn:microsoft.com/office/officeart/2009/3/layout/CircleRelationship"/>
    <dgm:cxn modelId="{19FBED22-4784-4DF0-A732-E37A1D95CDBE}" type="presOf" srcId="{D96B799A-3BD8-4F32-93F3-B1069E95BF40}" destId="{4AF97C6E-7DC1-47AF-A7C1-75A07C057508}" srcOrd="0" destOrd="0" presId="urn:microsoft.com/office/officeart/2009/3/layout/CircleRelationship"/>
    <dgm:cxn modelId="{CE05CD8D-35AB-4F6B-A0BB-6F96C41AF909}" srcId="{36B18E80-EDC2-4C56-9F9A-E841A99170EA}" destId="{07FB4F60-CAD3-466C-B6B6-2873330E9D36}" srcOrd="3" destOrd="0" parTransId="{C08C5ED3-3725-40CA-932A-04E8744FB88A}" sibTransId="{CDC3073A-17B7-42A8-BD83-3865FD3DBC84}"/>
    <dgm:cxn modelId="{615FD2AB-72F2-44D5-805E-326D417F0B66}" type="presOf" srcId="{BB93C5F9-2882-4E61-9BE4-7CA47FB41878}" destId="{82FB1F94-78B8-4ECD-A1EF-AF99D650479F}" srcOrd="0" destOrd="0" presId="urn:microsoft.com/office/officeart/2009/3/layout/CircleRelationship"/>
    <dgm:cxn modelId="{81CBEEBC-29E2-4FEA-9149-049CBC045B33}" type="presOf" srcId="{9291903B-9E03-4029-AAD5-5DCBA0A1FDBA}" destId="{095F6CD4-2812-4914-B5C2-3649441F8FF7}" srcOrd="0" destOrd="0" presId="urn:microsoft.com/office/officeart/2009/3/layout/CircleRelationship"/>
    <dgm:cxn modelId="{A06B28C1-E1A8-4E1F-98B0-B3621A259590}" srcId="{36B18E80-EDC2-4C56-9F9A-E841A99170EA}" destId="{9291903B-9E03-4029-AAD5-5DCBA0A1FDBA}" srcOrd="2" destOrd="0" parTransId="{FB3D041E-89D9-4BF8-B6CD-FBB743E2F014}" sibTransId="{8F36F966-3FB5-448D-A212-50760595B117}"/>
    <dgm:cxn modelId="{27646AC6-EE61-4C4E-9FA5-ED91A1029284}" srcId="{30D54125-3985-41CA-B6B5-D6D9111DC3FD}" destId="{36B18E80-EDC2-4C56-9F9A-E841A99170EA}" srcOrd="0" destOrd="0" parTransId="{84F65565-EA52-4DA2-BE5D-C407BC8BF446}" sibTransId="{B977D043-1BC2-4B27-B7C8-E4D9A76DB5F5}"/>
    <dgm:cxn modelId="{5C39D3CC-BEB0-4AF6-AEDB-F358A2B8890D}" srcId="{36B18E80-EDC2-4C56-9F9A-E841A99170EA}" destId="{F30EC211-2F23-4D1F-AC40-89D2D47F5827}" srcOrd="4" destOrd="0" parTransId="{D9FAF2FE-499F-4CD8-A248-46ABB6DAB41F}" sibTransId="{BB0E69A5-FEBD-4BC9-8121-C57FA16EEB6B}"/>
    <dgm:cxn modelId="{2EE15ADD-D6F5-4A2A-B619-A8AB12BAB841}" type="presOf" srcId="{F30EC211-2F23-4D1F-AC40-89D2D47F5827}" destId="{CE95C807-3AA3-454E-B049-A58B58213EB3}" srcOrd="0" destOrd="0" presId="urn:microsoft.com/office/officeart/2009/3/layout/CircleRelationship"/>
    <dgm:cxn modelId="{04404CE1-92AB-4F08-8FA2-8FEAF73AFCE9}" type="presOf" srcId="{36B18E80-EDC2-4C56-9F9A-E841A99170EA}" destId="{141F514C-C215-472A-A168-49CC56757941}" srcOrd="0" destOrd="0" presId="urn:microsoft.com/office/officeart/2009/3/layout/CircleRelationship"/>
    <dgm:cxn modelId="{0719B7E6-64D7-4EDF-9433-189B9ECA2B1D}" type="presOf" srcId="{30D54125-3985-41CA-B6B5-D6D9111DC3FD}" destId="{2D0D28A1-BC7D-47C3-9D5E-65938866D237}" srcOrd="0" destOrd="0" presId="urn:microsoft.com/office/officeart/2009/3/layout/CircleRelationship"/>
    <dgm:cxn modelId="{3D7882F2-F69D-49AE-8C9F-E75D9032E019}" srcId="{36B18E80-EDC2-4C56-9F9A-E841A99170EA}" destId="{BB93C5F9-2882-4E61-9BE4-7CA47FB41878}" srcOrd="0" destOrd="0" parTransId="{35676755-BD5F-4EA3-956B-8040828B093D}" sibTransId="{FAE5461E-CB53-4297-99EE-BDD3AC473D09}"/>
    <dgm:cxn modelId="{4F19CAFF-C101-41D0-B214-E2EBB87C06EE}" type="presParOf" srcId="{2D0D28A1-BC7D-47C3-9D5E-65938866D237}" destId="{141F514C-C215-472A-A168-49CC56757941}" srcOrd="0" destOrd="0" presId="urn:microsoft.com/office/officeart/2009/3/layout/CircleRelationship"/>
    <dgm:cxn modelId="{8F83C6BC-69E5-48F2-816B-7B5CA4FE83A7}" type="presParOf" srcId="{2D0D28A1-BC7D-47C3-9D5E-65938866D237}" destId="{1E17AAB7-1D3D-4190-A8EA-6AB6DFE572C2}" srcOrd="1" destOrd="0" presId="urn:microsoft.com/office/officeart/2009/3/layout/CircleRelationship"/>
    <dgm:cxn modelId="{26BF2967-5EC1-474F-9904-99BA9D21CCB7}" type="presParOf" srcId="{2D0D28A1-BC7D-47C3-9D5E-65938866D237}" destId="{C12FB032-F4E8-4E0F-B7E3-558BA7DC93B5}" srcOrd="2" destOrd="0" presId="urn:microsoft.com/office/officeart/2009/3/layout/CircleRelationship"/>
    <dgm:cxn modelId="{9B0DBBCE-CEB0-49CF-B246-4787191071CE}" type="presParOf" srcId="{2D0D28A1-BC7D-47C3-9D5E-65938866D237}" destId="{91DD5DFB-9ECA-4E9C-BCAF-DDE32D29772A}" srcOrd="3" destOrd="0" presId="urn:microsoft.com/office/officeart/2009/3/layout/CircleRelationship"/>
    <dgm:cxn modelId="{871BCE3F-B0E8-4B16-840C-6833B8620A34}" type="presParOf" srcId="{2D0D28A1-BC7D-47C3-9D5E-65938866D237}" destId="{0993B8F4-7D62-40E6-9F3B-5A060D606435}" srcOrd="4" destOrd="0" presId="urn:microsoft.com/office/officeart/2009/3/layout/CircleRelationship"/>
    <dgm:cxn modelId="{21E606A3-4723-42F2-B87A-28AF1DE3BAE9}" type="presParOf" srcId="{2D0D28A1-BC7D-47C3-9D5E-65938866D237}" destId="{FE5C004B-C963-406E-9CD3-50C4EC07769F}" srcOrd="5" destOrd="0" presId="urn:microsoft.com/office/officeart/2009/3/layout/CircleRelationship"/>
    <dgm:cxn modelId="{CB3B56FF-5BA0-4649-AAC8-B33E5BE3D0B3}" type="presParOf" srcId="{2D0D28A1-BC7D-47C3-9D5E-65938866D237}" destId="{82FB1F94-78B8-4ECD-A1EF-AF99D650479F}" srcOrd="6" destOrd="0" presId="urn:microsoft.com/office/officeart/2009/3/layout/CircleRelationship"/>
    <dgm:cxn modelId="{889F7AFE-B04E-4F5E-8498-F71CB9D34E53}" type="presParOf" srcId="{2D0D28A1-BC7D-47C3-9D5E-65938866D237}" destId="{D2833897-EFA0-45FD-9772-2106BBAE52F7}" srcOrd="7" destOrd="0" presId="urn:microsoft.com/office/officeart/2009/3/layout/CircleRelationship"/>
    <dgm:cxn modelId="{5BB0D056-5A64-4193-B302-890E4CEF32DC}" type="presParOf" srcId="{D2833897-EFA0-45FD-9772-2106BBAE52F7}" destId="{422053B5-4D2A-42AE-9938-0ECC640F53BC}" srcOrd="0" destOrd="0" presId="urn:microsoft.com/office/officeart/2009/3/layout/CircleRelationship"/>
    <dgm:cxn modelId="{57EF7D2B-F700-4756-873C-2CB6ED5FAEBE}" type="presParOf" srcId="{2D0D28A1-BC7D-47C3-9D5E-65938866D237}" destId="{E11CE365-78B9-413A-816D-985625BE3F20}" srcOrd="8" destOrd="0" presId="urn:microsoft.com/office/officeart/2009/3/layout/CircleRelationship"/>
    <dgm:cxn modelId="{C1F11AB3-67AC-40A7-A205-227DBA9E1713}" type="presParOf" srcId="{E11CE365-78B9-413A-816D-985625BE3F20}" destId="{1142ADB1-C266-4D14-B8C0-11AB5C3F4D8F}" srcOrd="0" destOrd="0" presId="urn:microsoft.com/office/officeart/2009/3/layout/CircleRelationship"/>
    <dgm:cxn modelId="{48D1602E-9A47-4978-86ED-4FE63E4E93FE}" type="presParOf" srcId="{2D0D28A1-BC7D-47C3-9D5E-65938866D237}" destId="{4AF97C6E-7DC1-47AF-A7C1-75A07C057508}" srcOrd="9" destOrd="0" presId="urn:microsoft.com/office/officeart/2009/3/layout/CircleRelationship"/>
    <dgm:cxn modelId="{09F21BE8-27B6-4B50-8E3F-B4725D3E508A}" type="presParOf" srcId="{2D0D28A1-BC7D-47C3-9D5E-65938866D237}" destId="{8FC813AA-6089-4145-8E68-E61CC3114CBF}" srcOrd="10" destOrd="0" presId="urn:microsoft.com/office/officeart/2009/3/layout/CircleRelationship"/>
    <dgm:cxn modelId="{B343F433-66F5-4570-8B8D-E5335C0B214A}" type="presParOf" srcId="{8FC813AA-6089-4145-8E68-E61CC3114CBF}" destId="{FA233431-FFE5-47BB-837E-71806795415A}" srcOrd="0" destOrd="0" presId="urn:microsoft.com/office/officeart/2009/3/layout/CircleRelationship"/>
    <dgm:cxn modelId="{0DE955CF-5648-41D6-B042-591D2AF1DADC}" type="presParOf" srcId="{2D0D28A1-BC7D-47C3-9D5E-65938866D237}" destId="{93AF16D0-8D0A-4153-A779-EBDBE6B61B2E}" srcOrd="11" destOrd="0" presId="urn:microsoft.com/office/officeart/2009/3/layout/CircleRelationship"/>
    <dgm:cxn modelId="{8C24712D-5D6E-45B7-8926-3B470F943DA0}" type="presParOf" srcId="{93AF16D0-8D0A-4153-A779-EBDBE6B61B2E}" destId="{A8BEAF9B-F3E0-4617-8E41-50E310D4BB12}" srcOrd="0" destOrd="0" presId="urn:microsoft.com/office/officeart/2009/3/layout/CircleRelationship"/>
    <dgm:cxn modelId="{B26141D3-E6AC-4BFF-A334-A80A81CA8BA2}" type="presParOf" srcId="{2D0D28A1-BC7D-47C3-9D5E-65938866D237}" destId="{F215B00D-5551-43A6-866A-1F0444326A29}" srcOrd="12" destOrd="0" presId="urn:microsoft.com/office/officeart/2009/3/layout/CircleRelationship"/>
    <dgm:cxn modelId="{D3D08726-CB7C-4CE2-994C-4B871999CA9D}" type="presParOf" srcId="{F215B00D-5551-43A6-866A-1F0444326A29}" destId="{E446F979-94CE-4702-ADEB-371107234507}" srcOrd="0" destOrd="0" presId="urn:microsoft.com/office/officeart/2009/3/layout/CircleRelationship"/>
    <dgm:cxn modelId="{BC77C1A3-5B46-4A5A-B481-296A1A3F46B2}" type="presParOf" srcId="{2D0D28A1-BC7D-47C3-9D5E-65938866D237}" destId="{095F6CD4-2812-4914-B5C2-3649441F8FF7}" srcOrd="13" destOrd="0" presId="urn:microsoft.com/office/officeart/2009/3/layout/CircleRelationship"/>
    <dgm:cxn modelId="{46E6A9A8-95DF-4208-9664-F5D9E463506C}" type="presParOf" srcId="{2D0D28A1-BC7D-47C3-9D5E-65938866D237}" destId="{BBD78DBA-5E23-4CD1-B2E5-98B3DED6F66E}" srcOrd="14" destOrd="0" presId="urn:microsoft.com/office/officeart/2009/3/layout/CircleRelationship"/>
    <dgm:cxn modelId="{FFC54E90-1F47-4449-BD7E-76F0AF02982A}" type="presParOf" srcId="{BBD78DBA-5E23-4CD1-B2E5-98B3DED6F66E}" destId="{1EBC4D0E-F555-446C-8619-C7CCC5B22B97}" srcOrd="0" destOrd="0" presId="urn:microsoft.com/office/officeart/2009/3/layout/CircleRelationship"/>
    <dgm:cxn modelId="{E44251C6-998B-42C5-95C7-56AFE55F6DEB}" type="presParOf" srcId="{2D0D28A1-BC7D-47C3-9D5E-65938866D237}" destId="{21BCD2A0-588A-46AC-A045-075B0087C8EF}" srcOrd="15" destOrd="0" presId="urn:microsoft.com/office/officeart/2009/3/layout/CircleRelationship"/>
    <dgm:cxn modelId="{6575F123-63A4-4E14-B9C8-87E3103A4045}" type="presParOf" srcId="{2D0D28A1-BC7D-47C3-9D5E-65938866D237}" destId="{1860B5D4-84EF-4804-A177-F1408388CEDC}" srcOrd="16" destOrd="0" presId="urn:microsoft.com/office/officeart/2009/3/layout/CircleRelationship"/>
    <dgm:cxn modelId="{B74E77F7-F149-4CFF-8B2F-62B09A802562}" type="presParOf" srcId="{1860B5D4-84EF-4804-A177-F1408388CEDC}" destId="{455E2E2F-2113-4779-816B-A011BC117970}" srcOrd="0" destOrd="0" presId="urn:microsoft.com/office/officeart/2009/3/layout/CircleRelationship"/>
    <dgm:cxn modelId="{7DD96A90-7E2B-4764-9656-A1086620F2AB}" type="presParOf" srcId="{2D0D28A1-BC7D-47C3-9D5E-65938866D237}" destId="{CE95C807-3AA3-454E-B049-A58B58213EB3}" srcOrd="17" destOrd="0" presId="urn:microsoft.com/office/officeart/2009/3/layout/CircleRelationship"/>
    <dgm:cxn modelId="{7AC7C14A-5F0B-432A-BAA6-C3F350EF6917}" type="presParOf" srcId="{2D0D28A1-BC7D-47C3-9D5E-65938866D237}" destId="{6F00AD1B-0244-4761-AD4E-A68B99514CFB}" srcOrd="18" destOrd="0" presId="urn:microsoft.com/office/officeart/2009/3/layout/CircleRelationship"/>
    <dgm:cxn modelId="{2C913033-1466-4FE6-96DC-7FEA6F6F5125}" type="presParOf" srcId="{6F00AD1B-0244-4761-AD4E-A68B99514CFB}" destId="{F2B37DAF-A42A-40F3-99D8-6D8809A9E423}" srcOrd="0" destOrd="0" presId="urn:microsoft.com/office/officeart/2009/3/layout/CircleRelationship"/>
    <dgm:cxn modelId="{F8883E58-AE20-4C50-AB01-49A18DB11BD6}" type="presParOf" srcId="{2D0D28A1-BC7D-47C3-9D5E-65938866D237}" destId="{7E71E66E-130E-46A2-8566-4073C6FAB63A}" srcOrd="19" destOrd="0" presId="urn:microsoft.com/office/officeart/2009/3/layout/CircleRelationship"/>
    <dgm:cxn modelId="{C0E4E4E2-5B61-4AC6-A46E-FC6A02D59F9D}" type="presParOf" srcId="{7E71E66E-130E-46A2-8566-4073C6FAB63A}" destId="{83EB7C94-4804-4F49-9B90-1B3385005393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ACF5DE-DE5B-4884-9D5C-F789EB8E8450}" type="doc">
      <dgm:prSet loTypeId="urn:microsoft.com/office/officeart/2011/layout/CircleProcess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CY"/>
        </a:p>
      </dgm:t>
    </dgm:pt>
    <dgm:pt modelId="{4653F726-1F28-487A-91A4-E519C1BC49D2}">
      <dgm:prSet phldrT="[Text]" custT="1"/>
      <dgm:spPr/>
      <dgm:t>
        <a:bodyPr/>
        <a:lstStyle/>
        <a:p>
          <a:r>
            <a:rPr lang="en-US" sz="1200" b="1" dirty="0"/>
            <a:t>National Strategy on Blockchain</a:t>
          </a:r>
          <a:endParaRPr lang="en-CY" sz="1200" b="1" dirty="0">
            <a:solidFill>
              <a:schemeClr val="accent1">
                <a:lumMod val="50000"/>
              </a:schemeClr>
            </a:solidFill>
          </a:endParaRPr>
        </a:p>
      </dgm:t>
    </dgm:pt>
    <dgm:pt modelId="{4394BD03-E350-4402-8F49-75BA29D0A2F0}" type="parTrans" cxnId="{85AE837D-5CA9-4150-974F-483EF7428555}">
      <dgm:prSet/>
      <dgm:spPr/>
      <dgm:t>
        <a:bodyPr/>
        <a:lstStyle/>
        <a:p>
          <a:endParaRPr lang="en-CY"/>
        </a:p>
      </dgm:t>
    </dgm:pt>
    <dgm:pt modelId="{FAD87135-F9AF-44D8-9B18-BED5FD1A6391}" type="sibTrans" cxnId="{85AE837D-5CA9-4150-974F-483EF7428555}">
      <dgm:prSet/>
      <dgm:spPr/>
      <dgm:t>
        <a:bodyPr/>
        <a:lstStyle/>
        <a:p>
          <a:endParaRPr lang="en-CY"/>
        </a:p>
      </dgm:t>
    </dgm:pt>
    <dgm:pt modelId="{97E6E332-3435-4BFC-8242-241F95144C66}">
      <dgm:prSet phldrT="[Text]" custT="1"/>
      <dgm:spPr/>
      <dgm:t>
        <a:bodyPr/>
        <a:lstStyle/>
        <a:p>
          <a:r>
            <a:rPr lang="en-US" sz="1200" b="1" dirty="0"/>
            <a:t>Draft bill implementing 5</a:t>
          </a:r>
          <a:r>
            <a:rPr lang="en-US" sz="1200" b="1" baseline="30000" dirty="0"/>
            <a:t>th</a:t>
          </a:r>
          <a:r>
            <a:rPr lang="en-US" sz="1200" b="1" dirty="0"/>
            <a:t> AMLD with reference to cryptoassets, wallets, platforms </a:t>
          </a:r>
        </a:p>
      </dgm:t>
    </dgm:pt>
    <dgm:pt modelId="{EA41F549-4D3C-4957-8F9C-DB405DEE4151}" type="parTrans" cxnId="{71BAA623-2DB7-41E3-AD44-D998681DC4DA}">
      <dgm:prSet/>
      <dgm:spPr/>
      <dgm:t>
        <a:bodyPr/>
        <a:lstStyle/>
        <a:p>
          <a:endParaRPr lang="en-CY"/>
        </a:p>
      </dgm:t>
    </dgm:pt>
    <dgm:pt modelId="{9CDACDAA-5D30-42C0-BCB4-BE9C7B64F412}" type="sibTrans" cxnId="{71BAA623-2DB7-41E3-AD44-D998681DC4DA}">
      <dgm:prSet/>
      <dgm:spPr/>
      <dgm:t>
        <a:bodyPr/>
        <a:lstStyle/>
        <a:p>
          <a:endParaRPr lang="en-CY"/>
        </a:p>
      </dgm:t>
    </dgm:pt>
    <dgm:pt modelId="{A4C5D30C-93CA-4D92-AF32-64B72C931415}">
      <dgm:prSet custT="1"/>
      <dgm:spPr/>
      <dgm:t>
        <a:bodyPr/>
        <a:lstStyle/>
        <a:p>
          <a:r>
            <a:rPr lang="en-US" sz="1200" b="1" dirty="0"/>
            <a:t>Deputy Ministry of Research and  Innovation</a:t>
          </a:r>
        </a:p>
      </dgm:t>
    </dgm:pt>
    <dgm:pt modelId="{BC17AF49-9609-4CBE-864F-FC1D3A4FDA7B}" type="parTrans" cxnId="{D8768137-567C-4969-9925-4FECEACA0CA5}">
      <dgm:prSet/>
      <dgm:spPr/>
      <dgm:t>
        <a:bodyPr/>
        <a:lstStyle/>
        <a:p>
          <a:endParaRPr lang="en-CY"/>
        </a:p>
      </dgm:t>
    </dgm:pt>
    <dgm:pt modelId="{295DD0AB-1EA3-4C0F-8B2A-6BE6EA09B87D}" type="sibTrans" cxnId="{D8768137-567C-4969-9925-4FECEACA0CA5}">
      <dgm:prSet/>
      <dgm:spPr/>
      <dgm:t>
        <a:bodyPr/>
        <a:lstStyle/>
        <a:p>
          <a:endParaRPr lang="en-CY"/>
        </a:p>
      </dgm:t>
    </dgm:pt>
    <dgm:pt modelId="{27D20391-F086-4944-BA35-3BAF6C75FA32}">
      <dgm:prSet custT="1"/>
      <dgm:spPr/>
      <dgm:t>
        <a:bodyPr/>
        <a:lstStyle/>
        <a:p>
          <a:r>
            <a:rPr lang="en-US" sz="1200" b="1" dirty="0"/>
            <a:t>Launch of Innovation Hub by CySEC </a:t>
          </a:r>
        </a:p>
      </dgm:t>
    </dgm:pt>
    <dgm:pt modelId="{BEEEB9E9-D459-460A-938A-391A5473217F}" type="parTrans" cxnId="{7FBBF515-6571-457C-8210-846E0B0AC5F3}">
      <dgm:prSet/>
      <dgm:spPr/>
      <dgm:t>
        <a:bodyPr/>
        <a:lstStyle/>
        <a:p>
          <a:endParaRPr lang="en-CY"/>
        </a:p>
      </dgm:t>
    </dgm:pt>
    <dgm:pt modelId="{D2467728-87A0-4BBC-93A9-AC5FF735A60B}" type="sibTrans" cxnId="{7FBBF515-6571-457C-8210-846E0B0AC5F3}">
      <dgm:prSet/>
      <dgm:spPr/>
      <dgm:t>
        <a:bodyPr/>
        <a:lstStyle/>
        <a:p>
          <a:endParaRPr lang="en-CY"/>
        </a:p>
      </dgm:t>
    </dgm:pt>
    <dgm:pt modelId="{ED8F0D92-1527-4510-AD7C-7610414F35E0}">
      <dgm:prSet custT="1"/>
      <dgm:spPr/>
      <dgm:t>
        <a:bodyPr/>
        <a:lstStyle/>
        <a:p>
          <a:r>
            <a:rPr lang="en-GB" sz="1100" b="1" dirty="0"/>
            <a:t>CySEC </a:t>
          </a:r>
        </a:p>
        <a:p>
          <a:r>
            <a:rPr lang="en-GB" sz="1100" b="1" dirty="0"/>
            <a:t>welcoming technological   innovative methods in AML procedures</a:t>
          </a:r>
        </a:p>
      </dgm:t>
    </dgm:pt>
    <dgm:pt modelId="{511454EB-D963-43F2-8167-345B37337671}" type="sibTrans" cxnId="{CE7C39EE-663E-4085-8FD3-6312D2A9D79F}">
      <dgm:prSet/>
      <dgm:spPr/>
      <dgm:t>
        <a:bodyPr/>
        <a:lstStyle/>
        <a:p>
          <a:endParaRPr lang="en-CY"/>
        </a:p>
      </dgm:t>
    </dgm:pt>
    <dgm:pt modelId="{781E3CA9-79C3-4690-83E8-7532E9D31056}" type="parTrans" cxnId="{CE7C39EE-663E-4085-8FD3-6312D2A9D79F}">
      <dgm:prSet/>
      <dgm:spPr/>
      <dgm:t>
        <a:bodyPr/>
        <a:lstStyle/>
        <a:p>
          <a:endParaRPr lang="en-CY"/>
        </a:p>
      </dgm:t>
    </dgm:pt>
    <dgm:pt modelId="{BE330D5D-A446-445F-9A95-E00CAB91899C}">
      <dgm:prSet custT="1"/>
      <dgm:spPr/>
      <dgm:t>
        <a:bodyPr/>
        <a:lstStyle/>
        <a:p>
          <a:r>
            <a:rPr lang="en-GB" sz="1200" b="1" dirty="0"/>
            <a:t>Local expertise tech companies, advisors, academia </a:t>
          </a:r>
          <a:endParaRPr lang="en-CY" sz="1200" b="1" dirty="0"/>
        </a:p>
      </dgm:t>
    </dgm:pt>
    <dgm:pt modelId="{1BC44DCD-A7DB-4546-AA2F-062FA3AD4FE9}" type="parTrans" cxnId="{7EE636A4-6209-4678-94CB-BC261912EC88}">
      <dgm:prSet/>
      <dgm:spPr/>
      <dgm:t>
        <a:bodyPr/>
        <a:lstStyle/>
        <a:p>
          <a:endParaRPr lang="en-CY"/>
        </a:p>
      </dgm:t>
    </dgm:pt>
    <dgm:pt modelId="{4AE72757-D0B1-4DEE-8B3C-D11BB0E3FFB0}" type="sibTrans" cxnId="{7EE636A4-6209-4678-94CB-BC261912EC88}">
      <dgm:prSet/>
      <dgm:spPr/>
      <dgm:t>
        <a:bodyPr/>
        <a:lstStyle/>
        <a:p>
          <a:endParaRPr lang="en-CY"/>
        </a:p>
      </dgm:t>
    </dgm:pt>
    <dgm:pt modelId="{8CD0D29E-6454-4547-9EDC-94DE9EF37062}">
      <dgm:prSet custT="1"/>
      <dgm:spPr/>
      <dgm:t>
        <a:bodyPr/>
        <a:lstStyle/>
        <a:p>
          <a:r>
            <a:rPr lang="en-US" sz="1200" b="1" dirty="0"/>
            <a:t>Initiating Blockchain  legislative framework drafting  </a:t>
          </a:r>
          <a:endParaRPr lang="en-CY" sz="1200" b="1" dirty="0"/>
        </a:p>
      </dgm:t>
    </dgm:pt>
    <dgm:pt modelId="{29D6DE36-BE7B-4935-9E33-56D5C1D5A12A}" type="parTrans" cxnId="{14293475-F1C2-4BD7-820E-B11A39C98D9A}">
      <dgm:prSet/>
      <dgm:spPr/>
      <dgm:t>
        <a:bodyPr/>
        <a:lstStyle/>
        <a:p>
          <a:endParaRPr lang="en-CY"/>
        </a:p>
      </dgm:t>
    </dgm:pt>
    <dgm:pt modelId="{4279049B-6960-4CB7-9928-C895FB89F964}" type="sibTrans" cxnId="{14293475-F1C2-4BD7-820E-B11A39C98D9A}">
      <dgm:prSet/>
      <dgm:spPr/>
      <dgm:t>
        <a:bodyPr/>
        <a:lstStyle/>
        <a:p>
          <a:endParaRPr lang="en-CY"/>
        </a:p>
      </dgm:t>
    </dgm:pt>
    <dgm:pt modelId="{B4A4F310-A0E3-4317-9445-F7EE4B1807B2}" type="pres">
      <dgm:prSet presAssocID="{23ACF5DE-DE5B-4884-9D5C-F789EB8E845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68A7C45-6E9A-44DD-8ED1-BC5115EEE801}" type="pres">
      <dgm:prSet presAssocID="{BE330D5D-A446-445F-9A95-E00CAB91899C}" presName="Accent7" presStyleCnt="0"/>
      <dgm:spPr/>
    </dgm:pt>
    <dgm:pt modelId="{F060E8D3-FD51-43BF-B5B0-6127317803B7}" type="pres">
      <dgm:prSet presAssocID="{BE330D5D-A446-445F-9A95-E00CAB91899C}" presName="Accent" presStyleLbl="node1" presStyleIdx="0" presStyleCnt="7"/>
      <dgm:spPr/>
    </dgm:pt>
    <dgm:pt modelId="{E00DC053-7E8C-46F3-B506-394BCF4263EF}" type="pres">
      <dgm:prSet presAssocID="{BE330D5D-A446-445F-9A95-E00CAB91899C}" presName="ParentBackground7" presStyleCnt="0"/>
      <dgm:spPr/>
    </dgm:pt>
    <dgm:pt modelId="{1894F786-546B-4DDE-BCCA-3D59ACB1DDFD}" type="pres">
      <dgm:prSet presAssocID="{BE330D5D-A446-445F-9A95-E00CAB91899C}" presName="ParentBackground" presStyleLbl="fgAcc1" presStyleIdx="0" presStyleCnt="7"/>
      <dgm:spPr/>
    </dgm:pt>
    <dgm:pt modelId="{B84F4F5A-6A55-4CFF-A297-A0FE73E5FC71}" type="pres">
      <dgm:prSet presAssocID="{BE330D5D-A446-445F-9A95-E00CAB91899C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22F3E26-75AB-4FD9-B117-8675640165EA}" type="pres">
      <dgm:prSet presAssocID="{ED8F0D92-1527-4510-AD7C-7610414F35E0}" presName="Accent6" presStyleCnt="0"/>
      <dgm:spPr/>
    </dgm:pt>
    <dgm:pt modelId="{8EE20D9D-59A2-4F9A-8BF2-8C536863702A}" type="pres">
      <dgm:prSet presAssocID="{ED8F0D92-1527-4510-AD7C-7610414F35E0}" presName="Accent" presStyleLbl="node1" presStyleIdx="1" presStyleCnt="7" custLinFactNeighborX="-1918" custLinFactNeighborY="-1263"/>
      <dgm:spPr/>
    </dgm:pt>
    <dgm:pt modelId="{03A49069-F02F-499A-B293-7870FAAECFC7}" type="pres">
      <dgm:prSet presAssocID="{ED8F0D92-1527-4510-AD7C-7610414F35E0}" presName="ParentBackground6" presStyleCnt="0"/>
      <dgm:spPr/>
    </dgm:pt>
    <dgm:pt modelId="{7BB6D953-19D3-4099-8BFC-6FEA0E1A5332}" type="pres">
      <dgm:prSet presAssocID="{ED8F0D92-1527-4510-AD7C-7610414F35E0}" presName="ParentBackground" presStyleLbl="fgAcc1" presStyleIdx="1" presStyleCnt="7" custLinFactNeighborX="-4650" custLinFactNeighborY="-2736"/>
      <dgm:spPr/>
    </dgm:pt>
    <dgm:pt modelId="{8007EBC8-2A7B-489C-80B4-79231C328F28}" type="pres">
      <dgm:prSet presAssocID="{ED8F0D92-1527-4510-AD7C-7610414F35E0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9A07AA3-B9AD-4958-8214-7AC74A15ED60}" type="pres">
      <dgm:prSet presAssocID="{97E6E332-3435-4BFC-8242-241F95144C66}" presName="Accent5" presStyleCnt="0"/>
      <dgm:spPr/>
    </dgm:pt>
    <dgm:pt modelId="{E268ECD5-4A7F-4100-BFC3-347F0BC6719F}" type="pres">
      <dgm:prSet presAssocID="{97E6E332-3435-4BFC-8242-241F95144C66}" presName="Accent" presStyleLbl="node1" presStyleIdx="2" presStyleCnt="7"/>
      <dgm:spPr/>
    </dgm:pt>
    <dgm:pt modelId="{1A84EE70-0727-4C8D-AE40-FE578FCA604B}" type="pres">
      <dgm:prSet presAssocID="{97E6E332-3435-4BFC-8242-241F95144C66}" presName="ParentBackground5" presStyleCnt="0"/>
      <dgm:spPr/>
    </dgm:pt>
    <dgm:pt modelId="{2FBD7C20-8E25-4657-8B87-67FA95DD1AF6}" type="pres">
      <dgm:prSet presAssocID="{97E6E332-3435-4BFC-8242-241F95144C66}" presName="ParentBackground" presStyleLbl="fgAcc1" presStyleIdx="2" presStyleCnt="7" custLinFactNeighborX="2536" custLinFactNeighborY="-2065"/>
      <dgm:spPr/>
    </dgm:pt>
    <dgm:pt modelId="{1E3F63F2-2DB8-466E-A0F5-592E7CE4B1A0}" type="pres">
      <dgm:prSet presAssocID="{97E6E332-3435-4BFC-8242-241F95144C66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98A11DA-BA0F-401C-9EF2-0FAD584E1E48}" type="pres">
      <dgm:prSet presAssocID="{A4C5D30C-93CA-4D92-AF32-64B72C931415}" presName="Accent4" presStyleCnt="0"/>
      <dgm:spPr/>
    </dgm:pt>
    <dgm:pt modelId="{ED7CED6D-8679-4D6E-A8C0-AAC51D7B017B}" type="pres">
      <dgm:prSet presAssocID="{A4C5D30C-93CA-4D92-AF32-64B72C931415}" presName="Accent" presStyleLbl="node1" presStyleIdx="3" presStyleCnt="7"/>
      <dgm:spPr/>
    </dgm:pt>
    <dgm:pt modelId="{17C937B0-DC1C-484F-857B-BAE6A9AD6782}" type="pres">
      <dgm:prSet presAssocID="{A4C5D30C-93CA-4D92-AF32-64B72C931415}" presName="ParentBackground4" presStyleCnt="0"/>
      <dgm:spPr/>
    </dgm:pt>
    <dgm:pt modelId="{65B8441D-9DBE-46A3-81CF-FE4AE734029F}" type="pres">
      <dgm:prSet presAssocID="{A4C5D30C-93CA-4D92-AF32-64B72C931415}" presName="ParentBackground" presStyleLbl="fgAcc1" presStyleIdx="3" presStyleCnt="7"/>
      <dgm:spPr/>
    </dgm:pt>
    <dgm:pt modelId="{F451AA78-11D2-47C8-937C-0746B9C9EA5F}" type="pres">
      <dgm:prSet presAssocID="{A4C5D30C-93CA-4D92-AF32-64B72C931415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48147FF-50BA-49D3-AE25-4D2122F3C633}" type="pres">
      <dgm:prSet presAssocID="{8CD0D29E-6454-4547-9EDC-94DE9EF37062}" presName="Accent3" presStyleCnt="0"/>
      <dgm:spPr/>
    </dgm:pt>
    <dgm:pt modelId="{3B944F3C-4ED9-4FBA-94CB-E0EA46FAD725}" type="pres">
      <dgm:prSet presAssocID="{8CD0D29E-6454-4547-9EDC-94DE9EF37062}" presName="Accent" presStyleLbl="node1" presStyleIdx="4" presStyleCnt="7"/>
      <dgm:spPr/>
    </dgm:pt>
    <dgm:pt modelId="{E8341217-2388-43DD-ABD0-20899AF3D2C4}" type="pres">
      <dgm:prSet presAssocID="{8CD0D29E-6454-4547-9EDC-94DE9EF37062}" presName="ParentBackground3" presStyleCnt="0"/>
      <dgm:spPr/>
    </dgm:pt>
    <dgm:pt modelId="{9B4EE199-44D4-453E-BBBB-265D446BBCF2}" type="pres">
      <dgm:prSet presAssocID="{8CD0D29E-6454-4547-9EDC-94DE9EF37062}" presName="ParentBackground" presStyleLbl="fgAcc1" presStyleIdx="4" presStyleCnt="7"/>
      <dgm:spPr/>
    </dgm:pt>
    <dgm:pt modelId="{1E2DEC04-D5F2-4736-B2C1-56EC00920952}" type="pres">
      <dgm:prSet presAssocID="{8CD0D29E-6454-4547-9EDC-94DE9EF3706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A9E0975-B668-4CB4-8B97-6A633661BCDA}" type="pres">
      <dgm:prSet presAssocID="{27D20391-F086-4944-BA35-3BAF6C75FA32}" presName="Accent2" presStyleCnt="0"/>
      <dgm:spPr/>
    </dgm:pt>
    <dgm:pt modelId="{600B8575-B9E6-40BB-8445-647065B1746C}" type="pres">
      <dgm:prSet presAssocID="{27D20391-F086-4944-BA35-3BAF6C75FA32}" presName="Accent" presStyleLbl="node1" presStyleIdx="5" presStyleCnt="7"/>
      <dgm:spPr/>
    </dgm:pt>
    <dgm:pt modelId="{C3FFA279-7C3C-4640-B42D-0885CAFF7792}" type="pres">
      <dgm:prSet presAssocID="{27D20391-F086-4944-BA35-3BAF6C75FA32}" presName="ParentBackground2" presStyleCnt="0"/>
      <dgm:spPr/>
    </dgm:pt>
    <dgm:pt modelId="{0609CE91-FD26-4B91-8D94-A8D0CB06E459}" type="pres">
      <dgm:prSet presAssocID="{27D20391-F086-4944-BA35-3BAF6C75FA32}" presName="ParentBackground" presStyleLbl="fgAcc1" presStyleIdx="5" presStyleCnt="7" custLinFactNeighborX="728" custLinFactNeighborY="-9"/>
      <dgm:spPr/>
    </dgm:pt>
    <dgm:pt modelId="{BC798CEB-9C7A-43C8-A0C3-7232CA8D3C8C}" type="pres">
      <dgm:prSet presAssocID="{27D20391-F086-4944-BA35-3BAF6C75FA3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69D402F-61D3-440D-819F-A404E4255361}" type="pres">
      <dgm:prSet presAssocID="{4653F726-1F28-487A-91A4-E519C1BC49D2}" presName="Accent1" presStyleCnt="0"/>
      <dgm:spPr/>
    </dgm:pt>
    <dgm:pt modelId="{23B0109B-CD2B-4F41-BEEC-5A98CE7EE8D2}" type="pres">
      <dgm:prSet presAssocID="{4653F726-1F28-487A-91A4-E519C1BC49D2}" presName="Accent" presStyleLbl="node1" presStyleIdx="6" presStyleCnt="7"/>
      <dgm:spPr/>
    </dgm:pt>
    <dgm:pt modelId="{C2102261-4D8F-4786-BDF4-FE95B62DB356}" type="pres">
      <dgm:prSet presAssocID="{4653F726-1F28-487A-91A4-E519C1BC49D2}" presName="ParentBackground1" presStyleCnt="0"/>
      <dgm:spPr/>
    </dgm:pt>
    <dgm:pt modelId="{9B05A6CC-6CED-456E-8911-38DFFC497D52}" type="pres">
      <dgm:prSet presAssocID="{4653F726-1F28-487A-91A4-E519C1BC49D2}" presName="ParentBackground" presStyleLbl="fgAcc1" presStyleIdx="6" presStyleCnt="7"/>
      <dgm:spPr/>
    </dgm:pt>
    <dgm:pt modelId="{A6D1A7F2-15CD-49B6-B9CA-0984D6CC9977}" type="pres">
      <dgm:prSet presAssocID="{4653F726-1F28-487A-91A4-E519C1BC49D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039AE04-2BEF-43A5-A5B0-5253C756613E}" type="presOf" srcId="{ED8F0D92-1527-4510-AD7C-7610414F35E0}" destId="{7BB6D953-19D3-4099-8BFC-6FEA0E1A5332}" srcOrd="0" destOrd="0" presId="urn:microsoft.com/office/officeart/2011/layout/CircleProcess"/>
    <dgm:cxn modelId="{03320606-7C5C-48E1-BA87-354D38C2BEE7}" type="presOf" srcId="{A4C5D30C-93CA-4D92-AF32-64B72C931415}" destId="{F451AA78-11D2-47C8-937C-0746B9C9EA5F}" srcOrd="1" destOrd="0" presId="urn:microsoft.com/office/officeart/2011/layout/CircleProcess"/>
    <dgm:cxn modelId="{7FBBF515-6571-457C-8210-846E0B0AC5F3}" srcId="{23ACF5DE-DE5B-4884-9D5C-F789EB8E8450}" destId="{27D20391-F086-4944-BA35-3BAF6C75FA32}" srcOrd="1" destOrd="0" parTransId="{BEEEB9E9-D459-460A-938A-391A5473217F}" sibTransId="{D2467728-87A0-4BBC-93A9-AC5FF735A60B}"/>
    <dgm:cxn modelId="{71BAA623-2DB7-41E3-AD44-D998681DC4DA}" srcId="{23ACF5DE-DE5B-4884-9D5C-F789EB8E8450}" destId="{97E6E332-3435-4BFC-8242-241F95144C66}" srcOrd="4" destOrd="0" parTransId="{EA41F549-4D3C-4957-8F9C-DB405DEE4151}" sibTransId="{9CDACDAA-5D30-42C0-BCB4-BE9C7B64F412}"/>
    <dgm:cxn modelId="{A8435027-9048-4443-AC4E-B020F7D593FC}" type="presOf" srcId="{BE330D5D-A446-445F-9A95-E00CAB91899C}" destId="{1894F786-546B-4DDE-BCCA-3D59ACB1DDFD}" srcOrd="0" destOrd="0" presId="urn:microsoft.com/office/officeart/2011/layout/CircleProcess"/>
    <dgm:cxn modelId="{945C3F32-1119-4802-A4A0-433A01EEA663}" type="presOf" srcId="{23ACF5DE-DE5B-4884-9D5C-F789EB8E8450}" destId="{B4A4F310-A0E3-4317-9445-F7EE4B1807B2}" srcOrd="0" destOrd="0" presId="urn:microsoft.com/office/officeart/2011/layout/CircleProcess"/>
    <dgm:cxn modelId="{AD427932-407D-498B-B237-08E40AFCCB39}" type="presOf" srcId="{8CD0D29E-6454-4547-9EDC-94DE9EF37062}" destId="{1E2DEC04-D5F2-4736-B2C1-56EC00920952}" srcOrd="1" destOrd="0" presId="urn:microsoft.com/office/officeart/2011/layout/CircleProcess"/>
    <dgm:cxn modelId="{E4578136-CBDA-443A-AEB9-7EE8C7C5F8BF}" type="presOf" srcId="{27D20391-F086-4944-BA35-3BAF6C75FA32}" destId="{BC798CEB-9C7A-43C8-A0C3-7232CA8D3C8C}" srcOrd="1" destOrd="0" presId="urn:microsoft.com/office/officeart/2011/layout/CircleProcess"/>
    <dgm:cxn modelId="{D8768137-567C-4969-9925-4FECEACA0CA5}" srcId="{23ACF5DE-DE5B-4884-9D5C-F789EB8E8450}" destId="{A4C5D30C-93CA-4D92-AF32-64B72C931415}" srcOrd="3" destOrd="0" parTransId="{BC17AF49-9609-4CBE-864F-FC1D3A4FDA7B}" sibTransId="{295DD0AB-1EA3-4C0F-8B2A-6BE6EA09B87D}"/>
    <dgm:cxn modelId="{1D317B3C-7697-4C19-BCDF-47F57B5A8C0D}" type="presOf" srcId="{ED8F0D92-1527-4510-AD7C-7610414F35E0}" destId="{8007EBC8-2A7B-489C-80B4-79231C328F28}" srcOrd="1" destOrd="0" presId="urn:microsoft.com/office/officeart/2011/layout/CircleProcess"/>
    <dgm:cxn modelId="{F6BFE144-69AB-4AEA-A133-DC09D6429B1B}" type="presOf" srcId="{97E6E332-3435-4BFC-8242-241F95144C66}" destId="{2FBD7C20-8E25-4657-8B87-67FA95DD1AF6}" srcOrd="0" destOrd="0" presId="urn:microsoft.com/office/officeart/2011/layout/CircleProcess"/>
    <dgm:cxn modelId="{5E098C49-56F0-44AB-B1BC-0F7065B02384}" type="presOf" srcId="{97E6E332-3435-4BFC-8242-241F95144C66}" destId="{1E3F63F2-2DB8-466E-A0F5-592E7CE4B1A0}" srcOrd="1" destOrd="0" presId="urn:microsoft.com/office/officeart/2011/layout/CircleProcess"/>
    <dgm:cxn modelId="{14293475-F1C2-4BD7-820E-B11A39C98D9A}" srcId="{23ACF5DE-DE5B-4884-9D5C-F789EB8E8450}" destId="{8CD0D29E-6454-4547-9EDC-94DE9EF37062}" srcOrd="2" destOrd="0" parTransId="{29D6DE36-BE7B-4935-9E33-56D5C1D5A12A}" sibTransId="{4279049B-6960-4CB7-9928-C895FB89F964}"/>
    <dgm:cxn modelId="{85AE837D-5CA9-4150-974F-483EF7428555}" srcId="{23ACF5DE-DE5B-4884-9D5C-F789EB8E8450}" destId="{4653F726-1F28-487A-91A4-E519C1BC49D2}" srcOrd="0" destOrd="0" parTransId="{4394BD03-E350-4402-8F49-75BA29D0A2F0}" sibTransId="{FAD87135-F9AF-44D8-9B18-BED5FD1A6391}"/>
    <dgm:cxn modelId="{A0093286-5E75-4E57-A5D1-C55D94B12D26}" type="presOf" srcId="{BE330D5D-A446-445F-9A95-E00CAB91899C}" destId="{B84F4F5A-6A55-4CFF-A297-A0FE73E5FC71}" srcOrd="1" destOrd="0" presId="urn:microsoft.com/office/officeart/2011/layout/CircleProcess"/>
    <dgm:cxn modelId="{E521D39B-DBD5-46D9-8661-657412F1DEC2}" type="presOf" srcId="{4653F726-1F28-487A-91A4-E519C1BC49D2}" destId="{9B05A6CC-6CED-456E-8911-38DFFC497D52}" srcOrd="0" destOrd="0" presId="urn:microsoft.com/office/officeart/2011/layout/CircleProcess"/>
    <dgm:cxn modelId="{7EE636A4-6209-4678-94CB-BC261912EC88}" srcId="{23ACF5DE-DE5B-4884-9D5C-F789EB8E8450}" destId="{BE330D5D-A446-445F-9A95-E00CAB91899C}" srcOrd="6" destOrd="0" parTransId="{1BC44DCD-A7DB-4546-AA2F-062FA3AD4FE9}" sibTransId="{4AE72757-D0B1-4DEE-8B3C-D11BB0E3FFB0}"/>
    <dgm:cxn modelId="{9947A8B0-3612-407D-A2BC-7F2930C4CB9B}" type="presOf" srcId="{A4C5D30C-93CA-4D92-AF32-64B72C931415}" destId="{65B8441D-9DBE-46A3-81CF-FE4AE734029F}" srcOrd="0" destOrd="0" presId="urn:microsoft.com/office/officeart/2011/layout/CircleProcess"/>
    <dgm:cxn modelId="{888E82B9-9802-4AC8-A4B1-845A816A49CB}" type="presOf" srcId="{27D20391-F086-4944-BA35-3BAF6C75FA32}" destId="{0609CE91-FD26-4B91-8D94-A8D0CB06E459}" srcOrd="0" destOrd="0" presId="urn:microsoft.com/office/officeart/2011/layout/CircleProcess"/>
    <dgm:cxn modelId="{6E7C2CCE-111F-4B18-B85D-73305371D058}" type="presOf" srcId="{4653F726-1F28-487A-91A4-E519C1BC49D2}" destId="{A6D1A7F2-15CD-49B6-B9CA-0984D6CC9977}" srcOrd="1" destOrd="0" presId="urn:microsoft.com/office/officeart/2011/layout/CircleProcess"/>
    <dgm:cxn modelId="{CBAD21EC-0312-41F9-966F-DEC57BD6F096}" type="presOf" srcId="{8CD0D29E-6454-4547-9EDC-94DE9EF37062}" destId="{9B4EE199-44D4-453E-BBBB-265D446BBCF2}" srcOrd="0" destOrd="0" presId="urn:microsoft.com/office/officeart/2011/layout/CircleProcess"/>
    <dgm:cxn modelId="{CE7C39EE-663E-4085-8FD3-6312D2A9D79F}" srcId="{23ACF5DE-DE5B-4884-9D5C-F789EB8E8450}" destId="{ED8F0D92-1527-4510-AD7C-7610414F35E0}" srcOrd="5" destOrd="0" parTransId="{781E3CA9-79C3-4690-83E8-7532E9D31056}" sibTransId="{511454EB-D963-43F2-8167-345B37337671}"/>
    <dgm:cxn modelId="{B6D5BA85-5B97-49B0-BFCE-59F171BE5F63}" type="presParOf" srcId="{B4A4F310-A0E3-4317-9445-F7EE4B1807B2}" destId="{068A7C45-6E9A-44DD-8ED1-BC5115EEE801}" srcOrd="0" destOrd="0" presId="urn:microsoft.com/office/officeart/2011/layout/CircleProcess"/>
    <dgm:cxn modelId="{64F40852-E77D-49C8-B3D2-D91FCB2611D6}" type="presParOf" srcId="{068A7C45-6E9A-44DD-8ED1-BC5115EEE801}" destId="{F060E8D3-FD51-43BF-B5B0-6127317803B7}" srcOrd="0" destOrd="0" presId="urn:microsoft.com/office/officeart/2011/layout/CircleProcess"/>
    <dgm:cxn modelId="{B41B4E39-377E-4E94-9312-B71CCFFC701E}" type="presParOf" srcId="{B4A4F310-A0E3-4317-9445-F7EE4B1807B2}" destId="{E00DC053-7E8C-46F3-B506-394BCF4263EF}" srcOrd="1" destOrd="0" presId="urn:microsoft.com/office/officeart/2011/layout/CircleProcess"/>
    <dgm:cxn modelId="{54D00167-DB54-4378-8AC6-9B8DF423F149}" type="presParOf" srcId="{E00DC053-7E8C-46F3-B506-394BCF4263EF}" destId="{1894F786-546B-4DDE-BCCA-3D59ACB1DDFD}" srcOrd="0" destOrd="0" presId="urn:microsoft.com/office/officeart/2011/layout/CircleProcess"/>
    <dgm:cxn modelId="{F4E89259-9C8C-419F-86CE-34C4A1466D46}" type="presParOf" srcId="{B4A4F310-A0E3-4317-9445-F7EE4B1807B2}" destId="{B84F4F5A-6A55-4CFF-A297-A0FE73E5FC71}" srcOrd="2" destOrd="0" presId="urn:microsoft.com/office/officeart/2011/layout/CircleProcess"/>
    <dgm:cxn modelId="{D7DA4D2B-06A9-47D1-8CDA-9B81CF6250ED}" type="presParOf" srcId="{B4A4F310-A0E3-4317-9445-F7EE4B1807B2}" destId="{F22F3E26-75AB-4FD9-B117-8675640165EA}" srcOrd="3" destOrd="0" presId="urn:microsoft.com/office/officeart/2011/layout/CircleProcess"/>
    <dgm:cxn modelId="{32FB38E0-F580-4859-9991-79418BC6A99A}" type="presParOf" srcId="{F22F3E26-75AB-4FD9-B117-8675640165EA}" destId="{8EE20D9D-59A2-4F9A-8BF2-8C536863702A}" srcOrd="0" destOrd="0" presId="urn:microsoft.com/office/officeart/2011/layout/CircleProcess"/>
    <dgm:cxn modelId="{D3936A6E-A4A8-457D-9442-67CA481C4160}" type="presParOf" srcId="{B4A4F310-A0E3-4317-9445-F7EE4B1807B2}" destId="{03A49069-F02F-499A-B293-7870FAAECFC7}" srcOrd="4" destOrd="0" presId="urn:microsoft.com/office/officeart/2011/layout/CircleProcess"/>
    <dgm:cxn modelId="{08B1D788-24A8-4160-A6C2-AD630440CD3E}" type="presParOf" srcId="{03A49069-F02F-499A-B293-7870FAAECFC7}" destId="{7BB6D953-19D3-4099-8BFC-6FEA0E1A5332}" srcOrd="0" destOrd="0" presId="urn:microsoft.com/office/officeart/2011/layout/CircleProcess"/>
    <dgm:cxn modelId="{900DDFCA-9309-4044-94BF-9F489C90E270}" type="presParOf" srcId="{B4A4F310-A0E3-4317-9445-F7EE4B1807B2}" destId="{8007EBC8-2A7B-489C-80B4-79231C328F28}" srcOrd="5" destOrd="0" presId="urn:microsoft.com/office/officeart/2011/layout/CircleProcess"/>
    <dgm:cxn modelId="{3E3EE389-AC51-44CA-9BE9-79A44D38C2B5}" type="presParOf" srcId="{B4A4F310-A0E3-4317-9445-F7EE4B1807B2}" destId="{59A07AA3-B9AD-4958-8214-7AC74A15ED60}" srcOrd="6" destOrd="0" presId="urn:microsoft.com/office/officeart/2011/layout/CircleProcess"/>
    <dgm:cxn modelId="{295C1367-DA53-4BAA-81FD-29F7649437E3}" type="presParOf" srcId="{59A07AA3-B9AD-4958-8214-7AC74A15ED60}" destId="{E268ECD5-4A7F-4100-BFC3-347F0BC6719F}" srcOrd="0" destOrd="0" presId="urn:microsoft.com/office/officeart/2011/layout/CircleProcess"/>
    <dgm:cxn modelId="{0DA85E8B-6C8A-49E6-9E63-AFC562E00998}" type="presParOf" srcId="{B4A4F310-A0E3-4317-9445-F7EE4B1807B2}" destId="{1A84EE70-0727-4C8D-AE40-FE578FCA604B}" srcOrd="7" destOrd="0" presId="urn:microsoft.com/office/officeart/2011/layout/CircleProcess"/>
    <dgm:cxn modelId="{257240DF-8CEC-4D67-8225-DA31A13A8CDF}" type="presParOf" srcId="{1A84EE70-0727-4C8D-AE40-FE578FCA604B}" destId="{2FBD7C20-8E25-4657-8B87-67FA95DD1AF6}" srcOrd="0" destOrd="0" presId="urn:microsoft.com/office/officeart/2011/layout/CircleProcess"/>
    <dgm:cxn modelId="{8F5D0413-7B83-4422-8AF3-4B48AA3A7A1B}" type="presParOf" srcId="{B4A4F310-A0E3-4317-9445-F7EE4B1807B2}" destId="{1E3F63F2-2DB8-466E-A0F5-592E7CE4B1A0}" srcOrd="8" destOrd="0" presId="urn:microsoft.com/office/officeart/2011/layout/CircleProcess"/>
    <dgm:cxn modelId="{06CA9069-D40E-4380-88CE-1FC64DA0D298}" type="presParOf" srcId="{B4A4F310-A0E3-4317-9445-F7EE4B1807B2}" destId="{498A11DA-BA0F-401C-9EF2-0FAD584E1E48}" srcOrd="9" destOrd="0" presId="urn:microsoft.com/office/officeart/2011/layout/CircleProcess"/>
    <dgm:cxn modelId="{83D1F360-63D0-4C8B-B026-8AF382BB0740}" type="presParOf" srcId="{498A11DA-BA0F-401C-9EF2-0FAD584E1E48}" destId="{ED7CED6D-8679-4D6E-A8C0-AAC51D7B017B}" srcOrd="0" destOrd="0" presId="urn:microsoft.com/office/officeart/2011/layout/CircleProcess"/>
    <dgm:cxn modelId="{13DEE6C0-C66C-499D-92AA-516EA367AA29}" type="presParOf" srcId="{B4A4F310-A0E3-4317-9445-F7EE4B1807B2}" destId="{17C937B0-DC1C-484F-857B-BAE6A9AD6782}" srcOrd="10" destOrd="0" presId="urn:microsoft.com/office/officeart/2011/layout/CircleProcess"/>
    <dgm:cxn modelId="{24969CB9-929F-4782-90E5-6FEE5AD157C2}" type="presParOf" srcId="{17C937B0-DC1C-484F-857B-BAE6A9AD6782}" destId="{65B8441D-9DBE-46A3-81CF-FE4AE734029F}" srcOrd="0" destOrd="0" presId="urn:microsoft.com/office/officeart/2011/layout/CircleProcess"/>
    <dgm:cxn modelId="{83102B4B-1503-45C5-A5C2-D12DF9DC043C}" type="presParOf" srcId="{B4A4F310-A0E3-4317-9445-F7EE4B1807B2}" destId="{F451AA78-11D2-47C8-937C-0746B9C9EA5F}" srcOrd="11" destOrd="0" presId="urn:microsoft.com/office/officeart/2011/layout/CircleProcess"/>
    <dgm:cxn modelId="{8C866EB7-C671-43CA-84EB-21E91718EFA4}" type="presParOf" srcId="{B4A4F310-A0E3-4317-9445-F7EE4B1807B2}" destId="{348147FF-50BA-49D3-AE25-4D2122F3C633}" srcOrd="12" destOrd="0" presId="urn:microsoft.com/office/officeart/2011/layout/CircleProcess"/>
    <dgm:cxn modelId="{485E8D88-FF64-4822-9D0A-BD263F49AB95}" type="presParOf" srcId="{348147FF-50BA-49D3-AE25-4D2122F3C633}" destId="{3B944F3C-4ED9-4FBA-94CB-E0EA46FAD725}" srcOrd="0" destOrd="0" presId="urn:microsoft.com/office/officeart/2011/layout/CircleProcess"/>
    <dgm:cxn modelId="{E2E1232F-CC5C-4723-B528-0166E95D7D49}" type="presParOf" srcId="{B4A4F310-A0E3-4317-9445-F7EE4B1807B2}" destId="{E8341217-2388-43DD-ABD0-20899AF3D2C4}" srcOrd="13" destOrd="0" presId="urn:microsoft.com/office/officeart/2011/layout/CircleProcess"/>
    <dgm:cxn modelId="{A32461C9-EDBF-4933-ADAE-0777955F600D}" type="presParOf" srcId="{E8341217-2388-43DD-ABD0-20899AF3D2C4}" destId="{9B4EE199-44D4-453E-BBBB-265D446BBCF2}" srcOrd="0" destOrd="0" presId="urn:microsoft.com/office/officeart/2011/layout/CircleProcess"/>
    <dgm:cxn modelId="{4C7E53CA-8BE9-4EAC-9D9B-19C05BB198E8}" type="presParOf" srcId="{B4A4F310-A0E3-4317-9445-F7EE4B1807B2}" destId="{1E2DEC04-D5F2-4736-B2C1-56EC00920952}" srcOrd="14" destOrd="0" presId="urn:microsoft.com/office/officeart/2011/layout/CircleProcess"/>
    <dgm:cxn modelId="{41E37FEB-AD8E-41B1-A45D-05ACF5B3F1B9}" type="presParOf" srcId="{B4A4F310-A0E3-4317-9445-F7EE4B1807B2}" destId="{DA9E0975-B668-4CB4-8B97-6A633661BCDA}" srcOrd="15" destOrd="0" presId="urn:microsoft.com/office/officeart/2011/layout/CircleProcess"/>
    <dgm:cxn modelId="{6ABE1AE9-EAF5-43E2-BBF0-7CA8B268C210}" type="presParOf" srcId="{DA9E0975-B668-4CB4-8B97-6A633661BCDA}" destId="{600B8575-B9E6-40BB-8445-647065B1746C}" srcOrd="0" destOrd="0" presId="urn:microsoft.com/office/officeart/2011/layout/CircleProcess"/>
    <dgm:cxn modelId="{E3E0AC66-A662-49EC-A523-806F701BE2C0}" type="presParOf" srcId="{B4A4F310-A0E3-4317-9445-F7EE4B1807B2}" destId="{C3FFA279-7C3C-4640-B42D-0885CAFF7792}" srcOrd="16" destOrd="0" presId="urn:microsoft.com/office/officeart/2011/layout/CircleProcess"/>
    <dgm:cxn modelId="{8321FE70-AB21-4C79-99F8-C29E5A741A85}" type="presParOf" srcId="{C3FFA279-7C3C-4640-B42D-0885CAFF7792}" destId="{0609CE91-FD26-4B91-8D94-A8D0CB06E459}" srcOrd="0" destOrd="0" presId="urn:microsoft.com/office/officeart/2011/layout/CircleProcess"/>
    <dgm:cxn modelId="{D7B7CBA5-F836-452D-8751-7E71CF68CB24}" type="presParOf" srcId="{B4A4F310-A0E3-4317-9445-F7EE4B1807B2}" destId="{BC798CEB-9C7A-43C8-A0C3-7232CA8D3C8C}" srcOrd="17" destOrd="0" presId="urn:microsoft.com/office/officeart/2011/layout/CircleProcess"/>
    <dgm:cxn modelId="{6E73F5A6-A756-4E87-BC90-31AD06625F44}" type="presParOf" srcId="{B4A4F310-A0E3-4317-9445-F7EE4B1807B2}" destId="{169D402F-61D3-440D-819F-A404E4255361}" srcOrd="18" destOrd="0" presId="urn:microsoft.com/office/officeart/2011/layout/CircleProcess"/>
    <dgm:cxn modelId="{A2003DFA-CD00-4AC5-8691-5125E27A58E4}" type="presParOf" srcId="{169D402F-61D3-440D-819F-A404E4255361}" destId="{23B0109B-CD2B-4F41-BEEC-5A98CE7EE8D2}" srcOrd="0" destOrd="0" presId="urn:microsoft.com/office/officeart/2011/layout/CircleProcess"/>
    <dgm:cxn modelId="{D00308E5-5FFC-4FBA-A8C5-49A257D2AC8F}" type="presParOf" srcId="{B4A4F310-A0E3-4317-9445-F7EE4B1807B2}" destId="{C2102261-4D8F-4786-BDF4-FE95B62DB356}" srcOrd="19" destOrd="0" presId="urn:microsoft.com/office/officeart/2011/layout/CircleProcess"/>
    <dgm:cxn modelId="{D8DB93F1-53F2-4F7F-879B-7504F555D0B5}" type="presParOf" srcId="{C2102261-4D8F-4786-BDF4-FE95B62DB356}" destId="{9B05A6CC-6CED-456E-8911-38DFFC497D52}" srcOrd="0" destOrd="0" presId="urn:microsoft.com/office/officeart/2011/layout/CircleProcess"/>
    <dgm:cxn modelId="{586CD4E5-B020-421E-86BA-20C592A496DD}" type="presParOf" srcId="{B4A4F310-A0E3-4317-9445-F7EE4B1807B2}" destId="{A6D1A7F2-15CD-49B6-B9CA-0984D6CC9977}" srcOrd="2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F514C-C215-472A-A168-49CC56757941}">
      <dsp:nvSpPr>
        <dsp:cNvPr id="0" name=""/>
        <dsp:cNvSpPr/>
      </dsp:nvSpPr>
      <dsp:spPr>
        <a:xfrm>
          <a:off x="2373750" y="1102109"/>
          <a:ext cx="3456442" cy="3180991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Y" sz="2200" kern="1200" dirty="0"/>
        </a:p>
      </dsp:txBody>
      <dsp:txXfrm>
        <a:off x="2879934" y="1567954"/>
        <a:ext cx="2444074" cy="2249301"/>
      </dsp:txXfrm>
    </dsp:sp>
    <dsp:sp modelId="{1E17AAB7-1D3D-4190-A8EA-6AB6DFE572C2}">
      <dsp:nvSpPr>
        <dsp:cNvPr id="0" name=""/>
        <dsp:cNvSpPr/>
      </dsp:nvSpPr>
      <dsp:spPr>
        <a:xfrm>
          <a:off x="3272457" y="3827405"/>
          <a:ext cx="243591" cy="2435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FB032-F4E8-4E0F-B7E3-558BA7DC93B5}">
      <dsp:nvSpPr>
        <dsp:cNvPr id="0" name=""/>
        <dsp:cNvSpPr/>
      </dsp:nvSpPr>
      <dsp:spPr>
        <a:xfrm>
          <a:off x="5559618" y="2256370"/>
          <a:ext cx="243591" cy="243567"/>
        </a:xfrm>
        <a:prstGeom prst="ellipse">
          <a:avLst/>
        </a:prstGeom>
        <a:solidFill>
          <a:schemeClr val="accent4">
            <a:hueOff val="619054"/>
            <a:satOff val="2201"/>
            <a:lumOff val="49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D5DFB-9ECA-4E9C-BCAF-DDE32D29772A}">
      <dsp:nvSpPr>
        <dsp:cNvPr id="0" name=""/>
        <dsp:cNvSpPr/>
      </dsp:nvSpPr>
      <dsp:spPr>
        <a:xfrm>
          <a:off x="4434252" y="4152776"/>
          <a:ext cx="258607" cy="204172"/>
        </a:xfrm>
        <a:prstGeom prst="ellipse">
          <a:avLst/>
        </a:prstGeom>
        <a:solidFill>
          <a:schemeClr val="accent4">
            <a:hueOff val="1238108"/>
            <a:satOff val="4403"/>
            <a:lumOff val="99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3B8F4-7D62-40E6-9F3B-5A060D606435}">
      <dsp:nvSpPr>
        <dsp:cNvPr id="0" name=""/>
        <dsp:cNvSpPr/>
      </dsp:nvSpPr>
      <dsp:spPr>
        <a:xfrm>
          <a:off x="3340638" y="1369592"/>
          <a:ext cx="243591" cy="243567"/>
        </a:xfrm>
        <a:prstGeom prst="ellipse">
          <a:avLst/>
        </a:prstGeom>
        <a:solidFill>
          <a:schemeClr val="accent4">
            <a:hueOff val="1857162"/>
            <a:satOff val="6604"/>
            <a:lumOff val="149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004B-C963-406E-9CD3-50C4EC07769F}">
      <dsp:nvSpPr>
        <dsp:cNvPr id="0" name=""/>
        <dsp:cNvSpPr/>
      </dsp:nvSpPr>
      <dsp:spPr>
        <a:xfrm>
          <a:off x="2573912" y="2763487"/>
          <a:ext cx="243591" cy="243567"/>
        </a:xfrm>
        <a:prstGeom prst="ellipse">
          <a:avLst/>
        </a:prstGeom>
        <a:solidFill>
          <a:schemeClr val="accent4">
            <a:hueOff val="2476217"/>
            <a:satOff val="8805"/>
            <a:lumOff val="199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B1F94-78B8-4ECD-A1EF-AF99D650479F}">
      <dsp:nvSpPr>
        <dsp:cNvPr id="0" name=""/>
        <dsp:cNvSpPr/>
      </dsp:nvSpPr>
      <dsp:spPr>
        <a:xfrm>
          <a:off x="749030" y="1476935"/>
          <a:ext cx="2112277" cy="1207761"/>
        </a:xfrm>
        <a:prstGeom prst="ellipse">
          <a:avLst/>
        </a:prstGeom>
        <a:solidFill>
          <a:schemeClr val="accent4">
            <a:hueOff val="3095271"/>
            <a:satOff val="11007"/>
            <a:lumOff val="248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accent3">
                  <a:lumMod val="85000"/>
                </a:schemeClr>
              </a:solidFill>
            </a:rPr>
            <a:t>DIGITALIZATION OF FINANCIAL TRANSACTIONS </a:t>
          </a:r>
          <a:endParaRPr lang="en-CY" sz="1100" b="1" kern="1200" dirty="0">
            <a:solidFill>
              <a:schemeClr val="accent3">
                <a:lumMod val="85000"/>
              </a:schemeClr>
            </a:solidFill>
          </a:endParaRPr>
        </a:p>
      </dsp:txBody>
      <dsp:txXfrm>
        <a:off x="1058366" y="1653808"/>
        <a:ext cx="1493605" cy="854015"/>
      </dsp:txXfrm>
    </dsp:sp>
    <dsp:sp modelId="{422053B5-4D2A-42AE-9938-0ECC640F53BC}">
      <dsp:nvSpPr>
        <dsp:cNvPr id="0" name=""/>
        <dsp:cNvSpPr/>
      </dsp:nvSpPr>
      <dsp:spPr>
        <a:xfrm>
          <a:off x="3728030" y="1380393"/>
          <a:ext cx="335946" cy="336457"/>
        </a:xfrm>
        <a:prstGeom prst="ellipse">
          <a:avLst/>
        </a:prstGeom>
        <a:solidFill>
          <a:schemeClr val="accent4">
            <a:hueOff val="3714325"/>
            <a:satOff val="13208"/>
            <a:lumOff val="298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2ADB1-C266-4D14-B8C0-11AB5C3F4D8F}">
      <dsp:nvSpPr>
        <dsp:cNvPr id="0" name=""/>
        <dsp:cNvSpPr/>
      </dsp:nvSpPr>
      <dsp:spPr>
        <a:xfrm>
          <a:off x="1514628" y="3163671"/>
          <a:ext cx="607430" cy="607567"/>
        </a:xfrm>
        <a:prstGeom prst="ellipse">
          <a:avLst/>
        </a:prstGeom>
        <a:solidFill>
          <a:schemeClr val="accent4">
            <a:hueOff val="4333379"/>
            <a:satOff val="15409"/>
            <a:lumOff val="348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97C6E-7DC1-47AF-A7C1-75A07C057508}">
      <dsp:nvSpPr>
        <dsp:cNvPr id="0" name=""/>
        <dsp:cNvSpPr/>
      </dsp:nvSpPr>
      <dsp:spPr>
        <a:xfrm>
          <a:off x="3688260" y="0"/>
          <a:ext cx="1922327" cy="1228636"/>
        </a:xfrm>
        <a:prstGeom prst="ellipse">
          <a:avLst/>
        </a:prstGeom>
        <a:solidFill>
          <a:schemeClr val="accent4">
            <a:hueOff val="4952433"/>
            <a:satOff val="17611"/>
            <a:lumOff val="398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accent3">
                  <a:lumMod val="85000"/>
                </a:schemeClr>
              </a:solidFill>
            </a:rPr>
            <a:t>FUNDAMENTAL  TECHNOLOGICAL EVOLUTION </a:t>
          </a:r>
          <a:endParaRPr lang="en-CY" sz="1100" b="1" kern="1200" dirty="0">
            <a:solidFill>
              <a:schemeClr val="accent3">
                <a:lumMod val="85000"/>
              </a:schemeClr>
            </a:solidFill>
          </a:endParaRPr>
        </a:p>
      </dsp:txBody>
      <dsp:txXfrm>
        <a:off x="3969778" y="179930"/>
        <a:ext cx="1359291" cy="868776"/>
      </dsp:txXfrm>
    </dsp:sp>
    <dsp:sp modelId="{FA233431-FFE5-47BB-837E-71806795415A}">
      <dsp:nvSpPr>
        <dsp:cNvPr id="0" name=""/>
        <dsp:cNvSpPr/>
      </dsp:nvSpPr>
      <dsp:spPr>
        <a:xfrm>
          <a:off x="5874405" y="2121017"/>
          <a:ext cx="335946" cy="336457"/>
        </a:xfrm>
        <a:prstGeom prst="ellipse">
          <a:avLst/>
        </a:prstGeom>
        <a:solidFill>
          <a:schemeClr val="accent4">
            <a:hueOff val="5571487"/>
            <a:satOff val="19812"/>
            <a:lumOff val="44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EAF9B-F3E0-4617-8E41-50E310D4BB12}">
      <dsp:nvSpPr>
        <dsp:cNvPr id="0" name=""/>
        <dsp:cNvSpPr/>
      </dsp:nvSpPr>
      <dsp:spPr>
        <a:xfrm>
          <a:off x="1283433" y="3886811"/>
          <a:ext cx="243591" cy="243567"/>
        </a:xfrm>
        <a:prstGeom prst="ellipse">
          <a:avLst/>
        </a:prstGeom>
        <a:solidFill>
          <a:schemeClr val="accent4">
            <a:hueOff val="6190541"/>
            <a:satOff val="22013"/>
            <a:lumOff val="497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6F979-94CE-4702-ADEB-371107234507}">
      <dsp:nvSpPr>
        <dsp:cNvPr id="0" name=""/>
        <dsp:cNvSpPr/>
      </dsp:nvSpPr>
      <dsp:spPr>
        <a:xfrm>
          <a:off x="3710675" y="3540093"/>
          <a:ext cx="243591" cy="243567"/>
        </a:xfrm>
        <a:prstGeom prst="ellipse">
          <a:avLst/>
        </a:prstGeom>
        <a:solidFill>
          <a:schemeClr val="accent4">
            <a:hueOff val="6809595"/>
            <a:satOff val="24215"/>
            <a:lumOff val="547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F6CD4-2812-4914-B5C2-3649441F8FF7}">
      <dsp:nvSpPr>
        <dsp:cNvPr id="0" name=""/>
        <dsp:cNvSpPr/>
      </dsp:nvSpPr>
      <dsp:spPr>
        <a:xfrm>
          <a:off x="4968117" y="3175405"/>
          <a:ext cx="2497448" cy="1509441"/>
        </a:xfrm>
        <a:prstGeom prst="ellipse">
          <a:avLst/>
        </a:prstGeom>
        <a:solidFill>
          <a:schemeClr val="accent4">
            <a:hueOff val="7428649"/>
            <a:satOff val="26416"/>
            <a:lumOff val="597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TRANSFORMATION AND MODERNISATION   OF  PUBLIC ADMINISTRATION </a:t>
          </a:r>
          <a:endParaRPr lang="en-CY" sz="11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5333860" y="3396458"/>
        <a:ext cx="1765962" cy="1067335"/>
      </dsp:txXfrm>
    </dsp:sp>
    <dsp:sp modelId="{1EBC4D0E-F555-446C-8619-C7CCC5B22B97}">
      <dsp:nvSpPr>
        <dsp:cNvPr id="0" name=""/>
        <dsp:cNvSpPr/>
      </dsp:nvSpPr>
      <dsp:spPr>
        <a:xfrm>
          <a:off x="5906721" y="3077801"/>
          <a:ext cx="243591" cy="243567"/>
        </a:xfrm>
        <a:prstGeom prst="ellipse">
          <a:avLst/>
        </a:prstGeom>
        <a:solidFill>
          <a:schemeClr val="accent4">
            <a:hueOff val="8047703"/>
            <a:satOff val="28617"/>
            <a:lumOff val="647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CD2A0-588A-46AC-A045-075B0087C8EF}">
      <dsp:nvSpPr>
        <dsp:cNvPr id="0" name=""/>
        <dsp:cNvSpPr/>
      </dsp:nvSpPr>
      <dsp:spPr>
        <a:xfrm>
          <a:off x="2435813" y="4061558"/>
          <a:ext cx="1709023" cy="1228636"/>
        </a:xfrm>
        <a:prstGeom prst="ellipse">
          <a:avLst/>
        </a:prstGeom>
        <a:solidFill>
          <a:schemeClr val="accent4">
            <a:hueOff val="8666757"/>
            <a:satOff val="30819"/>
            <a:lumOff val="696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>
                  <a:lumMod val="85000"/>
                  <a:lumOff val="15000"/>
                </a:schemeClr>
              </a:solidFill>
            </a:rPr>
            <a:t>REGULATORY REFORM AT NATIONAL LEVEL </a:t>
          </a:r>
          <a:endParaRPr lang="en-CY" sz="1100" b="1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686094" y="4241488"/>
        <a:ext cx="1208461" cy="868776"/>
      </dsp:txXfrm>
    </dsp:sp>
    <dsp:sp modelId="{455E2E2F-2113-4779-816B-A011BC117970}">
      <dsp:nvSpPr>
        <dsp:cNvPr id="0" name=""/>
        <dsp:cNvSpPr/>
      </dsp:nvSpPr>
      <dsp:spPr>
        <a:xfrm>
          <a:off x="3976445" y="4305126"/>
          <a:ext cx="937955" cy="494903"/>
        </a:xfrm>
        <a:prstGeom prst="ellipse">
          <a:avLst/>
        </a:prstGeom>
        <a:solidFill>
          <a:schemeClr val="accent4">
            <a:hueOff val="9285811"/>
            <a:satOff val="33020"/>
            <a:lumOff val="74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5C807-3AA3-454E-B049-A58B58213EB3}">
      <dsp:nvSpPr>
        <dsp:cNvPr id="0" name=""/>
        <dsp:cNvSpPr/>
      </dsp:nvSpPr>
      <dsp:spPr>
        <a:xfrm>
          <a:off x="5652868" y="1025456"/>
          <a:ext cx="1771209" cy="1228636"/>
        </a:xfrm>
        <a:prstGeom prst="ellipse">
          <a:avLst/>
        </a:prstGeom>
        <a:solidFill>
          <a:schemeClr val="accent4">
            <a:hueOff val="9904866"/>
            <a:satOff val="35221"/>
            <a:lumOff val="796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2">
                  <a:lumMod val="50000"/>
                </a:schemeClr>
              </a:solidFill>
            </a:rPr>
            <a:t>BUSINESS MODELS BASED ON BLOCKCHAIN TECHNOLOGY  </a:t>
          </a:r>
          <a:endParaRPr lang="en-CY" sz="11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5912256" y="1205386"/>
        <a:ext cx="1252433" cy="868776"/>
      </dsp:txXfrm>
    </dsp:sp>
    <dsp:sp modelId="{F2B37DAF-A42A-40F3-99D8-6D8809A9E423}">
      <dsp:nvSpPr>
        <dsp:cNvPr id="0" name=""/>
        <dsp:cNvSpPr/>
      </dsp:nvSpPr>
      <dsp:spPr>
        <a:xfrm>
          <a:off x="2383625" y="1331787"/>
          <a:ext cx="243591" cy="243567"/>
        </a:xfrm>
        <a:prstGeom prst="ellipse">
          <a:avLst/>
        </a:prstGeom>
        <a:solidFill>
          <a:schemeClr val="accent4">
            <a:hueOff val="10523920"/>
            <a:satOff val="37423"/>
            <a:lumOff val="846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B7C94-4804-4F49-9B90-1B3385005393}">
      <dsp:nvSpPr>
        <dsp:cNvPr id="0" name=""/>
        <dsp:cNvSpPr/>
      </dsp:nvSpPr>
      <dsp:spPr>
        <a:xfrm>
          <a:off x="5460578" y="369234"/>
          <a:ext cx="243591" cy="243567"/>
        </a:xfrm>
        <a:prstGeom prst="ellipse">
          <a:avLst/>
        </a:prstGeom>
        <a:solidFill>
          <a:schemeClr val="accent4">
            <a:hueOff val="11142974"/>
            <a:satOff val="39624"/>
            <a:lumOff val="89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0E8D3-FD51-43BF-B5B0-6127317803B7}">
      <dsp:nvSpPr>
        <dsp:cNvPr id="0" name=""/>
        <dsp:cNvSpPr/>
      </dsp:nvSpPr>
      <dsp:spPr>
        <a:xfrm>
          <a:off x="10386662" y="1516337"/>
          <a:ext cx="1605258" cy="1604766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4F786-546B-4DDE-BCCA-3D59ACB1DDFD}">
      <dsp:nvSpPr>
        <dsp:cNvPr id="0" name=""/>
        <dsp:cNvSpPr/>
      </dsp:nvSpPr>
      <dsp:spPr>
        <a:xfrm>
          <a:off x="10441199" y="1569839"/>
          <a:ext cx="1497371" cy="14977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Local expertise tech companies, advisors, academia </a:t>
          </a:r>
          <a:endParaRPr lang="en-CY" sz="1200" b="1" kern="1200" dirty="0"/>
        </a:p>
      </dsp:txBody>
      <dsp:txXfrm>
        <a:off x="10654601" y="1783845"/>
        <a:ext cx="1069381" cy="1069750"/>
      </dsp:txXfrm>
    </dsp:sp>
    <dsp:sp modelId="{8EE20D9D-59A2-4F9A-8BF2-8C536863702A}">
      <dsp:nvSpPr>
        <dsp:cNvPr id="0" name=""/>
        <dsp:cNvSpPr/>
      </dsp:nvSpPr>
      <dsp:spPr>
        <a:xfrm rot="2700000">
          <a:off x="8685307" y="1487492"/>
          <a:ext cx="1604845" cy="1604845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0"/>
            <a:satOff val="0"/>
            <a:lumOff val="7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6D953-19D3-4099-8BFC-6FEA0E1A5332}">
      <dsp:nvSpPr>
        <dsp:cNvPr id="0" name=""/>
        <dsp:cNvSpPr/>
      </dsp:nvSpPr>
      <dsp:spPr>
        <a:xfrm>
          <a:off x="8712962" y="1528860"/>
          <a:ext cx="1497371" cy="14977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7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CySEC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welcoming technological   innovative methods in AML procedures</a:t>
          </a:r>
        </a:p>
      </dsp:txBody>
      <dsp:txXfrm>
        <a:off x="8926364" y="1742866"/>
        <a:ext cx="1069381" cy="1069750"/>
      </dsp:txXfrm>
    </dsp:sp>
    <dsp:sp modelId="{E268ECD5-4A7F-4100-BFC3-347F0BC6719F}">
      <dsp:nvSpPr>
        <dsp:cNvPr id="0" name=""/>
        <dsp:cNvSpPr/>
      </dsp:nvSpPr>
      <dsp:spPr>
        <a:xfrm rot="2700000">
          <a:off x="7071430" y="1516157"/>
          <a:ext cx="1604845" cy="1604845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0"/>
            <a:satOff val="0"/>
            <a:lumOff val="151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D7C20-8E25-4657-8B87-67FA95DD1AF6}">
      <dsp:nvSpPr>
        <dsp:cNvPr id="0" name=""/>
        <dsp:cNvSpPr/>
      </dsp:nvSpPr>
      <dsp:spPr>
        <a:xfrm>
          <a:off x="7161954" y="1538910"/>
          <a:ext cx="1497371" cy="14977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15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Draft bill implementing 5</a:t>
          </a:r>
          <a:r>
            <a:rPr lang="en-US" sz="1200" b="1" kern="1200" baseline="30000" dirty="0"/>
            <a:t>th</a:t>
          </a:r>
          <a:r>
            <a:rPr lang="en-US" sz="1200" b="1" kern="1200" dirty="0"/>
            <a:t> AMLD with reference to cryptoassets, wallets, platforms </a:t>
          </a:r>
        </a:p>
      </dsp:txBody>
      <dsp:txXfrm>
        <a:off x="7376542" y="1752916"/>
        <a:ext cx="1069381" cy="1069750"/>
      </dsp:txXfrm>
    </dsp:sp>
    <dsp:sp modelId="{ED7CED6D-8679-4D6E-A8C0-AAC51D7B017B}">
      <dsp:nvSpPr>
        <dsp:cNvPr id="0" name=""/>
        <dsp:cNvSpPr/>
      </dsp:nvSpPr>
      <dsp:spPr>
        <a:xfrm rot="2700000">
          <a:off x="5412821" y="1516157"/>
          <a:ext cx="1604845" cy="1604845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0"/>
            <a:satOff val="0"/>
            <a:lumOff val="226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8441D-9DBE-46A3-81CF-FE4AE734029F}">
      <dsp:nvSpPr>
        <dsp:cNvPr id="0" name=""/>
        <dsp:cNvSpPr/>
      </dsp:nvSpPr>
      <dsp:spPr>
        <a:xfrm>
          <a:off x="5466558" y="1569839"/>
          <a:ext cx="1497371" cy="14977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226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Deputy Ministry of Research and  Innovation</a:t>
          </a:r>
        </a:p>
      </dsp:txBody>
      <dsp:txXfrm>
        <a:off x="5679960" y="1783845"/>
        <a:ext cx="1069381" cy="1069750"/>
      </dsp:txXfrm>
    </dsp:sp>
    <dsp:sp modelId="{3B944F3C-4ED9-4FBA-94CB-E0EA46FAD725}">
      <dsp:nvSpPr>
        <dsp:cNvPr id="0" name=""/>
        <dsp:cNvSpPr/>
      </dsp:nvSpPr>
      <dsp:spPr>
        <a:xfrm rot="2700000">
          <a:off x="3754212" y="1516157"/>
          <a:ext cx="1604845" cy="1604845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0"/>
            <a:satOff val="0"/>
            <a:lumOff val="226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EE199-44D4-453E-BBBB-265D446BBCF2}">
      <dsp:nvSpPr>
        <dsp:cNvPr id="0" name=""/>
        <dsp:cNvSpPr/>
      </dsp:nvSpPr>
      <dsp:spPr>
        <a:xfrm>
          <a:off x="3807949" y="1569839"/>
          <a:ext cx="1497371" cy="14977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226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Initiating Blockchain  legislative framework drafting  </a:t>
          </a:r>
          <a:endParaRPr lang="en-CY" sz="1200" b="1" kern="1200" dirty="0"/>
        </a:p>
      </dsp:txBody>
      <dsp:txXfrm>
        <a:off x="4021351" y="1783845"/>
        <a:ext cx="1069381" cy="1069750"/>
      </dsp:txXfrm>
    </dsp:sp>
    <dsp:sp modelId="{600B8575-B9E6-40BB-8445-647065B1746C}">
      <dsp:nvSpPr>
        <dsp:cNvPr id="0" name=""/>
        <dsp:cNvSpPr/>
      </dsp:nvSpPr>
      <dsp:spPr>
        <a:xfrm rot="2700000">
          <a:off x="2096789" y="1516157"/>
          <a:ext cx="1604845" cy="1604845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0"/>
            <a:satOff val="0"/>
            <a:lumOff val="151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9CE91-FD26-4B91-8D94-A8D0CB06E459}">
      <dsp:nvSpPr>
        <dsp:cNvPr id="0" name=""/>
        <dsp:cNvSpPr/>
      </dsp:nvSpPr>
      <dsp:spPr>
        <a:xfrm>
          <a:off x="2160241" y="1569704"/>
          <a:ext cx="1497371" cy="14977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15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Launch of Innovation Hub by CySEC </a:t>
          </a:r>
        </a:p>
      </dsp:txBody>
      <dsp:txXfrm>
        <a:off x="2374829" y="1783710"/>
        <a:ext cx="1069381" cy="1069750"/>
      </dsp:txXfrm>
    </dsp:sp>
    <dsp:sp modelId="{23B0109B-CD2B-4F41-BEEC-5A98CE7EE8D2}">
      <dsp:nvSpPr>
        <dsp:cNvPr id="0" name=""/>
        <dsp:cNvSpPr/>
      </dsp:nvSpPr>
      <dsp:spPr>
        <a:xfrm rot="2700000">
          <a:off x="438180" y="1516157"/>
          <a:ext cx="1604845" cy="1604845"/>
        </a:xfrm>
        <a:prstGeom prst="teardrop">
          <a:avLst>
            <a:gd name="adj" fmla="val 100000"/>
          </a:avLst>
        </a:prstGeom>
        <a:solidFill>
          <a:schemeClr val="accent3">
            <a:shade val="50000"/>
            <a:hueOff val="0"/>
            <a:satOff val="0"/>
            <a:lumOff val="7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5A6CC-6CED-456E-8911-38DFFC497D52}">
      <dsp:nvSpPr>
        <dsp:cNvPr id="0" name=""/>
        <dsp:cNvSpPr/>
      </dsp:nvSpPr>
      <dsp:spPr>
        <a:xfrm>
          <a:off x="491917" y="1569839"/>
          <a:ext cx="1497371" cy="14977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50000"/>
              <a:hueOff val="0"/>
              <a:satOff val="0"/>
              <a:lumOff val="7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National Strategy on Blockchain</a:t>
          </a:r>
          <a:endParaRPr lang="en-CY" sz="12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705319" y="1783845"/>
        <a:ext cx="1069381" cy="1069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F3A1AC-9FC9-4ECF-AA48-B5971ADB8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726" cy="497685"/>
          </a:xfrm>
          <a:prstGeom prst="rect">
            <a:avLst/>
          </a:prstGeom>
        </p:spPr>
        <p:txBody>
          <a:bodyPr vert="horz" lIns="91844" tIns="45923" rIns="91844" bIns="45923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82149-FF8B-4852-9361-BABE21E7C4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3644" y="1"/>
            <a:ext cx="2972724" cy="497685"/>
          </a:xfrm>
          <a:prstGeom prst="rect">
            <a:avLst/>
          </a:prstGeom>
        </p:spPr>
        <p:txBody>
          <a:bodyPr vert="horz" lIns="91844" tIns="45923" rIns="91844" bIns="45923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7AB0DF-1DBD-4CFF-BDE7-85BB88FEF505}" type="datetimeFigureOut">
              <a:rPr lang="en-GB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FB04F-3EAF-4649-8CC9-20250FD223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993"/>
            <a:ext cx="2972726" cy="497685"/>
          </a:xfrm>
          <a:prstGeom prst="rect">
            <a:avLst/>
          </a:prstGeom>
        </p:spPr>
        <p:txBody>
          <a:bodyPr vert="horz" lIns="91844" tIns="45923" rIns="91844" bIns="45923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8885B-B478-4A82-A713-EA1EDEF7AD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3644" y="9447993"/>
            <a:ext cx="2972724" cy="497685"/>
          </a:xfrm>
          <a:prstGeom prst="rect">
            <a:avLst/>
          </a:prstGeom>
        </p:spPr>
        <p:txBody>
          <a:bodyPr vert="horz" wrap="square" lIns="91844" tIns="45923" rIns="91844" bIns="459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CCB3DBB-272B-46A2-8A73-9057B5C869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230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4B2FFE-BE7E-470D-B710-025F8A6683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726" cy="497685"/>
          </a:xfrm>
          <a:prstGeom prst="rect">
            <a:avLst/>
          </a:prstGeom>
        </p:spPr>
        <p:txBody>
          <a:bodyPr vert="horz" lIns="91844" tIns="45923" rIns="91844" bIns="45923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ADA7E-ED64-4A09-BB3C-EAF9120AFE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3644" y="1"/>
            <a:ext cx="2972724" cy="497685"/>
          </a:xfrm>
          <a:prstGeom prst="rect">
            <a:avLst/>
          </a:prstGeom>
        </p:spPr>
        <p:txBody>
          <a:bodyPr vert="horz" lIns="91844" tIns="45923" rIns="91844" bIns="45923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270C0D1-EB10-4E4C-8DF4-F2EEE670D33C}" type="datetimeFigureOut">
              <a:rPr lang="en-GB"/>
              <a:pPr>
                <a:defRPr/>
              </a:pPr>
              <a:t>06/11/2020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5FC23E-84B2-418E-934D-6FD3F9C6FA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4538"/>
            <a:ext cx="6632575" cy="3732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4" tIns="45923" rIns="91844" bIns="459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743C65-DF19-4388-9C6E-38896D039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639" y="4725597"/>
            <a:ext cx="5486727" cy="4475953"/>
          </a:xfrm>
          <a:prstGeom prst="rect">
            <a:avLst/>
          </a:prstGeom>
        </p:spPr>
        <p:txBody>
          <a:bodyPr vert="horz" lIns="91844" tIns="45923" rIns="91844" bIns="459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ECC5-5D46-4DB1-8084-BC9D79D065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7993"/>
            <a:ext cx="2972726" cy="497685"/>
          </a:xfrm>
          <a:prstGeom prst="rect">
            <a:avLst/>
          </a:prstGeom>
        </p:spPr>
        <p:txBody>
          <a:bodyPr vert="horz" lIns="91844" tIns="45923" rIns="91844" bIns="45923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1FA1-0897-4806-A09C-5A9ACC944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3644" y="9447993"/>
            <a:ext cx="2972724" cy="497685"/>
          </a:xfrm>
          <a:prstGeom prst="rect">
            <a:avLst/>
          </a:prstGeom>
        </p:spPr>
        <p:txBody>
          <a:bodyPr vert="horz" wrap="square" lIns="91844" tIns="45923" rIns="91844" bIns="459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B36560F-95B4-4C33-964E-D391BE4EDB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75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3" y="725488"/>
            <a:ext cx="6437312" cy="3622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692C3-DEF1-4B72-81F2-5CF11A04B97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Kinanis Fiduciaries Limited</a:t>
            </a:r>
          </a:p>
        </p:txBody>
      </p:sp>
    </p:spTree>
    <p:extLst>
      <p:ext uri="{BB962C8B-B14F-4D97-AF65-F5344CB8AC3E}">
        <p14:creationId xmlns:p14="http://schemas.microsoft.com/office/powerpoint/2010/main" val="44250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9019F-E4EB-439C-992B-041A286C6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EFC8C1-1411-416D-A5AE-76D5DF39FA1D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A9B9A-53B9-4E20-A1D1-998845EAD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372" y="1484784"/>
            <a:ext cx="11151029" cy="4536504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8E03A70-E48E-40A3-8AFC-FB6EBA9E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60648"/>
            <a:ext cx="9217023" cy="864096"/>
          </a:xfrm>
          <a:prstGeom prst="rect">
            <a:avLst/>
          </a:prstGeom>
        </p:spPr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5838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28D2-0E83-47AD-925C-5F2731DEFB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7BB12-849B-454B-A35B-A7206A7AE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B53A5-E552-4C23-BD0E-D696E0C6D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DD8AB-73EC-46F6-8C04-CF70E1BB33DD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4747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04811E5-06C1-4C07-BAC5-BD486F573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7423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8"/>
            <a:ext cx="8462731" cy="9882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A3F7F-FEC5-4974-AF0E-D3A1DB0E8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9225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9088-FF6E-4CF8-A3CC-0720198AE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591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372" y="1484784"/>
            <a:ext cx="11151029" cy="4536504"/>
          </a:xfrm>
        </p:spPr>
        <p:txBody>
          <a:bodyPr/>
          <a:lstStyle>
            <a:lvl1pPr marL="0" indent="0" algn="l">
              <a:buNone/>
              <a:defRPr sz="2000"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94531-BD9C-428F-9BB1-14595017DB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98EEA9B-C5D1-4CA6-BF4E-804988EC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60648"/>
            <a:ext cx="9217023" cy="8640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8535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372" y="1484787"/>
            <a:ext cx="11151029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5780EF8-230F-442E-9BFD-BA8D9E1EE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51222"/>
            <a:ext cx="9217023" cy="8640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C25D2B0-BFDB-49C1-9E85-A04A425415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209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D26B8A6-98FD-40D0-B1F9-2E467417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60648"/>
            <a:ext cx="9217023" cy="8640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D9054CB-294F-44D5-B41E-BAA80FDC94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3669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372" y="1628803"/>
            <a:ext cx="11151029" cy="4320479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6849ECB-42C9-4BCA-A2E9-F3898896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260648"/>
            <a:ext cx="9217023" cy="8640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73F7294-59FB-4E31-87E9-A1CBDDA07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880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C079DE49-764C-4F47-94E2-03BDE5C3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50" y="303240"/>
            <a:ext cx="9409045" cy="82150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3A73836-1AE0-486E-BF1B-C61A47975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362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8"/>
            <a:ext cx="8462731" cy="9882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6766A97-CF6B-4592-9788-79834CD68F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324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With Tit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6528"/>
            <a:ext cx="8462731" cy="9882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B66CA96-F0BC-4022-972E-34ED02691E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3610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60B597D-D6CD-4142-8B95-D9BFB56B2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496600" y="6589861"/>
            <a:ext cx="542528" cy="22351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1C0197-3D36-4006-98F3-6A90CB5D4C91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783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B40C2D7F-7A8F-4279-8EA8-9CBC64E9C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altLang="en-US"/>
              <a:t>Click to edit Master text styles</a:t>
            </a:r>
          </a:p>
          <a:p>
            <a:pPr lvl="1"/>
            <a:r>
              <a:rPr lang="el-GR" altLang="en-US"/>
              <a:t>Second level</a:t>
            </a:r>
          </a:p>
          <a:p>
            <a:pPr lvl="2"/>
            <a:r>
              <a:rPr lang="el-GR" altLang="en-US"/>
              <a:t>Third level</a:t>
            </a:r>
          </a:p>
          <a:p>
            <a:pPr lvl="3"/>
            <a:r>
              <a:rPr lang="el-GR" altLang="en-US"/>
              <a:t>Fourth level</a:t>
            </a:r>
          </a:p>
          <a:p>
            <a:pPr lvl="4"/>
            <a:r>
              <a:rPr lang="el-GR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8A9956D-92FC-4DA7-BDCB-1ECEC19220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72597" y="6517856"/>
            <a:ext cx="542528" cy="22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50" smtClean="0"/>
            </a:lvl1pPr>
          </a:lstStyle>
          <a:p>
            <a:pPr>
              <a:defRPr/>
            </a:pPr>
            <a:fld id="{BEEFC8C1-1411-416D-A5AE-76D5DF39FA1D}" type="slidenum">
              <a:rPr lang="el-GR" smtClean="0"/>
              <a:pPr>
                <a:defRPr/>
              </a:pPr>
              <a:t>‹#›</a:t>
            </a:fld>
            <a:endParaRPr lang="el-GR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A5BA0-8B67-4531-820D-5A43F10E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627" y="310142"/>
            <a:ext cx="7104789" cy="843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7" r:id="rId2"/>
    <p:sldLayoutId id="2147483757" r:id="rId3"/>
    <p:sldLayoutId id="2147483768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i="1" dirty="0"/>
          </a:p>
          <a:p>
            <a:pPr marL="0" indent="0" algn="ctr">
              <a:buNone/>
            </a:pPr>
            <a:r>
              <a:rPr lang="en-GB" sz="3200" b="1" i="1" dirty="0">
                <a:latin typeface="+mj-lt"/>
              </a:rPr>
              <a:t>Blockchain: The Cyprus Initiative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	Andri Michael- Lawyer </a:t>
            </a:r>
          </a:p>
          <a:p>
            <a:pPr marL="0" indent="0">
              <a:buNone/>
            </a:pPr>
            <a:r>
              <a:rPr lang="en-GB" sz="2000" dirty="0"/>
              <a:t>	Partner </a:t>
            </a:r>
          </a:p>
          <a:p>
            <a:pPr marL="0" indent="0" algn="r">
              <a:buNone/>
            </a:pPr>
            <a:endParaRPr lang="en-GB" sz="2000" dirty="0"/>
          </a:p>
          <a:p>
            <a:pPr marL="0" indent="0" algn="r">
              <a:buNone/>
            </a:pPr>
            <a:r>
              <a:rPr lang="en-GB" sz="20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E57D5-85CE-4F42-9D06-6F2F1283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5165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17BC7F-F5D3-4787-A3BD-CDDCFE5289A4}" type="slidenum">
              <a:rPr lang="el-GR" smtClean="0"/>
              <a:pPr>
                <a:defRPr/>
              </a:pPr>
              <a:t>2</a:t>
            </a:fld>
            <a:endParaRPr lang="el-GR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B744FE4-135D-42A3-A40B-727A85EF12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0350"/>
            <a:ext cx="9217025" cy="865188"/>
          </a:xfrm>
        </p:spPr>
        <p:txBody>
          <a:bodyPr/>
          <a:lstStyle/>
          <a:p>
            <a:pPr algn="l"/>
            <a:r>
              <a:rPr lang="en-GB" b="1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7832B0-B148-4B86-9213-E36C5D9D4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4258057"/>
              </p:ext>
            </p:extLst>
          </p:nvPr>
        </p:nvGraphicFramePr>
        <p:xfrm>
          <a:off x="1797546" y="728700"/>
          <a:ext cx="9073008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1CAE285-FF3A-4014-A065-DAC619386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84" y="388906"/>
            <a:ext cx="5306568" cy="6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B8121-763A-440C-9888-1809C694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C0197-3D36-4006-98F3-6A90CB5D4C91}" type="slidenum">
              <a:rPr lang="el-GR" smtClean="0"/>
              <a:pPr>
                <a:defRPr/>
              </a:pPr>
              <a:t>3</a:t>
            </a:fld>
            <a:endParaRPr lang="el-GR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2CDB656E-DC72-4CD2-9CB6-5A2B007D7A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484313"/>
            <a:ext cx="11150600" cy="4537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CY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1ACFB09-6657-4555-B004-22FBE22C06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025734"/>
              </p:ext>
            </p:extLst>
          </p:nvPr>
        </p:nvGraphicFramePr>
        <p:xfrm>
          <a:off x="-312712" y="1307846"/>
          <a:ext cx="12097344" cy="4637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35F112-F7B0-438A-93E1-E057BA8ACE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85" y="524368"/>
            <a:ext cx="2024016" cy="1647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22A94D-F142-46A2-94D2-62BF684055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2114" y="876860"/>
            <a:ext cx="6633023" cy="10668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652F57-0FF7-4C7C-A969-BDFC3EF250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424" y="4306794"/>
            <a:ext cx="1444877" cy="1066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6E1F51-D9BD-4C38-8680-AD692F4F30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66192" y="4353092"/>
            <a:ext cx="1339881" cy="109460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5AFB498-7741-49E8-A1AC-D38DE82F93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5897" y="4366947"/>
            <a:ext cx="148755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113F-42F7-4304-BD80-CD0C25061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485" y="1628800"/>
            <a:ext cx="11151029" cy="4320479"/>
          </a:xfrm>
        </p:spPr>
        <p:txBody>
          <a:bodyPr anchor="t"/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Drafting of national umbrella legislation empowering the issuance of secondary legislation by competent authorities 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Regulating token ownership, smart contracts, taxonomy  of tokens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Not aiming to regulate cryptoassets qualifying as financial  instrument under separate legislative regime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Cryptoassets not qualifying as financial instruments and cryptoasset service providers under a separate legislative regime – legal certainly as to tokenisation of businesses</a:t>
            </a:r>
          </a:p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400" dirty="0"/>
              <a:t>Challenges ahead –applications of technology that fall under existing national regime  or upcoming EU legislation on cryptoassets (MICA) and DLT market infrastructures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Y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353149-CE34-4CEC-B2C8-C170D38F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GB" sz="2400" b="1" dirty="0"/>
            </a:br>
            <a:r>
              <a:rPr lang="en-GB" sz="3600" b="1" dirty="0"/>
              <a:t>Legal Framework  </a:t>
            </a:r>
            <a:br>
              <a:rPr lang="en-CY" sz="2400" b="1" dirty="0"/>
            </a:br>
            <a:br>
              <a:rPr lang="en-GB" sz="2400" b="1" dirty="0"/>
            </a:br>
            <a:endParaRPr lang="en-CY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73B0F-DF72-4C7F-8C9D-7374CB2F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C0197-3D36-4006-98F3-6A90CB5D4C91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57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69F105-85EA-4F8A-8949-85C667152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371" y="1268760"/>
            <a:ext cx="11151031" cy="4680523"/>
          </a:xfrm>
        </p:spPr>
        <p:txBody>
          <a:bodyPr anchor="t"/>
          <a:lstStyle/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000" dirty="0"/>
              <a:t>Impact of digitalisation of financial  transactions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000" dirty="0"/>
              <a:t>Offerings of financial  instruments or other investment  products by means of technology 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000" dirty="0"/>
              <a:t>Security tokens offerings</a:t>
            </a:r>
          </a:p>
          <a:p>
            <a:pPr marL="285750" indent="-285750"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GB" sz="2000" dirty="0"/>
              <a:t>Tokenisation of real estate or other assets </a:t>
            </a:r>
          </a:p>
          <a:p>
            <a:pPr>
              <a:buClr>
                <a:srgbClr val="002060"/>
              </a:buClr>
            </a:pPr>
            <a:endParaRPr lang="en-GB" sz="2000" dirty="0"/>
          </a:p>
          <a:p>
            <a:r>
              <a:rPr lang="en-GB" sz="2400" i="1" dirty="0">
                <a:solidFill>
                  <a:srgbClr val="C00000"/>
                </a:solidFill>
              </a:rPr>
              <a:t>Opportunity or Challenge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Compliance  with existing legal framework </a:t>
            </a:r>
            <a:r>
              <a:rPr lang="en-GB" sz="2000">
                <a:solidFill>
                  <a:srgbClr val="002060"/>
                </a:solidFill>
              </a:rPr>
              <a:t>(MiFID II, </a:t>
            </a:r>
            <a:r>
              <a:rPr lang="en-GB" sz="2000" dirty="0">
                <a:solidFill>
                  <a:srgbClr val="002060"/>
                </a:solidFill>
              </a:rPr>
              <a:t>laws on capital markets and IPOs)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Secondary trading  of financial instruments and platforms for security tokens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Enable the tokenisation of companies and modernise companies law to embrace such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Enable the tokenisation of investment funds and modernise funds law to embrace such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rgbClr val="002060"/>
                </a:solidFill>
              </a:rPr>
              <a:t>Implementation of technology in public sector e.g. Land Registry  </a:t>
            </a:r>
          </a:p>
          <a:p>
            <a:endParaRPr lang="en-GB" sz="20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sz="1800" b="1" dirty="0"/>
          </a:p>
          <a:p>
            <a:endParaRPr lang="en-GB" sz="1800" b="1" dirty="0"/>
          </a:p>
          <a:p>
            <a:endParaRPr lang="en-CY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8E40E-65EC-41E1-8105-EAAC094A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71" y="404664"/>
            <a:ext cx="9217023" cy="720080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b="1" dirty="0"/>
              <a:t>Blockchain in the financial sector </a:t>
            </a:r>
            <a:br>
              <a:rPr lang="en-GB" sz="3100" b="1" dirty="0"/>
            </a:br>
            <a:endParaRPr lang="en-CY" sz="3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E2A5F-EB66-43E3-878D-5FF620B1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C0197-3D36-4006-98F3-6A90CB5D4C91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6357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1355D-0764-420C-88D8-2C6F940BF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sz="3600" b="1" dirty="0"/>
              <a:t>Thank you </a:t>
            </a:r>
          </a:p>
          <a:p>
            <a:pPr algn="ctr"/>
            <a:endParaRPr lang="en-CY" sz="36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08026-1554-4338-9683-CAC8322A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/>
              <a:t> </a:t>
            </a:r>
            <a:endParaRPr lang="en-CY" b="1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FD975-C2E9-4324-9515-C02BA0E3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C0197-3D36-4006-98F3-6A90CB5D4C91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444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Words>290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Default Design</vt:lpstr>
      <vt:lpstr>PowerPoint Presentation</vt:lpstr>
      <vt:lpstr> </vt:lpstr>
      <vt:lpstr>PowerPoint Presentation</vt:lpstr>
      <vt:lpstr> Legal Framework    </vt:lpstr>
      <vt:lpstr>Blockchain in the financial sector  </vt:lpstr>
      <vt:lpstr> </vt:lpstr>
    </vt:vector>
  </TitlesOfParts>
  <Company>Kinanis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Neoklis Neokleous</dc:creator>
  <cp:lastModifiedBy>Andri Michael</cp:lastModifiedBy>
  <cp:revision>458</cp:revision>
  <cp:lastPrinted>2020-11-05T14:26:05Z</cp:lastPrinted>
  <dcterms:created xsi:type="dcterms:W3CDTF">2007-12-11T06:08:39Z</dcterms:created>
  <dcterms:modified xsi:type="dcterms:W3CDTF">2020-11-06T06:04:14Z</dcterms:modified>
</cp:coreProperties>
</file>