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dokia@christianaaristidou.com" userId="c8844a78-5729-4985-b594-09e031c6ddd5" providerId="ADAL" clId="{3C25FEF9-B176-405C-92A6-A2A635FB2E53}"/>
    <pc:docChg chg="custSel modSld">
      <pc:chgData name="evdokia@christianaaristidou.com" userId="c8844a78-5729-4985-b594-09e031c6ddd5" providerId="ADAL" clId="{3C25FEF9-B176-405C-92A6-A2A635FB2E53}" dt="2020-11-05T14:54:47.490" v="4" actId="20577"/>
      <pc:docMkLst>
        <pc:docMk/>
      </pc:docMkLst>
      <pc:sldChg chg="modSp mod">
        <pc:chgData name="evdokia@christianaaristidou.com" userId="c8844a78-5729-4985-b594-09e031c6ddd5" providerId="ADAL" clId="{3C25FEF9-B176-405C-92A6-A2A635FB2E53}" dt="2020-11-05T14:54:47.490" v="4" actId="20577"/>
        <pc:sldMkLst>
          <pc:docMk/>
          <pc:sldMk cId="3059560945" sldId="256"/>
        </pc:sldMkLst>
        <pc:spChg chg="mod">
          <ac:chgData name="evdokia@christianaaristidou.com" userId="c8844a78-5729-4985-b594-09e031c6ddd5" providerId="ADAL" clId="{3C25FEF9-B176-405C-92A6-A2A635FB2E53}" dt="2020-11-05T14:54:47.490" v="4" actId="20577"/>
          <ac:spMkLst>
            <pc:docMk/>
            <pc:sldMk cId="3059560945" sldId="256"/>
            <ac:spMk id="2" creationId="{149EE37B-677B-43A4-B3AC-34EEB27113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FE10-F664-4B6C-8A26-D32FCDA9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0EAA3-4C0A-4AE2-9FE2-334C5D3B8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3A05-B43F-4130-BEA0-C0681D49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FBF8-2422-4EA1-964B-FF01751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9ECA-E760-432A-9F9E-23DC9D2E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1628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9F21-FEC7-492A-9C0C-BAD77B9A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6765-84F0-49B1-9ACF-EB1768A7E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5FA6-023A-486E-99DA-EA61C485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8A00-15E1-4D73-8C59-99A7C964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A813-AB7E-4EAA-A663-07C78AC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976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B9CC6-E6AB-4D2F-A5AF-C19E1B3C5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C41F8-1E81-4871-9609-7175186C9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5A56-1A70-4E33-BDF1-05A8C94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1AD1-67D8-492A-9D69-2E8479B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CA35-8A4E-47D9-A2EB-9BD2B7F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099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2609-08CE-4028-8619-EB765ED9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49F4-F2D9-4DB7-958A-1AD5153C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AABD-D7CD-43FD-A890-23C1F4EA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0C39-4841-4CBF-9507-8B57F45E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CEFD-A531-4B62-940D-25B9AE1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198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5718-83D4-43E8-BDC7-A2F9A0D9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3A84F-D905-45AE-9280-2B569AB5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E02D-F387-4B14-9425-12336B7E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2000-746F-404B-83DD-28AD054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156C-B2EF-440D-AF16-342EFE4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054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0B41-8FE8-427A-AF1D-B4D1618F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7A40-2C64-4C04-8AB6-371484F3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CD962-1639-4D1B-B099-DE2A9E0E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F3F8-58A5-4383-B1D4-87DC4D4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13D9-B834-4677-B4EA-93D2B420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0F5-D480-456F-8699-25BA55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6141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D32B-14B4-4142-B444-ED9F255D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B40BE-A4C8-40B6-AEF4-1B529AC5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36BF-9B7D-4402-8C44-A06C50A34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8F38-0ED3-445B-8EC0-D299961A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5B106-4588-468E-8C34-8777B5F8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E31C6-A612-47F3-9810-E2A93317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27EB0-344A-402E-A18C-B6FA750D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4BE6B-7655-433B-A995-6BB923AC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130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1D6C-AFEE-4D80-9223-A2C3336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8F86-F5EA-4950-8D3E-3C45BFDF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D77A0-0896-4D83-B26E-2EC3DEAA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759D1-A162-412B-9AD1-70C92D71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970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A100D-4B7C-4D08-A6EE-12F0E086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4602-D1FC-468A-815A-183E854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2F0E7-48AD-40A5-BDEC-9AB1A165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763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23D-2CFD-4473-AD7B-FDA42913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4714-20A5-4D2E-9325-30E33FF8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18E7-753A-4A94-9DF1-C682750C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665B8-727D-41C7-BC5D-78508A91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E678-793B-492F-B586-DEEF320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6E3A-91B7-4D55-ADA2-4A9B0828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7151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4CC-DE8E-4EF6-8BAA-CA59382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B3F9F-2DC3-4A51-8CF9-9EC26203C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B114A-53F1-4C2A-A4A9-DEAB4001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547DE-30A0-4677-82AC-29E9D8C0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FCFF-A15C-4086-9F33-110901A6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02D2-A59B-467F-88D1-7C057054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68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B4C80-3C51-4979-84CB-9E5D2B86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CE45-ACF4-406F-802A-405A8D53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A695-819C-4A0A-9E3B-A35A4107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15C7-5EC9-4D85-87F4-43531EEE57FF}" type="datetimeFigureOut">
              <a:rPr lang="en-CY" smtClean="0"/>
              <a:t>05/11/2020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1CE2-675B-48DB-B036-760F3FB6B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DEBA-8514-4CEB-8D02-9DEC75EC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E3CA-C928-485C-8039-671DDE35B187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99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37B-677B-43A4-B3AC-34EEB271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Tokenization in Real Estate: </a:t>
            </a:r>
            <a:br>
              <a:rPr lang="en-US" dirty="0"/>
            </a:br>
            <a:r>
              <a:rPr lang="en-US" dirty="0"/>
              <a:t>Steps and Considerations for Successful Implementation</a:t>
            </a:r>
            <a:endParaRPr lang="en-C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E3AFA-3B59-4015-99B6-C054D38DA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Christiana Aristidou </a:t>
            </a:r>
            <a:endParaRPr lang="en-CY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211CD4-1E1B-48B3-B0BA-77FBD916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2" y="5435600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943D-7F8B-4A7F-A077-164B9F2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Tokenization 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959A-89F0-438F-B24E-4E7FA791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Process of moving non-digital, real-life assets to a digital form (token), using blockchain. </a:t>
            </a:r>
          </a:p>
          <a:p>
            <a:pPr algn="just"/>
            <a:r>
              <a:rPr lang="en-US" sz="2400" dirty="0"/>
              <a:t>Tokenization enables fractionalized ownership. </a:t>
            </a:r>
          </a:p>
          <a:p>
            <a:pPr algn="just"/>
            <a:r>
              <a:rPr lang="en-US" sz="2400" dirty="0"/>
              <a:t>Growth of tokenization, primarily in financial industries. </a:t>
            </a:r>
          </a:p>
          <a:p>
            <a:pPr algn="just"/>
            <a:r>
              <a:rPr lang="en-US" sz="2400" dirty="0"/>
              <a:t>Real estate</a:t>
            </a:r>
          </a:p>
          <a:p>
            <a:pPr lvl="1" algn="just"/>
            <a:r>
              <a:rPr lang="en-US" dirty="0"/>
              <a:t>Could benefit from tokenization, </a:t>
            </a:r>
          </a:p>
          <a:p>
            <a:pPr lvl="1" algn="just"/>
            <a:r>
              <a:rPr lang="en-US" dirty="0"/>
              <a:t>Significant value-creation potential. </a:t>
            </a:r>
          </a:p>
          <a:p>
            <a:endParaRPr lang="en-CY" sz="2400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D08EA91-BFF5-487C-9C31-CEEE8B0A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2" y="5435600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EFD0-DD25-4F4A-99C7-56FC5990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 of tokenization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B4FB-AF46-40A6-9432-825CE352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Opens access to investment to a wider pool of investors at a global scale. </a:t>
            </a:r>
          </a:p>
          <a:p>
            <a:pPr algn="just"/>
            <a:r>
              <a:rPr lang="en-US" sz="2400" dirty="0"/>
              <a:t>Helps liquid the, currently, illiquid real estate market. </a:t>
            </a:r>
          </a:p>
          <a:p>
            <a:pPr algn="just"/>
            <a:r>
              <a:rPr lang="en-US" sz="2400" dirty="0"/>
              <a:t>Security and transparency</a:t>
            </a:r>
          </a:p>
          <a:p>
            <a:pPr algn="just"/>
            <a:r>
              <a:rPr lang="en-US" sz="2400" dirty="0"/>
              <a:t>Efficiency gains:</a:t>
            </a:r>
          </a:p>
          <a:p>
            <a:pPr lvl="1" algn="just"/>
            <a:r>
              <a:rPr lang="en-US" dirty="0"/>
              <a:t>Blockchain enables the fast, secure, and transparent execution and settlement of real estate transactions, </a:t>
            </a:r>
          </a:p>
          <a:p>
            <a:pPr lvl="1" algn="just"/>
            <a:r>
              <a:rPr lang="en-US" dirty="0"/>
              <a:t>Smart contracts automates real-estate processes. </a:t>
            </a:r>
          </a:p>
          <a:p>
            <a:pPr algn="just"/>
            <a:r>
              <a:rPr lang="en-US" sz="2400" dirty="0"/>
              <a:t>Flexibility</a:t>
            </a:r>
          </a:p>
          <a:p>
            <a:pPr marL="457200" lvl="1" indent="0">
              <a:buNone/>
            </a:pPr>
            <a:endParaRPr lang="en-CY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EC5595-8592-4577-B119-C1909EB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2" y="5435600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E5243-3319-415A-A326-3B0F132D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Ways to tokenize real estate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23AC-57A3-467E-871F-0C4ABADC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Tokenization of the property itself </a:t>
            </a:r>
          </a:p>
          <a:p>
            <a:pPr algn="just"/>
            <a:r>
              <a:rPr lang="en-US" sz="2400" dirty="0"/>
              <a:t>Tokenization of ownership interest, or profit-entitlement (dividend, for example) in a legal entity: </a:t>
            </a:r>
          </a:p>
          <a:p>
            <a:pPr lvl="1" algn="just"/>
            <a:r>
              <a:rPr lang="en-US" dirty="0"/>
              <a:t>Company, or fund that owns the property,</a:t>
            </a:r>
          </a:p>
          <a:p>
            <a:pPr lvl="1" algn="just"/>
            <a:r>
              <a:rPr lang="en-US" dirty="0"/>
              <a:t>Company, or fund that owns interest in another entity that owns the property. Typically, this involves a Special Purpose Vehicle (SPV), set up for the purpose of carrying out the tokenization.</a:t>
            </a:r>
          </a:p>
          <a:p>
            <a:pPr algn="just"/>
            <a:r>
              <a:rPr lang="en-US" sz="2400" dirty="0"/>
              <a:t>Tokenization of debt secured/backed by the property</a:t>
            </a:r>
          </a:p>
          <a:p>
            <a:pPr algn="just"/>
            <a:r>
              <a:rPr lang="en-US" sz="2400" dirty="0"/>
              <a:t>Tokenization of right to income/revenue from the property</a:t>
            </a:r>
          </a:p>
          <a:p>
            <a:endParaRPr lang="en-US" sz="24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5B6EF74-38BA-4A1E-849F-6798C6AB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2" y="5435600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931B-E5D1-45FD-9E4D-87263BC5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Tokenization steps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E1CB-F136-4899-B790-BE5BDF26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Structure tokenization,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Implement tokenization on blockchain,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Token distribution,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Post-tokenization actions,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Secondary trading. </a:t>
            </a:r>
            <a:endParaRPr lang="en-CY" sz="240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8129E6-0336-4557-9E31-A8875D77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2" y="5435600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0335-FD06-4612-ACEB-3CB14B2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Tokenization steps (cont’d)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CE57-6F5C-45BE-A6AE-263694E1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012494"/>
            <a:ext cx="9708995" cy="4845506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Structure tokenization</a:t>
            </a:r>
          </a:p>
          <a:p>
            <a:pPr lvl="1"/>
            <a:r>
              <a:rPr lang="en-US" sz="1600" dirty="0"/>
              <a:t>Identify needs and consider whether tokenization resolves these needs, </a:t>
            </a:r>
          </a:p>
          <a:p>
            <a:pPr lvl="1"/>
            <a:r>
              <a:rPr lang="en-US" sz="1600" dirty="0"/>
              <a:t>Decide on the </a:t>
            </a:r>
            <a:r>
              <a:rPr lang="en-US" sz="1600" b="1" dirty="0"/>
              <a:t>way and terms to tokenize real estate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/>
              <a:t>Selection of </a:t>
            </a:r>
            <a:r>
              <a:rPr lang="en-US" sz="1600" b="1" dirty="0"/>
              <a:t>legal entity </a:t>
            </a:r>
            <a:r>
              <a:rPr lang="en-US" sz="1600" dirty="0"/>
              <a:t>(company, fund), and </a:t>
            </a:r>
            <a:r>
              <a:rPr lang="en-US" sz="1600" b="1" dirty="0"/>
              <a:t>structure</a:t>
            </a:r>
            <a:r>
              <a:rPr lang="en-US" sz="1600" dirty="0"/>
              <a:t> of such entity (SPV?),</a:t>
            </a:r>
          </a:p>
          <a:p>
            <a:pPr lvl="1"/>
            <a:r>
              <a:rPr lang="en-US" sz="1600" dirty="0"/>
              <a:t>Identify </a:t>
            </a:r>
            <a:r>
              <a:rPr lang="en-US" sz="1600" b="1" dirty="0"/>
              <a:t>target investor base</a:t>
            </a:r>
            <a:r>
              <a:rPr lang="en-US" sz="1600" dirty="0"/>
              <a:t>: assess the market and the potential to attract investors, consider their jurisdiction, assess investor demand and consider potential return and liquidity impact, </a:t>
            </a:r>
          </a:p>
          <a:p>
            <a:pPr lvl="1"/>
            <a:r>
              <a:rPr lang="en-US" sz="1600" b="1" dirty="0"/>
              <a:t>Jurisdiction</a:t>
            </a:r>
            <a:r>
              <a:rPr lang="en-US" sz="1600" dirty="0"/>
              <a:t> of token issuance, by reference to target investor base, the applicable laws and regulations (securities law framework), and the necessary licenses and </a:t>
            </a:r>
            <a:r>
              <a:rPr lang="en-US" sz="1600" dirty="0" err="1"/>
              <a:t>authorisations</a:t>
            </a:r>
            <a:r>
              <a:rPr lang="en-US" sz="1600" dirty="0"/>
              <a:t> needed, </a:t>
            </a:r>
          </a:p>
          <a:p>
            <a:pPr lvl="1"/>
            <a:r>
              <a:rPr lang="en-US" sz="1600" dirty="0"/>
              <a:t>Determine </a:t>
            </a:r>
            <a:r>
              <a:rPr lang="en-US" sz="1600" b="1" dirty="0"/>
              <a:t>compliance and reporting </a:t>
            </a:r>
            <a:r>
              <a:rPr lang="en-US" sz="1600" dirty="0"/>
              <a:t>obligations, </a:t>
            </a:r>
          </a:p>
          <a:p>
            <a:pPr lvl="1"/>
            <a:r>
              <a:rPr lang="en-US" sz="1600" b="1" dirty="0"/>
              <a:t>Tax implications</a:t>
            </a:r>
            <a:r>
              <a:rPr lang="en-US" sz="1600" dirty="0"/>
              <a:t>, </a:t>
            </a:r>
          </a:p>
          <a:p>
            <a:pPr lvl="1"/>
            <a:r>
              <a:rPr lang="en-US" sz="1600" b="1" dirty="0"/>
              <a:t>Accounting considerations</a:t>
            </a:r>
            <a:r>
              <a:rPr lang="en-US" sz="1600" dirty="0"/>
              <a:t>, </a:t>
            </a:r>
          </a:p>
          <a:p>
            <a:pPr lvl="1"/>
            <a:r>
              <a:rPr lang="en-US" sz="1600" b="1" dirty="0"/>
              <a:t>Valuation</a:t>
            </a:r>
            <a:r>
              <a:rPr lang="en-US" sz="1600" dirty="0"/>
              <a:t> of tokens, </a:t>
            </a:r>
          </a:p>
          <a:p>
            <a:pPr lvl="1"/>
            <a:r>
              <a:rPr lang="en-US" sz="1600" dirty="0"/>
              <a:t>Determine </a:t>
            </a:r>
            <a:r>
              <a:rPr lang="en-US" sz="1600" b="1" dirty="0"/>
              <a:t>capital commitment.</a:t>
            </a:r>
          </a:p>
          <a:p>
            <a:pPr lvl="1"/>
            <a:endParaRPr lang="en-US" sz="1600" b="1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600" b="1" dirty="0">
                <a:sym typeface="Wingdings" panose="05000000000000000000" pitchFamily="2" charset="2"/>
              </a:rPr>
              <a:t>Collaboration of legal, tax, and financial advisors, valuators, accountants, real-estate professionals,  blockchain technologists, and blockchain-market experts.  </a:t>
            </a:r>
          </a:p>
          <a:p>
            <a:pPr marL="457200" lvl="1" indent="0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Y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sz="1000" dirty="0"/>
          </a:p>
          <a:p>
            <a:pPr marL="457200" lvl="1" indent="0">
              <a:buNone/>
            </a:pPr>
            <a:endParaRPr lang="en-CY" sz="1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F319553-0C5B-49BC-897C-C910E753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06" y="5591537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21F42-E039-4A11-A793-BF98C384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Tokenization steps (cont’d) 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B966-F672-4962-8011-75825F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2. Implement tokenization on blockchain</a:t>
            </a:r>
          </a:p>
          <a:p>
            <a:pPr lvl="1"/>
            <a:r>
              <a:rPr lang="en-US" dirty="0"/>
              <a:t>Select </a:t>
            </a:r>
            <a:r>
              <a:rPr lang="en-US" b="1" dirty="0"/>
              <a:t>blockchain type </a:t>
            </a:r>
            <a:r>
              <a:rPr lang="en-US" dirty="0"/>
              <a:t>and properties (permissioned-</a:t>
            </a:r>
            <a:r>
              <a:rPr lang="en-US"/>
              <a:t>permissionless</a:t>
            </a:r>
            <a:r>
              <a:rPr lang="en-US" dirty="0"/>
              <a:t>, access and consensus controls </a:t>
            </a:r>
            <a:r>
              <a:rPr lang="en-US"/>
              <a:t>etc</a:t>
            </a:r>
            <a:r>
              <a:rPr lang="en-US" dirty="0"/>
              <a:t>) </a:t>
            </a:r>
            <a:endParaRPr lang="en-US"/>
          </a:p>
          <a:p>
            <a:pPr lvl="1"/>
            <a:r>
              <a:rPr lang="en-US" dirty="0"/>
              <a:t>Design </a:t>
            </a:r>
            <a:r>
              <a:rPr lang="en-US" b="1" dirty="0"/>
              <a:t>Digital Register of Members</a:t>
            </a:r>
            <a:r>
              <a:rPr lang="en-US" dirty="0"/>
              <a:t>, where token holders are updated, </a:t>
            </a:r>
            <a:endParaRPr lang="en-US"/>
          </a:p>
          <a:p>
            <a:pPr lvl="1"/>
            <a:r>
              <a:rPr lang="en-US" b="1" dirty="0"/>
              <a:t>Smart Contract </a:t>
            </a:r>
            <a:r>
              <a:rPr lang="en-US" dirty="0"/>
              <a:t>implementation. This involves proper recording of smart contract terms, in collaboration of the advisors (primarily legal advisors), with programmers. </a:t>
            </a:r>
            <a:endParaRPr lang="en-US" b="1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63F618-3545-4FED-9DFF-272806C4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06" y="5591537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8F126-742C-4419-85D0-C4BCCD67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Tokenization steps (cont’d) 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912-E91D-49EF-8157-4A5EF043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012494"/>
            <a:ext cx="9708995" cy="4723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600" dirty="0"/>
              <a:t>. Token Distribution</a:t>
            </a:r>
          </a:p>
          <a:p>
            <a:pPr lvl="1"/>
            <a:r>
              <a:rPr lang="en-US" sz="1600" dirty="0"/>
              <a:t>Provided that the design and structuring of the tokenization is in place, and all technical implementation to blockchain and smart contracts is decided, token is distributed. </a:t>
            </a:r>
          </a:p>
          <a:p>
            <a:pPr lvl="1"/>
            <a:r>
              <a:rPr lang="en-US" sz="1600" dirty="0"/>
              <a:t>Implementation and execution of tokenization, starting from marketing and offering tokens for sale. </a:t>
            </a:r>
          </a:p>
          <a:p>
            <a:pPr marL="0" indent="0">
              <a:buNone/>
            </a:pPr>
            <a:r>
              <a:rPr lang="en-US" sz="1600" dirty="0"/>
              <a:t>4. Post-tokenization </a:t>
            </a:r>
          </a:p>
          <a:p>
            <a:pPr lvl="1"/>
            <a:r>
              <a:rPr lang="en-US" sz="1600" dirty="0"/>
              <a:t>Settlement of token transactions (purchase-sale, and transfer of tokens). </a:t>
            </a:r>
          </a:p>
          <a:p>
            <a:pPr lvl="1"/>
            <a:r>
              <a:rPr lang="en-US" sz="1600" dirty="0"/>
              <a:t>Execution of token terms and distribution entitlements, such as dividends, bond payments. Smart contracts are instrumental. </a:t>
            </a:r>
          </a:p>
          <a:p>
            <a:pPr marL="0" indent="0">
              <a:buNone/>
            </a:pPr>
            <a:r>
              <a:rPr lang="en-US" sz="1600" dirty="0"/>
              <a:t>5. Secondary trading</a:t>
            </a:r>
          </a:p>
          <a:p>
            <a:pPr lvl="1"/>
            <a:r>
              <a:rPr lang="en-US" sz="1600" dirty="0"/>
              <a:t>Many projects involve secondary trading, to crypto-trading venues/</a:t>
            </a:r>
            <a:r>
              <a:rPr lang="en-US" sz="1600" dirty="0" err="1"/>
              <a:t>cryptoexchanges</a:t>
            </a:r>
            <a:r>
              <a:rPr lang="en-US" sz="1600" dirty="0"/>
              <a:t>. This is not necessary, but in the context of real estate unlocks liquidity potential. </a:t>
            </a:r>
          </a:p>
          <a:p>
            <a:pPr lvl="1"/>
            <a:r>
              <a:rPr lang="en-US" sz="1600" dirty="0"/>
              <a:t>Select appropriate venues, based on investor onboarding controls, security and compliance requirements, and trading activity.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D33654-9DA4-4E70-BBE8-F349C87A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06" y="5591537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BA78-54EF-46FB-A2B9-06E7F4B1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CY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4183-CD59-4E63-8398-26C1134E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Tokenization has significant value-creation potential in real estate. </a:t>
            </a:r>
          </a:p>
          <a:p>
            <a:r>
              <a:rPr lang="en-US" sz="2400"/>
              <a:t>It involves various considerations. </a:t>
            </a:r>
          </a:p>
          <a:p>
            <a:r>
              <a:rPr lang="en-US" sz="2400"/>
              <a:t>It may be broadly divided into different stages for easi</a:t>
            </a:r>
          </a:p>
          <a:p>
            <a:r>
              <a:rPr lang="en-US" sz="2400">
                <a:latin typeface="Calibri (body)"/>
              </a:rPr>
              <a:t>Not an easy task, it constitutes a collaborative effort among </a:t>
            </a:r>
            <a:r>
              <a:rPr lang="en-US" sz="240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legal, tax, financial, accounting advisors, technologists, programmers, and blockchain experts, and real-estate market experts. </a:t>
            </a:r>
            <a:endParaRPr lang="en-CY" sz="2400">
              <a:latin typeface="Calibri (body)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75E893-AEF6-4A3B-809F-364B8634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06" y="5591537"/>
            <a:ext cx="1048767" cy="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Wingdings</vt:lpstr>
      <vt:lpstr>Office Theme</vt:lpstr>
      <vt:lpstr>Tokenization in Real Estate:  Steps and Considerations for Successful Implementation</vt:lpstr>
      <vt:lpstr>Tokenization </vt:lpstr>
      <vt:lpstr>Benefits of tokenization</vt:lpstr>
      <vt:lpstr>Ways to tokenize real estate</vt:lpstr>
      <vt:lpstr>Tokenization steps</vt:lpstr>
      <vt:lpstr>Tokenization steps (cont’d)</vt:lpstr>
      <vt:lpstr>Tokenization steps (cont’d) </vt:lpstr>
      <vt:lpstr>Tokenization steps (cont’d)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Tokenization in real estate</dc:title>
  <dc:creator>evdokia@christianaaristidou.com</dc:creator>
  <cp:lastModifiedBy>evdokia@christianaaristidou.com</cp:lastModifiedBy>
  <cp:revision>3</cp:revision>
  <dcterms:created xsi:type="dcterms:W3CDTF">2020-10-27T14:42:04Z</dcterms:created>
  <dcterms:modified xsi:type="dcterms:W3CDTF">2020-11-05T14:55:44Z</dcterms:modified>
</cp:coreProperties>
</file>