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21388388" cy="3027521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408113" indent="-9509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2817813" indent="-19034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225925" indent="-28543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5635625" indent="-38068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DD1"/>
    <a:srgbClr val="3366FF"/>
    <a:srgbClr val="121212"/>
    <a:srgbClr val="F5B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96" y="-7374"/>
      </p:cViewPr>
      <p:guideLst>
        <p:guide orient="horz" pos="9536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9325" y="685800"/>
            <a:ext cx="24193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/>
              <a:t>Textmasterformate durch Klicken bearbeiten</a:t>
            </a:r>
          </a:p>
          <a:p>
            <a:pPr lvl="1"/>
            <a:r>
              <a:rPr lang="en-US" altLang="de-DE" noProof="0"/>
              <a:t>Zweite Ebene</a:t>
            </a:r>
          </a:p>
          <a:p>
            <a:pPr lvl="2"/>
            <a:r>
              <a:rPr lang="en-US" altLang="de-DE" noProof="0"/>
              <a:t>Dritte Ebene</a:t>
            </a:r>
          </a:p>
          <a:p>
            <a:pPr lvl="3"/>
            <a:r>
              <a:rPr lang="en-US" altLang="de-DE" noProof="0"/>
              <a:t>Vierte Ebene</a:t>
            </a:r>
          </a:p>
          <a:p>
            <a:pPr lvl="4"/>
            <a:r>
              <a:rPr lang="en-US" alt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C2DBD0-3014-41A1-9A30-E06B1639EB6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87443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1408113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2817813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4225925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5635625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7044995" algn="l" defTabSz="2817998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8453994" algn="l" defTabSz="2817998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9862993" algn="l" defTabSz="2817998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11271992" algn="l" defTabSz="2817998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3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3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3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3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327A60-5605-4ECB-B450-25D8EE6FADC7}" type="slidenum">
              <a:rPr lang="en-US" altLang="de-DE" sz="1200" smtClean="0"/>
              <a:pPr>
                <a:spcBef>
                  <a:spcPct val="0"/>
                </a:spcBef>
              </a:pPr>
              <a:t>1</a:t>
            </a:fld>
            <a:endParaRPr lang="en-US" altLang="de-DE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2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4129" y="9402784"/>
            <a:ext cx="18180130" cy="649170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08258" y="17155955"/>
            <a:ext cx="14971872" cy="7738618"/>
          </a:xfrm>
        </p:spPr>
        <p:txBody>
          <a:bodyPr/>
          <a:lstStyle>
            <a:lvl1pPr marL="0" indent="0" algn="ctr">
              <a:buNone/>
              <a:defRPr/>
            </a:lvl1pPr>
            <a:lvl2pPr marL="1408999" indent="0" algn="ctr">
              <a:buNone/>
              <a:defRPr/>
            </a:lvl2pPr>
            <a:lvl3pPr marL="2817998" indent="0" algn="ctr">
              <a:buNone/>
              <a:defRPr/>
            </a:lvl3pPr>
            <a:lvl4pPr marL="4226997" indent="0" algn="ctr">
              <a:buNone/>
              <a:defRPr/>
            </a:lvl4pPr>
            <a:lvl5pPr marL="5635996" indent="0" algn="ctr">
              <a:buNone/>
              <a:defRPr/>
            </a:lvl5pPr>
            <a:lvl6pPr marL="7044995" indent="0" algn="ctr">
              <a:buNone/>
              <a:defRPr/>
            </a:lvl6pPr>
            <a:lvl7pPr marL="8453994" indent="0" algn="ctr">
              <a:buNone/>
              <a:defRPr/>
            </a:lvl7pPr>
            <a:lvl8pPr marL="9862993" indent="0" algn="ctr">
              <a:buNone/>
              <a:defRPr/>
            </a:lvl8pPr>
            <a:lvl9pPr marL="11271992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D9A4-3A30-4ECB-9C87-0EA381696A3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3464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C0F2B-1C2A-48A6-AE83-EA88DAE89C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81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506581" y="1212949"/>
            <a:ext cx="4812387" cy="2583096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9420" y="1212949"/>
            <a:ext cx="13961864" cy="2583096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3FC9D-A544-4DC8-A892-74EC06D3AA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6054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20DC7-1DD0-48CA-96F1-F360D2810BC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9235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8298" y="19455707"/>
            <a:ext cx="18180130" cy="6011378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88298" y="12833006"/>
            <a:ext cx="18180130" cy="6622701"/>
          </a:xfrm>
        </p:spPr>
        <p:txBody>
          <a:bodyPr anchor="b"/>
          <a:lstStyle>
            <a:lvl1pPr marL="0" indent="0">
              <a:buNone/>
              <a:defRPr sz="6200"/>
            </a:lvl1pPr>
            <a:lvl2pPr marL="1408999" indent="0">
              <a:buNone/>
              <a:defRPr sz="5500"/>
            </a:lvl2pPr>
            <a:lvl3pPr marL="2817998" indent="0">
              <a:buNone/>
              <a:defRPr sz="4900"/>
            </a:lvl3pPr>
            <a:lvl4pPr marL="4226997" indent="0">
              <a:buNone/>
              <a:defRPr sz="4300"/>
            </a:lvl4pPr>
            <a:lvl5pPr marL="5635996" indent="0">
              <a:buNone/>
              <a:defRPr sz="4300"/>
            </a:lvl5pPr>
            <a:lvl6pPr marL="7044995" indent="0">
              <a:buNone/>
              <a:defRPr sz="4300"/>
            </a:lvl6pPr>
            <a:lvl7pPr marL="8453994" indent="0">
              <a:buNone/>
              <a:defRPr sz="4300"/>
            </a:lvl7pPr>
            <a:lvl8pPr marL="9862993" indent="0">
              <a:buNone/>
              <a:defRPr sz="4300"/>
            </a:lvl8pPr>
            <a:lvl9pPr marL="11271992" indent="0">
              <a:buNone/>
              <a:defRPr sz="43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A0251-EF61-44CD-A48D-16E651AD1C6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4378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9419" y="7064218"/>
            <a:ext cx="9387126" cy="19979700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31843" y="7064218"/>
            <a:ext cx="9387126" cy="19979700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B0540-5626-4178-9147-CE367065B92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604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419" y="6777963"/>
            <a:ext cx="9451491" cy="2823746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99" indent="0">
              <a:buNone/>
              <a:defRPr sz="6200" b="1"/>
            </a:lvl2pPr>
            <a:lvl3pPr marL="2817998" indent="0">
              <a:buNone/>
              <a:defRPr sz="5500" b="1"/>
            </a:lvl3pPr>
            <a:lvl4pPr marL="4226997" indent="0">
              <a:buNone/>
              <a:defRPr sz="4900" b="1"/>
            </a:lvl4pPr>
            <a:lvl5pPr marL="5635996" indent="0">
              <a:buNone/>
              <a:defRPr sz="4900" b="1"/>
            </a:lvl5pPr>
            <a:lvl6pPr marL="7044995" indent="0">
              <a:buNone/>
              <a:defRPr sz="4900" b="1"/>
            </a:lvl6pPr>
            <a:lvl7pPr marL="8453994" indent="0">
              <a:buNone/>
              <a:defRPr sz="4900" b="1"/>
            </a:lvl7pPr>
            <a:lvl8pPr marL="9862993" indent="0">
              <a:buNone/>
              <a:defRPr sz="4900" b="1"/>
            </a:lvl8pPr>
            <a:lvl9pPr marL="11271992" indent="0">
              <a:buNone/>
              <a:defRPr sz="49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419" y="9601707"/>
            <a:ext cx="9451491" cy="17442209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867483" y="6777963"/>
            <a:ext cx="9451487" cy="2823746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99" indent="0">
              <a:buNone/>
              <a:defRPr sz="6200" b="1"/>
            </a:lvl2pPr>
            <a:lvl3pPr marL="2817998" indent="0">
              <a:buNone/>
              <a:defRPr sz="5500" b="1"/>
            </a:lvl3pPr>
            <a:lvl4pPr marL="4226997" indent="0">
              <a:buNone/>
              <a:defRPr sz="4900" b="1"/>
            </a:lvl4pPr>
            <a:lvl5pPr marL="5635996" indent="0">
              <a:buNone/>
              <a:defRPr sz="4900" b="1"/>
            </a:lvl5pPr>
            <a:lvl6pPr marL="7044995" indent="0">
              <a:buNone/>
              <a:defRPr sz="4900" b="1"/>
            </a:lvl6pPr>
            <a:lvl7pPr marL="8453994" indent="0">
              <a:buNone/>
              <a:defRPr sz="4900" b="1"/>
            </a:lvl7pPr>
            <a:lvl8pPr marL="9862993" indent="0">
              <a:buNone/>
              <a:defRPr sz="4900" b="1"/>
            </a:lvl8pPr>
            <a:lvl9pPr marL="11271992" indent="0">
              <a:buNone/>
              <a:defRPr sz="49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867483" y="9601707"/>
            <a:ext cx="9451487" cy="17442209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04287-EBB2-47DD-BF6C-8FA24461BBE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6561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F98D9-71AC-4403-AF94-8D0DF6AE333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062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B3310-A73D-414E-9A94-5AB65EFF81E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80553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419" y="1203247"/>
            <a:ext cx="7035395" cy="5133201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2267" y="1203247"/>
            <a:ext cx="11956701" cy="25840671"/>
          </a:xfrm>
        </p:spPr>
        <p:txBody>
          <a:bodyPr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9419" y="6336447"/>
            <a:ext cx="7035395" cy="20707469"/>
          </a:xfrm>
        </p:spPr>
        <p:txBody>
          <a:bodyPr/>
          <a:lstStyle>
            <a:lvl1pPr marL="0" indent="0">
              <a:buNone/>
              <a:defRPr sz="4300"/>
            </a:lvl1pPr>
            <a:lvl2pPr marL="1408999" indent="0">
              <a:buNone/>
              <a:defRPr sz="3700"/>
            </a:lvl2pPr>
            <a:lvl3pPr marL="2817998" indent="0">
              <a:buNone/>
              <a:defRPr sz="3100"/>
            </a:lvl3pPr>
            <a:lvl4pPr marL="4226997" indent="0">
              <a:buNone/>
              <a:defRPr sz="2800"/>
            </a:lvl4pPr>
            <a:lvl5pPr marL="5635996" indent="0">
              <a:buNone/>
              <a:defRPr sz="2800"/>
            </a:lvl5pPr>
            <a:lvl6pPr marL="7044995" indent="0">
              <a:buNone/>
              <a:defRPr sz="2800"/>
            </a:lvl6pPr>
            <a:lvl7pPr marL="8453994" indent="0">
              <a:buNone/>
              <a:defRPr sz="2800"/>
            </a:lvl7pPr>
            <a:lvl8pPr marL="9862993" indent="0">
              <a:buNone/>
              <a:defRPr sz="2800"/>
            </a:lvl8pPr>
            <a:lvl9pPr marL="11271992" indent="0">
              <a:buNone/>
              <a:defRPr sz="2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0D110-2E44-4E9B-B2E9-929EA63FF5B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145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3512" y="21192649"/>
            <a:ext cx="12833033" cy="2503527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93512" y="2707303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99" indent="0">
              <a:buNone/>
              <a:defRPr sz="8600"/>
            </a:lvl2pPr>
            <a:lvl3pPr marL="2817998" indent="0">
              <a:buNone/>
              <a:defRPr sz="7400"/>
            </a:lvl3pPr>
            <a:lvl4pPr marL="4226997" indent="0">
              <a:buNone/>
              <a:defRPr sz="6200"/>
            </a:lvl4pPr>
            <a:lvl5pPr marL="5635996" indent="0">
              <a:buNone/>
              <a:defRPr sz="6200"/>
            </a:lvl5pPr>
            <a:lvl6pPr marL="7044995" indent="0">
              <a:buNone/>
              <a:defRPr sz="6200"/>
            </a:lvl6pPr>
            <a:lvl7pPr marL="8453994" indent="0">
              <a:buNone/>
              <a:defRPr sz="6200"/>
            </a:lvl7pPr>
            <a:lvl8pPr marL="9862993" indent="0">
              <a:buNone/>
              <a:defRPr sz="6200"/>
            </a:lvl8pPr>
            <a:lvl9pPr marL="11271992" indent="0">
              <a:buNone/>
              <a:defRPr sz="62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93512" y="23696177"/>
            <a:ext cx="12833033" cy="3551515"/>
          </a:xfrm>
        </p:spPr>
        <p:txBody>
          <a:bodyPr/>
          <a:lstStyle>
            <a:lvl1pPr marL="0" indent="0">
              <a:buNone/>
              <a:defRPr sz="4300"/>
            </a:lvl1pPr>
            <a:lvl2pPr marL="1408999" indent="0">
              <a:buNone/>
              <a:defRPr sz="3700"/>
            </a:lvl2pPr>
            <a:lvl3pPr marL="2817998" indent="0">
              <a:buNone/>
              <a:defRPr sz="3100"/>
            </a:lvl3pPr>
            <a:lvl4pPr marL="4226997" indent="0">
              <a:buNone/>
              <a:defRPr sz="2800"/>
            </a:lvl4pPr>
            <a:lvl5pPr marL="5635996" indent="0">
              <a:buNone/>
              <a:defRPr sz="2800"/>
            </a:lvl5pPr>
            <a:lvl6pPr marL="7044995" indent="0">
              <a:buNone/>
              <a:defRPr sz="2800"/>
            </a:lvl6pPr>
            <a:lvl7pPr marL="8453994" indent="0">
              <a:buNone/>
              <a:defRPr sz="2800"/>
            </a:lvl7pPr>
            <a:lvl8pPr marL="9862993" indent="0">
              <a:buNone/>
              <a:defRPr sz="2800"/>
            </a:lvl8pPr>
            <a:lvl9pPr marL="11271992" indent="0">
              <a:buNone/>
              <a:defRPr sz="2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4549A-A1A1-44FC-8363-CAF95949AF1B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786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1212850"/>
            <a:ext cx="19248438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1800" tIns="140900" rIns="281800" bIns="1409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975" y="7064375"/>
            <a:ext cx="19248438" cy="1998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1800" tIns="140900" rIns="281800" bIns="1409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Textmasterformate durch Klicken bearbeiten</a:t>
            </a:r>
          </a:p>
          <a:p>
            <a:pPr lvl="1"/>
            <a:r>
              <a:rPr lang="en-US" altLang="de-DE"/>
              <a:t>Zweite Ebene</a:t>
            </a:r>
          </a:p>
          <a:p>
            <a:pPr lvl="2"/>
            <a:r>
              <a:rPr lang="en-US" altLang="de-DE"/>
              <a:t>Dritte Ebene</a:t>
            </a:r>
          </a:p>
          <a:p>
            <a:pPr lvl="3"/>
            <a:r>
              <a:rPr lang="en-US" altLang="de-DE"/>
              <a:t>Vierte Ebene</a:t>
            </a:r>
          </a:p>
          <a:p>
            <a:pPr lvl="4"/>
            <a:r>
              <a:rPr lang="en-US" alt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975" y="27568525"/>
            <a:ext cx="498951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1800" tIns="140900" rIns="281800" bIns="14090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263" y="27568525"/>
            <a:ext cx="677386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1800" tIns="140900" rIns="281800" bIns="1409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8900" y="27568525"/>
            <a:ext cx="498951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1800" tIns="140900" rIns="281800" bIns="1409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300"/>
            </a:lvl1pPr>
          </a:lstStyle>
          <a:p>
            <a:pPr>
              <a:defRPr/>
            </a:pPr>
            <a:fld id="{15EF8379-01AB-4135-B05E-4C03A5ED19A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1408999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</a:defRPr>
      </a:lvl6pPr>
      <a:lvl7pPr marL="2817998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</a:defRPr>
      </a:lvl7pPr>
      <a:lvl8pPr marL="4226997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</a:defRPr>
      </a:lvl8pPr>
      <a:lvl9pPr marL="5635996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</a:defRPr>
      </a:lvl9pPr>
    </p:titleStyle>
    <p:bodyStyle>
      <a:lvl1pPr marL="1055688" indent="-1055688" algn="l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289175" indent="-879475" algn="l" rtl="0" eaLnBrk="0" fontAlgn="base" hangingPunct="0">
        <a:spcBef>
          <a:spcPct val="20000"/>
        </a:spcBef>
        <a:spcAft>
          <a:spcPct val="0"/>
        </a:spcAft>
        <a:buChar char="–"/>
        <a:defRPr sz="8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3521075" indent="-703263" algn="l" rtl="0" eaLnBrk="0" fontAlgn="base" hangingPunct="0">
        <a:spcBef>
          <a:spcPct val="20000"/>
        </a:spcBef>
        <a:spcAft>
          <a:spcPct val="0"/>
        </a:spcAft>
        <a:buChar char="•"/>
        <a:defRPr sz="7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4930775" indent="-703263" algn="l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6340475" indent="-703263" algn="l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7749494" indent="-704499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9158493" indent="-704499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10567492" indent="-704499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11976491" indent="-704499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17998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99" algn="l" defTabSz="2817998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998" algn="l" defTabSz="2817998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997" algn="l" defTabSz="2817998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996" algn="l" defTabSz="2817998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995" algn="l" defTabSz="2817998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994" algn="l" defTabSz="2817998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993" algn="l" defTabSz="2817998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992" algn="l" defTabSz="2817998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lectr0Nik/lecture_iot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Silhouette_HSRT_Grau_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22588"/>
            <a:ext cx="21386800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0" y="1990725"/>
            <a:ext cx="21388388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00" tIns="140900" rIns="281800" bIns="140900">
            <a:spAutoFit/>
          </a:bodyPr>
          <a:lstStyle>
            <a:lvl1pPr>
              <a:spcBef>
                <a:spcPct val="20000"/>
              </a:spcBef>
              <a:buChar char="•"/>
              <a:defRPr sz="9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7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6000" b="1" dirty="0" smtClean="0">
                <a:latin typeface="Verdana" panose="020B0604030504040204" pitchFamily="34" charset="0"/>
              </a:rPr>
              <a:t>Tageslichtwecker</a:t>
            </a:r>
            <a:endParaRPr lang="de-DE" altLang="de-DE" sz="6000" b="1" dirty="0">
              <a:latin typeface="Verdana" panose="020B0604030504040204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1931988" y="5078413"/>
            <a:ext cx="17584737" cy="0"/>
          </a:xfrm>
          <a:prstGeom prst="line">
            <a:avLst/>
          </a:prstGeom>
          <a:ln w="28575">
            <a:solidFill>
              <a:srgbClr val="F5BA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931988" y="1801813"/>
            <a:ext cx="17584737" cy="0"/>
          </a:xfrm>
          <a:prstGeom prst="line">
            <a:avLst/>
          </a:prstGeom>
          <a:ln w="28575">
            <a:solidFill>
              <a:srgbClr val="F5BA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8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388" y="430213"/>
            <a:ext cx="40655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Bild 1" descr="Logo_HHZ_LUF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430213"/>
            <a:ext cx="66897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/>
        </p:nvSpPr>
        <p:spPr>
          <a:xfrm>
            <a:off x="179388" y="29387800"/>
            <a:ext cx="863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320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  <a:ea typeface="ＭＳ Ｐゴシック" charset="0"/>
                <a:cs typeface="ＭＳ Ｐゴシック" charset="0"/>
              </a:rPr>
              <a:t>Reutlingen University, Herman Hollerith Zentrum 	              									</a:t>
            </a:r>
          </a:p>
        </p:txBody>
      </p:sp>
      <p:sp>
        <p:nvSpPr>
          <p:cNvPr id="17" name="Rechteck 16"/>
          <p:cNvSpPr/>
          <p:nvPr/>
        </p:nvSpPr>
        <p:spPr>
          <a:xfrm>
            <a:off x="18543588" y="29386213"/>
            <a:ext cx="2616200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de-DE" sz="320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  <a:ea typeface="ＭＳ Ｐゴシック" charset="0"/>
                <a:cs typeface="ＭＳ Ｐゴシック" charset="0"/>
              </a:rPr>
              <a:t>www.hhz.de</a:t>
            </a:r>
          </a:p>
        </p:txBody>
      </p:sp>
      <p:sp>
        <p:nvSpPr>
          <p:cNvPr id="3082" name="Rechteck 17"/>
          <p:cNvSpPr>
            <a:spLocks noChangeArrowheads="1"/>
          </p:cNvSpPr>
          <p:nvPr/>
        </p:nvSpPr>
        <p:spPr bwMode="auto">
          <a:xfrm>
            <a:off x="0" y="2944813"/>
            <a:ext cx="2138838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9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7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de-DE" sz="2800" dirty="0">
                <a:latin typeface="Verdana" panose="020B0604030504040204" pitchFamily="34" charset="0"/>
              </a:rPr>
              <a:t>Awraam Fanariotis, </a:t>
            </a:r>
            <a:r>
              <a:rPr lang="de-DE" altLang="de-DE" sz="2800" dirty="0" smtClean="0">
                <a:latin typeface="Verdana" panose="020B0604030504040204" pitchFamily="34" charset="0"/>
              </a:rPr>
              <a:t>Nikita </a:t>
            </a:r>
            <a:r>
              <a:rPr lang="de-DE" altLang="de-DE" sz="2800" dirty="0" err="1" smtClean="0">
                <a:latin typeface="Verdana" panose="020B0604030504040204" pitchFamily="34" charset="0"/>
              </a:rPr>
              <a:t>Kolytschew</a:t>
            </a:r>
            <a:endParaRPr lang="de-DE" altLang="de-DE" sz="2800" dirty="0">
              <a:latin typeface="Verdana" panose="020B060403050404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de-DE" sz="2400" dirty="0">
                <a:latin typeface="Verdana" panose="020B0604030504040204" pitchFamily="34" charset="0"/>
              </a:rPr>
              <a:t>Reutlingen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>
                <a:latin typeface="Verdana" panose="020B0604030504040204" pitchFamily="34" charset="0"/>
              </a:rPr>
              <a:t>Awraam.Fanariotis@student.reutlingen-university.de, </a:t>
            </a:r>
            <a:r>
              <a:rPr lang="de-DE" altLang="de-DE" sz="2400" dirty="0" smtClean="0">
                <a:latin typeface="Verdana" panose="020B0604030504040204" pitchFamily="34" charset="0"/>
              </a:rPr>
              <a:t>Nikita.Kolytschew@student.reutlingen-university.de</a:t>
            </a:r>
            <a:endParaRPr lang="de-DE" altLang="de-DE" sz="2400" dirty="0">
              <a:latin typeface="Verdan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931988" y="5492750"/>
            <a:ext cx="8458200" cy="5410200"/>
          </a:xfrm>
          <a:prstGeom prst="rect">
            <a:avLst/>
          </a:prstGeom>
          <a:noFill/>
          <a:ln w="28575">
            <a:solidFill>
              <a:srgbClr val="F5BA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spcAft>
                <a:spcPts val="3000"/>
              </a:spcAft>
              <a:defRPr/>
            </a:pPr>
            <a:r>
              <a:rPr lang="de-DE" sz="4000" dirty="0" smtClean="0">
                <a:latin typeface="Verdana"/>
                <a:cs typeface="Verdana"/>
              </a:rPr>
              <a:t>Idee für den Prototypen</a:t>
            </a:r>
            <a:endParaRPr lang="de-DE" sz="4000" dirty="0" smtClean="0">
              <a:latin typeface="Verdana"/>
              <a:cs typeface="Verdana"/>
            </a:endParaRPr>
          </a:p>
          <a:p>
            <a:pPr marL="708025" indent="-442913" eaLnBrk="1" hangingPunct="1">
              <a:spcAft>
                <a:spcPts val="3000"/>
              </a:spcAft>
              <a:buFont typeface="Wingdings" panose="05000000000000000000" pitchFamily="2" charset="2"/>
              <a:buChar char="§"/>
              <a:defRPr/>
            </a:pPr>
            <a:r>
              <a:rPr lang="de-DE" sz="2800" dirty="0" smtClean="0">
                <a:latin typeface="Verdana"/>
                <a:cs typeface="Verdana"/>
              </a:rPr>
              <a:t>Implementierung eines Tageslichtweckers</a:t>
            </a:r>
          </a:p>
          <a:p>
            <a:pPr marL="708025" indent="-442913" eaLnBrk="1" hangingPunct="1">
              <a:spcAft>
                <a:spcPts val="3000"/>
              </a:spcAft>
              <a:buFont typeface="Wingdings" panose="05000000000000000000" pitchFamily="2" charset="2"/>
              <a:buChar char="§"/>
              <a:defRPr/>
            </a:pPr>
            <a:r>
              <a:rPr lang="de-DE" sz="2800" dirty="0" smtClean="0">
                <a:latin typeface="Verdana"/>
                <a:cs typeface="Verdana"/>
              </a:rPr>
              <a:t>Lampe soll, bei Einstellung einer </a:t>
            </a:r>
            <a:r>
              <a:rPr lang="de-DE" sz="2800" dirty="0" err="1" smtClean="0">
                <a:latin typeface="Verdana"/>
                <a:cs typeface="Verdana"/>
              </a:rPr>
              <a:t>Weckzeit</a:t>
            </a:r>
            <a:r>
              <a:rPr lang="de-DE" sz="2800" dirty="0" smtClean="0">
                <a:latin typeface="Verdana"/>
                <a:cs typeface="Verdana"/>
              </a:rPr>
              <a:t>, den Aufgang der Sonne simulieren</a:t>
            </a:r>
            <a:endParaRPr lang="de-DE" sz="2800" dirty="0">
              <a:latin typeface="Verdana"/>
              <a:cs typeface="Verdana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1114088" y="11321256"/>
            <a:ext cx="8458200" cy="6629400"/>
          </a:xfrm>
          <a:prstGeom prst="rect">
            <a:avLst/>
          </a:prstGeom>
          <a:noFill/>
          <a:ln w="28575">
            <a:solidFill>
              <a:srgbClr val="F5BA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spcAft>
                <a:spcPts val="3000"/>
              </a:spcAft>
              <a:defRPr/>
            </a:pPr>
            <a:r>
              <a:rPr lang="de-DE" sz="4000" dirty="0" smtClean="0">
                <a:latin typeface="Verdana"/>
                <a:cs typeface="Verdana"/>
              </a:rPr>
              <a:t>Architektur</a:t>
            </a:r>
          </a:p>
          <a:p>
            <a:pPr marL="708025" indent="-442913" eaLnBrk="1" hangingPunct="1">
              <a:spcAft>
                <a:spcPts val="600"/>
              </a:spcAft>
              <a:defRPr/>
            </a:pPr>
            <a:r>
              <a:rPr lang="de-DE" sz="2800" b="1" dirty="0" smtClean="0">
                <a:latin typeface="Verdana"/>
                <a:cs typeface="Verdana"/>
              </a:rPr>
              <a:t>Mobile App in IONIC:</a:t>
            </a:r>
            <a:r>
              <a:rPr lang="de-DE" sz="2800" dirty="0" smtClean="0">
                <a:latin typeface="Verdana"/>
                <a:cs typeface="Verdana"/>
              </a:rPr>
              <a:t> Sendet User- und Attributdaten an den Server</a:t>
            </a:r>
            <a:r>
              <a:rPr lang="de-DE" sz="2800" dirty="0" smtClean="0">
                <a:latin typeface="Verdana"/>
                <a:cs typeface="Verdana"/>
              </a:rPr>
              <a:t>:</a:t>
            </a:r>
          </a:p>
          <a:p>
            <a:pPr marL="708025" indent="-442913" eaLnBrk="1" hangingPunct="1">
              <a:spcAft>
                <a:spcPts val="600"/>
              </a:spcAft>
              <a:defRPr/>
            </a:pPr>
            <a:r>
              <a:rPr lang="de-DE" sz="2800" b="1" dirty="0" smtClean="0">
                <a:latin typeface="Verdana"/>
                <a:cs typeface="Verdana"/>
              </a:rPr>
              <a:t>Server in Node.js:</a:t>
            </a:r>
            <a:r>
              <a:rPr lang="de-DE" sz="2800" dirty="0" smtClean="0">
                <a:latin typeface="Verdana"/>
                <a:cs typeface="Verdana"/>
              </a:rPr>
              <a:t> Bietet Services zum ansprechen der </a:t>
            </a:r>
            <a:r>
              <a:rPr lang="de-DE" sz="2800" dirty="0" err="1" smtClean="0">
                <a:latin typeface="Verdana"/>
                <a:cs typeface="Verdana"/>
              </a:rPr>
              <a:t>Lightify</a:t>
            </a:r>
            <a:r>
              <a:rPr lang="de-DE" sz="2800" dirty="0" smtClean="0">
                <a:latin typeface="Verdana"/>
                <a:cs typeface="Verdana"/>
              </a:rPr>
              <a:t> Box. Speichert zudem Anmeldedaten der App in einer DB</a:t>
            </a:r>
          </a:p>
          <a:p>
            <a:pPr marL="708025" indent="-442913" eaLnBrk="1" hangingPunct="1">
              <a:spcAft>
                <a:spcPts val="600"/>
              </a:spcAft>
              <a:defRPr/>
            </a:pPr>
            <a:r>
              <a:rPr lang="de-DE" sz="2800" b="1" dirty="0" err="1" smtClean="0">
                <a:latin typeface="Verdana"/>
                <a:cs typeface="Verdana"/>
              </a:rPr>
              <a:t>Lightify</a:t>
            </a:r>
            <a:r>
              <a:rPr lang="de-DE" sz="2800" b="1" dirty="0" smtClean="0">
                <a:latin typeface="Verdana"/>
                <a:cs typeface="Verdana"/>
              </a:rPr>
              <a:t> Blackbox:</a:t>
            </a:r>
            <a:r>
              <a:rPr lang="de-DE" sz="2800" dirty="0" smtClean="0">
                <a:latin typeface="Verdana"/>
                <a:cs typeface="Verdana"/>
              </a:rPr>
              <a:t> Services, welche die Kommunikation mit der Lampe regeln</a:t>
            </a:r>
            <a:endParaRPr lang="de-DE" sz="2800" b="1" dirty="0" smtClean="0">
              <a:latin typeface="Verdana"/>
              <a:cs typeface="Verdana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931988" y="18380074"/>
            <a:ext cx="8458200" cy="9909851"/>
          </a:xfrm>
          <a:prstGeom prst="rect">
            <a:avLst/>
          </a:prstGeom>
          <a:noFill/>
          <a:ln w="28575">
            <a:solidFill>
              <a:srgbClr val="F5BA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spcAft>
                <a:spcPts val="3000"/>
              </a:spcAft>
              <a:defRPr/>
            </a:pPr>
            <a:r>
              <a:rPr lang="de-DE" sz="4000" dirty="0" smtClean="0">
                <a:latin typeface="Verdana"/>
                <a:cs typeface="Verdana"/>
              </a:rPr>
              <a:t>Vom Prototypen zum Final:</a:t>
            </a:r>
          </a:p>
          <a:p>
            <a:pPr marL="514350" indent="-514350" eaLnBrk="1" hangingPunct="1">
              <a:spcAft>
                <a:spcPts val="3000"/>
              </a:spcAft>
              <a:buAutoNum type="arabicPeriod"/>
              <a:defRPr/>
            </a:pPr>
            <a:r>
              <a:rPr lang="de-DE" sz="2800" dirty="0" err="1" smtClean="0">
                <a:latin typeface="Verdana"/>
                <a:cs typeface="Verdana"/>
              </a:rPr>
              <a:t>Eventlistening</a:t>
            </a:r>
            <a:r>
              <a:rPr lang="de-DE" sz="2800" dirty="0" smtClean="0">
                <a:latin typeface="Verdana"/>
                <a:cs typeface="Verdana"/>
              </a:rPr>
              <a:t> ermöglichen</a:t>
            </a:r>
          </a:p>
          <a:p>
            <a:pPr marL="514350" indent="-514350" eaLnBrk="1" hangingPunct="1">
              <a:spcAft>
                <a:spcPts val="3000"/>
              </a:spcAft>
              <a:buAutoNum type="arabicPeriod"/>
              <a:defRPr/>
            </a:pPr>
            <a:r>
              <a:rPr lang="de-DE" sz="2800" dirty="0" smtClean="0">
                <a:latin typeface="Verdana"/>
                <a:cs typeface="Verdana"/>
              </a:rPr>
              <a:t>Lokale Datenbanken bei der App und Datenbank beim Backend verwenden</a:t>
            </a:r>
          </a:p>
          <a:p>
            <a:pPr marL="514350" indent="-514350" eaLnBrk="1" hangingPunct="1">
              <a:spcAft>
                <a:spcPts val="3000"/>
              </a:spcAft>
              <a:buAutoNum type="arabicPeriod"/>
              <a:defRPr/>
            </a:pPr>
            <a:r>
              <a:rPr lang="de-DE" sz="2800" dirty="0" smtClean="0">
                <a:latin typeface="Verdana"/>
                <a:cs typeface="Verdana"/>
              </a:rPr>
              <a:t>Keine hart codierten Werte verwenden</a:t>
            </a:r>
          </a:p>
          <a:p>
            <a:pPr marL="514350" indent="-514350" eaLnBrk="1" hangingPunct="1">
              <a:spcAft>
                <a:spcPts val="3000"/>
              </a:spcAft>
              <a:buAutoNum type="arabicPeriod"/>
              <a:defRPr/>
            </a:pPr>
            <a:r>
              <a:rPr lang="de-DE" sz="2800" dirty="0" smtClean="0">
                <a:latin typeface="Verdana"/>
                <a:cs typeface="Verdana"/>
              </a:rPr>
              <a:t>Auswählen eigener Musikstücke</a:t>
            </a:r>
          </a:p>
          <a:p>
            <a:pPr marL="514350" indent="-514350" eaLnBrk="1" hangingPunct="1">
              <a:spcAft>
                <a:spcPts val="3000"/>
              </a:spcAft>
              <a:buAutoNum type="arabicPeriod"/>
              <a:defRPr/>
            </a:pPr>
            <a:r>
              <a:rPr lang="de-DE" sz="2800" dirty="0" smtClean="0">
                <a:latin typeface="Verdana"/>
                <a:cs typeface="Verdana"/>
              </a:rPr>
              <a:t>Implementation weiterer Services um die volle Funktionalität zu gewährleisten</a:t>
            </a:r>
          </a:p>
          <a:p>
            <a:pPr marL="514350" indent="-514350" eaLnBrk="1" hangingPunct="1">
              <a:spcAft>
                <a:spcPts val="3000"/>
              </a:spcAft>
              <a:buAutoNum type="arabicPeriod"/>
              <a:defRPr/>
            </a:pPr>
            <a:r>
              <a:rPr lang="de-DE" sz="2800" dirty="0" smtClean="0">
                <a:latin typeface="Verdana"/>
                <a:cs typeface="Verdana"/>
              </a:rPr>
              <a:t>Eingabevalidierungen und Plausibilitätsabfragen</a:t>
            </a:r>
          </a:p>
          <a:p>
            <a:pPr marL="514350" indent="-514350" eaLnBrk="1" hangingPunct="1">
              <a:spcAft>
                <a:spcPts val="3000"/>
              </a:spcAft>
              <a:buAutoNum type="arabicPeriod"/>
              <a:defRPr/>
            </a:pPr>
            <a:r>
              <a:rPr lang="de-DE" sz="2800" dirty="0" err="1" smtClean="0">
                <a:latin typeface="Verdana"/>
                <a:cs typeface="Verdana"/>
              </a:rPr>
              <a:t>Deployment</a:t>
            </a:r>
            <a:r>
              <a:rPr lang="de-DE" sz="2800" dirty="0" smtClean="0">
                <a:latin typeface="Verdana"/>
                <a:cs typeface="Verdana"/>
              </a:rPr>
              <a:t> ins entsprechende Marketplace</a:t>
            </a:r>
          </a:p>
        </p:txBody>
      </p:sp>
      <p:sp>
        <p:nvSpPr>
          <p:cNvPr id="25" name="Rechteck 24"/>
          <p:cNvSpPr/>
          <p:nvPr/>
        </p:nvSpPr>
        <p:spPr>
          <a:xfrm>
            <a:off x="11393488" y="23848882"/>
            <a:ext cx="8458200" cy="4446587"/>
          </a:xfrm>
          <a:prstGeom prst="rect">
            <a:avLst/>
          </a:prstGeom>
          <a:noFill/>
          <a:ln w="28575">
            <a:solidFill>
              <a:srgbClr val="F5BA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spcAft>
                <a:spcPts val="2400"/>
              </a:spcAft>
              <a:defRPr/>
            </a:pPr>
            <a:r>
              <a:rPr lang="de-DE" sz="4000" dirty="0" smtClean="0">
                <a:latin typeface="Verdana"/>
                <a:cs typeface="Verdana"/>
              </a:rPr>
              <a:t>Wo ist der Prototyp zu finden:</a:t>
            </a:r>
          </a:p>
          <a:p>
            <a:pPr algn="ctr" eaLnBrk="1" hangingPunct="1">
              <a:spcAft>
                <a:spcPts val="2400"/>
              </a:spcAft>
              <a:defRPr/>
            </a:pPr>
            <a:r>
              <a:rPr lang="de-DE" sz="2800" dirty="0">
                <a:latin typeface="Verdana"/>
                <a:cs typeface="Verdana"/>
                <a:hlinkClick r:id="rId6"/>
              </a:rPr>
              <a:t>https://</a:t>
            </a:r>
            <a:r>
              <a:rPr lang="de-DE" sz="2800" dirty="0" smtClean="0">
                <a:latin typeface="Verdana"/>
                <a:cs typeface="Verdana"/>
                <a:hlinkClick r:id="rId6"/>
              </a:rPr>
              <a:t>github.com/electr0Nik/lecture_iot</a:t>
            </a:r>
            <a:endParaRPr lang="de-DE" sz="2800" dirty="0" smtClean="0">
              <a:latin typeface="Verdana"/>
              <a:cs typeface="Verdana"/>
            </a:endParaRPr>
          </a:p>
          <a:p>
            <a:pPr algn="ctr" eaLnBrk="1" hangingPunct="1">
              <a:spcAft>
                <a:spcPts val="2400"/>
              </a:spcAft>
              <a:defRPr/>
            </a:pPr>
            <a:r>
              <a:rPr lang="de-DE" sz="4000" dirty="0" smtClean="0">
                <a:latin typeface="Verdana"/>
                <a:cs typeface="Verdana"/>
              </a:rPr>
              <a:t>Was benötigt man dafür:</a:t>
            </a:r>
          </a:p>
          <a:p>
            <a:pPr algn="ctr" eaLnBrk="1" hangingPunct="1">
              <a:spcAft>
                <a:spcPts val="2400"/>
              </a:spcAft>
              <a:defRPr/>
            </a:pPr>
            <a:r>
              <a:rPr lang="de-DE" sz="2800" dirty="0" err="1" smtClean="0">
                <a:latin typeface="Verdana"/>
                <a:cs typeface="Verdana"/>
              </a:rPr>
              <a:t>Deployen</a:t>
            </a:r>
            <a:r>
              <a:rPr lang="de-DE" sz="2800" dirty="0" smtClean="0">
                <a:latin typeface="Verdana"/>
                <a:cs typeface="Verdana"/>
              </a:rPr>
              <a:t> des </a:t>
            </a:r>
            <a:r>
              <a:rPr lang="de-DE" sz="2800" dirty="0" err="1" smtClean="0">
                <a:latin typeface="Verdana"/>
                <a:cs typeface="Verdana"/>
              </a:rPr>
              <a:t>Backends</a:t>
            </a:r>
            <a:r>
              <a:rPr lang="de-DE" sz="2800" dirty="0" smtClean="0">
                <a:latin typeface="Verdana"/>
                <a:cs typeface="Verdana"/>
              </a:rPr>
              <a:t> auf einen Webserver (</a:t>
            </a:r>
            <a:r>
              <a:rPr lang="de-DE" sz="2800" dirty="0" err="1" smtClean="0">
                <a:latin typeface="Verdana"/>
                <a:cs typeface="Verdana"/>
              </a:rPr>
              <a:t>Rasberry</a:t>
            </a:r>
            <a:r>
              <a:rPr lang="de-DE" sz="2800" dirty="0" smtClean="0">
                <a:latin typeface="Verdana"/>
                <a:cs typeface="Verdana"/>
              </a:rPr>
              <a:t> </a:t>
            </a:r>
            <a:r>
              <a:rPr lang="de-DE" sz="2800" dirty="0" err="1" smtClean="0">
                <a:latin typeface="Verdana"/>
                <a:cs typeface="Verdana"/>
              </a:rPr>
              <a:t>Pie</a:t>
            </a:r>
            <a:r>
              <a:rPr lang="de-DE" sz="2800" dirty="0" smtClean="0">
                <a:latin typeface="Verdana"/>
                <a:cs typeface="Verdana"/>
              </a:rPr>
              <a:t> auch möglich) sowie das OSRAM Starter Kit</a:t>
            </a:r>
            <a:endParaRPr lang="de-DE" sz="2800" dirty="0">
              <a:latin typeface="Verdana"/>
              <a:cs typeface="Verdana"/>
            </a:endParaRPr>
          </a:p>
        </p:txBody>
      </p:sp>
      <p:sp>
        <p:nvSpPr>
          <p:cNvPr id="8" name="Pfeil nach rechts 7"/>
          <p:cNvSpPr/>
          <p:nvPr/>
        </p:nvSpPr>
        <p:spPr>
          <a:xfrm>
            <a:off x="15574459" y="20437475"/>
            <a:ext cx="1243013" cy="9144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12" y="12169506"/>
            <a:ext cx="8458200" cy="4850232"/>
          </a:xfrm>
          <a:prstGeom prst="rect">
            <a:avLst/>
          </a:prstGeom>
        </p:spPr>
      </p:pic>
      <p:pic>
        <p:nvPicPr>
          <p:cNvPr id="1026" name="Picture 2" descr="https://tageslichtwecker.files.wordpress.com/2015/03/bildschirmfoto-2015-03-10-um-21-24-3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088" y="5492750"/>
            <a:ext cx="8458200" cy="54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humbs.dreamstime.com/z/prototyp-modell-probe-fasst-das-pfeil-zeichen-produkt-richtung-ab-47492988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9"/>
          <a:stretch/>
        </p:blipFill>
        <p:spPr bwMode="auto">
          <a:xfrm>
            <a:off x="12512278" y="18380074"/>
            <a:ext cx="5801916" cy="521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Benutzerdefiniert</PresentationFormat>
  <Paragraphs>26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Franklin Gothic Medium</vt:lpstr>
      <vt:lpstr>Verdana</vt:lpstr>
      <vt:lpstr>Wingdings</vt:lpstr>
      <vt:lpstr>Standarddesign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goerlaka</dc:creator>
  <cp:lastModifiedBy>Awraam Fanariotis</cp:lastModifiedBy>
  <cp:revision>88</cp:revision>
  <cp:lastPrinted>2015-01-19T14:00:20Z</cp:lastPrinted>
  <dcterms:created xsi:type="dcterms:W3CDTF">1601-01-01T00:00:00Z</dcterms:created>
  <dcterms:modified xsi:type="dcterms:W3CDTF">2016-11-24T11:43:11Z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