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6"/>
  </p:notesMasterIdLst>
  <p:handoutMasterIdLst>
    <p:handoutMasterId r:id="rId27"/>
  </p:handoutMasterIdLst>
  <p:sldIdLst>
    <p:sldId id="257" r:id="rId3"/>
    <p:sldId id="258" r:id="rId4"/>
    <p:sldId id="259" r:id="rId5"/>
    <p:sldId id="260" r:id="rId6"/>
    <p:sldId id="262" r:id="rId7"/>
    <p:sldId id="263" r:id="rId8"/>
    <p:sldId id="264"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4660"/>
  </p:normalViewPr>
  <p:slideViewPr>
    <p:cSldViewPr>
      <p:cViewPr varScale="1">
        <p:scale>
          <a:sx n="89" d="100"/>
          <a:sy n="89" d="100"/>
        </p:scale>
        <p:origin x="120" y="15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10/3/2016</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10/3/2016</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10/3/2016</a:t>
            </a:fld>
            <a:endParaRPr dirty="0"/>
          </a:p>
        </p:txBody>
      </p:sp>
      <p:sp>
        <p:nvSpPr>
          <p:cNvPr id="23" name="Footer Placeholder 22"/>
          <p:cNvSpPr>
            <a:spLocks noGrp="1"/>
          </p:cNvSpPr>
          <p:nvPr>
            <p:ph type="ftr" sz="quarter" idx="11"/>
          </p:nvPr>
        </p:nvSpPr>
        <p:spPr/>
        <p:txBody>
          <a:bodyPr/>
          <a:lstStyle/>
          <a:p>
            <a:endParaRPr dirty="0"/>
          </a:p>
        </p:txBody>
      </p:sp>
      <p:sp>
        <p:nvSpPr>
          <p:cNvPr id="24" name="Slide Number Placeholder 2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10/3/2016</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10/3/2016</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10/3/2016</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10/3/2016</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10/3/2016</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10/3/2016</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10/3/2016</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10/3/2016</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a:t>10/3/2016</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3" name="Picture Placeholder 2"/>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smtClean="0"/>
              <a:t>Click icon to add picture</a:t>
            </a:r>
            <a:endParaRPr dirty="0"/>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a:t>10/3/2016</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10/3/2016</a:t>
            </a:fld>
            <a:endParaRPr dirty="0"/>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Verdana" charset="0"/>
                <a:ea typeface="Verdana" charset="0"/>
                <a:cs typeface="Verdana" charset="0"/>
              </a:rPr>
              <a:t>GCSE Computing </a:t>
            </a:r>
            <a:br>
              <a:rPr lang="en-US" dirty="0" smtClean="0">
                <a:latin typeface="Verdana" charset="0"/>
                <a:ea typeface="Verdana" charset="0"/>
                <a:cs typeface="Verdana" charset="0"/>
              </a:rPr>
            </a:br>
            <a:r>
              <a:rPr lang="en-US" dirty="0" smtClean="0">
                <a:latin typeface="Verdana" charset="0"/>
                <a:ea typeface="Verdana" charset="0"/>
                <a:cs typeface="Verdana" charset="0"/>
              </a:rPr>
              <a:t>Controlled Assessment</a:t>
            </a:r>
            <a:endParaRPr lang="en-US" dirty="0">
              <a:latin typeface="Verdana" charset="0"/>
              <a:ea typeface="Verdana" charset="0"/>
              <a:cs typeface="Verdana" charset="0"/>
            </a:endParaRPr>
          </a:p>
        </p:txBody>
      </p:sp>
      <p:sp>
        <p:nvSpPr>
          <p:cNvPr id="5" name="Subtitle 4"/>
          <p:cNvSpPr>
            <a:spLocks noGrp="1"/>
          </p:cNvSpPr>
          <p:nvPr>
            <p:ph type="subTitle" idx="1"/>
          </p:nvPr>
        </p:nvSpPr>
        <p:spPr/>
        <p:txBody>
          <a:bodyPr/>
          <a:lstStyle/>
          <a:p>
            <a:r>
              <a:rPr lang="en-US" cap="none" dirty="0" smtClean="0">
                <a:latin typeface="Verdana" charset="0"/>
                <a:ea typeface="Verdana" charset="0"/>
                <a:cs typeface="Verdana" charset="0"/>
              </a:rPr>
              <a:t>A453	PROGRAMMING PROJECT</a:t>
            </a:r>
            <a:endParaRPr lang="en-US" cap="none" dirty="0">
              <a:latin typeface="Verdana" charset="0"/>
              <a:ea typeface="Verdana" charset="0"/>
              <a:cs typeface="Verdana"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latin typeface="Verdana" panose="020B0604030504040204" pitchFamily="34" charset="0"/>
                <a:ea typeface="Verdana" panose="020B0604030504040204" pitchFamily="34" charset="0"/>
                <a:cs typeface="Verdana" panose="020B0604030504040204" pitchFamily="34" charset="0"/>
              </a:rPr>
              <a:t>Objective 3 - </a:t>
            </a:r>
            <a:r>
              <a:rPr lang="en-GB" dirty="0">
                <a:latin typeface="Verdana" panose="020B0604030504040204" pitchFamily="34" charset="0"/>
                <a:ea typeface="Verdana" panose="020B0604030504040204" pitchFamily="34" charset="0"/>
                <a:cs typeface="Verdana" panose="020B0604030504040204" pitchFamily="34" charset="0"/>
              </a:rPr>
              <a:t>The program will collect and display the results</a:t>
            </a:r>
          </a:p>
        </p:txBody>
      </p:sp>
      <p:sp>
        <p:nvSpPr>
          <p:cNvPr id="4" name="Content Placeholder 3"/>
          <p:cNvSpPr>
            <a:spLocks noGrp="1"/>
          </p:cNvSpPr>
          <p:nvPr>
            <p:ph sz="half" idx="2"/>
          </p:nvPr>
        </p:nvSpPr>
        <p:spPr/>
        <p:txBody>
          <a:bodyPr>
            <a:normAutofit lnSpcReduction="10000"/>
          </a:bodyPr>
          <a:lstStyle/>
          <a:p>
            <a:pPr marL="0" indent="0">
              <a:buNone/>
            </a:pPr>
            <a:r>
              <a:rPr lang="en-GB" dirty="0" smtClean="0">
                <a:latin typeface="Verdana" panose="020B0604030504040204" pitchFamily="34" charset="0"/>
                <a:ea typeface="Verdana" panose="020B0604030504040204" pitchFamily="34" charset="0"/>
                <a:cs typeface="Verdana" panose="020B0604030504040204" pitchFamily="34" charset="0"/>
              </a:rPr>
              <a:t>If product has no quantities, display product[2]</a:t>
            </a:r>
          </a:p>
          <a:p>
            <a:pPr marL="0" indent="0">
              <a:buNone/>
            </a:pPr>
            <a:r>
              <a:rPr lang="en-GB" dirty="0" smtClean="0">
                <a:latin typeface="Verdana" panose="020B0604030504040204" pitchFamily="34" charset="0"/>
                <a:ea typeface="Verdana" panose="020B0604030504040204" pitchFamily="34" charset="0"/>
                <a:cs typeface="Verdana" panose="020B0604030504040204" pitchFamily="34" charset="0"/>
              </a:rPr>
              <a:t>If product has Small/medium/large quantity, append that to the front of product[2]</a:t>
            </a:r>
          </a:p>
          <a:p>
            <a:pPr marL="0" indent="0">
              <a:buNone/>
            </a:pPr>
            <a:r>
              <a:rPr lang="en-GB" dirty="0" smtClean="0">
                <a:latin typeface="Verdana" panose="020B0604030504040204" pitchFamily="34" charset="0"/>
                <a:ea typeface="Verdana" panose="020B0604030504040204" pitchFamily="34" charset="0"/>
                <a:cs typeface="Verdana" panose="020B0604030504040204" pitchFamily="34" charset="0"/>
              </a:rPr>
              <a:t>If product has numerical volume, append that, and ‘ml’ to the front of product[2]</a:t>
            </a:r>
          </a:p>
        </p:txBody>
      </p:sp>
      <p:pic>
        <p:nvPicPr>
          <p:cNvPr id="5" name="Content Placeholder 4"/>
          <p:cNvPicPr>
            <a:picLocks noGrp="1" noChangeAspect="1"/>
          </p:cNvPicPr>
          <p:nvPr>
            <p:ph sz="half" idx="1"/>
          </p:nvPr>
        </p:nvPicPr>
        <p:blipFill>
          <a:blip r:embed="rId2"/>
          <a:stretch>
            <a:fillRect/>
          </a:stretch>
        </p:blipFill>
        <p:spPr>
          <a:xfrm>
            <a:off x="534340" y="2924944"/>
            <a:ext cx="5763273" cy="1813386"/>
          </a:xfrm>
          <a:prstGeom prst="rect">
            <a:avLst/>
          </a:prstGeom>
        </p:spPr>
      </p:pic>
    </p:spTree>
    <p:extLst>
      <p:ext uri="{BB962C8B-B14F-4D97-AF65-F5344CB8AC3E}">
        <p14:creationId xmlns:p14="http://schemas.microsoft.com/office/powerpoint/2010/main" val="23095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latin typeface="Verdana" panose="020B0604030504040204" pitchFamily="34" charset="0"/>
                <a:ea typeface="Verdana" panose="020B0604030504040204" pitchFamily="34" charset="0"/>
                <a:cs typeface="Verdana" panose="020B0604030504040204" pitchFamily="34" charset="0"/>
              </a:rPr>
              <a:t>Objective 4 - </a:t>
            </a:r>
            <a:r>
              <a:rPr lang="en-GB" dirty="0">
                <a:latin typeface="Verdana" panose="020B0604030504040204" pitchFamily="34" charset="0"/>
                <a:ea typeface="Verdana" panose="020B0604030504040204" pitchFamily="34" charset="0"/>
                <a:cs typeface="Verdana" panose="020B0604030504040204" pitchFamily="34" charset="0"/>
              </a:rPr>
              <a:t>The program will update the database with the customer’s order</a:t>
            </a:r>
          </a:p>
        </p:txBody>
      </p:sp>
      <p:sp>
        <p:nvSpPr>
          <p:cNvPr id="4" name="Content Placeholder 3"/>
          <p:cNvSpPr>
            <a:spLocks noGrp="1"/>
          </p:cNvSpPr>
          <p:nvPr>
            <p:ph sz="half" idx="2"/>
          </p:nvPr>
        </p:nvSpPr>
        <p:spPr>
          <a:xfrm>
            <a:off x="6500707" y="1498600"/>
            <a:ext cx="5078677" cy="4673600"/>
          </a:xfrm>
        </p:spPr>
        <p:txBody>
          <a:bodyPr>
            <a:normAutofit lnSpcReduction="10000"/>
          </a:bodyPr>
          <a:lstStyle/>
          <a:p>
            <a:r>
              <a:rPr lang="en-GB" sz="2000" dirty="0" smtClean="0">
                <a:latin typeface="Verdana" panose="020B0604030504040204" pitchFamily="34" charset="0"/>
                <a:ea typeface="Verdana" panose="020B0604030504040204" pitchFamily="34" charset="0"/>
                <a:cs typeface="Verdana" panose="020B0604030504040204" pitchFamily="34" charset="0"/>
              </a:rPr>
              <a:t>User inputs the quantity.</a:t>
            </a:r>
          </a:p>
          <a:p>
            <a:r>
              <a:rPr lang="en-GB" sz="2000" dirty="0" smtClean="0">
                <a:latin typeface="Verdana" panose="020B0604030504040204" pitchFamily="34" charset="0"/>
                <a:ea typeface="Verdana" panose="020B0604030504040204" pitchFamily="34" charset="0"/>
                <a:cs typeface="Verdana" panose="020B0604030504040204" pitchFamily="34" charset="0"/>
              </a:rPr>
              <a:t>If there is not enough stock, return to quantity</a:t>
            </a:r>
          </a:p>
          <a:p>
            <a:r>
              <a:rPr lang="en-GB" sz="2000" dirty="0" smtClean="0">
                <a:latin typeface="Verdana" panose="020B0604030504040204" pitchFamily="34" charset="0"/>
                <a:ea typeface="Verdana" panose="020B0604030504040204" pitchFamily="34" charset="0"/>
                <a:cs typeface="Verdana" panose="020B0604030504040204" pitchFamily="34" charset="0"/>
              </a:rPr>
              <a:t>This section builds a human-readable receipt and adds it to the receipt array</a:t>
            </a:r>
          </a:p>
          <a:p>
            <a:r>
              <a:rPr lang="en-GB" sz="2000" dirty="0" smtClean="0">
                <a:latin typeface="Verdana" panose="020B0604030504040204" pitchFamily="34" charset="0"/>
                <a:ea typeface="Verdana" panose="020B0604030504040204" pitchFamily="34" charset="0"/>
                <a:cs typeface="Verdana" panose="020B0604030504040204" pitchFamily="34" charset="0"/>
              </a:rPr>
              <a:t>The last line ensures the quantity is an integer</a:t>
            </a:r>
          </a:p>
          <a:p>
            <a:r>
              <a:rPr lang="en-GB" sz="2000" dirty="0" smtClean="0">
                <a:latin typeface="Verdana" panose="020B0604030504040204" pitchFamily="34" charset="0"/>
                <a:ea typeface="Verdana" panose="020B0604030504040204" pitchFamily="34" charset="0"/>
                <a:cs typeface="Verdana" panose="020B0604030504040204" pitchFamily="34" charset="0"/>
              </a:rPr>
              <a:t>This section sends the update message to the SQL database</a:t>
            </a:r>
          </a:p>
          <a:p>
            <a:r>
              <a:rPr lang="en-GB" sz="2000" dirty="0" smtClean="0">
                <a:latin typeface="Verdana" panose="020B0604030504040204" pitchFamily="34" charset="0"/>
                <a:ea typeface="Verdana" panose="020B0604030504040204" pitchFamily="34" charset="0"/>
                <a:cs typeface="Verdana" panose="020B0604030504040204" pitchFamily="34" charset="0"/>
              </a:rPr>
              <a:t>If the user orders 0 quantity from 0 stock level, the database will error</a:t>
            </a:r>
          </a:p>
        </p:txBody>
      </p:sp>
      <p:pic>
        <p:nvPicPr>
          <p:cNvPr id="6" name="Content Placeholder 5"/>
          <p:cNvPicPr>
            <a:picLocks noGrp="1" noChangeAspect="1"/>
          </p:cNvPicPr>
          <p:nvPr>
            <p:ph sz="half" idx="1"/>
          </p:nvPr>
        </p:nvPicPr>
        <p:blipFill>
          <a:blip r:embed="rId2"/>
          <a:stretch>
            <a:fillRect/>
          </a:stretch>
        </p:blipFill>
        <p:spPr>
          <a:xfrm>
            <a:off x="891428" y="1706880"/>
            <a:ext cx="5078413" cy="964568"/>
          </a:xfrm>
          <a:prstGeom prst="rect">
            <a:avLst/>
          </a:prstGeom>
        </p:spPr>
      </p:pic>
      <p:pic>
        <p:nvPicPr>
          <p:cNvPr id="7" name="Picture 6"/>
          <p:cNvPicPr>
            <a:picLocks noChangeAspect="1"/>
          </p:cNvPicPr>
          <p:nvPr/>
        </p:nvPicPr>
        <p:blipFill>
          <a:blip r:embed="rId3"/>
          <a:stretch>
            <a:fillRect/>
          </a:stretch>
        </p:blipFill>
        <p:spPr>
          <a:xfrm>
            <a:off x="462477" y="2786205"/>
            <a:ext cx="5936317" cy="1016048"/>
          </a:xfrm>
          <a:prstGeom prst="rect">
            <a:avLst/>
          </a:prstGeom>
        </p:spPr>
      </p:pic>
      <p:pic>
        <p:nvPicPr>
          <p:cNvPr id="8" name="Picture 7"/>
          <p:cNvPicPr>
            <a:picLocks noChangeAspect="1"/>
          </p:cNvPicPr>
          <p:nvPr/>
        </p:nvPicPr>
        <p:blipFill>
          <a:blip r:embed="rId4"/>
          <a:stretch>
            <a:fillRect/>
          </a:stretch>
        </p:blipFill>
        <p:spPr>
          <a:xfrm>
            <a:off x="397447" y="4239151"/>
            <a:ext cx="5968048" cy="1422097"/>
          </a:xfrm>
          <a:prstGeom prst="rect">
            <a:avLst/>
          </a:prstGeom>
        </p:spPr>
      </p:pic>
    </p:spTree>
    <p:extLst>
      <p:ext uri="{BB962C8B-B14F-4D97-AF65-F5344CB8AC3E}">
        <p14:creationId xmlns:p14="http://schemas.microsoft.com/office/powerpoint/2010/main" val="346985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latin typeface="Verdana" panose="020B0604030504040204" pitchFamily="34" charset="0"/>
                <a:ea typeface="Verdana" panose="020B0604030504040204" pitchFamily="34" charset="0"/>
                <a:cs typeface="Verdana" panose="020B0604030504040204" pitchFamily="34" charset="0"/>
              </a:rPr>
              <a:t>Objective 5 - The program will print a receipt</a:t>
            </a:r>
            <a:endParaRPr lang="en-GB" dirty="0">
              <a:latin typeface="Verdana" panose="020B0604030504040204" pitchFamily="34" charset="0"/>
              <a:ea typeface="Verdana" panose="020B0604030504040204" pitchFamily="34" charset="0"/>
              <a:cs typeface="Verdana" panose="020B0604030504040204" pitchFamily="34" charset="0"/>
            </a:endParaRPr>
          </a:p>
        </p:txBody>
      </p:sp>
      <p:sp>
        <p:nvSpPr>
          <p:cNvPr id="4" name="Content Placeholder 3"/>
          <p:cNvSpPr>
            <a:spLocks noGrp="1"/>
          </p:cNvSpPr>
          <p:nvPr>
            <p:ph sz="half" idx="2"/>
          </p:nvPr>
        </p:nvSpPr>
        <p:spPr>
          <a:xfrm>
            <a:off x="6500707" y="1498600"/>
            <a:ext cx="5078677" cy="4673600"/>
          </a:xfrm>
        </p:spPr>
        <p:txBody>
          <a:bodyPr anchor="ctr">
            <a:normAutofit/>
          </a:bodyPr>
          <a:lstStyle/>
          <a:p>
            <a:r>
              <a:rPr lang="en-GB" sz="2000" dirty="0" smtClean="0">
                <a:latin typeface="Verdana" panose="020B0604030504040204" pitchFamily="34" charset="0"/>
                <a:ea typeface="Verdana" panose="020B0604030504040204" pitchFamily="34" charset="0"/>
                <a:cs typeface="Verdana" panose="020B0604030504040204" pitchFamily="34" charset="0"/>
              </a:rPr>
              <a:t>Ask the user if they want to order another item. If yes:</a:t>
            </a:r>
          </a:p>
          <a:p>
            <a:pPr lvl="1"/>
            <a:r>
              <a:rPr lang="en-GB" sz="1600" dirty="0" smtClean="0">
                <a:latin typeface="Verdana" panose="020B0604030504040204" pitchFamily="34" charset="0"/>
                <a:ea typeface="Verdana" panose="020B0604030504040204" pitchFamily="34" charset="0"/>
                <a:cs typeface="Verdana" panose="020B0604030504040204" pitchFamily="34" charset="0"/>
              </a:rPr>
              <a:t>Return to input</a:t>
            </a:r>
          </a:p>
          <a:p>
            <a:pPr lvl="1"/>
            <a:r>
              <a:rPr lang="en-GB" sz="1600" dirty="0" smtClean="0">
                <a:latin typeface="Verdana" panose="020B0604030504040204" pitchFamily="34" charset="0"/>
                <a:ea typeface="Verdana" panose="020B0604030504040204" pitchFamily="34" charset="0"/>
                <a:cs typeface="Verdana" panose="020B0604030504040204" pitchFamily="34" charset="0"/>
              </a:rPr>
              <a:t>Else:</a:t>
            </a:r>
          </a:p>
          <a:p>
            <a:r>
              <a:rPr lang="en-GB" sz="2000" dirty="0" smtClean="0">
                <a:latin typeface="Verdana" panose="020B0604030504040204" pitchFamily="34" charset="0"/>
                <a:ea typeface="Verdana" panose="020B0604030504040204" pitchFamily="34" charset="0"/>
                <a:cs typeface="Verdana" panose="020B0604030504040204" pitchFamily="34" charset="0"/>
              </a:rPr>
              <a:t>Print the receipt created in the last objective</a:t>
            </a:r>
          </a:p>
        </p:txBody>
      </p:sp>
      <p:pic>
        <p:nvPicPr>
          <p:cNvPr id="5" name="Content Placeholder 4"/>
          <p:cNvPicPr>
            <a:picLocks noGrp="1" noChangeAspect="1"/>
          </p:cNvPicPr>
          <p:nvPr>
            <p:ph sz="half" idx="1"/>
          </p:nvPr>
        </p:nvPicPr>
        <p:blipFill>
          <a:blip r:embed="rId2"/>
          <a:stretch>
            <a:fillRect/>
          </a:stretch>
        </p:blipFill>
        <p:spPr>
          <a:xfrm>
            <a:off x="1762919" y="2815431"/>
            <a:ext cx="3990975" cy="2247900"/>
          </a:xfrm>
          <a:prstGeom prst="rect">
            <a:avLst/>
          </a:prstGeom>
        </p:spPr>
      </p:pic>
    </p:spTree>
    <p:extLst>
      <p:ext uri="{BB962C8B-B14F-4D97-AF65-F5344CB8AC3E}">
        <p14:creationId xmlns:p14="http://schemas.microsoft.com/office/powerpoint/2010/main" val="265786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latin typeface="Verdana" panose="020B0604030504040204" pitchFamily="34" charset="0"/>
                <a:ea typeface="Verdana" panose="020B0604030504040204" pitchFamily="34" charset="0"/>
                <a:cs typeface="Verdana" panose="020B0604030504040204" pitchFamily="34" charset="0"/>
              </a:rPr>
              <a:t>Objective 6 - </a:t>
            </a:r>
            <a:r>
              <a:rPr lang="en-GB" dirty="0">
                <a:latin typeface="Verdana" panose="020B0604030504040204" pitchFamily="34" charset="0"/>
                <a:ea typeface="Verdana" panose="020B0604030504040204" pitchFamily="34" charset="0"/>
                <a:cs typeface="Verdana" panose="020B0604030504040204" pitchFamily="34" charset="0"/>
              </a:rPr>
              <a:t>The program will cope with SQL errors</a:t>
            </a:r>
          </a:p>
        </p:txBody>
      </p:sp>
      <p:sp>
        <p:nvSpPr>
          <p:cNvPr id="4" name="Content Placeholder 3"/>
          <p:cNvSpPr>
            <a:spLocks noGrp="1"/>
          </p:cNvSpPr>
          <p:nvPr>
            <p:ph sz="half" idx="2"/>
          </p:nvPr>
        </p:nvSpPr>
        <p:spPr>
          <a:xfrm>
            <a:off x="6500707" y="1498600"/>
            <a:ext cx="5078677" cy="4673600"/>
          </a:xfrm>
        </p:spPr>
        <p:txBody>
          <a:bodyPr anchor="ctr">
            <a:normAutofit/>
          </a:bodyPr>
          <a:lstStyle/>
          <a:p>
            <a:r>
              <a:rPr lang="en-GB" sz="2000" dirty="0" smtClean="0">
                <a:latin typeface="Verdana" panose="020B0604030504040204" pitchFamily="34" charset="0"/>
                <a:ea typeface="Verdana" panose="020B0604030504040204" pitchFamily="34" charset="0"/>
                <a:cs typeface="Verdana" panose="020B0604030504040204" pitchFamily="34" charset="0"/>
              </a:rPr>
              <a:t>This section prevents the user ordering a negative number, and thus adding to the stock level</a:t>
            </a:r>
          </a:p>
          <a:p>
            <a:r>
              <a:rPr lang="en-GB" sz="2000" dirty="0" smtClean="0">
                <a:latin typeface="Verdana" panose="020B0604030504040204" pitchFamily="34" charset="0"/>
                <a:ea typeface="Verdana" panose="020B0604030504040204" pitchFamily="34" charset="0"/>
                <a:cs typeface="Verdana" panose="020B0604030504040204" pitchFamily="34" charset="0"/>
              </a:rPr>
              <a:t>If quantity is less than 1:</a:t>
            </a:r>
          </a:p>
          <a:p>
            <a:pPr lvl="1"/>
            <a:r>
              <a:rPr lang="en-GB" sz="1600" dirty="0" smtClean="0">
                <a:latin typeface="Verdana" panose="020B0604030504040204" pitchFamily="34" charset="0"/>
                <a:ea typeface="Verdana" panose="020B0604030504040204" pitchFamily="34" charset="0"/>
                <a:cs typeface="Verdana" panose="020B0604030504040204" pitchFamily="34" charset="0"/>
              </a:rPr>
              <a:t>Return to quantity input</a:t>
            </a:r>
          </a:p>
        </p:txBody>
      </p:sp>
      <p:pic>
        <p:nvPicPr>
          <p:cNvPr id="7" name="Content Placeholder 6"/>
          <p:cNvPicPr>
            <a:picLocks noGrp="1" noChangeAspect="1"/>
          </p:cNvPicPr>
          <p:nvPr>
            <p:ph sz="half" idx="1"/>
          </p:nvPr>
        </p:nvPicPr>
        <p:blipFill>
          <a:blip r:embed="rId2"/>
          <a:stretch>
            <a:fillRect/>
          </a:stretch>
        </p:blipFill>
        <p:spPr>
          <a:xfrm>
            <a:off x="1219200" y="3571040"/>
            <a:ext cx="5078413" cy="736683"/>
          </a:xfrm>
          <a:prstGeom prst="rect">
            <a:avLst/>
          </a:prstGeom>
        </p:spPr>
      </p:pic>
    </p:spTree>
    <p:extLst>
      <p:ext uri="{BB962C8B-B14F-4D97-AF65-F5344CB8AC3E}">
        <p14:creationId xmlns:p14="http://schemas.microsoft.com/office/powerpoint/2010/main" val="65891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Verdana" panose="020B0604030504040204" pitchFamily="34" charset="0"/>
                <a:ea typeface="Verdana" panose="020B0604030504040204" pitchFamily="34" charset="0"/>
                <a:cs typeface="Verdana" panose="020B0604030504040204" pitchFamily="34" charset="0"/>
              </a:rPr>
              <a:t>Testing</a:t>
            </a:r>
            <a:endParaRPr lang="en-GB"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92369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latin typeface="Verdana" panose="020B0604030504040204" pitchFamily="34" charset="0"/>
                <a:ea typeface="Verdana" panose="020B0604030504040204" pitchFamily="34" charset="0"/>
                <a:cs typeface="Verdana" panose="020B0604030504040204" pitchFamily="34" charset="0"/>
              </a:rPr>
              <a:t>Objective 1 - The program will take an input and validate it’s length and that they are integers</a:t>
            </a:r>
          </a:p>
        </p:txBody>
      </p:sp>
      <p:sp>
        <p:nvSpPr>
          <p:cNvPr id="5" name="Content Placeholder 4"/>
          <p:cNvSpPr>
            <a:spLocks noGrp="1"/>
          </p:cNvSpPr>
          <p:nvPr>
            <p:ph sz="half" idx="2"/>
          </p:nvPr>
        </p:nvSpPr>
        <p:spPr/>
        <p:txBody>
          <a:bodyPr/>
          <a:lstStyle/>
          <a:p>
            <a:r>
              <a:rPr lang="en-GB" dirty="0" smtClean="0"/>
              <a:t>Enter as text string. If rejected, it passes</a:t>
            </a:r>
          </a:p>
          <a:p>
            <a:r>
              <a:rPr lang="en-GB" dirty="0" smtClean="0"/>
              <a:t>Enter a integer shorter than 5 characters. If rejected , it passes</a:t>
            </a:r>
          </a:p>
          <a:p>
            <a:r>
              <a:rPr lang="en-GB" dirty="0" smtClean="0"/>
              <a:t>Enter a valid number (8 char integer). If accepted, it passes</a:t>
            </a:r>
            <a:endParaRPr lang="en-GB" dirty="0"/>
          </a:p>
        </p:txBody>
      </p:sp>
      <p:sp>
        <p:nvSpPr>
          <p:cNvPr id="4" name="TextBox 3"/>
          <p:cNvSpPr txBox="1"/>
          <p:nvPr/>
        </p:nvSpPr>
        <p:spPr>
          <a:xfrm>
            <a:off x="3070076" y="6218148"/>
            <a:ext cx="1440160" cy="523220"/>
          </a:xfrm>
          <a:prstGeom prst="rect">
            <a:avLst/>
          </a:prstGeom>
          <a:noFill/>
        </p:spPr>
        <p:txBody>
          <a:bodyPr wrap="square" rtlCol="0">
            <a:spAutoFit/>
          </a:bodyPr>
          <a:lstStyle/>
          <a:p>
            <a:r>
              <a:rPr lang="en-GB" sz="2800" dirty="0" smtClean="0">
                <a:latin typeface="Verdana" panose="020B0604030504040204" pitchFamily="34" charset="0"/>
                <a:ea typeface="Verdana" panose="020B0604030504040204" pitchFamily="34" charset="0"/>
                <a:cs typeface="Verdana" panose="020B0604030504040204" pitchFamily="34" charset="0"/>
              </a:rPr>
              <a:t>Passed</a:t>
            </a:r>
            <a:endParaRPr lang="en-GB" sz="28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Content Placeholder 10"/>
          <p:cNvPicPr>
            <a:picLocks noGrp="1" noChangeAspect="1"/>
          </p:cNvPicPr>
          <p:nvPr>
            <p:ph sz="half" idx="1"/>
          </p:nvPr>
        </p:nvPicPr>
        <p:blipFill>
          <a:blip r:embed="rId2"/>
          <a:stretch>
            <a:fillRect/>
          </a:stretch>
        </p:blipFill>
        <p:spPr>
          <a:xfrm>
            <a:off x="1599406" y="1715249"/>
            <a:ext cx="4381500" cy="1428750"/>
          </a:xfrm>
          <a:prstGeom prst="rect">
            <a:avLst/>
          </a:prstGeom>
        </p:spPr>
      </p:pic>
      <p:pic>
        <p:nvPicPr>
          <p:cNvPr id="12" name="Picture 11"/>
          <p:cNvPicPr>
            <a:picLocks noChangeAspect="1"/>
          </p:cNvPicPr>
          <p:nvPr/>
        </p:nvPicPr>
        <p:blipFill>
          <a:blip r:embed="rId3"/>
          <a:stretch>
            <a:fillRect/>
          </a:stretch>
        </p:blipFill>
        <p:spPr>
          <a:xfrm>
            <a:off x="1599407" y="3105679"/>
            <a:ext cx="4381500" cy="1463710"/>
          </a:xfrm>
          <a:prstGeom prst="rect">
            <a:avLst/>
          </a:prstGeom>
        </p:spPr>
      </p:pic>
      <p:pic>
        <p:nvPicPr>
          <p:cNvPr id="13" name="Picture 12"/>
          <p:cNvPicPr>
            <a:picLocks noChangeAspect="1"/>
          </p:cNvPicPr>
          <p:nvPr/>
        </p:nvPicPr>
        <p:blipFill>
          <a:blip r:embed="rId4"/>
          <a:stretch>
            <a:fillRect/>
          </a:stretch>
        </p:blipFill>
        <p:spPr>
          <a:xfrm>
            <a:off x="1586120" y="4509120"/>
            <a:ext cx="4394785" cy="809566"/>
          </a:xfrm>
          <a:prstGeom prst="rect">
            <a:avLst/>
          </a:prstGeom>
        </p:spPr>
      </p:pic>
    </p:spTree>
    <p:extLst>
      <p:ext uri="{BB962C8B-B14F-4D97-AF65-F5344CB8AC3E}">
        <p14:creationId xmlns:p14="http://schemas.microsoft.com/office/powerpoint/2010/main" val="183865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latin typeface="Verdana" panose="020B0604030504040204" pitchFamily="34" charset="0"/>
                <a:ea typeface="Verdana" panose="020B0604030504040204" pitchFamily="34" charset="0"/>
                <a:cs typeface="Verdana" panose="020B0604030504040204" pitchFamily="34" charset="0"/>
              </a:rPr>
              <a:t>Objective 2 - The program will connect to a SQL database and run a query</a:t>
            </a:r>
          </a:p>
        </p:txBody>
      </p:sp>
      <p:sp>
        <p:nvSpPr>
          <p:cNvPr id="5" name="Content Placeholder 4"/>
          <p:cNvSpPr>
            <a:spLocks noGrp="1"/>
          </p:cNvSpPr>
          <p:nvPr>
            <p:ph sz="half" idx="2"/>
          </p:nvPr>
        </p:nvSpPr>
        <p:spPr/>
        <p:txBody>
          <a:bodyPr/>
          <a:lstStyle/>
          <a:p>
            <a:r>
              <a:rPr lang="en-GB" dirty="0" smtClean="0"/>
              <a:t>Enter a valid GTIN number in the database. If the information is found, it passes</a:t>
            </a:r>
          </a:p>
          <a:p>
            <a:endParaRPr lang="en-GB" dirty="0"/>
          </a:p>
          <a:p>
            <a:endParaRPr lang="en-GB" dirty="0" smtClean="0"/>
          </a:p>
          <a:p>
            <a:endParaRPr lang="en-GB" dirty="0"/>
          </a:p>
          <a:p>
            <a:r>
              <a:rPr lang="en-GB" dirty="0" smtClean="0"/>
              <a:t>Enter a valid GTIN number not in the database. If no product is found, it passes.</a:t>
            </a:r>
            <a:endParaRPr lang="en-GB" dirty="0"/>
          </a:p>
        </p:txBody>
      </p:sp>
      <p:sp>
        <p:nvSpPr>
          <p:cNvPr id="4" name="TextBox 3"/>
          <p:cNvSpPr txBox="1"/>
          <p:nvPr/>
        </p:nvSpPr>
        <p:spPr>
          <a:xfrm>
            <a:off x="3070076" y="6218148"/>
            <a:ext cx="1440160" cy="523220"/>
          </a:xfrm>
          <a:prstGeom prst="rect">
            <a:avLst/>
          </a:prstGeom>
          <a:noFill/>
        </p:spPr>
        <p:txBody>
          <a:bodyPr wrap="square" rtlCol="0">
            <a:spAutoFit/>
          </a:bodyPr>
          <a:lstStyle/>
          <a:p>
            <a:r>
              <a:rPr lang="en-GB" sz="2800" dirty="0" smtClean="0">
                <a:latin typeface="Verdana" panose="020B0604030504040204" pitchFamily="34" charset="0"/>
                <a:ea typeface="Verdana" panose="020B0604030504040204" pitchFamily="34" charset="0"/>
                <a:cs typeface="Verdana" panose="020B0604030504040204" pitchFamily="34" charset="0"/>
              </a:rPr>
              <a:t>Passed</a:t>
            </a:r>
            <a:endParaRPr lang="en-GB" sz="2800" dirty="0">
              <a:latin typeface="Verdana" panose="020B0604030504040204" pitchFamily="34" charset="0"/>
              <a:ea typeface="Verdana" panose="020B0604030504040204" pitchFamily="34" charset="0"/>
              <a:cs typeface="Verdana" panose="020B0604030504040204" pitchFamily="34" charset="0"/>
            </a:endParaRPr>
          </a:p>
        </p:txBody>
      </p:sp>
      <p:pic>
        <p:nvPicPr>
          <p:cNvPr id="6" name="Content Placeholder 5"/>
          <p:cNvPicPr>
            <a:picLocks noGrp="1" noChangeAspect="1"/>
          </p:cNvPicPr>
          <p:nvPr>
            <p:ph sz="half" idx="1"/>
          </p:nvPr>
        </p:nvPicPr>
        <p:blipFill>
          <a:blip r:embed="rId2"/>
          <a:stretch>
            <a:fillRect/>
          </a:stretch>
        </p:blipFill>
        <p:spPr>
          <a:xfrm>
            <a:off x="1364297" y="1772816"/>
            <a:ext cx="4788218" cy="2158365"/>
          </a:xfrm>
          <a:prstGeom prst="rect">
            <a:avLst/>
          </a:prstGeom>
        </p:spPr>
      </p:pic>
      <p:pic>
        <p:nvPicPr>
          <p:cNvPr id="8" name="Picture 7"/>
          <p:cNvPicPr>
            <a:picLocks noChangeAspect="1"/>
          </p:cNvPicPr>
          <p:nvPr/>
        </p:nvPicPr>
        <p:blipFill>
          <a:blip r:embed="rId3"/>
          <a:stretch>
            <a:fillRect/>
          </a:stretch>
        </p:blipFill>
        <p:spPr>
          <a:xfrm>
            <a:off x="1171128" y="4011910"/>
            <a:ext cx="5067300" cy="857250"/>
          </a:xfrm>
          <a:prstGeom prst="rect">
            <a:avLst/>
          </a:prstGeom>
        </p:spPr>
      </p:pic>
      <p:pic>
        <p:nvPicPr>
          <p:cNvPr id="9" name="Picture 8"/>
          <p:cNvPicPr>
            <a:picLocks noChangeAspect="1"/>
          </p:cNvPicPr>
          <p:nvPr/>
        </p:nvPicPr>
        <p:blipFill>
          <a:blip r:embed="rId4"/>
          <a:stretch>
            <a:fillRect/>
          </a:stretch>
        </p:blipFill>
        <p:spPr>
          <a:xfrm>
            <a:off x="1613693" y="5280169"/>
            <a:ext cx="4352925" cy="857250"/>
          </a:xfrm>
          <a:prstGeom prst="rect">
            <a:avLst/>
          </a:prstGeom>
        </p:spPr>
      </p:pic>
    </p:spTree>
    <p:extLst>
      <p:ext uri="{BB962C8B-B14F-4D97-AF65-F5344CB8AC3E}">
        <p14:creationId xmlns:p14="http://schemas.microsoft.com/office/powerpoint/2010/main" val="351871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latin typeface="Verdana" panose="020B0604030504040204" pitchFamily="34" charset="0"/>
                <a:ea typeface="Verdana" panose="020B0604030504040204" pitchFamily="34" charset="0"/>
                <a:cs typeface="Verdana" panose="020B0604030504040204" pitchFamily="34" charset="0"/>
              </a:rPr>
              <a:t>Objective 3 - The program will collect and display the results</a:t>
            </a:r>
          </a:p>
        </p:txBody>
      </p:sp>
      <p:sp>
        <p:nvSpPr>
          <p:cNvPr id="5" name="Content Placeholder 4"/>
          <p:cNvSpPr>
            <a:spLocks noGrp="1"/>
          </p:cNvSpPr>
          <p:nvPr>
            <p:ph sz="half" idx="2"/>
          </p:nvPr>
        </p:nvSpPr>
        <p:spPr/>
        <p:txBody>
          <a:bodyPr/>
          <a:lstStyle/>
          <a:p>
            <a:r>
              <a:rPr lang="en-GB" dirty="0" smtClean="0"/>
              <a:t>Enter a valid GTIN number in the database. If the correct information is shown, it passes.</a:t>
            </a:r>
            <a:endParaRPr lang="en-GB" dirty="0"/>
          </a:p>
        </p:txBody>
      </p:sp>
      <p:sp>
        <p:nvSpPr>
          <p:cNvPr id="4" name="TextBox 3"/>
          <p:cNvSpPr txBox="1"/>
          <p:nvPr/>
        </p:nvSpPr>
        <p:spPr>
          <a:xfrm>
            <a:off x="3070076" y="6218148"/>
            <a:ext cx="1440160" cy="523220"/>
          </a:xfrm>
          <a:prstGeom prst="rect">
            <a:avLst/>
          </a:prstGeom>
          <a:noFill/>
        </p:spPr>
        <p:txBody>
          <a:bodyPr wrap="square" rtlCol="0">
            <a:spAutoFit/>
          </a:bodyPr>
          <a:lstStyle/>
          <a:p>
            <a:r>
              <a:rPr lang="en-GB" sz="2800" dirty="0" smtClean="0">
                <a:latin typeface="Verdana" panose="020B0604030504040204" pitchFamily="34" charset="0"/>
                <a:ea typeface="Verdana" panose="020B0604030504040204" pitchFamily="34" charset="0"/>
                <a:cs typeface="Verdana" panose="020B0604030504040204" pitchFamily="34" charset="0"/>
              </a:rPr>
              <a:t>Passed</a:t>
            </a:r>
            <a:endParaRPr lang="en-GB" sz="2800" dirty="0">
              <a:latin typeface="Verdana" panose="020B0604030504040204" pitchFamily="34" charset="0"/>
              <a:ea typeface="Verdana" panose="020B0604030504040204" pitchFamily="34" charset="0"/>
              <a:cs typeface="Verdana" panose="020B0604030504040204" pitchFamily="34" charset="0"/>
            </a:endParaRPr>
          </a:p>
        </p:txBody>
      </p:sp>
      <p:pic>
        <p:nvPicPr>
          <p:cNvPr id="7" name="Content Placeholder 6"/>
          <p:cNvPicPr>
            <a:picLocks noGrp="1" noChangeAspect="1"/>
          </p:cNvPicPr>
          <p:nvPr>
            <p:ph sz="half" idx="1"/>
          </p:nvPr>
        </p:nvPicPr>
        <p:blipFill>
          <a:blip r:embed="rId2"/>
          <a:stretch>
            <a:fillRect/>
          </a:stretch>
        </p:blipFill>
        <p:spPr>
          <a:xfrm>
            <a:off x="2422004" y="1924050"/>
            <a:ext cx="2333625" cy="1504950"/>
          </a:xfrm>
          <a:prstGeom prst="rect">
            <a:avLst/>
          </a:prstGeom>
        </p:spPr>
      </p:pic>
      <p:pic>
        <p:nvPicPr>
          <p:cNvPr id="10" name="Picture 9"/>
          <p:cNvPicPr>
            <a:picLocks noChangeAspect="1"/>
          </p:cNvPicPr>
          <p:nvPr/>
        </p:nvPicPr>
        <p:blipFill>
          <a:blip r:embed="rId3"/>
          <a:stretch>
            <a:fillRect/>
          </a:stretch>
        </p:blipFill>
        <p:spPr>
          <a:xfrm>
            <a:off x="924745" y="3939540"/>
            <a:ext cx="8115300" cy="828675"/>
          </a:xfrm>
          <a:prstGeom prst="rect">
            <a:avLst/>
          </a:prstGeom>
        </p:spPr>
      </p:pic>
      <p:cxnSp>
        <p:nvCxnSpPr>
          <p:cNvPr id="12" name="Straight Arrow Connector 11"/>
          <p:cNvCxnSpPr/>
          <p:nvPr/>
        </p:nvCxnSpPr>
        <p:spPr>
          <a:xfrm flipH="1" flipV="1">
            <a:off x="3588816" y="2748533"/>
            <a:ext cx="13642" cy="132853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286100" y="2996953"/>
            <a:ext cx="985316" cy="108011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494012" y="2748535"/>
            <a:ext cx="1656184" cy="1263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4150196" y="3356992"/>
            <a:ext cx="1124321" cy="65455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759390" y="2142296"/>
            <a:ext cx="1094455" cy="18692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76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latin typeface="Verdana" panose="020B0604030504040204" pitchFamily="34" charset="0"/>
                <a:ea typeface="Verdana" panose="020B0604030504040204" pitchFamily="34" charset="0"/>
                <a:cs typeface="Verdana" panose="020B0604030504040204" pitchFamily="34" charset="0"/>
              </a:rPr>
              <a:t>Objective 4 - The program will update the database with the customer’s order</a:t>
            </a:r>
          </a:p>
        </p:txBody>
      </p:sp>
      <p:sp>
        <p:nvSpPr>
          <p:cNvPr id="5" name="Content Placeholder 4"/>
          <p:cNvSpPr>
            <a:spLocks noGrp="1"/>
          </p:cNvSpPr>
          <p:nvPr>
            <p:ph sz="half" idx="2"/>
          </p:nvPr>
        </p:nvSpPr>
        <p:spPr/>
        <p:txBody>
          <a:bodyPr/>
          <a:lstStyle/>
          <a:p>
            <a:r>
              <a:rPr lang="en-GB" dirty="0" smtClean="0"/>
              <a:t>Order a quantity of a product in the database. If the database is then updated with the correct stock, it passes.</a:t>
            </a:r>
            <a:endParaRPr lang="en-GB" dirty="0"/>
          </a:p>
        </p:txBody>
      </p:sp>
      <p:sp>
        <p:nvSpPr>
          <p:cNvPr id="4" name="TextBox 3"/>
          <p:cNvSpPr txBox="1"/>
          <p:nvPr/>
        </p:nvSpPr>
        <p:spPr>
          <a:xfrm>
            <a:off x="3070076" y="6218148"/>
            <a:ext cx="1440160" cy="523220"/>
          </a:xfrm>
          <a:prstGeom prst="rect">
            <a:avLst/>
          </a:prstGeom>
          <a:noFill/>
        </p:spPr>
        <p:txBody>
          <a:bodyPr wrap="square" rtlCol="0">
            <a:spAutoFit/>
          </a:bodyPr>
          <a:lstStyle/>
          <a:p>
            <a:r>
              <a:rPr lang="en-GB" sz="2800" dirty="0" smtClean="0">
                <a:latin typeface="Verdana" panose="020B0604030504040204" pitchFamily="34" charset="0"/>
                <a:ea typeface="Verdana" panose="020B0604030504040204" pitchFamily="34" charset="0"/>
                <a:cs typeface="Verdana" panose="020B0604030504040204" pitchFamily="34" charset="0"/>
              </a:rPr>
              <a:t>Passed</a:t>
            </a:r>
            <a:endParaRPr lang="en-GB" sz="2800" dirty="0">
              <a:latin typeface="Verdana" panose="020B0604030504040204" pitchFamily="34" charset="0"/>
              <a:ea typeface="Verdana" panose="020B0604030504040204" pitchFamily="34" charset="0"/>
              <a:cs typeface="Verdana" panose="020B0604030504040204" pitchFamily="34" charset="0"/>
            </a:endParaRPr>
          </a:p>
        </p:txBody>
      </p:sp>
      <p:pic>
        <p:nvPicPr>
          <p:cNvPr id="6" name="Content Placeholder 5"/>
          <p:cNvPicPr>
            <a:picLocks noGrp="1" noChangeAspect="1"/>
          </p:cNvPicPr>
          <p:nvPr>
            <p:ph sz="half" idx="1"/>
          </p:nvPr>
        </p:nvPicPr>
        <p:blipFill>
          <a:blip r:embed="rId2"/>
          <a:stretch>
            <a:fillRect/>
          </a:stretch>
        </p:blipFill>
        <p:spPr>
          <a:xfrm>
            <a:off x="2349996" y="1727773"/>
            <a:ext cx="2638425" cy="1952625"/>
          </a:xfrm>
          <a:prstGeom prst="rect">
            <a:avLst/>
          </a:prstGeom>
        </p:spPr>
      </p:pic>
      <p:pic>
        <p:nvPicPr>
          <p:cNvPr id="8" name="Picture 7"/>
          <p:cNvPicPr>
            <a:picLocks noChangeAspect="1"/>
          </p:cNvPicPr>
          <p:nvPr/>
        </p:nvPicPr>
        <p:blipFill>
          <a:blip r:embed="rId3"/>
          <a:stretch>
            <a:fillRect/>
          </a:stretch>
        </p:blipFill>
        <p:spPr>
          <a:xfrm>
            <a:off x="689917" y="3972197"/>
            <a:ext cx="6124575" cy="866775"/>
          </a:xfrm>
          <a:prstGeom prst="rect">
            <a:avLst/>
          </a:prstGeom>
        </p:spPr>
      </p:pic>
      <p:sp>
        <p:nvSpPr>
          <p:cNvPr id="9" name="Oval 8"/>
          <p:cNvSpPr/>
          <p:nvPr/>
        </p:nvSpPr>
        <p:spPr>
          <a:xfrm>
            <a:off x="4654252" y="4437112"/>
            <a:ext cx="432048" cy="3886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Tree>
    <p:extLst>
      <p:ext uri="{BB962C8B-B14F-4D97-AF65-F5344CB8AC3E}">
        <p14:creationId xmlns:p14="http://schemas.microsoft.com/office/powerpoint/2010/main" val="111513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latin typeface="Verdana" panose="020B0604030504040204" pitchFamily="34" charset="0"/>
                <a:ea typeface="Verdana" panose="020B0604030504040204" pitchFamily="34" charset="0"/>
                <a:cs typeface="Verdana" panose="020B0604030504040204" pitchFamily="34" charset="0"/>
              </a:rPr>
              <a:t>Objective 5 - The program will print a receipt</a:t>
            </a:r>
          </a:p>
        </p:txBody>
      </p:sp>
      <p:sp>
        <p:nvSpPr>
          <p:cNvPr id="5" name="Content Placeholder 4"/>
          <p:cNvSpPr>
            <a:spLocks noGrp="1"/>
          </p:cNvSpPr>
          <p:nvPr>
            <p:ph sz="half" idx="2"/>
          </p:nvPr>
        </p:nvSpPr>
        <p:spPr/>
        <p:txBody>
          <a:bodyPr/>
          <a:lstStyle/>
          <a:p>
            <a:r>
              <a:rPr lang="en-GB" dirty="0" smtClean="0"/>
              <a:t>Order a quantity of a product in the database. If the correct information is printed in the receipt, it passes.</a:t>
            </a:r>
          </a:p>
          <a:p>
            <a:r>
              <a:rPr lang="en-GB" dirty="0" smtClean="0"/>
              <a:t>Order 2 or more products in the database</a:t>
            </a:r>
            <a:r>
              <a:rPr lang="en-GB" dirty="0"/>
              <a:t>. If the correct information </a:t>
            </a:r>
            <a:r>
              <a:rPr lang="en-GB" dirty="0" smtClean="0"/>
              <a:t>for both is </a:t>
            </a:r>
            <a:r>
              <a:rPr lang="en-GB" dirty="0"/>
              <a:t>printed in the receipt, it passes.</a:t>
            </a:r>
          </a:p>
          <a:p>
            <a:endParaRPr lang="en-GB" dirty="0"/>
          </a:p>
        </p:txBody>
      </p:sp>
      <p:sp>
        <p:nvSpPr>
          <p:cNvPr id="4" name="TextBox 3"/>
          <p:cNvSpPr txBox="1"/>
          <p:nvPr/>
        </p:nvSpPr>
        <p:spPr>
          <a:xfrm>
            <a:off x="3070076" y="6218148"/>
            <a:ext cx="1440160" cy="523220"/>
          </a:xfrm>
          <a:prstGeom prst="rect">
            <a:avLst/>
          </a:prstGeom>
          <a:noFill/>
        </p:spPr>
        <p:txBody>
          <a:bodyPr wrap="square" rtlCol="0">
            <a:spAutoFit/>
          </a:bodyPr>
          <a:lstStyle/>
          <a:p>
            <a:r>
              <a:rPr lang="en-GB" sz="2800" dirty="0" smtClean="0">
                <a:latin typeface="Verdana" panose="020B0604030504040204" pitchFamily="34" charset="0"/>
                <a:ea typeface="Verdana" panose="020B0604030504040204" pitchFamily="34" charset="0"/>
                <a:cs typeface="Verdana" panose="020B0604030504040204" pitchFamily="34" charset="0"/>
              </a:rPr>
              <a:t>Passed</a:t>
            </a:r>
            <a:endParaRPr lang="en-GB" sz="2800" dirty="0">
              <a:latin typeface="Verdana" panose="020B0604030504040204" pitchFamily="34" charset="0"/>
              <a:ea typeface="Verdana" panose="020B0604030504040204" pitchFamily="34" charset="0"/>
              <a:cs typeface="Verdana" panose="020B0604030504040204" pitchFamily="34" charset="0"/>
            </a:endParaRPr>
          </a:p>
        </p:txBody>
      </p:sp>
      <p:pic>
        <p:nvPicPr>
          <p:cNvPr id="7" name="Content Placeholder 6"/>
          <p:cNvPicPr>
            <a:picLocks noGrp="1" noChangeAspect="1"/>
          </p:cNvPicPr>
          <p:nvPr>
            <p:ph sz="half" idx="1"/>
          </p:nvPr>
        </p:nvPicPr>
        <p:blipFill>
          <a:blip r:embed="rId2"/>
          <a:stretch>
            <a:fillRect/>
          </a:stretch>
        </p:blipFill>
        <p:spPr>
          <a:xfrm>
            <a:off x="1219200" y="2204864"/>
            <a:ext cx="5078413" cy="829128"/>
          </a:xfrm>
          <a:prstGeom prst="rect">
            <a:avLst/>
          </a:prstGeom>
        </p:spPr>
      </p:pic>
      <p:pic>
        <p:nvPicPr>
          <p:cNvPr id="10" name="Picture 9"/>
          <p:cNvPicPr>
            <a:picLocks noChangeAspect="1"/>
          </p:cNvPicPr>
          <p:nvPr/>
        </p:nvPicPr>
        <p:blipFill>
          <a:blip r:embed="rId3"/>
          <a:stretch>
            <a:fillRect/>
          </a:stretch>
        </p:blipFill>
        <p:spPr>
          <a:xfrm>
            <a:off x="1128607" y="3573016"/>
            <a:ext cx="5372100" cy="1162050"/>
          </a:xfrm>
          <a:prstGeom prst="rect">
            <a:avLst/>
          </a:prstGeom>
        </p:spPr>
      </p:pic>
    </p:spTree>
    <p:extLst>
      <p:ext uri="{BB962C8B-B14F-4D97-AF65-F5344CB8AC3E}">
        <p14:creationId xmlns:p14="http://schemas.microsoft.com/office/powerpoint/2010/main" val="384717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7908" y="836712"/>
            <a:ext cx="8938472" cy="2764335"/>
          </a:xfrm>
        </p:spPr>
        <p:txBody>
          <a:bodyPr/>
          <a:lstStyle/>
          <a:p>
            <a:r>
              <a:rPr lang="en-GB" dirty="0" smtClean="0">
                <a:latin typeface="Verdana" charset="0"/>
                <a:ea typeface="Verdana" charset="0"/>
                <a:cs typeface="Verdana" charset="0"/>
              </a:rPr>
              <a:t>Task 2</a:t>
            </a:r>
            <a:endParaRPr lang="en-GB" dirty="0">
              <a:latin typeface="Verdana" charset="0"/>
              <a:ea typeface="Verdana" charset="0"/>
              <a:cs typeface="Verdana" charset="0"/>
            </a:endParaRPr>
          </a:p>
        </p:txBody>
      </p:sp>
      <p:sp>
        <p:nvSpPr>
          <p:cNvPr id="3" name="Text Placeholder 2"/>
          <p:cNvSpPr>
            <a:spLocks noGrp="1"/>
          </p:cNvSpPr>
          <p:nvPr>
            <p:ph type="body" idx="1"/>
          </p:nvPr>
        </p:nvSpPr>
        <p:spPr>
          <a:xfrm>
            <a:off x="1557908" y="3573016"/>
            <a:ext cx="7069519" cy="1220933"/>
          </a:xfrm>
        </p:spPr>
        <p:txBody>
          <a:bodyPr/>
          <a:lstStyle/>
          <a:p>
            <a:r>
              <a:rPr lang="en-GB" dirty="0" smtClean="0">
                <a:latin typeface="Verdana" charset="0"/>
                <a:ea typeface="Verdana" charset="0"/>
                <a:cs typeface="Verdana" charset="0"/>
              </a:rPr>
              <a:t>GITN Barcode</a:t>
            </a:r>
            <a:endParaRPr lang="en-GB" dirty="0">
              <a:latin typeface="Verdana" charset="0"/>
              <a:ea typeface="Verdana" charset="0"/>
              <a:cs typeface="Verdana" charset="0"/>
            </a:endParaRPr>
          </a:p>
        </p:txBody>
      </p:sp>
    </p:spTree>
    <p:extLst>
      <p:ext uri="{BB962C8B-B14F-4D97-AF65-F5344CB8AC3E}">
        <p14:creationId xmlns:p14="http://schemas.microsoft.com/office/powerpoint/2010/main" val="41054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latin typeface="Verdana" panose="020B0604030504040204" pitchFamily="34" charset="0"/>
                <a:ea typeface="Verdana" panose="020B0604030504040204" pitchFamily="34" charset="0"/>
                <a:cs typeface="Verdana" panose="020B0604030504040204" pitchFamily="34" charset="0"/>
              </a:rPr>
              <a:t>Objective 6 - The program will cope with SQL errors</a:t>
            </a:r>
          </a:p>
        </p:txBody>
      </p:sp>
      <p:sp>
        <p:nvSpPr>
          <p:cNvPr id="5" name="Content Placeholder 4"/>
          <p:cNvSpPr>
            <a:spLocks noGrp="1"/>
          </p:cNvSpPr>
          <p:nvPr>
            <p:ph sz="half" idx="2"/>
          </p:nvPr>
        </p:nvSpPr>
        <p:spPr/>
        <p:txBody>
          <a:bodyPr/>
          <a:lstStyle/>
          <a:p>
            <a:r>
              <a:rPr lang="en-GB" dirty="0" smtClean="0"/>
              <a:t>Enter an 1 or 0 in quantity. If the program copes with the SQL maths error, it passes</a:t>
            </a:r>
          </a:p>
          <a:p>
            <a:endParaRPr lang="en-GB" dirty="0"/>
          </a:p>
          <a:p>
            <a:pPr marL="0" indent="0">
              <a:buNone/>
            </a:pPr>
            <a:r>
              <a:rPr lang="en-GB" sz="2000" dirty="0" smtClean="0"/>
              <a:t>Note: If a number larger than the stock available is sent, and the user attempts to enter a correct value, the program will enter an SQL error loop. The easiest fix for this is for the user to enter 100, and the program detects and discards this, exiting the SQL error loop. The user can then continue.</a:t>
            </a:r>
            <a:endParaRPr lang="en-GB" sz="2000" dirty="0"/>
          </a:p>
          <a:p>
            <a:endParaRPr lang="en-GB" dirty="0"/>
          </a:p>
        </p:txBody>
      </p:sp>
      <p:sp>
        <p:nvSpPr>
          <p:cNvPr id="4" name="TextBox 3"/>
          <p:cNvSpPr txBox="1"/>
          <p:nvPr/>
        </p:nvSpPr>
        <p:spPr>
          <a:xfrm>
            <a:off x="3070076" y="6218148"/>
            <a:ext cx="1440160" cy="523220"/>
          </a:xfrm>
          <a:prstGeom prst="rect">
            <a:avLst/>
          </a:prstGeom>
          <a:noFill/>
        </p:spPr>
        <p:txBody>
          <a:bodyPr wrap="square" rtlCol="0">
            <a:spAutoFit/>
          </a:bodyPr>
          <a:lstStyle/>
          <a:p>
            <a:r>
              <a:rPr lang="en-GB" sz="2800" dirty="0" smtClean="0">
                <a:latin typeface="Verdana" panose="020B0604030504040204" pitchFamily="34" charset="0"/>
                <a:ea typeface="Verdana" panose="020B0604030504040204" pitchFamily="34" charset="0"/>
                <a:cs typeface="Verdana" panose="020B0604030504040204" pitchFamily="34" charset="0"/>
              </a:rPr>
              <a:t>Passed</a:t>
            </a:r>
            <a:endParaRPr lang="en-GB" sz="2800" dirty="0">
              <a:latin typeface="Verdana" panose="020B0604030504040204" pitchFamily="34" charset="0"/>
              <a:ea typeface="Verdana" panose="020B0604030504040204" pitchFamily="34" charset="0"/>
              <a:cs typeface="Verdana" panose="020B0604030504040204" pitchFamily="34" charset="0"/>
            </a:endParaRPr>
          </a:p>
        </p:txBody>
      </p:sp>
      <p:pic>
        <p:nvPicPr>
          <p:cNvPr id="6" name="Content Placeholder 5"/>
          <p:cNvPicPr>
            <a:picLocks noGrp="1" noChangeAspect="1"/>
          </p:cNvPicPr>
          <p:nvPr>
            <p:ph sz="half" idx="1"/>
          </p:nvPr>
        </p:nvPicPr>
        <p:blipFill>
          <a:blip r:embed="rId2"/>
          <a:stretch>
            <a:fillRect/>
          </a:stretch>
        </p:blipFill>
        <p:spPr>
          <a:xfrm>
            <a:off x="1917948" y="1916832"/>
            <a:ext cx="3333750" cy="1104900"/>
          </a:xfrm>
          <a:prstGeom prst="rect">
            <a:avLst/>
          </a:prstGeom>
        </p:spPr>
      </p:pic>
      <p:pic>
        <p:nvPicPr>
          <p:cNvPr id="8" name="Picture 7"/>
          <p:cNvPicPr>
            <a:picLocks noChangeAspect="1"/>
          </p:cNvPicPr>
          <p:nvPr/>
        </p:nvPicPr>
        <p:blipFill>
          <a:blip r:embed="rId3"/>
          <a:stretch>
            <a:fillRect/>
          </a:stretch>
        </p:blipFill>
        <p:spPr>
          <a:xfrm>
            <a:off x="1675060" y="3348352"/>
            <a:ext cx="3819525" cy="2543175"/>
          </a:xfrm>
          <a:prstGeom prst="rect">
            <a:avLst/>
          </a:prstGeom>
        </p:spPr>
      </p:pic>
    </p:spTree>
    <p:extLst>
      <p:ext uri="{BB962C8B-B14F-4D97-AF65-F5344CB8AC3E}">
        <p14:creationId xmlns:p14="http://schemas.microsoft.com/office/powerpoint/2010/main" val="390505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Verdana" panose="020B0604030504040204" pitchFamily="34" charset="0"/>
                <a:ea typeface="Verdana" panose="020B0604030504040204" pitchFamily="34" charset="0"/>
                <a:cs typeface="Verdana" panose="020B0604030504040204" pitchFamily="34" charset="0"/>
              </a:rPr>
              <a:t>Final Program</a:t>
            </a:r>
            <a:endParaRPr lang="en-GB"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661653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Verdana" panose="020B0604030504040204" pitchFamily="34" charset="0"/>
                <a:ea typeface="Verdana" panose="020B0604030504040204" pitchFamily="34" charset="0"/>
                <a:cs typeface="Verdana" panose="020B0604030504040204" pitchFamily="34" charset="0"/>
              </a:rPr>
              <a:t>Raw Data</a:t>
            </a:r>
            <a:endParaRPr lang="en-GB"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numCol="3">
            <a:noAutofit/>
          </a:bodyPr>
          <a:lstStyle/>
          <a:p>
            <a:pPr marL="0" indent="0">
              <a:spcBef>
                <a:spcPts val="0"/>
              </a:spcBef>
              <a:buNone/>
            </a:pPr>
            <a:r>
              <a:rPr lang="en-GB" sz="900" b="1" dirty="0">
                <a:latin typeface="Courier New" panose="02070309020205020404" pitchFamily="49" charset="0"/>
                <a:cs typeface="Courier New" panose="02070309020205020404" pitchFamily="49" charset="0"/>
              </a:rPr>
              <a:t>__authors__ = ['Thomas Bass']</a:t>
            </a:r>
          </a:p>
          <a:p>
            <a:pPr marL="0" indent="0">
              <a:spcBef>
                <a:spcPts val="0"/>
              </a:spcBef>
              <a:buNone/>
            </a:pPr>
            <a:r>
              <a:rPr lang="en-GB" sz="900" b="1" dirty="0">
                <a:latin typeface="Courier New" panose="02070309020205020404" pitchFamily="49" charset="0"/>
                <a:cs typeface="Courier New" panose="02070309020205020404" pitchFamily="49" charset="0"/>
              </a:rPr>
              <a:t>##    Candidate Number 4869  |  Centre Number 52423</a:t>
            </a:r>
          </a:p>
          <a:p>
            <a:pPr marL="0" indent="0">
              <a:spcBef>
                <a:spcPts val="0"/>
              </a:spcBef>
              <a:buNone/>
            </a:pPr>
            <a:r>
              <a:rPr lang="en-GB" sz="900" b="1" dirty="0">
                <a:latin typeface="Courier New" panose="02070309020205020404" pitchFamily="49" charset="0"/>
                <a:cs typeface="Courier New" panose="02070309020205020404" pitchFamily="49" charset="0"/>
              </a:rPr>
              <a:t>##   TASK 2  ##</a:t>
            </a:r>
          </a:p>
          <a:p>
            <a:pPr marL="0" indent="0">
              <a:spcBef>
                <a:spcPts val="0"/>
              </a:spcBef>
              <a:buNone/>
            </a:pPr>
            <a:r>
              <a:rPr lang="en-GB" sz="900" b="1" dirty="0">
                <a:latin typeface="Courier New" panose="02070309020205020404" pitchFamily="49" charset="0"/>
                <a:cs typeface="Courier New" panose="02070309020205020404" pitchFamily="49" charset="0"/>
              </a:rPr>
              <a:t>import sqlite3 as lite</a:t>
            </a:r>
          </a:p>
          <a:p>
            <a:pPr marL="0" indent="0">
              <a:spcBef>
                <a:spcPts val="0"/>
              </a:spcBef>
              <a:buNone/>
            </a:pPr>
            <a:r>
              <a:rPr lang="en-GB" sz="900" b="1" dirty="0">
                <a:latin typeface="Courier New" panose="02070309020205020404" pitchFamily="49" charset="0"/>
                <a:cs typeface="Courier New" panose="02070309020205020404" pitchFamily="49" charset="0"/>
              </a:rPr>
              <a:t>import random</a:t>
            </a:r>
          </a:p>
          <a:p>
            <a:pPr marL="0" indent="0">
              <a:spcBef>
                <a:spcPts val="0"/>
              </a:spcBef>
              <a:buNone/>
            </a:pPr>
            <a:r>
              <a:rPr lang="en-GB" sz="900" b="1" dirty="0">
                <a:latin typeface="Courier New" panose="02070309020205020404" pitchFamily="49" charset="0"/>
                <a:cs typeface="Courier New" panose="02070309020205020404" pitchFamily="49" charset="0"/>
              </a:rPr>
              <a:t>import math</a:t>
            </a:r>
          </a:p>
          <a:p>
            <a:pPr marL="0" indent="0">
              <a:spcBef>
                <a:spcPts val="0"/>
              </a:spcBef>
              <a:buNone/>
            </a:pPr>
            <a:r>
              <a:rPr lang="en-GB" sz="900" b="1" dirty="0">
                <a:latin typeface="Courier New" panose="02070309020205020404" pitchFamily="49" charset="0"/>
                <a:cs typeface="Courier New" panose="02070309020205020404" pitchFamily="49" charset="0"/>
              </a:rPr>
              <a:t>currentOrder = []</a:t>
            </a:r>
          </a:p>
          <a:p>
            <a:pPr marL="0" indent="0">
              <a:spcBef>
                <a:spcPts val="0"/>
              </a:spcBef>
              <a:buNone/>
            </a:pPr>
            <a:r>
              <a:rPr lang="en-GB" sz="900" b="1" dirty="0">
                <a:latin typeface="Courier New" panose="02070309020205020404" pitchFamily="49" charset="0"/>
                <a:cs typeface="Courier New" panose="02070309020205020404" pitchFamily="49" charset="0"/>
              </a:rPr>
              <a:t>con = lite.connect('dbuse.db')        ## connects to Database</a:t>
            </a:r>
          </a:p>
          <a:p>
            <a:pPr marL="0" indent="0">
              <a:spcBef>
                <a:spcPts val="0"/>
              </a:spcBef>
              <a:buNone/>
            </a:pPr>
            <a:r>
              <a:rPr lang="en-GB" sz="900" b="1" dirty="0">
                <a:latin typeface="Courier New" panose="02070309020205020404" pitchFamily="49" charset="0"/>
                <a:cs typeface="Courier New" panose="02070309020205020404" pitchFamily="49" charset="0"/>
              </a:rPr>
              <a:t>cur = con.cursor()</a:t>
            </a:r>
          </a:p>
          <a:p>
            <a:pPr marL="0" indent="0">
              <a:spcBef>
                <a:spcPts val="0"/>
              </a:spcBef>
              <a:buNone/>
            </a:pPr>
            <a:r>
              <a:rPr lang="en-GB" sz="900" b="1" dirty="0">
                <a:latin typeface="Courier New" panose="02070309020205020404" pitchFamily="49" charset="0"/>
                <a:cs typeface="Courier New" panose="02070309020205020404" pitchFamily="49" charset="0"/>
              </a:rPr>
              <a:t>def verify(con, cur, currentOrder):</a:t>
            </a:r>
          </a:p>
          <a:p>
            <a:pPr marL="0" indent="0">
              <a:spcBef>
                <a:spcPts val="0"/>
              </a:spcBef>
              <a:buNone/>
            </a:pPr>
            <a:r>
              <a:rPr lang="en-GB" sz="900" b="1" dirty="0">
                <a:latin typeface="Courier New" panose="02070309020205020404" pitchFamily="49" charset="0"/>
                <a:cs typeface="Courier New" panose="02070309020205020404" pitchFamily="49" charset="0"/>
              </a:rPr>
              <a:t>  var = input('Enter GTIN for the product you wish to purchase:\n&gt; ')</a:t>
            </a:r>
          </a:p>
          <a:p>
            <a:pPr marL="0" indent="0">
              <a:spcBef>
                <a:spcPts val="0"/>
              </a:spcBef>
              <a:buNone/>
            </a:pPr>
            <a:r>
              <a:rPr lang="en-GB" sz="900" b="1" dirty="0">
                <a:latin typeface="Courier New" panose="02070309020205020404" pitchFamily="49" charset="0"/>
                <a:cs typeface="Courier New" panose="02070309020205020404" pitchFamily="49" charset="0"/>
              </a:rPr>
              <a:t>  if len(var) == 8 and var.isnumeric() == True:</a:t>
            </a:r>
          </a:p>
          <a:p>
            <a:pPr marL="0" indent="0">
              <a:spcBef>
                <a:spcPts val="0"/>
              </a:spcBef>
              <a:buNone/>
            </a:pPr>
            <a:r>
              <a:rPr lang="en-GB" sz="900" b="1" dirty="0">
                <a:latin typeface="Courier New" panose="02070309020205020404" pitchFamily="49" charset="0"/>
                <a:cs typeface="Courier New" panose="02070309020205020404" pitchFamily="49" charset="0"/>
              </a:rPr>
              <a:t>    findStock(con, cur, currentOrder, var)</a:t>
            </a:r>
          </a:p>
          <a:p>
            <a:pPr marL="0" indent="0">
              <a:spcBef>
                <a:spcPts val="0"/>
              </a:spcBef>
              <a:buNone/>
            </a:pPr>
            <a:r>
              <a:rPr lang="en-GB" sz="900" b="1" dirty="0">
                <a:latin typeface="Courier New" panose="02070309020205020404" pitchFamily="49" charset="0"/>
                <a:cs typeface="Courier New" panose="02070309020205020404" pitchFamily="49" charset="0"/>
              </a:rPr>
              <a:t>  else:</a:t>
            </a:r>
          </a:p>
          <a:p>
            <a:pPr marL="0" indent="0">
              <a:spcBef>
                <a:spcPts val="0"/>
              </a:spcBef>
              <a:buNone/>
            </a:pPr>
            <a:r>
              <a:rPr lang="en-GB" sz="900" b="1" dirty="0">
                <a:latin typeface="Courier New" panose="02070309020205020404" pitchFamily="49" charset="0"/>
                <a:cs typeface="Courier New" panose="02070309020205020404" pitchFamily="49" charset="0"/>
              </a:rPr>
              <a:t>    print('Enter a 8 digit number')</a:t>
            </a:r>
          </a:p>
          <a:p>
            <a:pPr marL="0" indent="0">
              <a:spcBef>
                <a:spcPts val="0"/>
              </a:spcBef>
              <a:buNone/>
            </a:pPr>
            <a:r>
              <a:rPr lang="en-GB" sz="900" b="1" dirty="0">
                <a:latin typeface="Courier New" panose="02070309020205020404" pitchFamily="49" charset="0"/>
                <a:cs typeface="Courier New" panose="02070309020205020404" pitchFamily="49" charset="0"/>
              </a:rPr>
              <a:t>    verify(con, cur, currentOrder)</a:t>
            </a:r>
          </a:p>
          <a:p>
            <a:pPr marL="0" indent="0">
              <a:spcBef>
                <a:spcPts val="0"/>
              </a:spcBef>
              <a:buNone/>
            </a:pPr>
            <a:endParaRPr lang="en-GB" sz="900" b="1" dirty="0">
              <a:latin typeface="Courier New" panose="02070309020205020404" pitchFamily="49" charset="0"/>
              <a:cs typeface="Courier New" panose="02070309020205020404" pitchFamily="49" charset="0"/>
            </a:endParaRPr>
          </a:p>
          <a:p>
            <a:pPr marL="0" indent="0">
              <a:spcBef>
                <a:spcPts val="0"/>
              </a:spcBef>
              <a:buNone/>
            </a:pPr>
            <a:r>
              <a:rPr lang="en-GB" sz="900" b="1" dirty="0">
                <a:latin typeface="Courier New" panose="02070309020205020404" pitchFamily="49" charset="0"/>
                <a:cs typeface="Courier New" panose="02070309020205020404" pitchFamily="49" charset="0"/>
              </a:rPr>
              <a:t>def findStock(con, cur, currentOrder, var):</a:t>
            </a:r>
          </a:p>
          <a:p>
            <a:pPr marL="0" indent="0">
              <a:spcBef>
                <a:spcPts val="0"/>
              </a:spcBef>
              <a:buNone/>
            </a:pPr>
            <a:r>
              <a:rPr lang="en-GB" sz="900" b="1" dirty="0">
                <a:latin typeface="Courier New" panose="02070309020205020404" pitchFamily="49" charset="0"/>
                <a:cs typeface="Courier New" panose="02070309020205020404" pitchFamily="49" charset="0"/>
              </a:rPr>
              <a:t>  cur.execute('SELECT * FROM Inventory WHERE GTIN = ?', (var,))                ## excutes</a:t>
            </a:r>
          </a:p>
          <a:p>
            <a:pPr marL="0" indent="0">
              <a:spcBef>
                <a:spcPts val="0"/>
              </a:spcBef>
              <a:buNone/>
            </a:pPr>
            <a:r>
              <a:rPr lang="en-GB" sz="900" b="1" dirty="0">
                <a:latin typeface="Courier New" panose="02070309020205020404" pitchFamily="49" charset="0"/>
                <a:cs typeface="Courier New" panose="02070309020205020404" pitchFamily="49" charset="0"/>
              </a:rPr>
              <a:t>  results = cur.fetchall()            ## collects results from SQL</a:t>
            </a:r>
          </a:p>
          <a:p>
            <a:pPr marL="0" indent="0">
              <a:spcBef>
                <a:spcPts val="0"/>
              </a:spcBef>
              <a:buNone/>
            </a:pPr>
            <a:r>
              <a:rPr lang="en-GB" sz="900" b="1" dirty="0">
                <a:latin typeface="Courier New" panose="02070309020205020404" pitchFamily="49" charset="0"/>
                <a:cs typeface="Courier New" panose="02070309020205020404" pitchFamily="49" charset="0"/>
              </a:rPr>
              <a:t>  con.commit()</a:t>
            </a:r>
          </a:p>
          <a:p>
            <a:pPr marL="0" indent="0">
              <a:spcBef>
                <a:spcPts val="0"/>
              </a:spcBef>
              <a:buNone/>
            </a:pPr>
            <a:r>
              <a:rPr lang="en-GB" sz="900" b="1" dirty="0">
                <a:latin typeface="Courier New" panose="02070309020205020404" pitchFamily="49" charset="0"/>
                <a:cs typeface="Courier New" panose="02070309020205020404" pitchFamily="49" charset="0"/>
              </a:rPr>
              <a:t>  if results == []:</a:t>
            </a:r>
          </a:p>
          <a:p>
            <a:pPr marL="0" indent="0">
              <a:spcBef>
                <a:spcPts val="0"/>
              </a:spcBef>
              <a:buNone/>
            </a:pPr>
            <a:r>
              <a:rPr lang="en-GB" sz="900" b="1" dirty="0">
                <a:latin typeface="Courier New" panose="02070309020205020404" pitchFamily="49" charset="0"/>
                <a:cs typeface="Courier New" panose="02070309020205020404" pitchFamily="49" charset="0"/>
              </a:rPr>
              <a:t>    print('No product found. Please try again')</a:t>
            </a:r>
          </a:p>
          <a:p>
            <a:pPr marL="0" indent="0">
              <a:spcBef>
                <a:spcPts val="0"/>
              </a:spcBef>
              <a:buNone/>
            </a:pPr>
            <a:r>
              <a:rPr lang="en-GB" sz="900" b="1" dirty="0">
                <a:latin typeface="Courier New" panose="02070309020205020404" pitchFamily="49" charset="0"/>
                <a:cs typeface="Courier New" panose="02070309020205020404" pitchFamily="49" charset="0"/>
              </a:rPr>
              <a:t>    verify(con, cur, currentOrder)</a:t>
            </a:r>
          </a:p>
          <a:p>
            <a:pPr marL="0" indent="0">
              <a:spcBef>
                <a:spcPts val="0"/>
              </a:spcBef>
              <a:buNone/>
            </a:pPr>
            <a:r>
              <a:rPr lang="en-GB" sz="900" b="1" dirty="0">
                <a:latin typeface="Courier New" panose="02070309020205020404" pitchFamily="49" charset="0"/>
                <a:cs typeface="Courier New" panose="02070309020205020404" pitchFamily="49" charset="0"/>
              </a:rPr>
              <a:t>  print('Product Found!')</a:t>
            </a:r>
          </a:p>
          <a:p>
            <a:pPr marL="0" indent="0">
              <a:spcBef>
                <a:spcPts val="0"/>
              </a:spcBef>
              <a:buNone/>
            </a:pPr>
            <a:r>
              <a:rPr lang="en-GB" sz="900" b="1" dirty="0">
                <a:latin typeface="Courier New" panose="02070309020205020404" pitchFamily="49" charset="0"/>
                <a:cs typeface="Courier New" panose="02070309020205020404" pitchFamily="49" charset="0"/>
              </a:rPr>
              <a:t>  for product in results:</a:t>
            </a:r>
          </a:p>
          <a:p>
            <a:pPr marL="0" indent="0">
              <a:spcBef>
                <a:spcPts val="0"/>
              </a:spcBef>
              <a:buNone/>
            </a:pPr>
            <a:r>
              <a:rPr lang="en-GB" sz="900" b="1" dirty="0">
                <a:latin typeface="Courier New" panose="02070309020205020404" pitchFamily="49" charset="0"/>
                <a:cs typeface="Courier New" panose="02070309020205020404" pitchFamily="49" charset="0"/>
              </a:rPr>
              <a:t>    if product[2] == '':</a:t>
            </a:r>
          </a:p>
          <a:p>
            <a:pPr marL="0" indent="0">
              <a:spcBef>
                <a:spcPts val="0"/>
              </a:spcBef>
              <a:buNone/>
            </a:pPr>
            <a:r>
              <a:rPr lang="en-GB" sz="900" b="1" dirty="0">
                <a:latin typeface="Courier New" panose="02070309020205020404" pitchFamily="49" charset="0"/>
                <a:cs typeface="Courier New" panose="02070309020205020404" pitchFamily="49" charset="0"/>
              </a:rPr>
              <a:t>      sizeName = ''</a:t>
            </a:r>
          </a:p>
          <a:p>
            <a:pPr marL="0" indent="0">
              <a:spcBef>
                <a:spcPts val="0"/>
              </a:spcBef>
              <a:buNone/>
            </a:pPr>
            <a:r>
              <a:rPr lang="en-GB" sz="900" b="1" dirty="0">
                <a:latin typeface="Courier New" panose="02070309020205020404" pitchFamily="49" charset="0"/>
                <a:cs typeface="Courier New" panose="02070309020205020404" pitchFamily="49" charset="0"/>
              </a:rPr>
              <a:t>    elif product[2] == 'Small' or product[2] == 'Medium' or product[2] == 'Large':</a:t>
            </a:r>
          </a:p>
          <a:p>
            <a:pPr marL="0" indent="0">
              <a:spcBef>
                <a:spcPts val="0"/>
              </a:spcBef>
              <a:buNone/>
            </a:pPr>
            <a:r>
              <a:rPr lang="en-GB" sz="900" b="1" dirty="0">
                <a:latin typeface="Courier New" panose="02070309020205020404" pitchFamily="49" charset="0"/>
                <a:cs typeface="Courier New" panose="02070309020205020404" pitchFamily="49" charset="0"/>
              </a:rPr>
              <a:t>      sizeName = product[2]</a:t>
            </a:r>
          </a:p>
          <a:p>
            <a:pPr marL="0" indent="0">
              <a:spcBef>
                <a:spcPts val="0"/>
              </a:spcBef>
              <a:buNone/>
            </a:pPr>
            <a:r>
              <a:rPr lang="en-GB" sz="900" b="1" dirty="0">
                <a:latin typeface="Courier New" panose="02070309020205020404" pitchFamily="49" charset="0"/>
                <a:cs typeface="Courier New" panose="02070309020205020404" pitchFamily="49" charset="0"/>
              </a:rPr>
              <a:t>    else:</a:t>
            </a:r>
          </a:p>
          <a:p>
            <a:pPr marL="0" indent="0">
              <a:spcBef>
                <a:spcPts val="0"/>
              </a:spcBef>
              <a:buNone/>
            </a:pPr>
            <a:r>
              <a:rPr lang="en-GB" sz="900" b="1" dirty="0">
                <a:latin typeface="Courier New" panose="02070309020205020404" pitchFamily="49" charset="0"/>
                <a:cs typeface="Courier New" panose="02070309020205020404" pitchFamily="49" charset="0"/>
              </a:rPr>
              <a:t>      sizeNameRaw = product[2], 'ml'</a:t>
            </a:r>
          </a:p>
          <a:p>
            <a:pPr marL="0" indent="0">
              <a:spcBef>
                <a:spcPts val="0"/>
              </a:spcBef>
              <a:buNone/>
            </a:pPr>
            <a:r>
              <a:rPr lang="en-GB" sz="900" b="1" dirty="0">
                <a:latin typeface="Courier New" panose="02070309020205020404" pitchFamily="49" charset="0"/>
                <a:cs typeface="Courier New" panose="02070309020205020404" pitchFamily="49" charset="0"/>
              </a:rPr>
              <a:t>      sizeName = "".join(sizeNameRaw)</a:t>
            </a:r>
          </a:p>
          <a:p>
            <a:pPr marL="0" indent="0">
              <a:spcBef>
                <a:spcPts val="0"/>
              </a:spcBef>
              <a:buNone/>
            </a:pPr>
            <a:r>
              <a:rPr lang="en-GB" sz="900" b="1" dirty="0">
                <a:latin typeface="Courier New" panose="02070309020205020404" pitchFamily="49" charset="0"/>
                <a:cs typeface="Courier New" panose="02070309020205020404" pitchFamily="49" charset="0"/>
              </a:rPr>
              <a:t>    print('  Name: ', sizeName, product[1], '\n  Price: ', product[3], '\n  Stock Available: ', product[4])</a:t>
            </a:r>
          </a:p>
          <a:p>
            <a:pPr marL="0" indent="0">
              <a:spcBef>
                <a:spcPts val="0"/>
              </a:spcBef>
              <a:buNone/>
            </a:pPr>
            <a:r>
              <a:rPr lang="en-GB" sz="900" b="1" dirty="0">
                <a:latin typeface="Courier New" panose="02070309020205020404" pitchFamily="49" charset="0"/>
                <a:cs typeface="Courier New" panose="02070309020205020404" pitchFamily="49" charset="0"/>
              </a:rPr>
              <a:t>    enterOrder(sizeName, product, var, results, currentOrder, cur, con) </a:t>
            </a:r>
          </a:p>
          <a:p>
            <a:pPr marL="0" indent="0">
              <a:spcBef>
                <a:spcPts val="0"/>
              </a:spcBef>
              <a:buNone/>
            </a:pPr>
            <a:r>
              <a:rPr lang="en-GB" sz="900" b="1" dirty="0">
                <a:latin typeface="Courier New" panose="02070309020205020404" pitchFamily="49" charset="0"/>
                <a:cs typeface="Courier New" panose="02070309020205020404" pitchFamily="49" charset="0"/>
              </a:rPr>
              <a:t>  </a:t>
            </a:r>
          </a:p>
          <a:p>
            <a:pPr marL="0" indent="0">
              <a:spcBef>
                <a:spcPts val="0"/>
              </a:spcBef>
              <a:buNone/>
            </a:pPr>
            <a:r>
              <a:rPr lang="en-GB" sz="900" b="1" dirty="0">
                <a:latin typeface="Courier New" panose="02070309020205020404" pitchFamily="49" charset="0"/>
                <a:cs typeface="Courier New" panose="02070309020205020404" pitchFamily="49" charset="0"/>
              </a:rPr>
              <a:t>def enterOrder(sizeName, product, var, results, currentOrder, cur, con):</a:t>
            </a:r>
          </a:p>
          <a:p>
            <a:pPr marL="0" indent="0">
              <a:spcBef>
                <a:spcPts val="0"/>
              </a:spcBef>
              <a:buNone/>
            </a:pPr>
            <a:r>
              <a:rPr lang="en-GB" sz="900" b="1" dirty="0">
                <a:latin typeface="Courier New" panose="02070309020205020404" pitchFamily="49" charset="0"/>
                <a:cs typeface="Courier New" panose="02070309020205020404" pitchFamily="49" charset="0"/>
              </a:rPr>
              <a:t>  QtyToOrder = input('----------\nEnter Quantity to order:\n&gt;')</a:t>
            </a:r>
          </a:p>
          <a:p>
            <a:pPr marL="0" indent="0">
              <a:spcBef>
                <a:spcPts val="0"/>
              </a:spcBef>
              <a:buNone/>
            </a:pPr>
            <a:r>
              <a:rPr lang="en-GB" sz="900" b="1" dirty="0">
                <a:latin typeface="Courier New" panose="02070309020205020404" pitchFamily="49" charset="0"/>
                <a:cs typeface="Courier New" panose="02070309020205020404" pitchFamily="49" charset="0"/>
              </a:rPr>
              <a:t>  if QtyToOrder.isnumeric() == False:</a:t>
            </a:r>
          </a:p>
          <a:p>
            <a:pPr marL="0" indent="0">
              <a:spcBef>
                <a:spcPts val="0"/>
              </a:spcBef>
              <a:buNone/>
            </a:pPr>
            <a:r>
              <a:rPr lang="en-GB" sz="900" b="1" dirty="0">
                <a:latin typeface="Courier New" panose="02070309020205020404" pitchFamily="49" charset="0"/>
                <a:cs typeface="Courier New" panose="02070309020205020404" pitchFamily="49" charset="0"/>
              </a:rPr>
              <a:t>    print('Enter a valid Number')</a:t>
            </a:r>
          </a:p>
          <a:p>
            <a:pPr marL="0" indent="0">
              <a:spcBef>
                <a:spcPts val="0"/>
              </a:spcBef>
              <a:buNone/>
            </a:pPr>
            <a:r>
              <a:rPr lang="en-GB" sz="900" b="1" dirty="0">
                <a:latin typeface="Courier New" panose="02070309020205020404" pitchFamily="49" charset="0"/>
                <a:cs typeface="Courier New" panose="02070309020205020404" pitchFamily="49" charset="0"/>
              </a:rPr>
              <a:t>    enterOrder(sizeName, product, var, results, currentOrder, cur, con)</a:t>
            </a:r>
          </a:p>
          <a:p>
            <a:pPr marL="0" indent="0">
              <a:spcBef>
                <a:spcPts val="0"/>
              </a:spcBef>
              <a:buNone/>
            </a:pPr>
            <a:r>
              <a:rPr lang="en-GB" sz="900" b="1" dirty="0">
                <a:latin typeface="Courier New" panose="02070309020205020404" pitchFamily="49" charset="0"/>
                <a:cs typeface="Courier New" panose="02070309020205020404" pitchFamily="49" charset="0"/>
              </a:rPr>
              <a:t>  elif int(QtyToOrder) &gt; int(product[4]):</a:t>
            </a:r>
          </a:p>
          <a:p>
            <a:pPr marL="0" indent="0">
              <a:spcBef>
                <a:spcPts val="0"/>
              </a:spcBef>
              <a:buNone/>
            </a:pPr>
            <a:r>
              <a:rPr lang="en-GB" sz="900" b="1" dirty="0">
                <a:latin typeface="Courier New" panose="02070309020205020404" pitchFamily="49" charset="0"/>
                <a:cs typeface="Courier New" panose="02070309020205020404" pitchFamily="49" charset="0"/>
              </a:rPr>
              <a:t>    print('Error: Not enough stock. Please order', product[4], 'or less')</a:t>
            </a:r>
          </a:p>
          <a:p>
            <a:pPr marL="0" indent="0">
              <a:spcBef>
                <a:spcPts val="0"/>
              </a:spcBef>
              <a:buNone/>
            </a:pPr>
            <a:r>
              <a:rPr lang="en-GB" sz="900" b="1" dirty="0">
                <a:latin typeface="Courier New" panose="02070309020205020404" pitchFamily="49" charset="0"/>
                <a:cs typeface="Courier New" panose="02070309020205020404" pitchFamily="49" charset="0"/>
              </a:rPr>
              <a:t>    enterOrder(sizeName, product, var, results, currentOrder, con, cur)             ##Recalls the last func</a:t>
            </a:r>
          </a:p>
          <a:p>
            <a:pPr marL="0" indent="0">
              <a:spcBef>
                <a:spcPts val="0"/>
              </a:spcBef>
              <a:buNone/>
            </a:pPr>
            <a:r>
              <a:rPr lang="en-GB" sz="900" b="1" dirty="0">
                <a:latin typeface="Courier New" panose="02070309020205020404" pitchFamily="49" charset="0"/>
                <a:cs typeface="Courier New" panose="02070309020205020404" pitchFamily="49" charset="0"/>
              </a:rPr>
              <a:t>  elif int(QtyToOrder) &lt; 1:</a:t>
            </a:r>
          </a:p>
          <a:p>
            <a:pPr marL="0" indent="0">
              <a:spcBef>
                <a:spcPts val="0"/>
              </a:spcBef>
              <a:buNone/>
            </a:pPr>
            <a:r>
              <a:rPr lang="en-GB" sz="900" b="1" dirty="0">
                <a:latin typeface="Courier New" panose="02070309020205020404" pitchFamily="49" charset="0"/>
                <a:cs typeface="Courier New" panose="02070309020205020404" pitchFamily="49" charset="0"/>
              </a:rPr>
              <a:t>    print('You can\'t order less than 1. Try again')</a:t>
            </a:r>
          </a:p>
          <a:p>
            <a:pPr marL="0" indent="0">
              <a:spcBef>
                <a:spcPts val="0"/>
              </a:spcBef>
              <a:buNone/>
            </a:pPr>
            <a:r>
              <a:rPr lang="en-GB" sz="900" b="1" dirty="0">
                <a:latin typeface="Courier New" panose="02070309020205020404" pitchFamily="49" charset="0"/>
                <a:cs typeface="Courier New" panose="02070309020205020404" pitchFamily="49" charset="0"/>
              </a:rPr>
              <a:t>    enterOrder(sizeName, product, var, results, currentOrder, con, cur)</a:t>
            </a:r>
          </a:p>
          <a:p>
            <a:pPr marL="0" indent="0">
              <a:spcBef>
                <a:spcPts val="0"/>
              </a:spcBef>
              <a:buNone/>
            </a:pPr>
            <a:r>
              <a:rPr lang="en-GB" sz="900" b="1" dirty="0">
                <a:latin typeface="Courier New" panose="02070309020205020404" pitchFamily="49" charset="0"/>
                <a:cs typeface="Courier New" panose="02070309020205020404" pitchFamily="49" charset="0"/>
              </a:rPr>
              <a:t>  else:</a:t>
            </a:r>
          </a:p>
          <a:p>
            <a:pPr marL="0" indent="0">
              <a:spcBef>
                <a:spcPts val="0"/>
              </a:spcBef>
              <a:buNone/>
            </a:pPr>
            <a:r>
              <a:rPr lang="en-GB" sz="900" b="1" dirty="0">
                <a:latin typeface="Courier New" panose="02070309020205020404" pitchFamily="49" charset="0"/>
                <a:cs typeface="Courier New" panose="02070309020205020404" pitchFamily="49" charset="0"/>
              </a:rPr>
              <a:t>    print('Adding to order...')</a:t>
            </a:r>
          </a:p>
          <a:p>
            <a:pPr marL="0" indent="0">
              <a:spcBef>
                <a:spcPts val="0"/>
              </a:spcBef>
              <a:buNone/>
            </a:pPr>
            <a:r>
              <a:rPr lang="en-GB" sz="900" b="1" dirty="0">
                <a:latin typeface="Courier New" panose="02070309020205020404" pitchFamily="49" charset="0"/>
                <a:cs typeface="Courier New" panose="02070309020205020404" pitchFamily="49" charset="0"/>
              </a:rPr>
              <a:t>    NewStockAvab = 0</a:t>
            </a:r>
          </a:p>
          <a:p>
            <a:pPr marL="0" indent="0">
              <a:spcBef>
                <a:spcPts val="0"/>
              </a:spcBef>
              <a:buNone/>
            </a:pPr>
            <a:r>
              <a:rPr lang="en-GB" sz="900" b="1" dirty="0">
                <a:latin typeface="Courier New" panose="02070309020205020404" pitchFamily="49" charset="0"/>
                <a:cs typeface="Courier New" panose="02070309020205020404" pitchFamily="49" charset="0"/>
              </a:rPr>
              <a:t>    costOfOrder = float(product[3])*int(QtyToOrder)</a:t>
            </a:r>
          </a:p>
          <a:p>
            <a:pPr marL="0" indent="0">
              <a:spcBef>
                <a:spcPts val="0"/>
              </a:spcBef>
              <a:buNone/>
            </a:pPr>
            <a:r>
              <a:rPr lang="en-GB" sz="900" b="1" dirty="0">
                <a:latin typeface="Courier New" panose="02070309020205020404" pitchFamily="49" charset="0"/>
                <a:cs typeface="Courier New" panose="02070309020205020404" pitchFamily="49" charset="0"/>
              </a:rPr>
              <a:t>    currentOrderAddRaw = str(QtyToOrder), ' x ', str(sizeName), ' ', str(product[1]), ' (GTIN: ', str(product[0]), ') @ £', str(product[3]), ' = £', str(costOfOrder)           ##      -Builds the reciept text</a:t>
            </a:r>
          </a:p>
          <a:p>
            <a:pPr marL="0" indent="0">
              <a:spcBef>
                <a:spcPts val="0"/>
              </a:spcBef>
              <a:buNone/>
            </a:pPr>
            <a:r>
              <a:rPr lang="en-GB" sz="900" b="1" dirty="0">
                <a:latin typeface="Courier New" panose="02070309020205020404" pitchFamily="49" charset="0"/>
                <a:cs typeface="Courier New" panose="02070309020205020404" pitchFamily="49" charset="0"/>
              </a:rPr>
              <a:t>    currentOrderAdd = "".join(currentOrderAddRaw)                                                                                                         ##    |                                                                                                           ##    -</a:t>
            </a:r>
          </a:p>
          <a:p>
            <a:pPr marL="0" indent="0">
              <a:spcBef>
                <a:spcPts val="0"/>
              </a:spcBef>
              <a:buNone/>
            </a:pPr>
            <a:r>
              <a:rPr lang="en-GB" sz="900" b="1" dirty="0">
                <a:latin typeface="Courier New" panose="02070309020205020404" pitchFamily="49" charset="0"/>
                <a:cs typeface="Courier New" panose="02070309020205020404" pitchFamily="49" charset="0"/>
              </a:rPr>
              <a:t>    print('Added to order!')</a:t>
            </a:r>
          </a:p>
          <a:p>
            <a:pPr marL="0" indent="0">
              <a:spcBef>
                <a:spcPts val="0"/>
              </a:spcBef>
              <a:buNone/>
            </a:pPr>
            <a:r>
              <a:rPr lang="en-GB" sz="900" b="1" dirty="0">
                <a:latin typeface="Courier New" panose="02070309020205020404" pitchFamily="49" charset="0"/>
                <a:cs typeface="Courier New" panose="02070309020205020404" pitchFamily="49" charset="0"/>
              </a:rPr>
              <a:t>    print('Updating Stock Levels...')</a:t>
            </a:r>
          </a:p>
          <a:p>
            <a:pPr marL="0" indent="0">
              <a:spcBef>
                <a:spcPts val="0"/>
              </a:spcBef>
              <a:buNone/>
            </a:pPr>
            <a:r>
              <a:rPr lang="en-GB" sz="900" b="1" dirty="0">
                <a:latin typeface="Courier New" panose="02070309020205020404" pitchFamily="49" charset="0"/>
                <a:cs typeface="Courier New" panose="02070309020205020404" pitchFamily="49" charset="0"/>
              </a:rPr>
              <a:t>    QtyInt = int(QtyToOrder)</a:t>
            </a:r>
          </a:p>
          <a:p>
            <a:pPr marL="0" indent="0">
              <a:spcBef>
                <a:spcPts val="0"/>
              </a:spcBef>
              <a:buNone/>
            </a:pPr>
            <a:r>
              <a:rPr lang="en-GB" sz="900" b="1" dirty="0">
                <a:latin typeface="Courier New" panose="02070309020205020404" pitchFamily="49" charset="0"/>
                <a:cs typeface="Courier New" panose="02070309020205020404" pitchFamily="49" charset="0"/>
              </a:rPr>
              <a:t>    NewStockAvab = str((int(product[4])) - QtyInt)</a:t>
            </a:r>
          </a:p>
          <a:p>
            <a:pPr marL="0" indent="0">
              <a:spcBef>
                <a:spcPts val="0"/>
              </a:spcBef>
              <a:buNone/>
            </a:pPr>
            <a:r>
              <a:rPr lang="en-GB" sz="900" b="1" dirty="0">
                <a:latin typeface="Courier New" panose="02070309020205020404" pitchFamily="49" charset="0"/>
                <a:cs typeface="Courier New" panose="02070309020205020404" pitchFamily="49" charset="0"/>
              </a:rPr>
              <a:t>    sql = ("UPDATE INVENTORY SET STOCKAVAB = '"+NewStockAvab+"' WHERE GTIN LIKE '"+product[0]+"'")</a:t>
            </a:r>
          </a:p>
          <a:p>
            <a:pPr marL="0" indent="0">
              <a:spcBef>
                <a:spcPts val="0"/>
              </a:spcBef>
              <a:buNone/>
            </a:pPr>
            <a:r>
              <a:rPr lang="en-GB" sz="900" b="1" dirty="0">
                <a:latin typeface="Courier New" panose="02070309020205020404" pitchFamily="49" charset="0"/>
                <a:cs typeface="Courier New" panose="02070309020205020404" pitchFamily="49" charset="0"/>
              </a:rPr>
              <a:t>    try:</a:t>
            </a:r>
          </a:p>
          <a:p>
            <a:pPr marL="0" indent="0">
              <a:spcBef>
                <a:spcPts val="0"/>
              </a:spcBef>
              <a:buNone/>
            </a:pPr>
            <a:r>
              <a:rPr lang="en-GB" sz="900" b="1" dirty="0">
                <a:latin typeface="Courier New" panose="02070309020205020404" pitchFamily="49" charset="0"/>
                <a:cs typeface="Courier New" panose="02070309020205020404" pitchFamily="49" charset="0"/>
              </a:rPr>
              <a:t>      cur.execute(sql)</a:t>
            </a:r>
          </a:p>
          <a:p>
            <a:pPr marL="0" indent="0">
              <a:spcBef>
                <a:spcPts val="0"/>
              </a:spcBef>
              <a:buNone/>
            </a:pPr>
            <a:r>
              <a:rPr lang="en-GB" sz="900" b="1" dirty="0">
                <a:latin typeface="Courier New" panose="02070309020205020404" pitchFamily="49" charset="0"/>
                <a:cs typeface="Courier New" panose="02070309020205020404" pitchFamily="49" charset="0"/>
              </a:rPr>
              <a:t>      con.commit()</a:t>
            </a:r>
          </a:p>
          <a:p>
            <a:pPr marL="0" indent="0">
              <a:spcBef>
                <a:spcPts val="0"/>
              </a:spcBef>
              <a:buNone/>
            </a:pPr>
            <a:r>
              <a:rPr lang="en-GB" sz="900" b="1" dirty="0">
                <a:latin typeface="Courier New" panose="02070309020205020404" pitchFamily="49" charset="0"/>
                <a:cs typeface="Courier New" panose="02070309020205020404" pitchFamily="49" charset="0"/>
              </a:rPr>
              <a:t>      print('Updated')</a:t>
            </a:r>
          </a:p>
          <a:p>
            <a:pPr marL="0" indent="0">
              <a:spcBef>
                <a:spcPts val="0"/>
              </a:spcBef>
              <a:buNone/>
            </a:pPr>
            <a:r>
              <a:rPr lang="en-GB" sz="900" b="1" dirty="0">
                <a:latin typeface="Courier New" panose="02070309020205020404" pitchFamily="49" charset="0"/>
                <a:cs typeface="Courier New" panose="02070309020205020404" pitchFamily="49" charset="0"/>
              </a:rPr>
              <a:t>    except:</a:t>
            </a:r>
          </a:p>
          <a:p>
            <a:pPr marL="0" indent="0">
              <a:spcBef>
                <a:spcPts val="0"/>
              </a:spcBef>
              <a:buNone/>
            </a:pPr>
            <a:r>
              <a:rPr lang="en-GB" sz="900" b="1" dirty="0">
                <a:latin typeface="Courier New" panose="02070309020205020404" pitchFamily="49" charset="0"/>
                <a:cs typeface="Courier New" panose="02070309020205020404" pitchFamily="49" charset="0"/>
              </a:rPr>
              <a:t>      print('Error: Inventory Update failed to commit.')</a:t>
            </a:r>
          </a:p>
          <a:p>
            <a:pPr marL="0" indent="0">
              <a:spcBef>
                <a:spcPts val="0"/>
              </a:spcBef>
              <a:buNone/>
            </a:pPr>
            <a:r>
              <a:rPr lang="en-GB" sz="900" b="1" dirty="0">
                <a:latin typeface="Courier New" panose="02070309020205020404" pitchFamily="49" charset="0"/>
                <a:cs typeface="Courier New" panose="02070309020205020404" pitchFamily="49" charset="0"/>
              </a:rPr>
              <a:t>      currentOrder.append(currentOrderAdd+' [CANCELLED]')</a:t>
            </a:r>
          </a:p>
          <a:p>
            <a:pPr marL="0" indent="0">
              <a:spcBef>
                <a:spcPts val="0"/>
              </a:spcBef>
              <a:buNone/>
            </a:pPr>
            <a:r>
              <a:rPr lang="en-GB" sz="900" b="1" dirty="0">
                <a:latin typeface="Courier New" panose="02070309020205020404" pitchFamily="49" charset="0"/>
                <a:cs typeface="Courier New" panose="02070309020205020404" pitchFamily="49" charset="0"/>
              </a:rPr>
              <a:t>      print('\n\nPLEASE ENTER \'100\' TO ESCAPE ERROR\n\n')</a:t>
            </a:r>
          </a:p>
          <a:p>
            <a:pPr marL="0" indent="0">
              <a:spcBef>
                <a:spcPts val="0"/>
              </a:spcBef>
              <a:buNone/>
            </a:pPr>
            <a:r>
              <a:rPr lang="en-GB" sz="900" b="1" dirty="0">
                <a:latin typeface="Courier New" panose="02070309020205020404" pitchFamily="49" charset="0"/>
                <a:cs typeface="Courier New" panose="02070309020205020404" pitchFamily="49" charset="0"/>
              </a:rPr>
              <a:t>      enterOrder(sizeName, product, var, results, currentOrder, cur, con)</a:t>
            </a:r>
          </a:p>
          <a:p>
            <a:pPr marL="0" indent="0">
              <a:spcBef>
                <a:spcPts val="0"/>
              </a:spcBef>
              <a:buNone/>
            </a:pPr>
            <a:r>
              <a:rPr lang="en-GB" sz="900" b="1" dirty="0">
                <a:latin typeface="Courier New" panose="02070309020205020404" pitchFamily="49" charset="0"/>
                <a:cs typeface="Courier New" panose="02070309020205020404" pitchFamily="49" charset="0"/>
              </a:rPr>
              <a:t>    currentOrder.append(currentOrderAdd)                                 ## Appends to order only after successful sql commit</a:t>
            </a:r>
          </a:p>
          <a:p>
            <a:pPr marL="0" indent="0">
              <a:spcBef>
                <a:spcPts val="0"/>
              </a:spcBef>
              <a:buNone/>
            </a:pPr>
            <a:r>
              <a:rPr lang="en-GB" sz="900" b="1" dirty="0">
                <a:latin typeface="Courier New" panose="02070309020205020404" pitchFamily="49" charset="0"/>
                <a:cs typeface="Courier New" panose="02070309020205020404" pitchFamily="49" charset="0"/>
              </a:rPr>
              <a:t>    again = input('Order another item? [Y/N]:\n&gt;')</a:t>
            </a:r>
          </a:p>
          <a:p>
            <a:pPr marL="0" indent="0">
              <a:spcBef>
                <a:spcPts val="0"/>
              </a:spcBef>
              <a:buNone/>
            </a:pPr>
            <a:r>
              <a:rPr lang="en-GB" sz="900" b="1" dirty="0">
                <a:latin typeface="Courier New" panose="02070309020205020404" pitchFamily="49" charset="0"/>
                <a:cs typeface="Courier New" panose="02070309020205020404" pitchFamily="49" charset="0"/>
              </a:rPr>
              <a:t>    if again == 'Y' or again == 'y':</a:t>
            </a:r>
          </a:p>
          <a:p>
            <a:pPr marL="0" indent="0">
              <a:spcBef>
                <a:spcPts val="0"/>
              </a:spcBef>
              <a:buNone/>
            </a:pPr>
            <a:r>
              <a:rPr lang="en-GB" sz="900" b="1" dirty="0">
                <a:latin typeface="Courier New" panose="02070309020205020404" pitchFamily="49" charset="0"/>
                <a:cs typeface="Courier New" panose="02070309020205020404" pitchFamily="49" charset="0"/>
              </a:rPr>
              <a:t>      verify(con, cur, currentOrder)</a:t>
            </a:r>
          </a:p>
          <a:p>
            <a:pPr marL="0" indent="0">
              <a:spcBef>
                <a:spcPts val="0"/>
              </a:spcBef>
              <a:buNone/>
            </a:pPr>
            <a:r>
              <a:rPr lang="en-GB" sz="900" b="1" dirty="0">
                <a:latin typeface="Courier New" panose="02070309020205020404" pitchFamily="49" charset="0"/>
                <a:cs typeface="Courier New" panose="02070309020205020404" pitchFamily="49" charset="0"/>
              </a:rPr>
              <a:t>    if again == 'N' or again == 'n':</a:t>
            </a:r>
          </a:p>
          <a:p>
            <a:pPr marL="0" indent="0">
              <a:spcBef>
                <a:spcPts val="0"/>
              </a:spcBef>
              <a:buNone/>
            </a:pPr>
            <a:r>
              <a:rPr lang="en-GB" sz="900" b="1" dirty="0">
                <a:latin typeface="Courier New" panose="02070309020205020404" pitchFamily="49" charset="0"/>
                <a:cs typeface="Courier New" panose="02070309020205020404" pitchFamily="49" charset="0"/>
              </a:rPr>
              <a:t>      print('Order finished!')</a:t>
            </a:r>
          </a:p>
          <a:p>
            <a:pPr marL="0" indent="0">
              <a:spcBef>
                <a:spcPts val="0"/>
              </a:spcBef>
              <a:buNone/>
            </a:pPr>
            <a:r>
              <a:rPr lang="en-GB" sz="900" b="1" dirty="0">
                <a:latin typeface="Courier New" panose="02070309020205020404" pitchFamily="49" charset="0"/>
                <a:cs typeface="Courier New" panose="02070309020205020404" pitchFamily="49" charset="0"/>
              </a:rPr>
              <a:t>      print('Receipt:')</a:t>
            </a:r>
          </a:p>
          <a:p>
            <a:pPr marL="0" indent="0">
              <a:spcBef>
                <a:spcPts val="0"/>
              </a:spcBef>
              <a:buNone/>
            </a:pPr>
            <a:r>
              <a:rPr lang="en-GB" sz="900" b="1" dirty="0">
                <a:latin typeface="Courier New" panose="02070309020205020404" pitchFamily="49" charset="0"/>
                <a:cs typeface="Courier New" panose="02070309020205020404" pitchFamily="49" charset="0"/>
              </a:rPr>
              <a:t>      for order in currentOrder:</a:t>
            </a:r>
          </a:p>
          <a:p>
            <a:pPr marL="0" indent="0">
              <a:spcBef>
                <a:spcPts val="0"/>
              </a:spcBef>
              <a:buNone/>
            </a:pPr>
            <a:r>
              <a:rPr lang="en-GB" sz="900" b="1" dirty="0">
                <a:latin typeface="Courier New" panose="02070309020205020404" pitchFamily="49" charset="0"/>
                <a:cs typeface="Courier New" panose="02070309020205020404" pitchFamily="49" charset="0"/>
              </a:rPr>
              <a:t>        print(order)</a:t>
            </a:r>
          </a:p>
          <a:p>
            <a:pPr marL="0" indent="0">
              <a:spcBef>
                <a:spcPts val="0"/>
              </a:spcBef>
              <a:buNone/>
            </a:pPr>
            <a:endParaRPr lang="en-GB" sz="900" b="1" dirty="0">
              <a:latin typeface="Courier New" panose="02070309020205020404" pitchFamily="49" charset="0"/>
              <a:cs typeface="Courier New" panose="02070309020205020404" pitchFamily="49" charset="0"/>
            </a:endParaRPr>
          </a:p>
          <a:p>
            <a:pPr marL="0" indent="0">
              <a:spcBef>
                <a:spcPts val="0"/>
              </a:spcBef>
              <a:buNone/>
            </a:pPr>
            <a:r>
              <a:rPr lang="en-GB" sz="900" b="1" dirty="0">
                <a:latin typeface="Courier New" panose="02070309020205020404" pitchFamily="49" charset="0"/>
                <a:cs typeface="Courier New" panose="02070309020205020404" pitchFamily="49" charset="0"/>
              </a:rPr>
              <a:t>def ask(cur, con, currentOrder):</a:t>
            </a:r>
          </a:p>
          <a:p>
            <a:pPr marL="0" indent="0">
              <a:spcBef>
                <a:spcPts val="0"/>
              </a:spcBef>
              <a:buNone/>
            </a:pPr>
            <a:r>
              <a:rPr lang="en-GB" sz="900" b="1" dirty="0">
                <a:latin typeface="Courier New" panose="02070309020205020404" pitchFamily="49" charset="0"/>
                <a:cs typeface="Courier New" panose="02070309020205020404" pitchFamily="49" charset="0"/>
              </a:rPr>
              <a:t>  askQuery = input('Press [s] to search for a product\'s GTIN number:\n&gt; ')</a:t>
            </a:r>
          </a:p>
          <a:p>
            <a:pPr marL="0" indent="0">
              <a:spcBef>
                <a:spcPts val="0"/>
              </a:spcBef>
              <a:buNone/>
            </a:pPr>
            <a:r>
              <a:rPr lang="en-GB" sz="900" b="1" dirty="0">
                <a:latin typeface="Courier New" panose="02070309020205020404" pitchFamily="49" charset="0"/>
                <a:cs typeface="Courier New" panose="02070309020205020404" pitchFamily="49" charset="0"/>
              </a:rPr>
              <a:t>  if askQuery == 's' or askQuery == 'S':</a:t>
            </a:r>
          </a:p>
          <a:p>
            <a:pPr marL="0" indent="0">
              <a:spcBef>
                <a:spcPts val="0"/>
              </a:spcBef>
              <a:buNone/>
            </a:pPr>
            <a:r>
              <a:rPr lang="en-GB" sz="900" b="1" dirty="0">
                <a:latin typeface="Courier New" panose="02070309020205020404" pitchFamily="49" charset="0"/>
                <a:cs typeface="Courier New" panose="02070309020205020404" pitchFamily="49" charset="0"/>
              </a:rPr>
              <a:t>    verify(con, cur, currentOrder)</a:t>
            </a:r>
          </a:p>
          <a:p>
            <a:pPr marL="0" indent="0">
              <a:spcBef>
                <a:spcPts val="0"/>
              </a:spcBef>
              <a:buNone/>
            </a:pPr>
            <a:r>
              <a:rPr lang="en-GB" sz="900" b="1" dirty="0">
                <a:latin typeface="Courier New" panose="02070309020205020404" pitchFamily="49" charset="0"/>
                <a:cs typeface="Courier New" panose="02070309020205020404" pitchFamily="49" charset="0"/>
              </a:rPr>
              <a:t>  else:</a:t>
            </a:r>
          </a:p>
          <a:p>
            <a:pPr marL="0" indent="0">
              <a:spcBef>
                <a:spcPts val="0"/>
              </a:spcBef>
              <a:buNone/>
            </a:pPr>
            <a:r>
              <a:rPr lang="en-GB" sz="900" b="1" dirty="0">
                <a:latin typeface="Courier New" panose="02070309020205020404" pitchFamily="49" charset="0"/>
                <a:cs typeface="Courier New" panose="02070309020205020404" pitchFamily="49" charset="0"/>
              </a:rPr>
              <a:t>    print('Invalid Choice')</a:t>
            </a:r>
          </a:p>
          <a:p>
            <a:pPr marL="0" indent="0">
              <a:spcBef>
                <a:spcPts val="0"/>
              </a:spcBef>
              <a:buNone/>
            </a:pPr>
            <a:r>
              <a:rPr lang="en-GB" sz="900" b="1" dirty="0">
                <a:latin typeface="Courier New" panose="02070309020205020404" pitchFamily="49" charset="0"/>
                <a:cs typeface="Courier New" panose="02070309020205020404" pitchFamily="49" charset="0"/>
              </a:rPr>
              <a:t>    ask(cur, con, currentOrder)</a:t>
            </a:r>
          </a:p>
          <a:p>
            <a:pPr marL="0" indent="0">
              <a:spcBef>
                <a:spcPts val="0"/>
              </a:spcBef>
              <a:buNone/>
            </a:pPr>
            <a:endParaRPr lang="en-GB" sz="900" b="1" dirty="0">
              <a:latin typeface="Courier New" panose="02070309020205020404" pitchFamily="49" charset="0"/>
              <a:cs typeface="Courier New" panose="02070309020205020404" pitchFamily="49" charset="0"/>
            </a:endParaRPr>
          </a:p>
          <a:p>
            <a:pPr marL="0" indent="0">
              <a:spcBef>
                <a:spcPts val="0"/>
              </a:spcBef>
              <a:buNone/>
            </a:pPr>
            <a:r>
              <a:rPr lang="en-GB" sz="900" b="1" dirty="0">
                <a:latin typeface="Courier New" panose="02070309020205020404" pitchFamily="49" charset="0"/>
                <a:cs typeface="Courier New" panose="02070309020205020404" pitchFamily="49" charset="0"/>
              </a:rPr>
              <a:t>ask(cur, con, currentOrder)     ## Calls first func</a:t>
            </a:r>
          </a:p>
          <a:p>
            <a:pPr marL="0" indent="0">
              <a:spcBef>
                <a:spcPts val="0"/>
              </a:spcBef>
              <a:buNone/>
            </a:pPr>
            <a:endParaRPr lang="en-GB" sz="9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55217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90156" y="4939135"/>
            <a:ext cx="7471396" cy="18022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2" name="Title 1"/>
          <p:cNvSpPr>
            <a:spLocks noGrp="1"/>
          </p:cNvSpPr>
          <p:nvPr>
            <p:ph type="title"/>
          </p:nvPr>
        </p:nvSpPr>
        <p:spPr>
          <a:xfrm>
            <a:off x="45740" y="-99392"/>
            <a:ext cx="10360501" cy="688320"/>
          </a:xfrm>
        </p:spPr>
        <p:txBody>
          <a:bodyPr/>
          <a:lstStyle/>
          <a:p>
            <a:r>
              <a:rPr lang="en-GB" dirty="0" smtClean="0"/>
              <a:t>Formatted Photo</a:t>
            </a:r>
            <a:endParaRPr lang="en-GB" dirty="0"/>
          </a:p>
        </p:txBody>
      </p:sp>
      <p:pic>
        <p:nvPicPr>
          <p:cNvPr id="4" name="Content Placeholder 3"/>
          <p:cNvPicPr>
            <a:picLocks noGrp="1" noChangeAspect="1"/>
          </p:cNvPicPr>
          <p:nvPr>
            <p:ph idx="1"/>
          </p:nvPr>
        </p:nvPicPr>
        <p:blipFill>
          <a:blip r:embed="rId2"/>
          <a:stretch>
            <a:fillRect/>
          </a:stretch>
        </p:blipFill>
        <p:spPr>
          <a:xfrm>
            <a:off x="45740" y="476672"/>
            <a:ext cx="3842338" cy="4462463"/>
          </a:xfrm>
          <a:prstGeom prst="rect">
            <a:avLst/>
          </a:prstGeom>
        </p:spPr>
      </p:pic>
      <p:pic>
        <p:nvPicPr>
          <p:cNvPr id="5" name="Picture 4"/>
          <p:cNvPicPr>
            <a:picLocks noChangeAspect="1"/>
          </p:cNvPicPr>
          <p:nvPr/>
        </p:nvPicPr>
        <p:blipFill>
          <a:blip r:embed="rId3"/>
          <a:stretch>
            <a:fillRect/>
          </a:stretch>
        </p:blipFill>
        <p:spPr>
          <a:xfrm>
            <a:off x="3790156" y="476671"/>
            <a:ext cx="7471396" cy="5038527"/>
          </a:xfrm>
          <a:prstGeom prst="rect">
            <a:avLst/>
          </a:prstGeom>
        </p:spPr>
      </p:pic>
      <p:pic>
        <p:nvPicPr>
          <p:cNvPr id="6" name="Picture 5"/>
          <p:cNvPicPr>
            <a:picLocks noChangeAspect="1"/>
          </p:cNvPicPr>
          <p:nvPr/>
        </p:nvPicPr>
        <p:blipFill>
          <a:blip r:embed="rId4"/>
          <a:stretch>
            <a:fillRect/>
          </a:stretch>
        </p:blipFill>
        <p:spPr>
          <a:xfrm>
            <a:off x="3790156" y="5461109"/>
            <a:ext cx="3127238" cy="1208251"/>
          </a:xfrm>
          <a:prstGeom prst="rect">
            <a:avLst/>
          </a:prstGeom>
        </p:spPr>
      </p:pic>
    </p:spTree>
    <p:extLst>
      <p:ext uri="{BB962C8B-B14F-4D97-AF65-F5344CB8AC3E}">
        <p14:creationId xmlns:p14="http://schemas.microsoft.com/office/powerpoint/2010/main" val="31729066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Verdana" charset="0"/>
                <a:ea typeface="Verdana" charset="0"/>
                <a:cs typeface="Verdana" charset="0"/>
              </a:rPr>
              <a:t>Objectives</a:t>
            </a:r>
            <a:endParaRPr lang="en-GB" dirty="0">
              <a:latin typeface="Verdana" charset="0"/>
              <a:ea typeface="Verdana" charset="0"/>
              <a:cs typeface="Verdana" charset="0"/>
            </a:endParaRP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GB" dirty="0" smtClean="0">
                <a:latin typeface="Verdana" charset="0"/>
                <a:ea typeface="Verdana" charset="0"/>
                <a:cs typeface="Verdana" charset="0"/>
              </a:rPr>
              <a:t>The program will take an input and validate it’s length and that they are integers</a:t>
            </a:r>
          </a:p>
          <a:p>
            <a:pPr marL="514350" indent="-514350">
              <a:buFont typeface="+mj-lt"/>
              <a:buAutoNum type="arabicPeriod"/>
            </a:pPr>
            <a:r>
              <a:rPr lang="en-GB" dirty="0" smtClean="0">
                <a:latin typeface="Verdana" charset="0"/>
                <a:ea typeface="Verdana" charset="0"/>
                <a:cs typeface="Verdana" charset="0"/>
              </a:rPr>
              <a:t>The program will connect to a SQL database and run a query</a:t>
            </a:r>
          </a:p>
          <a:p>
            <a:pPr marL="514350" indent="-514350">
              <a:buFont typeface="+mj-lt"/>
              <a:buAutoNum type="arabicPeriod"/>
            </a:pPr>
            <a:r>
              <a:rPr lang="en-GB" dirty="0" smtClean="0">
                <a:latin typeface="Verdana" charset="0"/>
                <a:ea typeface="Verdana" charset="0"/>
                <a:cs typeface="Verdana" charset="0"/>
              </a:rPr>
              <a:t>The program will collect and display the results</a:t>
            </a:r>
          </a:p>
          <a:p>
            <a:pPr marL="514350" indent="-514350">
              <a:buFont typeface="+mj-lt"/>
              <a:buAutoNum type="arabicPeriod"/>
            </a:pPr>
            <a:r>
              <a:rPr lang="en-GB" dirty="0" smtClean="0">
                <a:latin typeface="Verdana" charset="0"/>
                <a:ea typeface="Verdana" charset="0"/>
                <a:cs typeface="Verdana" charset="0"/>
              </a:rPr>
              <a:t>The program will update the database with the customer’s order</a:t>
            </a:r>
          </a:p>
          <a:p>
            <a:pPr marL="514350" indent="-514350">
              <a:buFont typeface="+mj-lt"/>
              <a:buAutoNum type="arabicPeriod"/>
            </a:pPr>
            <a:r>
              <a:rPr lang="en-GB" dirty="0" smtClean="0">
                <a:latin typeface="Verdana" charset="0"/>
                <a:ea typeface="Verdana" charset="0"/>
                <a:cs typeface="Verdana" charset="0"/>
              </a:rPr>
              <a:t>The program will print a receipt</a:t>
            </a:r>
          </a:p>
          <a:p>
            <a:pPr marL="514350" indent="-514350">
              <a:buFont typeface="+mj-lt"/>
              <a:buAutoNum type="arabicPeriod"/>
            </a:pPr>
            <a:r>
              <a:rPr lang="en-GB" dirty="0" smtClean="0">
                <a:latin typeface="Verdana" charset="0"/>
                <a:ea typeface="Verdana" charset="0"/>
                <a:cs typeface="Verdana" charset="0"/>
              </a:rPr>
              <a:t>The program will cope with SQL errors</a:t>
            </a:r>
          </a:p>
          <a:p>
            <a:pPr marL="514350" indent="-514350">
              <a:buFont typeface="+mj-lt"/>
              <a:buAutoNum type="arabicPeriod"/>
            </a:pPr>
            <a:endParaRPr lang="en-GB" dirty="0">
              <a:latin typeface="Verdana" charset="0"/>
              <a:ea typeface="Verdana" charset="0"/>
              <a:cs typeface="Verdana" charset="0"/>
            </a:endParaRPr>
          </a:p>
        </p:txBody>
      </p:sp>
    </p:spTree>
    <p:extLst>
      <p:ext uri="{BB962C8B-B14F-4D97-AF65-F5344CB8AC3E}">
        <p14:creationId xmlns:p14="http://schemas.microsoft.com/office/powerpoint/2010/main" val="364961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 y="0"/>
            <a:ext cx="10360501" cy="575891"/>
          </a:xfrm>
        </p:spPr>
        <p:txBody>
          <a:bodyPr>
            <a:normAutofit fontScale="90000"/>
          </a:bodyPr>
          <a:lstStyle/>
          <a:p>
            <a:r>
              <a:rPr lang="en-GB" dirty="0" smtClean="0">
                <a:latin typeface="Verdana" charset="0"/>
                <a:ea typeface="Verdana" charset="0"/>
                <a:cs typeface="Verdana" charset="0"/>
              </a:rPr>
              <a:t>Pseudocode</a:t>
            </a:r>
            <a:endParaRPr lang="en-GB" dirty="0">
              <a:latin typeface="Verdana" charset="0"/>
              <a:ea typeface="Verdana" charset="0"/>
              <a:cs typeface="Verdana" charset="0"/>
            </a:endParaRPr>
          </a:p>
        </p:txBody>
      </p:sp>
      <p:sp>
        <p:nvSpPr>
          <p:cNvPr id="3" name="Content Placeholder 2"/>
          <p:cNvSpPr>
            <a:spLocks noGrp="1"/>
          </p:cNvSpPr>
          <p:nvPr>
            <p:ph idx="1"/>
          </p:nvPr>
        </p:nvSpPr>
        <p:spPr>
          <a:xfrm>
            <a:off x="23426" y="476672"/>
            <a:ext cx="12165399" cy="6381328"/>
          </a:xfrm>
        </p:spPr>
        <p:txBody>
          <a:bodyPr>
            <a:normAutofit/>
          </a:bodyPr>
          <a:lstStyle/>
          <a:p>
            <a:pPr marL="0" indent="0">
              <a:lnSpc>
                <a:spcPct val="100000"/>
              </a:lnSpc>
              <a:spcBef>
                <a:spcPts val="0"/>
              </a:spcBef>
              <a:buNone/>
            </a:pPr>
            <a:r>
              <a:rPr lang="en-GB" sz="1600" dirty="0" smtClean="0">
                <a:latin typeface="Verdana" charset="0"/>
                <a:ea typeface="Verdana" charset="0"/>
                <a:cs typeface="Verdana" charset="0"/>
              </a:rPr>
              <a:t>User INPUT GTIN number</a:t>
            </a:r>
          </a:p>
          <a:p>
            <a:pPr marL="0" indent="0">
              <a:lnSpc>
                <a:spcPct val="100000"/>
              </a:lnSpc>
              <a:spcBef>
                <a:spcPts val="0"/>
              </a:spcBef>
              <a:buNone/>
            </a:pPr>
            <a:r>
              <a:rPr lang="en-GB" sz="1600" dirty="0" smtClean="0">
                <a:latin typeface="Verdana" charset="0"/>
                <a:ea typeface="Verdana" charset="0"/>
                <a:cs typeface="Verdana" charset="0"/>
              </a:rPr>
              <a:t>IF GTIN is numerical and 8 characters long:</a:t>
            </a:r>
          </a:p>
          <a:p>
            <a:pPr marL="0" indent="0">
              <a:lnSpc>
                <a:spcPct val="100000"/>
              </a:lnSpc>
              <a:spcBef>
                <a:spcPts val="0"/>
              </a:spcBef>
              <a:buNone/>
            </a:pPr>
            <a:r>
              <a:rPr lang="en-GB" sz="1600" dirty="0">
                <a:latin typeface="Verdana" charset="0"/>
                <a:ea typeface="Verdana" charset="0"/>
                <a:cs typeface="Verdana" charset="0"/>
              </a:rPr>
              <a:t>	</a:t>
            </a:r>
            <a:r>
              <a:rPr lang="en-GB" sz="1600" dirty="0" smtClean="0">
                <a:latin typeface="Verdana" charset="0"/>
                <a:ea typeface="Verdana" charset="0"/>
                <a:cs typeface="Verdana" charset="0"/>
              </a:rPr>
              <a:t>Search Database for GTIN number</a:t>
            </a:r>
          </a:p>
          <a:p>
            <a:pPr marL="0" indent="0">
              <a:lnSpc>
                <a:spcPct val="100000"/>
              </a:lnSpc>
              <a:spcBef>
                <a:spcPts val="0"/>
              </a:spcBef>
              <a:buNone/>
            </a:pPr>
            <a:r>
              <a:rPr lang="en-GB" sz="1600" dirty="0">
                <a:latin typeface="Verdana" charset="0"/>
                <a:ea typeface="Verdana" charset="0"/>
                <a:cs typeface="Verdana" charset="0"/>
              </a:rPr>
              <a:t>	</a:t>
            </a:r>
            <a:r>
              <a:rPr lang="en-GB" sz="1600" dirty="0" smtClean="0">
                <a:latin typeface="Verdana" charset="0"/>
                <a:ea typeface="Verdana" charset="0"/>
                <a:cs typeface="Verdana" charset="0"/>
              </a:rPr>
              <a:t>IF result found:</a:t>
            </a:r>
          </a:p>
          <a:p>
            <a:pPr marL="0" indent="0">
              <a:lnSpc>
                <a:spcPct val="100000"/>
              </a:lnSpc>
              <a:spcBef>
                <a:spcPts val="0"/>
              </a:spcBef>
              <a:buNone/>
            </a:pPr>
            <a:r>
              <a:rPr lang="en-GB" sz="1600" dirty="0">
                <a:latin typeface="Verdana" charset="0"/>
                <a:ea typeface="Verdana" charset="0"/>
                <a:cs typeface="Verdana" charset="0"/>
              </a:rPr>
              <a:t>		</a:t>
            </a:r>
            <a:r>
              <a:rPr lang="en-GB" sz="1600" dirty="0" smtClean="0">
                <a:latin typeface="Verdana" charset="0"/>
                <a:ea typeface="Verdana" charset="0"/>
                <a:cs typeface="Verdana" charset="0"/>
              </a:rPr>
              <a:t>User INPUT quantity to order</a:t>
            </a:r>
          </a:p>
          <a:p>
            <a:pPr marL="0" indent="0">
              <a:lnSpc>
                <a:spcPct val="100000"/>
              </a:lnSpc>
              <a:spcBef>
                <a:spcPts val="0"/>
              </a:spcBef>
              <a:buNone/>
            </a:pPr>
            <a:r>
              <a:rPr lang="en-GB" sz="1600" dirty="0">
                <a:latin typeface="Verdana" charset="0"/>
                <a:ea typeface="Verdana" charset="0"/>
                <a:cs typeface="Verdana" charset="0"/>
              </a:rPr>
              <a:t>	</a:t>
            </a:r>
            <a:r>
              <a:rPr lang="en-GB" sz="1600" dirty="0" smtClean="0">
                <a:latin typeface="Verdana" charset="0"/>
                <a:ea typeface="Verdana" charset="0"/>
                <a:cs typeface="Verdana" charset="0"/>
              </a:rPr>
              <a:t>	IF quantity is more than 0 and less than or equal to stock available:</a:t>
            </a:r>
          </a:p>
          <a:p>
            <a:pPr marL="0" indent="0">
              <a:lnSpc>
                <a:spcPct val="100000"/>
              </a:lnSpc>
              <a:spcBef>
                <a:spcPts val="0"/>
              </a:spcBef>
              <a:buNone/>
            </a:pPr>
            <a:r>
              <a:rPr lang="en-GB" sz="1600" dirty="0">
                <a:latin typeface="Verdana" charset="0"/>
                <a:ea typeface="Verdana" charset="0"/>
                <a:cs typeface="Verdana" charset="0"/>
              </a:rPr>
              <a:t>	</a:t>
            </a:r>
            <a:r>
              <a:rPr lang="en-GB" sz="1600" dirty="0" smtClean="0">
                <a:latin typeface="Verdana" charset="0"/>
                <a:ea typeface="Verdana" charset="0"/>
                <a:cs typeface="Verdana" charset="0"/>
              </a:rPr>
              <a:t>		PRINT receipt with total cost (cost per item * quantity ordered)</a:t>
            </a:r>
          </a:p>
          <a:p>
            <a:pPr marL="0" indent="0">
              <a:lnSpc>
                <a:spcPct val="100000"/>
              </a:lnSpc>
              <a:spcBef>
                <a:spcPts val="0"/>
              </a:spcBef>
              <a:buNone/>
            </a:pPr>
            <a:r>
              <a:rPr lang="en-GB" sz="1600" dirty="0">
                <a:latin typeface="Verdana" charset="0"/>
                <a:ea typeface="Verdana" charset="0"/>
                <a:cs typeface="Verdana" charset="0"/>
              </a:rPr>
              <a:t>	</a:t>
            </a:r>
            <a:r>
              <a:rPr lang="en-GB" sz="1600" dirty="0" smtClean="0">
                <a:latin typeface="Verdana" charset="0"/>
                <a:ea typeface="Verdana" charset="0"/>
                <a:cs typeface="Verdana" charset="0"/>
              </a:rPr>
              <a:t>		Update Database with new stock (stock available – quantity ordered)</a:t>
            </a:r>
          </a:p>
          <a:p>
            <a:pPr marL="0" indent="0">
              <a:lnSpc>
                <a:spcPct val="100000"/>
              </a:lnSpc>
              <a:spcBef>
                <a:spcPts val="0"/>
              </a:spcBef>
              <a:buNone/>
            </a:pPr>
            <a:r>
              <a:rPr lang="en-GB" sz="1600" dirty="0">
                <a:latin typeface="Verdana" charset="0"/>
                <a:ea typeface="Verdana" charset="0"/>
                <a:cs typeface="Verdana" charset="0"/>
              </a:rPr>
              <a:t>	</a:t>
            </a:r>
            <a:r>
              <a:rPr lang="en-GB" sz="1600" dirty="0" smtClean="0">
                <a:latin typeface="Verdana" charset="0"/>
                <a:ea typeface="Verdana" charset="0"/>
                <a:cs typeface="Verdana" charset="0"/>
              </a:rPr>
              <a:t>		User INPUT choice to order more items</a:t>
            </a:r>
          </a:p>
          <a:p>
            <a:pPr marL="0" indent="0">
              <a:lnSpc>
                <a:spcPct val="100000"/>
              </a:lnSpc>
              <a:spcBef>
                <a:spcPts val="0"/>
              </a:spcBef>
              <a:buNone/>
            </a:pPr>
            <a:r>
              <a:rPr lang="en-GB" sz="1600" dirty="0">
                <a:latin typeface="Verdana" charset="0"/>
                <a:ea typeface="Verdana" charset="0"/>
                <a:cs typeface="Verdana" charset="0"/>
              </a:rPr>
              <a:t>	</a:t>
            </a:r>
            <a:r>
              <a:rPr lang="en-GB" sz="1600" dirty="0" smtClean="0">
                <a:latin typeface="Verdana" charset="0"/>
                <a:ea typeface="Verdana" charset="0"/>
                <a:cs typeface="Verdana" charset="0"/>
              </a:rPr>
              <a:t>		IF choice = yes:</a:t>
            </a:r>
          </a:p>
          <a:p>
            <a:pPr marL="0" indent="0">
              <a:lnSpc>
                <a:spcPct val="100000"/>
              </a:lnSpc>
              <a:spcBef>
                <a:spcPts val="0"/>
              </a:spcBef>
              <a:buNone/>
            </a:pPr>
            <a:r>
              <a:rPr lang="en-GB" sz="1600" dirty="0">
                <a:latin typeface="Verdana" charset="0"/>
                <a:ea typeface="Verdana" charset="0"/>
                <a:cs typeface="Verdana" charset="0"/>
              </a:rPr>
              <a:t>	</a:t>
            </a:r>
            <a:r>
              <a:rPr lang="en-GB" sz="1600" dirty="0" smtClean="0">
                <a:latin typeface="Verdana" charset="0"/>
                <a:ea typeface="Verdana" charset="0"/>
                <a:cs typeface="Verdana" charset="0"/>
              </a:rPr>
              <a:t>			Add to order list and return to GTIN INPUT</a:t>
            </a:r>
          </a:p>
          <a:p>
            <a:pPr marL="0" indent="0">
              <a:lnSpc>
                <a:spcPct val="100000"/>
              </a:lnSpc>
              <a:spcBef>
                <a:spcPts val="0"/>
              </a:spcBef>
              <a:buNone/>
            </a:pPr>
            <a:r>
              <a:rPr lang="en-GB" sz="1600" dirty="0">
                <a:latin typeface="Verdana" charset="0"/>
                <a:ea typeface="Verdana" charset="0"/>
                <a:cs typeface="Verdana" charset="0"/>
              </a:rPr>
              <a:t>	</a:t>
            </a:r>
            <a:r>
              <a:rPr lang="en-GB" sz="1600" dirty="0" smtClean="0">
                <a:latin typeface="Verdana" charset="0"/>
                <a:ea typeface="Verdana" charset="0"/>
                <a:cs typeface="Verdana" charset="0"/>
              </a:rPr>
              <a:t>		ELSE:</a:t>
            </a:r>
          </a:p>
          <a:p>
            <a:pPr marL="0" indent="0">
              <a:lnSpc>
                <a:spcPct val="100000"/>
              </a:lnSpc>
              <a:spcBef>
                <a:spcPts val="0"/>
              </a:spcBef>
              <a:buNone/>
            </a:pPr>
            <a:r>
              <a:rPr lang="en-GB" sz="1600" dirty="0">
                <a:latin typeface="Verdana" charset="0"/>
                <a:ea typeface="Verdana" charset="0"/>
                <a:cs typeface="Verdana" charset="0"/>
              </a:rPr>
              <a:t>	</a:t>
            </a:r>
            <a:r>
              <a:rPr lang="en-GB" sz="1600" dirty="0" smtClean="0">
                <a:latin typeface="Verdana" charset="0"/>
                <a:ea typeface="Verdana" charset="0"/>
                <a:cs typeface="Verdana" charset="0"/>
              </a:rPr>
              <a:t>			PRINT final receipt (order list) and end program</a:t>
            </a:r>
          </a:p>
          <a:p>
            <a:pPr marL="0" indent="0">
              <a:lnSpc>
                <a:spcPct val="100000"/>
              </a:lnSpc>
              <a:spcBef>
                <a:spcPts val="0"/>
              </a:spcBef>
              <a:buNone/>
            </a:pPr>
            <a:r>
              <a:rPr lang="en-GB" sz="1600" dirty="0">
                <a:latin typeface="Verdana" charset="0"/>
                <a:ea typeface="Verdana" charset="0"/>
                <a:cs typeface="Verdana" charset="0"/>
              </a:rPr>
              <a:t>	</a:t>
            </a:r>
            <a:r>
              <a:rPr lang="en-GB" sz="1600" dirty="0" smtClean="0">
                <a:latin typeface="Verdana" charset="0"/>
                <a:ea typeface="Verdana" charset="0"/>
                <a:cs typeface="Verdana" charset="0"/>
              </a:rPr>
              <a:t>	ELSE:</a:t>
            </a:r>
          </a:p>
          <a:p>
            <a:pPr marL="0" indent="0">
              <a:lnSpc>
                <a:spcPct val="100000"/>
              </a:lnSpc>
              <a:spcBef>
                <a:spcPts val="0"/>
              </a:spcBef>
              <a:buNone/>
            </a:pPr>
            <a:r>
              <a:rPr lang="en-GB" sz="1600" dirty="0">
                <a:latin typeface="Verdana" charset="0"/>
                <a:ea typeface="Verdana" charset="0"/>
                <a:cs typeface="Verdana" charset="0"/>
              </a:rPr>
              <a:t>	</a:t>
            </a:r>
            <a:r>
              <a:rPr lang="en-GB" sz="1600" dirty="0" smtClean="0">
                <a:latin typeface="Verdana" charset="0"/>
                <a:ea typeface="Verdana" charset="0"/>
                <a:cs typeface="Verdana" charset="0"/>
              </a:rPr>
              <a:t>		Return to Quantity INPUT</a:t>
            </a:r>
          </a:p>
          <a:p>
            <a:pPr marL="0" indent="0">
              <a:lnSpc>
                <a:spcPct val="100000"/>
              </a:lnSpc>
              <a:spcBef>
                <a:spcPts val="0"/>
              </a:spcBef>
              <a:buNone/>
            </a:pPr>
            <a:r>
              <a:rPr lang="en-GB" sz="1600" dirty="0">
                <a:latin typeface="Verdana" charset="0"/>
                <a:ea typeface="Verdana" charset="0"/>
                <a:cs typeface="Verdana" charset="0"/>
              </a:rPr>
              <a:t>	</a:t>
            </a:r>
            <a:r>
              <a:rPr lang="en-GB" sz="1600" dirty="0" smtClean="0">
                <a:latin typeface="Verdana" charset="0"/>
                <a:ea typeface="Verdana" charset="0"/>
                <a:cs typeface="Verdana" charset="0"/>
              </a:rPr>
              <a:t>ELSE:</a:t>
            </a:r>
          </a:p>
          <a:p>
            <a:pPr marL="0" indent="0">
              <a:lnSpc>
                <a:spcPct val="100000"/>
              </a:lnSpc>
              <a:spcBef>
                <a:spcPts val="0"/>
              </a:spcBef>
              <a:buNone/>
            </a:pPr>
            <a:r>
              <a:rPr lang="en-GB" sz="1600" dirty="0">
                <a:latin typeface="Verdana" charset="0"/>
                <a:ea typeface="Verdana" charset="0"/>
                <a:cs typeface="Verdana" charset="0"/>
              </a:rPr>
              <a:t>	</a:t>
            </a:r>
            <a:r>
              <a:rPr lang="en-GB" sz="1600" dirty="0" smtClean="0">
                <a:latin typeface="Verdana" charset="0"/>
                <a:ea typeface="Verdana" charset="0"/>
                <a:cs typeface="Verdana" charset="0"/>
              </a:rPr>
              <a:t>	Return to GTIN INPUT</a:t>
            </a:r>
          </a:p>
          <a:p>
            <a:pPr marL="0" indent="0">
              <a:lnSpc>
                <a:spcPct val="100000"/>
              </a:lnSpc>
              <a:spcBef>
                <a:spcPts val="0"/>
              </a:spcBef>
              <a:buNone/>
            </a:pPr>
            <a:r>
              <a:rPr lang="en-GB" sz="1600" dirty="0" smtClean="0">
                <a:latin typeface="Verdana" charset="0"/>
                <a:ea typeface="Verdana" charset="0"/>
                <a:cs typeface="Verdana" charset="0"/>
              </a:rPr>
              <a:t>ELSE:</a:t>
            </a:r>
          </a:p>
          <a:p>
            <a:pPr marL="0" indent="0">
              <a:lnSpc>
                <a:spcPct val="100000"/>
              </a:lnSpc>
              <a:spcBef>
                <a:spcPts val="0"/>
              </a:spcBef>
              <a:buNone/>
            </a:pPr>
            <a:r>
              <a:rPr lang="en-GB" sz="1600" dirty="0">
                <a:latin typeface="Verdana" charset="0"/>
                <a:ea typeface="Verdana" charset="0"/>
                <a:cs typeface="Verdana" charset="0"/>
              </a:rPr>
              <a:t>	</a:t>
            </a:r>
            <a:r>
              <a:rPr lang="en-GB" sz="1600" dirty="0" smtClean="0">
                <a:latin typeface="Verdana" charset="0"/>
                <a:ea typeface="Verdana" charset="0"/>
                <a:cs typeface="Verdana" charset="0"/>
              </a:rPr>
              <a:t>Return to GTIN INPUT			</a:t>
            </a:r>
          </a:p>
        </p:txBody>
      </p:sp>
    </p:spTree>
    <p:extLst>
      <p:ext uri="{BB962C8B-B14F-4D97-AF65-F5344CB8AC3E}">
        <p14:creationId xmlns:p14="http://schemas.microsoft.com/office/powerpoint/2010/main" val="101219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Verdana" panose="020B0604030504040204" pitchFamily="34" charset="0"/>
                <a:ea typeface="Verdana" panose="020B0604030504040204" pitchFamily="34" charset="0"/>
                <a:cs typeface="Verdana" panose="020B0604030504040204" pitchFamily="34" charset="0"/>
              </a:rPr>
              <a:t>Test Plan</a:t>
            </a:r>
            <a:endParaRPr lang="en-GB"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smtClean="0">
                <a:latin typeface="Verdana" panose="020B0604030504040204" pitchFamily="34" charset="0"/>
                <a:ea typeface="Verdana" panose="020B0604030504040204" pitchFamily="34" charset="0"/>
                <a:cs typeface="Verdana" panose="020B0604030504040204" pitchFamily="34" charset="0"/>
              </a:rPr>
              <a:t>Input strings of incorrect length. If rejected, it passes</a:t>
            </a:r>
          </a:p>
          <a:p>
            <a:pPr marL="514350" indent="-514350">
              <a:buFont typeface="+mj-lt"/>
              <a:buAutoNum type="arabicPeriod"/>
            </a:pPr>
            <a:r>
              <a:rPr lang="en-GB" dirty="0" smtClean="0">
                <a:latin typeface="Verdana" panose="020B0604030504040204" pitchFamily="34" charset="0"/>
                <a:ea typeface="Verdana" panose="020B0604030504040204" pitchFamily="34" charset="0"/>
                <a:cs typeface="Verdana" panose="020B0604030504040204" pitchFamily="34" charset="0"/>
              </a:rPr>
              <a:t>Input strings of letters. If rejected, it passes. </a:t>
            </a:r>
          </a:p>
          <a:p>
            <a:pPr marL="514350" indent="-514350">
              <a:buFont typeface="+mj-lt"/>
              <a:buAutoNum type="arabicPeriod"/>
            </a:pPr>
            <a:r>
              <a:rPr lang="is-IS" dirty="0" smtClean="0">
                <a:latin typeface="Verdana" panose="020B0604030504040204" pitchFamily="34" charset="0"/>
                <a:ea typeface="Verdana" panose="020B0604030504040204" pitchFamily="34" charset="0"/>
                <a:cs typeface="Verdana" panose="020B0604030504040204" pitchFamily="34" charset="0"/>
              </a:rPr>
              <a:t>Input a valid string to search. If product found, it passes</a:t>
            </a:r>
            <a:endParaRPr lang="is-IS" dirty="0">
              <a:latin typeface="Verdana" panose="020B0604030504040204" pitchFamily="34" charset="0"/>
              <a:ea typeface="Verdana" panose="020B0604030504040204" pitchFamily="34" charset="0"/>
              <a:cs typeface="Verdana" panose="020B0604030504040204" pitchFamily="34" charset="0"/>
            </a:endParaRPr>
          </a:p>
          <a:p>
            <a:pPr marL="514350" indent="-514350">
              <a:buFont typeface="+mj-lt"/>
              <a:buAutoNum type="arabicPeriod"/>
            </a:pPr>
            <a:r>
              <a:rPr lang="en-US" dirty="0" smtClean="0">
                <a:latin typeface="Verdana" panose="020B0604030504040204" pitchFamily="34" charset="0"/>
                <a:ea typeface="Verdana" panose="020B0604030504040204" pitchFamily="34" charset="0"/>
                <a:cs typeface="Verdana" panose="020B0604030504040204" pitchFamily="34" charset="0"/>
              </a:rPr>
              <a:t>Manually check that the program has displayed the correct stock level and information. If it does, it passes.</a:t>
            </a:r>
          </a:p>
          <a:p>
            <a:pPr marL="514350" indent="-514350">
              <a:buFont typeface="+mj-lt"/>
              <a:buAutoNum type="arabicPeriod"/>
            </a:pPr>
            <a:r>
              <a:rPr lang="en-US" dirty="0" smtClean="0">
                <a:latin typeface="Verdana" panose="020B0604030504040204" pitchFamily="34" charset="0"/>
                <a:ea typeface="Verdana" panose="020B0604030504040204" pitchFamily="34" charset="0"/>
                <a:cs typeface="Verdana" panose="020B0604030504040204" pitchFamily="34" charset="0"/>
              </a:rPr>
              <a:t>Order a quantity of the product. If the program updates the stock levels, it passes.</a:t>
            </a:r>
          </a:p>
          <a:p>
            <a:pPr marL="514350" indent="-514350">
              <a:buFont typeface="+mj-lt"/>
              <a:buAutoNum type="arabicPeriod"/>
            </a:pPr>
            <a:r>
              <a:rPr lang="en-US" dirty="0" smtClean="0">
                <a:latin typeface="Verdana" panose="020B0604030504040204" pitchFamily="34" charset="0"/>
                <a:ea typeface="Verdana" panose="020B0604030504040204" pitchFamily="34" charset="0"/>
                <a:cs typeface="Verdana" panose="020B0604030504040204" pitchFamily="34" charset="0"/>
              </a:rPr>
              <a:t>Complete a full order. If the program displays a receipt with the correct values, it passes</a:t>
            </a:r>
          </a:p>
          <a:p>
            <a:pPr marL="514350" indent="-514350">
              <a:buFont typeface="+mj-lt"/>
              <a:buAutoNum type="arabicPeriod"/>
            </a:pPr>
            <a:r>
              <a:rPr lang="en-US" dirty="0" smtClean="0">
                <a:latin typeface="Verdana" panose="020B0604030504040204" pitchFamily="34" charset="0"/>
                <a:ea typeface="Verdana" panose="020B0604030504040204" pitchFamily="34" charset="0"/>
                <a:cs typeface="Verdana" panose="020B0604030504040204" pitchFamily="34" charset="0"/>
              </a:rPr>
              <a:t>Provide the program with invalid values (such as ordering negative values). If the program rejects these, it passes.</a:t>
            </a:r>
          </a:p>
          <a:p>
            <a:pPr marL="514350" indent="-514350">
              <a:buFont typeface="+mj-lt"/>
              <a:buAutoNum type="arabicPeriod"/>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514350" indent="-514350">
              <a:buFont typeface="+mj-lt"/>
              <a:buAutoNum type="arabicPeriod"/>
            </a:pPr>
            <a:endParaRPr lang="en-US" dirty="0">
              <a:latin typeface="Verdana" panose="020B0604030504040204" pitchFamily="34" charset="0"/>
              <a:ea typeface="Verdana" panose="020B0604030504040204" pitchFamily="34" charset="0"/>
              <a:cs typeface="Verdana" panose="020B0604030504040204" pitchFamily="34" charset="0"/>
            </a:endParaRPr>
          </a:p>
          <a:p>
            <a:pPr marL="514350" indent="-514350">
              <a:buFont typeface="+mj-lt"/>
              <a:buAutoNum type="arabicPeriod"/>
            </a:pPr>
            <a:endParaRPr lang="en-GB" dirty="0"/>
          </a:p>
        </p:txBody>
      </p:sp>
    </p:spTree>
    <p:extLst>
      <p:ext uri="{BB962C8B-B14F-4D97-AF65-F5344CB8AC3E}">
        <p14:creationId xmlns:p14="http://schemas.microsoft.com/office/powerpoint/2010/main" val="266034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Verdana" panose="020B0604030504040204" pitchFamily="34" charset="0"/>
                <a:ea typeface="Verdana" panose="020B0604030504040204" pitchFamily="34" charset="0"/>
                <a:cs typeface="Verdana" panose="020B0604030504040204" pitchFamily="34" charset="0"/>
              </a:rPr>
              <a:t>Data Structure</a:t>
            </a:r>
            <a:endParaRPr lang="en-GB"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19628071"/>
              </p:ext>
            </p:extLst>
          </p:nvPr>
        </p:nvGraphicFramePr>
        <p:xfrm>
          <a:off x="1219200" y="1701800"/>
          <a:ext cx="10360026" cy="4643120"/>
        </p:xfrm>
        <a:graphic>
          <a:graphicData uri="http://schemas.openxmlformats.org/drawingml/2006/table">
            <a:tbl>
              <a:tblPr firstRow="1" bandRow="1">
                <a:tableStyleId>{5C22544A-7EE6-4342-B048-85BDC9FD1C3A}</a:tableStyleId>
              </a:tblPr>
              <a:tblGrid>
                <a:gridCol w="3453342"/>
                <a:gridCol w="3453342"/>
                <a:gridCol w="3453342"/>
              </a:tblGrid>
              <a:tr h="370840">
                <a:tc>
                  <a:txBody>
                    <a:bodyPr/>
                    <a:lstStyle/>
                    <a:p>
                      <a:r>
                        <a:rPr lang="en-GB" sz="1800" dirty="0" smtClean="0">
                          <a:latin typeface="Verdana" panose="020B0604030504040204" pitchFamily="34" charset="0"/>
                          <a:ea typeface="Verdana" panose="020B0604030504040204" pitchFamily="34" charset="0"/>
                          <a:cs typeface="Verdana" panose="020B0604030504040204" pitchFamily="34" charset="0"/>
                        </a:rPr>
                        <a:t>Variable Name</a:t>
                      </a:r>
                      <a:endParaRPr lang="en-GB" sz="18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GB" sz="1800" dirty="0" smtClean="0">
                          <a:latin typeface="Verdana" panose="020B0604030504040204" pitchFamily="34" charset="0"/>
                          <a:ea typeface="Verdana" panose="020B0604030504040204" pitchFamily="34" charset="0"/>
                          <a:cs typeface="Verdana" panose="020B0604030504040204" pitchFamily="34" charset="0"/>
                        </a:rPr>
                        <a:t>Variable Description</a:t>
                      </a:r>
                      <a:endParaRPr lang="en-GB" sz="18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GB" sz="1800" dirty="0" smtClean="0">
                          <a:latin typeface="Verdana" panose="020B0604030504040204" pitchFamily="34" charset="0"/>
                          <a:ea typeface="Verdana" panose="020B0604030504040204" pitchFamily="34" charset="0"/>
                          <a:cs typeface="Verdana" panose="020B0604030504040204" pitchFamily="34" charset="0"/>
                        </a:rPr>
                        <a:t>Value</a:t>
                      </a:r>
                    </a:p>
                  </a:txBody>
                  <a:tcPr/>
                </a:tc>
              </a:tr>
              <a:tr h="370840">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‘Con’ and ‘Cur’</a:t>
                      </a:r>
                      <a:endParaRPr lang="en-GB"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Connections to SQL</a:t>
                      </a:r>
                      <a:r>
                        <a:rPr lang="en-GB" sz="1400" baseline="0" dirty="0" smtClean="0">
                          <a:latin typeface="Verdana" panose="020B0604030504040204" pitchFamily="34" charset="0"/>
                          <a:ea typeface="Verdana" panose="020B0604030504040204" pitchFamily="34" charset="0"/>
                          <a:cs typeface="Verdana" panose="020B0604030504040204" pitchFamily="34" charset="0"/>
                        </a:rPr>
                        <a:t> database</a:t>
                      </a:r>
                      <a:endParaRPr lang="en-GB"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N/A</a:t>
                      </a:r>
                    </a:p>
                  </a:txBody>
                  <a:tcPr/>
                </a:tc>
              </a:tr>
              <a:tr h="370840">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‘var’</a:t>
                      </a:r>
                      <a:endParaRPr lang="en-GB"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User Input GTIN number</a:t>
                      </a:r>
                      <a:endParaRPr lang="en-GB"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User Defined</a:t>
                      </a:r>
                    </a:p>
                  </a:txBody>
                  <a:tcPr/>
                </a:tc>
              </a:tr>
              <a:tr h="370840">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‘results’</a:t>
                      </a:r>
                      <a:endParaRPr lang="en-GB"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Fetchall results from</a:t>
                      </a:r>
                      <a:r>
                        <a:rPr lang="en-GB" sz="1400" baseline="0" dirty="0" smtClean="0">
                          <a:latin typeface="Verdana" panose="020B0604030504040204" pitchFamily="34" charset="0"/>
                          <a:ea typeface="Verdana" panose="020B0604030504040204" pitchFamily="34" charset="0"/>
                          <a:cs typeface="Verdana" panose="020B0604030504040204" pitchFamily="34" charset="0"/>
                        </a:rPr>
                        <a:t> SQL query</a:t>
                      </a:r>
                      <a:endParaRPr lang="en-GB"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N/A (list)</a:t>
                      </a:r>
                    </a:p>
                  </a:txBody>
                  <a:tcPr/>
                </a:tc>
              </a:tr>
              <a:tr h="370840">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‘product’</a:t>
                      </a:r>
                      <a:endParaRPr lang="en-GB"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Equal to ‘results’,</a:t>
                      </a:r>
                      <a:r>
                        <a:rPr lang="en-GB" sz="1400" baseline="0" dirty="0" smtClean="0">
                          <a:latin typeface="Verdana" panose="020B0604030504040204" pitchFamily="34" charset="0"/>
                          <a:ea typeface="Verdana" panose="020B0604030504040204" pitchFamily="34" charset="0"/>
                          <a:cs typeface="Verdana" panose="020B0604030504040204" pitchFamily="34" charset="0"/>
                        </a:rPr>
                        <a:t> reformatted</a:t>
                      </a:r>
                      <a:endParaRPr lang="en-GB"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Equal</a:t>
                      </a:r>
                      <a:r>
                        <a:rPr lang="en-GB" sz="1400" baseline="0" dirty="0" smtClean="0">
                          <a:latin typeface="Verdana" panose="020B0604030504040204" pitchFamily="34" charset="0"/>
                          <a:ea typeface="Verdana" panose="020B0604030504040204" pitchFamily="34" charset="0"/>
                          <a:cs typeface="Verdana" panose="020B0604030504040204" pitchFamily="34" charset="0"/>
                        </a:rPr>
                        <a:t> to ‘results’</a:t>
                      </a:r>
                      <a:endParaRPr lang="en-GB" sz="1400" dirty="0" smtClean="0">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‘sizeName’</a:t>
                      </a:r>
                      <a:r>
                        <a:rPr lang="en-GB" sz="1400" baseline="0" dirty="0" smtClean="0">
                          <a:latin typeface="Verdana" panose="020B0604030504040204" pitchFamily="34" charset="0"/>
                          <a:ea typeface="Verdana" panose="020B0604030504040204" pitchFamily="34" charset="0"/>
                          <a:cs typeface="Verdana" panose="020B0604030504040204" pitchFamily="34" charset="0"/>
                        </a:rPr>
                        <a:t> and</a:t>
                      </a:r>
                      <a:r>
                        <a:rPr lang="en-GB" sz="1400" dirty="0" smtClean="0">
                          <a:latin typeface="Verdana" panose="020B0604030504040204" pitchFamily="34" charset="0"/>
                          <a:ea typeface="Verdana" panose="020B0604030504040204" pitchFamily="34" charset="0"/>
                          <a:cs typeface="Verdana" panose="020B0604030504040204" pitchFamily="34" charset="0"/>
                        </a:rPr>
                        <a:t> ‘sizeNameRaw’</a:t>
                      </a:r>
                      <a:endParaRPr lang="en-GB"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Variables</a:t>
                      </a:r>
                      <a:r>
                        <a:rPr lang="en-GB" sz="1400" baseline="0" dirty="0" smtClean="0">
                          <a:latin typeface="Verdana" panose="020B0604030504040204" pitchFamily="34" charset="0"/>
                          <a:ea typeface="Verdana" panose="020B0604030504040204" pitchFamily="34" charset="0"/>
                          <a:cs typeface="Verdana" panose="020B0604030504040204" pitchFamily="34" charset="0"/>
                        </a:rPr>
                        <a:t> used to format the name of the product</a:t>
                      </a:r>
                      <a:endParaRPr lang="en-GB"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N/A (name of product selected)</a:t>
                      </a:r>
                    </a:p>
                  </a:txBody>
                  <a:tcPr/>
                </a:tc>
              </a:tr>
              <a:tr h="370840">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‘QtyToOrder’</a:t>
                      </a:r>
                      <a:endParaRPr lang="en-GB"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User</a:t>
                      </a:r>
                      <a:r>
                        <a:rPr lang="en-GB" sz="1400" baseline="0" dirty="0" smtClean="0">
                          <a:latin typeface="Verdana" panose="020B0604030504040204" pitchFamily="34" charset="0"/>
                          <a:ea typeface="Verdana" panose="020B0604030504040204" pitchFamily="34" charset="0"/>
                          <a:cs typeface="Verdana" panose="020B0604030504040204" pitchFamily="34" charset="0"/>
                        </a:rPr>
                        <a:t> Input quantity ordered</a:t>
                      </a:r>
                      <a:endParaRPr lang="en-GB"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User Defined</a:t>
                      </a:r>
                    </a:p>
                  </a:txBody>
                  <a:tcPr/>
                </a:tc>
              </a:tr>
              <a:tr h="370840">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‘NewStockAvab’</a:t>
                      </a:r>
                      <a:endParaRPr lang="en-GB"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Variable</a:t>
                      </a:r>
                      <a:r>
                        <a:rPr lang="en-GB" sz="1400" baseline="0" dirty="0" smtClean="0">
                          <a:latin typeface="Verdana" panose="020B0604030504040204" pitchFamily="34" charset="0"/>
                          <a:ea typeface="Verdana" panose="020B0604030504040204" pitchFamily="34" charset="0"/>
                          <a:cs typeface="Verdana" panose="020B0604030504040204" pitchFamily="34" charset="0"/>
                        </a:rPr>
                        <a:t> used to update the SQL database with the new stock levels</a:t>
                      </a:r>
                      <a:endParaRPr lang="en-GB"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[Stock</a:t>
                      </a:r>
                      <a:r>
                        <a:rPr lang="en-GB" sz="1400" baseline="0" dirty="0" smtClean="0">
                          <a:latin typeface="Verdana" panose="020B0604030504040204" pitchFamily="34" charset="0"/>
                          <a:ea typeface="Verdana" panose="020B0604030504040204" pitchFamily="34" charset="0"/>
                          <a:cs typeface="Verdana" panose="020B0604030504040204" pitchFamily="34" charset="0"/>
                        </a:rPr>
                        <a:t> Available]-[‘QtyToOrder’]</a:t>
                      </a:r>
                      <a:endParaRPr lang="en-GB" sz="1400" dirty="0" smtClean="0">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‘costOfOrder’</a:t>
                      </a:r>
                      <a:endParaRPr lang="en-GB"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Total cost of order</a:t>
                      </a:r>
                      <a:endParaRPr lang="en-GB"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[Price</a:t>
                      </a:r>
                      <a:r>
                        <a:rPr lang="en-GB" sz="1400" baseline="0" dirty="0" smtClean="0">
                          <a:latin typeface="Verdana" panose="020B0604030504040204" pitchFamily="34" charset="0"/>
                          <a:ea typeface="Verdana" panose="020B0604030504040204" pitchFamily="34" charset="0"/>
                          <a:cs typeface="Verdana" panose="020B0604030504040204" pitchFamily="34" charset="0"/>
                        </a:rPr>
                        <a:t> of product]*[‘QtyToOrder’]</a:t>
                      </a:r>
                      <a:endParaRPr lang="en-GB" sz="1400" dirty="0" smtClean="0">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r>
                        <a:rPr lang="en-GB" sz="1200" dirty="0" smtClean="0">
                          <a:latin typeface="Verdana" panose="020B0604030504040204" pitchFamily="34" charset="0"/>
                          <a:ea typeface="Verdana" panose="020B0604030504040204" pitchFamily="34" charset="0"/>
                          <a:cs typeface="Verdana" panose="020B0604030504040204" pitchFamily="34" charset="0"/>
                        </a:rPr>
                        <a:t>‘currentOrderAddRaw’,</a:t>
                      </a:r>
                      <a:r>
                        <a:rPr lang="en-GB" sz="1200" baseline="0" dirty="0" smtClean="0">
                          <a:latin typeface="Verdana" panose="020B0604030504040204" pitchFamily="34" charset="0"/>
                          <a:ea typeface="Verdana" panose="020B0604030504040204" pitchFamily="34" charset="0"/>
                          <a:cs typeface="Verdana" panose="020B0604030504040204" pitchFamily="34" charset="0"/>
                        </a:rPr>
                        <a:t> </a:t>
                      </a:r>
                      <a:r>
                        <a:rPr lang="en-GB" sz="1200" dirty="0" smtClean="0">
                          <a:latin typeface="Verdana" panose="020B0604030504040204" pitchFamily="34" charset="0"/>
                          <a:ea typeface="Verdana" panose="020B0604030504040204" pitchFamily="34" charset="0"/>
                          <a:cs typeface="Verdana" panose="020B0604030504040204" pitchFamily="34" charset="0"/>
                        </a:rPr>
                        <a:t>‘currentOrderAdd’</a:t>
                      </a:r>
                      <a:r>
                        <a:rPr lang="en-GB" sz="1200" baseline="0" dirty="0" smtClean="0">
                          <a:latin typeface="Verdana" panose="020B0604030504040204" pitchFamily="34" charset="0"/>
                          <a:ea typeface="Verdana" panose="020B0604030504040204" pitchFamily="34" charset="0"/>
                          <a:cs typeface="Verdana" panose="020B0604030504040204" pitchFamily="34" charset="0"/>
                        </a:rPr>
                        <a:t> and ‘currentOrder’</a:t>
                      </a:r>
                      <a:endParaRPr lang="en-GB"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GB" sz="1200" dirty="0" smtClean="0">
                          <a:latin typeface="Verdana" panose="020B0604030504040204" pitchFamily="34" charset="0"/>
                          <a:ea typeface="Verdana" panose="020B0604030504040204" pitchFamily="34" charset="0"/>
                          <a:cs typeface="Verdana" panose="020B0604030504040204" pitchFamily="34" charset="0"/>
                        </a:rPr>
                        <a:t>Variables</a:t>
                      </a:r>
                      <a:r>
                        <a:rPr lang="en-GB" sz="1200" baseline="0" dirty="0" smtClean="0">
                          <a:latin typeface="Verdana" panose="020B0604030504040204" pitchFamily="34" charset="0"/>
                          <a:ea typeface="Verdana" panose="020B0604030504040204" pitchFamily="34" charset="0"/>
                          <a:cs typeface="Verdana" panose="020B0604030504040204" pitchFamily="34" charset="0"/>
                        </a:rPr>
                        <a:t> used to format and append the order to the entire list of order (to print receipt)</a:t>
                      </a:r>
                      <a:endParaRPr lang="en-GB"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N/A</a:t>
                      </a:r>
                    </a:p>
                  </a:txBody>
                  <a:tcPr/>
                </a:tc>
              </a:tr>
              <a:tr h="370840">
                <a:tc>
                  <a:txBody>
                    <a:bodyPr/>
                    <a:lstStyle/>
                    <a:p>
                      <a:endParaRPr lang="en-GB"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GB"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GB" sz="1400" dirty="0" smtClean="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00683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Verdana" panose="020B0604030504040204" pitchFamily="34" charset="0"/>
                <a:ea typeface="Verdana" panose="020B0604030504040204" pitchFamily="34" charset="0"/>
                <a:cs typeface="Verdana" panose="020B0604030504040204" pitchFamily="34" charset="0"/>
              </a:rPr>
              <a:t>Development</a:t>
            </a:r>
            <a:endParaRPr lang="en-GB"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4824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Verdana" panose="020B0604030504040204" pitchFamily="34" charset="0"/>
                <a:ea typeface="Verdana" panose="020B0604030504040204" pitchFamily="34" charset="0"/>
                <a:cs typeface="Verdana" panose="020B0604030504040204" pitchFamily="34" charset="0"/>
              </a:rPr>
              <a:t>Objective 1 - </a:t>
            </a:r>
            <a:r>
              <a:rPr lang="en-GB" dirty="0">
                <a:latin typeface="Verdana" panose="020B0604030504040204" pitchFamily="34" charset="0"/>
                <a:ea typeface="Verdana" panose="020B0604030504040204" pitchFamily="34" charset="0"/>
                <a:cs typeface="Verdana" panose="020B0604030504040204" pitchFamily="34" charset="0"/>
              </a:rPr>
              <a:t>The program will take an input and validate it’s length and that they are </a:t>
            </a:r>
            <a:r>
              <a:rPr lang="en-GB" dirty="0" smtClean="0">
                <a:latin typeface="Verdana" panose="020B0604030504040204" pitchFamily="34" charset="0"/>
                <a:ea typeface="Verdana" panose="020B0604030504040204" pitchFamily="34" charset="0"/>
                <a:cs typeface="Verdana" panose="020B0604030504040204" pitchFamily="34" charset="0"/>
              </a:rPr>
              <a:t>integers</a:t>
            </a:r>
            <a:endParaRPr lang="en-GB" dirty="0">
              <a:latin typeface="Verdana" panose="020B0604030504040204" pitchFamily="34" charset="0"/>
              <a:ea typeface="Verdana" panose="020B0604030504040204" pitchFamily="34" charset="0"/>
              <a:cs typeface="Verdana" panose="020B0604030504040204" pitchFamily="34" charset="0"/>
            </a:endParaRPr>
          </a:p>
        </p:txBody>
      </p:sp>
      <p:pic>
        <p:nvPicPr>
          <p:cNvPr id="5" name="Content Placeholder 4"/>
          <p:cNvPicPr>
            <a:picLocks noGrp="1" noChangeAspect="1"/>
          </p:cNvPicPr>
          <p:nvPr>
            <p:ph sz="half" idx="1"/>
          </p:nvPr>
        </p:nvPicPr>
        <p:blipFill>
          <a:blip r:embed="rId2"/>
          <a:stretch>
            <a:fillRect/>
          </a:stretch>
        </p:blipFill>
        <p:spPr>
          <a:xfrm>
            <a:off x="1218883" y="2028507"/>
            <a:ext cx="5078413" cy="1544509"/>
          </a:xfrm>
          <a:prstGeom prst="rect">
            <a:avLst/>
          </a:prstGeom>
        </p:spPr>
      </p:pic>
      <p:sp>
        <p:nvSpPr>
          <p:cNvPr id="4" name="Content Placeholder 3"/>
          <p:cNvSpPr>
            <a:spLocks noGrp="1"/>
          </p:cNvSpPr>
          <p:nvPr>
            <p:ph sz="half" idx="2"/>
          </p:nvPr>
        </p:nvSpPr>
        <p:spPr/>
        <p:txBody>
          <a:bodyPr/>
          <a:lstStyle/>
          <a:p>
            <a:r>
              <a:rPr lang="en-GB" dirty="0" smtClean="0">
                <a:latin typeface="Verdana" panose="020B0604030504040204" pitchFamily="34" charset="0"/>
                <a:ea typeface="Verdana" panose="020B0604030504040204" pitchFamily="34" charset="0"/>
                <a:cs typeface="Verdana" panose="020B0604030504040204" pitchFamily="34" charset="0"/>
              </a:rPr>
              <a:t>Input the GTIN number</a:t>
            </a:r>
          </a:p>
          <a:p>
            <a:r>
              <a:rPr lang="en-GB" dirty="0" smtClean="0">
                <a:latin typeface="Verdana" panose="020B0604030504040204" pitchFamily="34" charset="0"/>
                <a:ea typeface="Verdana" panose="020B0604030504040204" pitchFamily="34" charset="0"/>
                <a:cs typeface="Verdana" panose="020B0604030504040204" pitchFamily="34" charset="0"/>
              </a:rPr>
              <a:t>If the length of ‘var’ is 8 and it is numeric:</a:t>
            </a:r>
          </a:p>
          <a:p>
            <a:pPr lvl="1"/>
            <a:r>
              <a:rPr lang="en-GB" dirty="0" smtClean="0">
                <a:latin typeface="Verdana" panose="020B0604030504040204" pitchFamily="34" charset="0"/>
                <a:ea typeface="Verdana" panose="020B0604030504040204" pitchFamily="34" charset="0"/>
                <a:cs typeface="Verdana" panose="020B0604030504040204" pitchFamily="34" charset="0"/>
              </a:rPr>
              <a:t>Call ‘findStock’ function</a:t>
            </a:r>
          </a:p>
          <a:p>
            <a:r>
              <a:rPr lang="en-GB" dirty="0" smtClean="0">
                <a:latin typeface="Verdana" panose="020B0604030504040204" pitchFamily="34" charset="0"/>
                <a:ea typeface="Verdana" panose="020B0604030504040204" pitchFamily="34" charset="0"/>
                <a:cs typeface="Verdana" panose="020B0604030504040204" pitchFamily="34" charset="0"/>
              </a:rPr>
              <a:t>Else:</a:t>
            </a:r>
          </a:p>
          <a:p>
            <a:pPr lvl="1"/>
            <a:r>
              <a:rPr lang="en-GB" dirty="0" smtClean="0">
                <a:latin typeface="Verdana" panose="020B0604030504040204" pitchFamily="34" charset="0"/>
                <a:ea typeface="Verdana" panose="020B0604030504040204" pitchFamily="34" charset="0"/>
                <a:cs typeface="Verdana" panose="020B0604030504040204" pitchFamily="34" charset="0"/>
              </a:rPr>
              <a:t>Return to input</a:t>
            </a:r>
          </a:p>
          <a:p>
            <a:pPr lvl="1"/>
            <a:endParaRPr lang="en-GB" dirty="0">
              <a:latin typeface="Verdana" panose="020B0604030504040204" pitchFamily="34" charset="0"/>
              <a:ea typeface="Verdana" panose="020B0604030504040204" pitchFamily="34" charset="0"/>
              <a:cs typeface="Verdana" panose="020B0604030504040204" pitchFamily="34" charset="0"/>
            </a:endParaRPr>
          </a:p>
          <a:p>
            <a:r>
              <a:rPr lang="en-GB" dirty="0" smtClean="0">
                <a:latin typeface="Verdana" panose="020B0604030504040204" pitchFamily="34" charset="0"/>
                <a:ea typeface="Verdana" panose="020B0604030504040204" pitchFamily="34" charset="0"/>
                <a:cs typeface="Verdana" panose="020B0604030504040204" pitchFamily="34" charset="0"/>
              </a:rPr>
              <a:t>If results are empty:</a:t>
            </a:r>
          </a:p>
          <a:p>
            <a:pPr lvl="1"/>
            <a:r>
              <a:rPr lang="en-GB" dirty="0" smtClean="0">
                <a:latin typeface="Verdana" panose="020B0604030504040204" pitchFamily="34" charset="0"/>
                <a:ea typeface="Verdana" panose="020B0604030504040204" pitchFamily="34" charset="0"/>
                <a:cs typeface="Verdana" panose="020B0604030504040204" pitchFamily="34" charset="0"/>
              </a:rPr>
              <a:t>Return to input</a:t>
            </a:r>
          </a:p>
        </p:txBody>
      </p:sp>
      <p:pic>
        <p:nvPicPr>
          <p:cNvPr id="6" name="Picture 5"/>
          <p:cNvPicPr>
            <a:picLocks noChangeAspect="1"/>
          </p:cNvPicPr>
          <p:nvPr/>
        </p:nvPicPr>
        <p:blipFill>
          <a:blip r:embed="rId3"/>
          <a:stretch>
            <a:fillRect/>
          </a:stretch>
        </p:blipFill>
        <p:spPr>
          <a:xfrm>
            <a:off x="1829276" y="4581128"/>
            <a:ext cx="3857625" cy="819150"/>
          </a:xfrm>
          <a:prstGeom prst="rect">
            <a:avLst/>
          </a:prstGeom>
        </p:spPr>
      </p:pic>
    </p:spTree>
    <p:extLst>
      <p:ext uri="{BB962C8B-B14F-4D97-AF65-F5344CB8AC3E}">
        <p14:creationId xmlns:p14="http://schemas.microsoft.com/office/powerpoint/2010/main" val="1727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latin typeface="Verdana" panose="020B0604030504040204" pitchFamily="34" charset="0"/>
                <a:ea typeface="Verdana" panose="020B0604030504040204" pitchFamily="34" charset="0"/>
                <a:cs typeface="Verdana" panose="020B0604030504040204" pitchFamily="34" charset="0"/>
              </a:rPr>
              <a:t>Objective 2 - </a:t>
            </a:r>
            <a:r>
              <a:rPr lang="en-GB" dirty="0">
                <a:latin typeface="Verdana" panose="020B0604030504040204" pitchFamily="34" charset="0"/>
                <a:ea typeface="Verdana" panose="020B0604030504040204" pitchFamily="34" charset="0"/>
                <a:cs typeface="Verdana" panose="020B0604030504040204" pitchFamily="34" charset="0"/>
              </a:rPr>
              <a:t>The program will connect to a SQL database and run a query</a:t>
            </a:r>
          </a:p>
        </p:txBody>
      </p:sp>
      <p:sp>
        <p:nvSpPr>
          <p:cNvPr id="4" name="Content Placeholder 3"/>
          <p:cNvSpPr>
            <a:spLocks noGrp="1"/>
          </p:cNvSpPr>
          <p:nvPr>
            <p:ph sz="half" idx="2"/>
          </p:nvPr>
        </p:nvSpPr>
        <p:spPr/>
        <p:txBody>
          <a:bodyPr/>
          <a:lstStyle/>
          <a:p>
            <a:r>
              <a:rPr lang="en-GB" dirty="0" smtClean="0">
                <a:latin typeface="Verdana" panose="020B0604030504040204" pitchFamily="34" charset="0"/>
                <a:ea typeface="Verdana" panose="020B0604030504040204" pitchFamily="34" charset="0"/>
                <a:cs typeface="Verdana" panose="020B0604030504040204" pitchFamily="34" charset="0"/>
              </a:rPr>
              <a:t>‘con’ =  connect to the file ‘dbuse.db’</a:t>
            </a:r>
          </a:p>
          <a:p>
            <a:r>
              <a:rPr lang="en-GB" dirty="0" smtClean="0">
                <a:latin typeface="Verdana" panose="020B0604030504040204" pitchFamily="34" charset="0"/>
                <a:ea typeface="Verdana" panose="020B0604030504040204" pitchFamily="34" charset="0"/>
                <a:cs typeface="Verdana" panose="020B0604030504040204" pitchFamily="34" charset="0"/>
              </a:rPr>
              <a:t>‘cur’ = prepare for query</a:t>
            </a:r>
          </a:p>
          <a:p>
            <a:endParaRPr lang="en-GB" dirty="0">
              <a:latin typeface="Verdana" panose="020B0604030504040204" pitchFamily="34" charset="0"/>
              <a:ea typeface="Verdana" panose="020B0604030504040204" pitchFamily="34" charset="0"/>
              <a:cs typeface="Verdana" panose="020B0604030504040204" pitchFamily="34" charset="0"/>
            </a:endParaRPr>
          </a:p>
          <a:p>
            <a:r>
              <a:rPr lang="en-GB" dirty="0" smtClean="0">
                <a:latin typeface="Verdana" panose="020B0604030504040204" pitchFamily="34" charset="0"/>
                <a:ea typeface="Verdana" panose="020B0604030504040204" pitchFamily="34" charset="0"/>
                <a:cs typeface="Verdana" panose="020B0604030504040204" pitchFamily="34" charset="0"/>
              </a:rPr>
              <a:t>Execute the following SQL query</a:t>
            </a:r>
          </a:p>
          <a:p>
            <a:r>
              <a:rPr lang="en-GB" dirty="0" smtClean="0">
                <a:latin typeface="Verdana" panose="020B0604030504040204" pitchFamily="34" charset="0"/>
                <a:ea typeface="Verdana" panose="020B0604030504040204" pitchFamily="34" charset="0"/>
                <a:cs typeface="Verdana" panose="020B0604030504040204" pitchFamily="34" charset="0"/>
              </a:rPr>
              <a:t>‘results’ = SQL results</a:t>
            </a:r>
          </a:p>
        </p:txBody>
      </p:sp>
      <p:pic>
        <p:nvPicPr>
          <p:cNvPr id="9" name="Content Placeholder 8"/>
          <p:cNvPicPr>
            <a:picLocks noGrp="1" noChangeAspect="1"/>
          </p:cNvPicPr>
          <p:nvPr>
            <p:ph sz="half" idx="1"/>
          </p:nvPr>
        </p:nvPicPr>
        <p:blipFill>
          <a:blip r:embed="rId2"/>
          <a:stretch>
            <a:fillRect/>
          </a:stretch>
        </p:blipFill>
        <p:spPr>
          <a:xfrm>
            <a:off x="2277988" y="2195194"/>
            <a:ext cx="2533650" cy="523875"/>
          </a:xfrm>
          <a:prstGeom prst="rect">
            <a:avLst/>
          </a:prstGeom>
        </p:spPr>
      </p:pic>
      <p:pic>
        <p:nvPicPr>
          <p:cNvPr id="10" name="Picture 9"/>
          <p:cNvPicPr>
            <a:picLocks noChangeAspect="1"/>
          </p:cNvPicPr>
          <p:nvPr/>
        </p:nvPicPr>
        <p:blipFill>
          <a:blip r:embed="rId3"/>
          <a:stretch>
            <a:fillRect/>
          </a:stretch>
        </p:blipFill>
        <p:spPr>
          <a:xfrm>
            <a:off x="715888" y="3939540"/>
            <a:ext cx="5657850" cy="457200"/>
          </a:xfrm>
          <a:prstGeom prst="rect">
            <a:avLst/>
          </a:prstGeom>
        </p:spPr>
      </p:pic>
    </p:spTree>
    <p:extLst>
      <p:ext uri="{BB962C8B-B14F-4D97-AF65-F5344CB8AC3E}">
        <p14:creationId xmlns:p14="http://schemas.microsoft.com/office/powerpoint/2010/main" val="32430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0</TotalTime>
  <Words>1721</Words>
  <Application>Microsoft Office PowerPoint</Application>
  <PresentationFormat>Custom</PresentationFormat>
  <Paragraphs>224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Verdana</vt:lpstr>
      <vt:lpstr>Tech 16x9</vt:lpstr>
      <vt:lpstr>GCSE Computing  Controlled Assessment</vt:lpstr>
      <vt:lpstr>Task 2</vt:lpstr>
      <vt:lpstr>Objectives</vt:lpstr>
      <vt:lpstr>Pseudocode</vt:lpstr>
      <vt:lpstr>Test Plan</vt:lpstr>
      <vt:lpstr>Data Structure</vt:lpstr>
      <vt:lpstr>Development</vt:lpstr>
      <vt:lpstr>Objective 1 - The program will take an input and validate it’s length and that they are integers</vt:lpstr>
      <vt:lpstr>Objective 2 - The program will connect to a SQL database and run a query</vt:lpstr>
      <vt:lpstr>Objective 3 - The program will collect and display the results</vt:lpstr>
      <vt:lpstr>Objective 4 - The program will update the database with the customer’s order</vt:lpstr>
      <vt:lpstr>Objective 5 - The program will print a receipt</vt:lpstr>
      <vt:lpstr>Objective 6 - The program will cope with SQL errors</vt:lpstr>
      <vt:lpstr>Testing</vt:lpstr>
      <vt:lpstr>Objective 1 - The program will take an input and validate it’s length and that they are integers</vt:lpstr>
      <vt:lpstr>Objective 2 - The program will connect to a SQL database and run a query</vt:lpstr>
      <vt:lpstr>Objective 3 - The program will collect and display the results</vt:lpstr>
      <vt:lpstr>Objective 4 - The program will update the database with the customer’s order</vt:lpstr>
      <vt:lpstr>Objective 5 - The program will print a receipt</vt:lpstr>
      <vt:lpstr>Objective 6 - The program will cope with SQL errors</vt:lpstr>
      <vt:lpstr>Final Program</vt:lpstr>
      <vt:lpstr>Raw Data</vt:lpstr>
      <vt:lpstr>Formatted Photo</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cp:lastPrinted>2016-02-13T19:52:41Z</cp:lastPrinted>
  <dcterms:created xsi:type="dcterms:W3CDTF">2016-01-18T11:27:06Z</dcterms:created>
  <dcterms:modified xsi:type="dcterms:W3CDTF">2016-10-03T09:12:45Z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