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5" autoAdjust="0"/>
    <p:restoredTop sz="94733" autoAdjust="0"/>
  </p:normalViewPr>
  <p:slideViewPr>
    <p:cSldViewPr snapToGrid="0">
      <p:cViewPr varScale="1">
        <p:scale>
          <a:sx n="76" d="100"/>
          <a:sy n="76" d="100"/>
        </p:scale>
        <p:origin x="47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4/2/2021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7792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4/2/2021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610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4/2/2021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6565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97954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4/2/2021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19342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1727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4/2/2021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00432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4/2/2021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19726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4/2/2021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3438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4/2/2021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145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4/2/2021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15794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4/2/2021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1233150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web.stevenson.edu/mbranson/payday-loans.html"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eb.stevenson.edu/mbranson/chapter-template.xml"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eb.stevenson.edu/mbranson/chapter-tag-background.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mailto:mbranson@stevenson.edu"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www1.rebus.community/#/project/8825e826-1c44-4900-95e4-ef14b4704be2"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mailto:mbranson@stevenson.edu" TargetMode="External"/><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www.facebook.com/groups/1071362346715937" TargetMode="External"/><Relationship Id="rId5" Type="http://schemas.openxmlformats.org/officeDocument/2006/relationships/hyperlink" Target="https://twitter.com/math_people" TargetMode="External"/><Relationship Id="rId4" Type="http://schemas.openxmlformats.org/officeDocument/2006/relationships/hyperlink" Target="mailto:wgeorge@uwlax.edu"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eb.stevenson.edu/mbranson/chapter-template.xml" TargetMode="Externa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web.stevenson.edu/mbranson/math-for-the-people-authors-guide.docx" TargetMode="External"/><Relationship Id="rId4" Type="http://schemas.openxmlformats.org/officeDocument/2006/relationships/hyperlink" Target="http://web.stevenson.edu/mbranson/chapter-template.te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28">
            <a:extLst>
              <a:ext uri="{FF2B5EF4-FFF2-40B4-BE49-F238E27FC236}">
                <a16:creationId xmlns:a16="http://schemas.microsoft.com/office/drawing/2014/main" id="{C7B352FC-1F44-4AB9-A2BD-FBF231C6B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Background pattern&#10;&#10;Description automatically generated">
            <a:extLst>
              <a:ext uri="{FF2B5EF4-FFF2-40B4-BE49-F238E27FC236}">
                <a16:creationId xmlns:a16="http://schemas.microsoft.com/office/drawing/2014/main" id="{8A72ED72-3EF4-41A8-9975-8CCC1ED280AB}"/>
              </a:ext>
            </a:extLst>
          </p:cNvPr>
          <p:cNvPicPr>
            <a:picLocks noChangeAspect="1"/>
          </p:cNvPicPr>
          <p:nvPr/>
        </p:nvPicPr>
        <p:blipFill rotWithShape="1">
          <a:blip r:embed="rId2">
            <a:extLst>
              <a:ext uri="{28A0092B-C50C-407E-A947-70E740481C1C}">
                <a14:useLocalDpi xmlns:a14="http://schemas.microsoft.com/office/drawing/2010/main" val="0"/>
              </a:ext>
            </a:extLst>
          </a:blip>
          <a:srcRect l="889" r="-1" b="-1"/>
          <a:stretch/>
        </p:blipFill>
        <p:spPr>
          <a:xfrm>
            <a:off x="-106980" y="-101089"/>
            <a:ext cx="12371716" cy="6959089"/>
          </a:xfrm>
          <a:prstGeom prst="rect">
            <a:avLst/>
          </a:prstGeom>
        </p:spPr>
      </p:pic>
      <p:sp>
        <p:nvSpPr>
          <p:cNvPr id="36" name="Rectangle 3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4716089"/>
            <a:ext cx="6288261" cy="1573149"/>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0FDE12-D8D1-4BEE-A188-751A3F4C6C58}"/>
              </a:ext>
            </a:extLst>
          </p:cNvPr>
          <p:cNvSpPr>
            <a:spLocks noGrp="1"/>
          </p:cNvSpPr>
          <p:nvPr>
            <p:ph type="ctrTitle"/>
          </p:nvPr>
        </p:nvSpPr>
        <p:spPr>
          <a:xfrm>
            <a:off x="856209" y="4909985"/>
            <a:ext cx="3289764" cy="1185353"/>
          </a:xfrm>
        </p:spPr>
        <p:txBody>
          <a:bodyPr anchor="ctr">
            <a:normAutofit/>
          </a:bodyPr>
          <a:lstStyle/>
          <a:p>
            <a:pPr algn="ctr"/>
            <a:r>
              <a:rPr lang="en-US" sz="2600" dirty="0"/>
              <a:t>Informational</a:t>
            </a:r>
            <a:br>
              <a:rPr lang="en-US" sz="2600" dirty="0"/>
            </a:br>
            <a:r>
              <a:rPr lang="en-US" sz="2600" dirty="0"/>
              <a:t>Session</a:t>
            </a:r>
          </a:p>
        </p:txBody>
      </p:sp>
      <p:sp>
        <p:nvSpPr>
          <p:cNvPr id="33" name="Rectangle 3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517571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28936" y="5498088"/>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465A15F1-1986-45B9-B872-EA52BFFAEF0C}"/>
              </a:ext>
            </a:extLst>
          </p:cNvPr>
          <p:cNvSpPr txBox="1"/>
          <p:nvPr/>
        </p:nvSpPr>
        <p:spPr>
          <a:xfrm>
            <a:off x="4202742" y="4991931"/>
            <a:ext cx="2469881" cy="923330"/>
          </a:xfrm>
          <a:prstGeom prst="rect">
            <a:avLst/>
          </a:prstGeom>
          <a:noFill/>
        </p:spPr>
        <p:txBody>
          <a:bodyPr wrap="square" rtlCol="0">
            <a:spAutoFit/>
          </a:bodyPr>
          <a:lstStyle/>
          <a:p>
            <a:pPr algn="ctr"/>
            <a:r>
              <a:rPr lang="en-US" dirty="0"/>
              <a:t>Mark Branson </a:t>
            </a:r>
          </a:p>
          <a:p>
            <a:pPr algn="ctr"/>
            <a:r>
              <a:rPr lang="en-US" dirty="0"/>
              <a:t>&amp;</a:t>
            </a:r>
          </a:p>
          <a:p>
            <a:pPr algn="ctr"/>
            <a:r>
              <a:rPr lang="en-US" dirty="0"/>
              <a:t>Whitney George</a:t>
            </a:r>
          </a:p>
        </p:txBody>
      </p:sp>
      <p:sp>
        <p:nvSpPr>
          <p:cNvPr id="15" name="TextBox 14">
            <a:extLst>
              <a:ext uri="{FF2B5EF4-FFF2-40B4-BE49-F238E27FC236}">
                <a16:creationId xmlns:a16="http://schemas.microsoft.com/office/drawing/2014/main" id="{65462994-CA46-4A16-AC0B-F44C6495FBA3}"/>
              </a:ext>
            </a:extLst>
          </p:cNvPr>
          <p:cNvSpPr txBox="1"/>
          <p:nvPr/>
        </p:nvSpPr>
        <p:spPr>
          <a:xfrm>
            <a:off x="-147287" y="1156655"/>
            <a:ext cx="9266548" cy="2308324"/>
          </a:xfrm>
          <a:prstGeom prst="rect">
            <a:avLst/>
          </a:prstGeom>
          <a:noFill/>
        </p:spPr>
        <p:txBody>
          <a:bodyPr wrap="square" rtlCol="0">
            <a:spAutoFit/>
          </a:bodyPr>
          <a:lstStyle/>
          <a:p>
            <a:pPr algn="ctr"/>
            <a:r>
              <a:rPr lang="en-US" sz="4800" dirty="0">
                <a:latin typeface="Georgia Pro Black" panose="02040A02050405020203" pitchFamily="18" charset="0"/>
              </a:rPr>
              <a:t>Mathematics for the People: Quantitative Literacy for Social Justice</a:t>
            </a:r>
          </a:p>
        </p:txBody>
      </p:sp>
      <p:pic>
        <p:nvPicPr>
          <p:cNvPr id="3" name="Picture 2">
            <a:extLst>
              <a:ext uri="{FF2B5EF4-FFF2-40B4-BE49-F238E27FC236}">
                <a16:creationId xmlns:a16="http://schemas.microsoft.com/office/drawing/2014/main" id="{7BB2DED2-5EF1-4031-B894-036540B52C76}"/>
              </a:ext>
            </a:extLst>
          </p:cNvPr>
          <p:cNvPicPr>
            <a:picLocks noChangeAspect="1"/>
          </p:cNvPicPr>
          <p:nvPr/>
        </p:nvPicPr>
        <p:blipFill>
          <a:blip r:embed="rId3"/>
          <a:stretch>
            <a:fillRect/>
          </a:stretch>
        </p:blipFill>
        <p:spPr>
          <a:xfrm>
            <a:off x="9119261" y="6013389"/>
            <a:ext cx="2981325" cy="752475"/>
          </a:xfrm>
          <a:prstGeom prst="rect">
            <a:avLst/>
          </a:prstGeom>
        </p:spPr>
      </p:pic>
      <p:sp>
        <p:nvSpPr>
          <p:cNvPr id="4" name="TextBox 3">
            <a:extLst>
              <a:ext uri="{FF2B5EF4-FFF2-40B4-BE49-F238E27FC236}">
                <a16:creationId xmlns:a16="http://schemas.microsoft.com/office/drawing/2014/main" id="{52B1DF18-E4FF-44C6-A4E5-6E3C8DB050C6}"/>
              </a:ext>
            </a:extLst>
          </p:cNvPr>
          <p:cNvSpPr txBox="1"/>
          <p:nvPr/>
        </p:nvSpPr>
        <p:spPr>
          <a:xfrm>
            <a:off x="1897724" y="3383859"/>
            <a:ext cx="5725339" cy="369332"/>
          </a:xfrm>
          <a:prstGeom prst="rect">
            <a:avLst/>
          </a:prstGeom>
          <a:noFill/>
        </p:spPr>
        <p:txBody>
          <a:bodyPr wrap="square" rtlCol="0">
            <a:spAutoFit/>
          </a:bodyPr>
          <a:lstStyle/>
          <a:p>
            <a:r>
              <a:rPr lang="en-US" dirty="0">
                <a:latin typeface="Georgia Pro" panose="02040502050405020303" pitchFamily="18" charset="0"/>
              </a:rPr>
              <a:t>Funding provided by M.O.S.T. OER Grant Program</a:t>
            </a:r>
          </a:p>
        </p:txBody>
      </p:sp>
    </p:spTree>
    <p:extLst>
      <p:ext uri="{BB962C8B-B14F-4D97-AF65-F5344CB8AC3E}">
        <p14:creationId xmlns:p14="http://schemas.microsoft.com/office/powerpoint/2010/main" val="151141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8D97C-4496-4A2D-85EC-B38B27C848CD}"/>
              </a:ext>
            </a:extLst>
          </p:cNvPr>
          <p:cNvPicPr>
            <a:picLocks noChangeAspect="1"/>
          </p:cNvPicPr>
          <p:nvPr/>
        </p:nvPicPr>
        <p:blipFill>
          <a:blip r:embed="rId2"/>
          <a:stretch>
            <a:fillRect/>
          </a:stretch>
        </p:blipFill>
        <p:spPr>
          <a:xfrm>
            <a:off x="-223317" y="-73520"/>
            <a:ext cx="12415318" cy="6931520"/>
          </a:xfrm>
          <a:prstGeom prst="rect">
            <a:avLst/>
          </a:prstGeom>
        </p:spPr>
      </p:pic>
      <p:sp>
        <p:nvSpPr>
          <p:cNvPr id="3" name="TextBox 2">
            <a:extLst>
              <a:ext uri="{FF2B5EF4-FFF2-40B4-BE49-F238E27FC236}">
                <a16:creationId xmlns:a16="http://schemas.microsoft.com/office/drawing/2014/main" id="{E1174FE9-9AFC-4145-A501-AA6D26FD659D}"/>
              </a:ext>
            </a:extLst>
          </p:cNvPr>
          <p:cNvSpPr txBox="1"/>
          <p:nvPr/>
        </p:nvSpPr>
        <p:spPr>
          <a:xfrm>
            <a:off x="-12470" y="278024"/>
            <a:ext cx="8877993" cy="400110"/>
          </a:xfrm>
          <a:prstGeom prst="rect">
            <a:avLst/>
          </a:prstGeom>
          <a:noFill/>
        </p:spPr>
        <p:txBody>
          <a:bodyPr wrap="square" rtlCol="0">
            <a:spAutoFit/>
          </a:bodyPr>
          <a:lstStyle/>
          <a:p>
            <a:pPr algn="ctr"/>
            <a:r>
              <a:rPr lang="en-US" sz="2000" dirty="0">
                <a:latin typeface="Georgia Pro Black" panose="020B0604020202020204" pitchFamily="18" charset="0"/>
              </a:rPr>
              <a:t>NEW APPROACH TO TEACHING QUALITATIVE REASONING</a:t>
            </a:r>
          </a:p>
        </p:txBody>
      </p:sp>
      <p:sp>
        <p:nvSpPr>
          <p:cNvPr id="4" name="TextBox 3">
            <a:extLst>
              <a:ext uri="{FF2B5EF4-FFF2-40B4-BE49-F238E27FC236}">
                <a16:creationId xmlns:a16="http://schemas.microsoft.com/office/drawing/2014/main" id="{21923753-7AEF-43A6-87DB-88F8F9BC1045}"/>
              </a:ext>
            </a:extLst>
          </p:cNvPr>
          <p:cNvSpPr txBox="1"/>
          <p:nvPr/>
        </p:nvSpPr>
        <p:spPr>
          <a:xfrm>
            <a:off x="423948" y="1114519"/>
            <a:ext cx="8005156" cy="670952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Georgia Pro Semibold" panose="02040702050405020303" pitchFamily="18" charset="0"/>
              </a:rPr>
              <a:t>Lead with social justice issues, then introduce mathematics as a tool to understanding issues</a:t>
            </a:r>
          </a:p>
          <a:p>
            <a:pPr marL="285750" indent="-285750">
              <a:buFont typeface="Arial" panose="020B0604020202020204" pitchFamily="34" charset="0"/>
              <a:buChar char="•"/>
            </a:pPr>
            <a:endParaRPr lang="en-US" sz="2000" dirty="0">
              <a:latin typeface="Georgia Pro Semibold" panose="02040702050405020303" pitchFamily="18" charset="0"/>
            </a:endParaRPr>
          </a:p>
          <a:p>
            <a:pPr marL="285750" indent="-285750">
              <a:buFont typeface="Arial" panose="020B0604020202020204" pitchFamily="34" charset="0"/>
              <a:buChar char="•"/>
            </a:pPr>
            <a:r>
              <a:rPr lang="en-US" sz="2000" dirty="0">
                <a:latin typeface="Georgia Pro Semibold" panose="02040702050405020303" pitchFamily="18" charset="0"/>
              </a:rPr>
              <a:t>Stand alone modules allows for customizable courses</a:t>
            </a:r>
          </a:p>
          <a:p>
            <a:endParaRPr lang="en-US" sz="2000" dirty="0">
              <a:latin typeface="Georgia Pro Semibold" panose="02040702050405020303" pitchFamily="18" charset="0"/>
            </a:endParaRPr>
          </a:p>
          <a:p>
            <a:pPr marL="285750" indent="-285750">
              <a:buFont typeface="Arial" panose="020B0604020202020204" pitchFamily="34" charset="0"/>
              <a:buChar char="•"/>
            </a:pPr>
            <a:r>
              <a:rPr lang="en-US" sz="2000" dirty="0">
                <a:latin typeface="Georgia Pro Semibold" panose="02040702050405020303" pitchFamily="18" charset="0"/>
              </a:rPr>
              <a:t>Target audience: </a:t>
            </a:r>
          </a:p>
          <a:p>
            <a:pPr marL="742950" lvl="1" indent="-285750">
              <a:buFont typeface="Arial" panose="020B0604020202020204" pitchFamily="34" charset="0"/>
              <a:buChar char="•"/>
            </a:pPr>
            <a:r>
              <a:rPr lang="en-US" sz="2000" dirty="0">
                <a:latin typeface="Georgia Pro Semibold" panose="02040702050405020303" pitchFamily="18" charset="0"/>
              </a:rPr>
              <a:t>First-year college students who are prepared for college-level mathematics. </a:t>
            </a:r>
          </a:p>
          <a:p>
            <a:pPr marL="742950" lvl="1" indent="-285750">
              <a:buFont typeface="Arial" panose="020B0604020202020204" pitchFamily="34" charset="0"/>
              <a:buChar char="•"/>
            </a:pPr>
            <a:r>
              <a:rPr lang="en-US" sz="2000" dirty="0">
                <a:latin typeface="Georgia Pro Semibold" panose="02040702050405020303" pitchFamily="18" charset="0"/>
              </a:rPr>
              <a:t>Students who are taking mathematics to fulfill a liberal arts or general education requirement. </a:t>
            </a:r>
          </a:p>
          <a:p>
            <a:pPr marL="742950" lvl="1" indent="-285750">
              <a:buFont typeface="Arial" panose="020B0604020202020204" pitchFamily="34" charset="0"/>
              <a:buChar char="•"/>
            </a:pPr>
            <a:endParaRPr lang="en-US" sz="2000" dirty="0">
              <a:latin typeface="Georgia Pro Semibold" panose="02040702050405020303" pitchFamily="18" charset="0"/>
            </a:endParaRPr>
          </a:p>
          <a:p>
            <a:pPr marL="285750" indent="-285750">
              <a:buFont typeface="Arial" panose="020B0604020202020204" pitchFamily="34" charset="0"/>
              <a:buChar char="•"/>
            </a:pPr>
            <a:r>
              <a:rPr lang="en-US" sz="2000" dirty="0">
                <a:latin typeface="Georgia Pro Semibold" panose="02040702050405020303" pitchFamily="18" charset="0"/>
              </a:rPr>
              <a:t>The text should avoid complex mathematical symbols and extensive algebraic notation</a:t>
            </a:r>
          </a:p>
          <a:p>
            <a:pPr marL="285750" indent="-285750">
              <a:buFont typeface="Arial" panose="020B0604020202020204" pitchFamily="34" charset="0"/>
              <a:buChar char="•"/>
            </a:pPr>
            <a:endParaRPr lang="en-US" sz="2000" dirty="0">
              <a:latin typeface="Georgia Pro Semibold" panose="02040702050405020303" pitchFamily="18" charset="0"/>
            </a:endParaRPr>
          </a:p>
          <a:p>
            <a:pPr marL="285750" indent="-285750">
              <a:buFont typeface="Arial" panose="020B0604020202020204" pitchFamily="34" charset="0"/>
              <a:buChar char="•"/>
            </a:pPr>
            <a:r>
              <a:rPr lang="en-US" sz="2000" dirty="0">
                <a:latin typeface="Georgia Pro Semibold" panose="02040702050405020303" pitchFamily="18" charset="0"/>
              </a:rPr>
              <a:t>The utility of mathematics should be emphasized over abstract mathematical proof &amp; reasoning</a:t>
            </a:r>
          </a:p>
          <a:p>
            <a:pPr marL="285750" indent="-285750">
              <a:buFont typeface="Arial" panose="020B0604020202020204" pitchFamily="34" charset="0"/>
              <a:buChar char="•"/>
            </a:pPr>
            <a:endParaRPr lang="en-US" sz="2000" dirty="0">
              <a:latin typeface="Georgia Pro Semibold" panose="02040702050405020303"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2776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8D97C-4496-4A2D-85EC-B38B27C848CD}"/>
              </a:ext>
            </a:extLst>
          </p:cNvPr>
          <p:cNvPicPr>
            <a:picLocks noChangeAspect="1"/>
          </p:cNvPicPr>
          <p:nvPr/>
        </p:nvPicPr>
        <p:blipFill>
          <a:blip r:embed="rId2"/>
          <a:stretch>
            <a:fillRect/>
          </a:stretch>
        </p:blipFill>
        <p:spPr>
          <a:xfrm>
            <a:off x="-223317" y="-73520"/>
            <a:ext cx="12415318" cy="6931520"/>
          </a:xfrm>
          <a:prstGeom prst="rect">
            <a:avLst/>
          </a:prstGeom>
        </p:spPr>
      </p:pic>
      <p:sp>
        <p:nvSpPr>
          <p:cNvPr id="3" name="TextBox 2">
            <a:extLst>
              <a:ext uri="{FF2B5EF4-FFF2-40B4-BE49-F238E27FC236}">
                <a16:creationId xmlns:a16="http://schemas.microsoft.com/office/drawing/2014/main" id="{E1174FE9-9AFC-4145-A501-AA6D26FD659D}"/>
              </a:ext>
            </a:extLst>
          </p:cNvPr>
          <p:cNvSpPr txBox="1"/>
          <p:nvPr/>
        </p:nvSpPr>
        <p:spPr>
          <a:xfrm>
            <a:off x="-12470" y="278024"/>
            <a:ext cx="8877993" cy="400110"/>
          </a:xfrm>
          <a:prstGeom prst="rect">
            <a:avLst/>
          </a:prstGeom>
          <a:noFill/>
        </p:spPr>
        <p:txBody>
          <a:bodyPr wrap="square" rtlCol="0">
            <a:spAutoFit/>
          </a:bodyPr>
          <a:lstStyle/>
          <a:p>
            <a:pPr algn="ctr"/>
            <a:r>
              <a:rPr lang="en-US" sz="2000" dirty="0">
                <a:latin typeface="Georgia Pro Black" panose="020B0604020202020204" pitchFamily="18" charset="0"/>
              </a:rPr>
              <a:t>SAMPLE TEXT</a:t>
            </a:r>
          </a:p>
        </p:txBody>
      </p:sp>
      <p:pic>
        <p:nvPicPr>
          <p:cNvPr id="5" name="Picture 4">
            <a:extLst>
              <a:ext uri="{FF2B5EF4-FFF2-40B4-BE49-F238E27FC236}">
                <a16:creationId xmlns:a16="http://schemas.microsoft.com/office/drawing/2014/main" id="{F03F9250-3617-46A2-81BB-522182300F45}"/>
              </a:ext>
            </a:extLst>
          </p:cNvPr>
          <p:cNvPicPr>
            <a:picLocks noChangeAspect="1"/>
          </p:cNvPicPr>
          <p:nvPr/>
        </p:nvPicPr>
        <p:blipFill>
          <a:blip r:embed="rId3"/>
          <a:stretch>
            <a:fillRect/>
          </a:stretch>
        </p:blipFill>
        <p:spPr>
          <a:xfrm>
            <a:off x="-12470" y="883402"/>
            <a:ext cx="4712122" cy="4650526"/>
          </a:xfrm>
          <a:prstGeom prst="rect">
            <a:avLst/>
          </a:prstGeom>
        </p:spPr>
      </p:pic>
      <p:pic>
        <p:nvPicPr>
          <p:cNvPr id="7" name="Picture 6" descr="Qr code&#10;&#10;Description automatically generated">
            <a:extLst>
              <a:ext uri="{FF2B5EF4-FFF2-40B4-BE49-F238E27FC236}">
                <a16:creationId xmlns:a16="http://schemas.microsoft.com/office/drawing/2014/main" id="{9CF0A2A3-ADE5-43C7-BC62-FD18ECE582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2300" y="5549467"/>
            <a:ext cx="1030509" cy="1030509"/>
          </a:xfrm>
          <a:prstGeom prst="rect">
            <a:avLst/>
          </a:prstGeom>
        </p:spPr>
      </p:pic>
      <p:sp>
        <p:nvSpPr>
          <p:cNvPr id="8" name="TextBox 7">
            <a:extLst>
              <a:ext uri="{FF2B5EF4-FFF2-40B4-BE49-F238E27FC236}">
                <a16:creationId xmlns:a16="http://schemas.microsoft.com/office/drawing/2014/main" id="{F021D180-C7C3-46C6-8800-7EAD095E4DD1}"/>
              </a:ext>
            </a:extLst>
          </p:cNvPr>
          <p:cNvSpPr txBox="1"/>
          <p:nvPr/>
        </p:nvSpPr>
        <p:spPr>
          <a:xfrm>
            <a:off x="0" y="6210644"/>
            <a:ext cx="6972300" cy="369332"/>
          </a:xfrm>
          <a:prstGeom prst="rect">
            <a:avLst/>
          </a:prstGeom>
          <a:noFill/>
        </p:spPr>
        <p:txBody>
          <a:bodyPr wrap="square" rtlCol="0">
            <a:spAutoFit/>
          </a:bodyPr>
          <a:lstStyle/>
          <a:p>
            <a:r>
              <a:rPr lang="en-US" dirty="0">
                <a:latin typeface="Georgia Pro Semibold" panose="02040702050405020303" pitchFamily="18" charset="0"/>
                <a:hlinkClick r:id="rId5"/>
              </a:rPr>
              <a:t>https://web.stevenson.edu/mbranson/payday-loans.html</a:t>
            </a:r>
            <a:endParaRPr lang="en-US" dirty="0">
              <a:latin typeface="Georgia Pro Semibold" panose="02040702050405020303" pitchFamily="18" charset="0"/>
            </a:endParaRPr>
          </a:p>
        </p:txBody>
      </p:sp>
      <p:pic>
        <p:nvPicPr>
          <p:cNvPr id="9" name="Picture 8">
            <a:extLst>
              <a:ext uri="{FF2B5EF4-FFF2-40B4-BE49-F238E27FC236}">
                <a16:creationId xmlns:a16="http://schemas.microsoft.com/office/drawing/2014/main" id="{0ADDF465-54ED-43D2-B7CB-8140DD3707FF}"/>
              </a:ext>
            </a:extLst>
          </p:cNvPr>
          <p:cNvPicPr>
            <a:picLocks noChangeAspect="1"/>
          </p:cNvPicPr>
          <p:nvPr/>
        </p:nvPicPr>
        <p:blipFill>
          <a:blip r:embed="rId6"/>
          <a:stretch>
            <a:fillRect/>
          </a:stretch>
        </p:blipFill>
        <p:spPr>
          <a:xfrm>
            <a:off x="4855081" y="1668598"/>
            <a:ext cx="4192191" cy="2890405"/>
          </a:xfrm>
          <a:prstGeom prst="rect">
            <a:avLst/>
          </a:prstGeom>
        </p:spPr>
      </p:pic>
    </p:spTree>
    <p:extLst>
      <p:ext uri="{BB962C8B-B14F-4D97-AF65-F5344CB8AC3E}">
        <p14:creationId xmlns:p14="http://schemas.microsoft.com/office/powerpoint/2010/main" val="764800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8D97C-4496-4A2D-85EC-B38B27C848CD}"/>
              </a:ext>
            </a:extLst>
          </p:cNvPr>
          <p:cNvPicPr>
            <a:picLocks noChangeAspect="1"/>
          </p:cNvPicPr>
          <p:nvPr/>
        </p:nvPicPr>
        <p:blipFill>
          <a:blip r:embed="rId2"/>
          <a:stretch>
            <a:fillRect/>
          </a:stretch>
        </p:blipFill>
        <p:spPr>
          <a:xfrm>
            <a:off x="-218991" y="-73520"/>
            <a:ext cx="12415318" cy="6931520"/>
          </a:xfrm>
          <a:prstGeom prst="rect">
            <a:avLst/>
          </a:prstGeom>
        </p:spPr>
      </p:pic>
      <p:sp>
        <p:nvSpPr>
          <p:cNvPr id="3" name="TextBox 2">
            <a:extLst>
              <a:ext uri="{FF2B5EF4-FFF2-40B4-BE49-F238E27FC236}">
                <a16:creationId xmlns:a16="http://schemas.microsoft.com/office/drawing/2014/main" id="{E1174FE9-9AFC-4145-A501-AA6D26FD659D}"/>
              </a:ext>
            </a:extLst>
          </p:cNvPr>
          <p:cNvSpPr txBox="1"/>
          <p:nvPr/>
        </p:nvSpPr>
        <p:spPr>
          <a:xfrm>
            <a:off x="-12470" y="278024"/>
            <a:ext cx="8877993" cy="400110"/>
          </a:xfrm>
          <a:prstGeom prst="rect">
            <a:avLst/>
          </a:prstGeom>
          <a:noFill/>
        </p:spPr>
        <p:txBody>
          <a:bodyPr wrap="square" rtlCol="0">
            <a:spAutoFit/>
          </a:bodyPr>
          <a:lstStyle/>
          <a:p>
            <a:pPr algn="ctr"/>
            <a:r>
              <a:rPr lang="en-US" sz="2000" dirty="0">
                <a:latin typeface="Georgia Pro Black" panose="020B0604020202020204" pitchFamily="18" charset="0"/>
              </a:rPr>
              <a:t>SAMPLE MODULES</a:t>
            </a:r>
          </a:p>
        </p:txBody>
      </p:sp>
      <p:sp>
        <p:nvSpPr>
          <p:cNvPr id="4" name="TextBox 3">
            <a:extLst>
              <a:ext uri="{FF2B5EF4-FFF2-40B4-BE49-F238E27FC236}">
                <a16:creationId xmlns:a16="http://schemas.microsoft.com/office/drawing/2014/main" id="{21923753-7AEF-43A6-87DB-88F8F9BC1045}"/>
              </a:ext>
            </a:extLst>
          </p:cNvPr>
          <p:cNvSpPr txBox="1"/>
          <p:nvPr/>
        </p:nvSpPr>
        <p:spPr>
          <a:xfrm>
            <a:off x="205738" y="1246367"/>
            <a:ext cx="8441575" cy="4462760"/>
          </a:xfrm>
          <a:prstGeom prst="rect">
            <a:avLst/>
          </a:prstGeom>
          <a:noFill/>
        </p:spPr>
        <p:txBody>
          <a:bodyPr wrap="square" rtlCol="0">
            <a:spAutoFit/>
          </a:bodyPr>
          <a:lstStyle/>
          <a:p>
            <a:pPr lvl="0"/>
            <a:r>
              <a:rPr lang="en-US" dirty="0">
                <a:latin typeface="Georgia Pro Black" panose="02040A02050405020203" pitchFamily="18" charset="0"/>
              </a:rPr>
              <a:t>Incarceration</a:t>
            </a:r>
            <a:r>
              <a:rPr lang="en-US" dirty="0">
                <a:latin typeface="Georgia Pro Semibold" panose="02040702050405020303" pitchFamily="18" charset="0"/>
              </a:rPr>
              <a:t> – Study the social and economic impact of incarceration on communities</a:t>
            </a:r>
          </a:p>
          <a:p>
            <a:pPr marL="742950" lvl="1" indent="-285750">
              <a:buFont typeface="Arial" panose="020B0604020202020204" pitchFamily="34" charset="0"/>
              <a:buChar char="•"/>
            </a:pPr>
            <a:r>
              <a:rPr lang="en-US" dirty="0">
                <a:latin typeface="Georgia Pro Semibold" panose="02040702050405020303" pitchFamily="18" charset="0"/>
              </a:rPr>
              <a:t>Percentages</a:t>
            </a:r>
          </a:p>
          <a:p>
            <a:pPr marL="742950" lvl="1" indent="-285750">
              <a:buFont typeface="Arial" panose="020B0604020202020204" pitchFamily="34" charset="0"/>
              <a:buChar char="•"/>
            </a:pPr>
            <a:r>
              <a:rPr lang="en-US" dirty="0">
                <a:latin typeface="Georgia Pro Semibold" panose="02040702050405020303" pitchFamily="18" charset="0"/>
              </a:rPr>
              <a:t>Probability</a:t>
            </a:r>
          </a:p>
          <a:p>
            <a:pPr marL="742950" lvl="1" indent="-285750">
              <a:buFont typeface="Arial" panose="020B0604020202020204" pitchFamily="34" charset="0"/>
              <a:buChar char="•"/>
            </a:pPr>
            <a:r>
              <a:rPr lang="en-US" dirty="0">
                <a:latin typeface="Georgia Pro Semibold" panose="02040702050405020303" pitchFamily="18" charset="0"/>
              </a:rPr>
              <a:t>Data Visualization</a:t>
            </a:r>
          </a:p>
          <a:p>
            <a:endParaRPr lang="en-US" sz="3200" dirty="0">
              <a:latin typeface="Georgia Pro Semibold" panose="02040702050405020303" pitchFamily="18" charset="0"/>
            </a:endParaRPr>
          </a:p>
          <a:p>
            <a:pPr lvl="0"/>
            <a:r>
              <a:rPr lang="en-US" dirty="0">
                <a:latin typeface="Georgia Pro Black" panose="02040A02050405020203" pitchFamily="18" charset="0"/>
              </a:rPr>
              <a:t>Air Pollution </a:t>
            </a:r>
            <a:r>
              <a:rPr lang="en-US" dirty="0">
                <a:latin typeface="Georgia Pro Semibold" panose="02040702050405020303" pitchFamily="18" charset="0"/>
              </a:rPr>
              <a:t>– How does pollution spread? What is the connection to disease in the community?</a:t>
            </a:r>
          </a:p>
          <a:p>
            <a:pPr marL="742950" lvl="1" indent="-285750">
              <a:buFont typeface="Arial" panose="020B0604020202020204" pitchFamily="34" charset="0"/>
              <a:buChar char="•"/>
            </a:pPr>
            <a:r>
              <a:rPr lang="en-US" dirty="0">
                <a:latin typeface="Georgia Pro Semibold" panose="02040702050405020303" pitchFamily="18" charset="0"/>
              </a:rPr>
              <a:t>Geometry</a:t>
            </a:r>
          </a:p>
          <a:p>
            <a:pPr marL="742950" lvl="1" indent="-285750">
              <a:buFont typeface="Arial" panose="020B0604020202020204" pitchFamily="34" charset="0"/>
              <a:buChar char="•"/>
            </a:pPr>
            <a:r>
              <a:rPr lang="en-US" dirty="0">
                <a:latin typeface="Georgia Pro Semibold" panose="02040702050405020303" pitchFamily="18" charset="0"/>
              </a:rPr>
              <a:t>Correlation</a:t>
            </a:r>
          </a:p>
          <a:p>
            <a:pPr lvl="1"/>
            <a:endParaRPr lang="en-US" dirty="0">
              <a:latin typeface="Georgia Pro Semibold" panose="02040702050405020303" pitchFamily="18" charset="0"/>
            </a:endParaRPr>
          </a:p>
          <a:p>
            <a:pPr lvl="0"/>
            <a:r>
              <a:rPr lang="en-US" dirty="0">
                <a:latin typeface="Georgia Pro Black" panose="02040A02050405020203" pitchFamily="18" charset="0"/>
              </a:rPr>
              <a:t>Crime Rates </a:t>
            </a:r>
            <a:r>
              <a:rPr lang="en-US" dirty="0">
                <a:latin typeface="Georgia Pro Semibold" panose="02040702050405020303" pitchFamily="18" charset="0"/>
              </a:rPr>
              <a:t>– American perception of crime rates which have been steadily dropping since 1991 and the relation to policy (e.g. police funding)</a:t>
            </a:r>
          </a:p>
          <a:p>
            <a:pPr marL="742950" lvl="1" indent="-285750">
              <a:buFont typeface="Arial" panose="020B0604020202020204" pitchFamily="34" charset="0"/>
              <a:buChar char="•"/>
            </a:pPr>
            <a:endParaRPr lang="en-US" dirty="0">
              <a:latin typeface="Georgia Pro Semibold" panose="02040702050405020303" pitchFamily="18" charset="0"/>
            </a:endParaRPr>
          </a:p>
          <a:p>
            <a:endParaRPr lang="en-US" dirty="0"/>
          </a:p>
        </p:txBody>
      </p:sp>
      <p:sp>
        <p:nvSpPr>
          <p:cNvPr id="6" name="TextBox 5">
            <a:extLst>
              <a:ext uri="{FF2B5EF4-FFF2-40B4-BE49-F238E27FC236}">
                <a16:creationId xmlns:a16="http://schemas.microsoft.com/office/drawing/2014/main" id="{496DA70E-1225-492A-9E52-692036D6C5C2}"/>
              </a:ext>
            </a:extLst>
          </p:cNvPr>
          <p:cNvSpPr txBox="1"/>
          <p:nvPr/>
        </p:nvSpPr>
        <p:spPr>
          <a:xfrm>
            <a:off x="3948178" y="1796036"/>
            <a:ext cx="2686639" cy="646331"/>
          </a:xfrm>
          <a:prstGeom prst="rect">
            <a:avLst/>
          </a:prstGeom>
          <a:noFill/>
        </p:spPr>
        <p:txBody>
          <a:bodyPr wrap="square" rtlCol="0">
            <a:spAutoFit/>
          </a:bodyPr>
          <a:lstStyle/>
          <a:p>
            <a:pPr marL="742950" lvl="1" indent="-285750">
              <a:buFont typeface="Arial" panose="020B0604020202020204" pitchFamily="34" charset="0"/>
              <a:buChar char="•"/>
            </a:pPr>
            <a:r>
              <a:rPr lang="en-US" dirty="0">
                <a:latin typeface="Georgia Pro Semibold" panose="02040702050405020303" pitchFamily="18" charset="0"/>
              </a:rPr>
              <a:t>Data Analysis</a:t>
            </a:r>
          </a:p>
          <a:p>
            <a:pPr marL="742950" lvl="1" indent="-285750">
              <a:buFont typeface="Arial" panose="020B0604020202020204" pitchFamily="34" charset="0"/>
              <a:buChar char="•"/>
            </a:pPr>
            <a:r>
              <a:rPr lang="en-US" dirty="0">
                <a:latin typeface="Georgia Pro Semibold" panose="02040702050405020303" pitchFamily="18" charset="0"/>
              </a:rPr>
              <a:t>Statistics</a:t>
            </a:r>
          </a:p>
        </p:txBody>
      </p:sp>
      <p:sp>
        <p:nvSpPr>
          <p:cNvPr id="7" name="TextBox 6">
            <a:extLst>
              <a:ext uri="{FF2B5EF4-FFF2-40B4-BE49-F238E27FC236}">
                <a16:creationId xmlns:a16="http://schemas.microsoft.com/office/drawing/2014/main" id="{2934903F-2735-4825-91DE-04F78BDFE574}"/>
              </a:ext>
            </a:extLst>
          </p:cNvPr>
          <p:cNvSpPr txBox="1"/>
          <p:nvPr/>
        </p:nvSpPr>
        <p:spPr>
          <a:xfrm>
            <a:off x="3844485" y="3664396"/>
            <a:ext cx="3026610" cy="914400"/>
          </a:xfrm>
          <a:prstGeom prst="rect">
            <a:avLst/>
          </a:prstGeom>
          <a:noFill/>
        </p:spPr>
        <p:txBody>
          <a:bodyPr wrap="square" rtlCol="0">
            <a:spAutoFit/>
          </a:bodyPr>
          <a:lstStyle/>
          <a:p>
            <a:pPr marL="742950" lvl="1" indent="-285750">
              <a:buFont typeface="Arial" panose="020B0604020202020204" pitchFamily="34" charset="0"/>
              <a:buChar char="•"/>
            </a:pPr>
            <a:r>
              <a:rPr lang="en-US" dirty="0">
                <a:latin typeface="Georgia Pro Semibold" panose="02040702050405020303" pitchFamily="18" charset="0"/>
              </a:rPr>
              <a:t>Data Visualization</a:t>
            </a:r>
          </a:p>
          <a:p>
            <a:pPr marL="742950" lvl="1" indent="-285750">
              <a:buFont typeface="Arial" panose="020B0604020202020204" pitchFamily="34" charset="0"/>
              <a:buChar char="•"/>
            </a:pPr>
            <a:r>
              <a:rPr lang="en-US" dirty="0">
                <a:latin typeface="Georgia Pro Semibold" panose="02040702050405020303" pitchFamily="18" charset="0"/>
              </a:rPr>
              <a:t>Data Analysis</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4FD84A9D-2B58-4B58-BEF9-63B634702431}"/>
              </a:ext>
            </a:extLst>
          </p:cNvPr>
          <p:cNvSpPr txBox="1"/>
          <p:nvPr/>
        </p:nvSpPr>
        <p:spPr>
          <a:xfrm>
            <a:off x="3655949" y="5091202"/>
            <a:ext cx="4818748" cy="646331"/>
          </a:xfrm>
          <a:prstGeom prst="rect">
            <a:avLst/>
          </a:prstGeom>
          <a:noFill/>
        </p:spPr>
        <p:txBody>
          <a:bodyPr wrap="square" rtlCol="0">
            <a:spAutoFit/>
          </a:bodyPr>
          <a:lstStyle/>
          <a:p>
            <a:pPr marL="742950" lvl="1" indent="-285750">
              <a:buFont typeface="Arial" panose="020B0604020202020204" pitchFamily="34" charset="0"/>
              <a:buChar char="•"/>
            </a:pPr>
            <a:r>
              <a:rPr lang="en-US" dirty="0">
                <a:latin typeface="Georgia Pro Semibold" panose="02040702050405020303" pitchFamily="18" charset="0"/>
              </a:rPr>
              <a:t>Interpolation and Extrapolation</a:t>
            </a:r>
          </a:p>
          <a:p>
            <a:pPr marL="742950" lvl="1" indent="-285750">
              <a:buFont typeface="Arial" panose="020B0604020202020204" pitchFamily="34" charset="0"/>
              <a:buChar char="•"/>
            </a:pPr>
            <a:r>
              <a:rPr lang="en-US" dirty="0">
                <a:latin typeface="Georgia Pro Semibold" panose="02040702050405020303" pitchFamily="18" charset="0"/>
              </a:rPr>
              <a:t>Regression</a:t>
            </a:r>
          </a:p>
        </p:txBody>
      </p:sp>
      <p:sp>
        <p:nvSpPr>
          <p:cNvPr id="10" name="TextBox 9">
            <a:extLst>
              <a:ext uri="{FF2B5EF4-FFF2-40B4-BE49-F238E27FC236}">
                <a16:creationId xmlns:a16="http://schemas.microsoft.com/office/drawing/2014/main" id="{16CB2BB6-A729-4996-8235-2E6236FCDB49}"/>
              </a:ext>
            </a:extLst>
          </p:cNvPr>
          <p:cNvSpPr txBox="1"/>
          <p:nvPr/>
        </p:nvSpPr>
        <p:spPr>
          <a:xfrm>
            <a:off x="205738" y="5091202"/>
            <a:ext cx="5089837" cy="923330"/>
          </a:xfrm>
          <a:prstGeom prst="rect">
            <a:avLst/>
          </a:prstGeom>
          <a:noFill/>
        </p:spPr>
        <p:txBody>
          <a:bodyPr wrap="square" rtlCol="0">
            <a:spAutoFit/>
          </a:bodyPr>
          <a:lstStyle/>
          <a:p>
            <a:pPr marL="742950" lvl="1" indent="-285750">
              <a:buFont typeface="Arial" panose="020B0604020202020204" pitchFamily="34" charset="0"/>
              <a:buChar char="•"/>
            </a:pPr>
            <a:r>
              <a:rPr lang="en-US">
                <a:latin typeface="Georgia Pro Semibold" panose="02040702050405020303" pitchFamily="18" charset="0"/>
              </a:rPr>
              <a:t>Data Visualization</a:t>
            </a:r>
          </a:p>
          <a:p>
            <a:pPr marL="742950" lvl="1" indent="-285750">
              <a:buFont typeface="Arial" panose="020B0604020202020204" pitchFamily="34" charset="0"/>
              <a:buChar char="•"/>
            </a:pPr>
            <a:r>
              <a:rPr lang="en-US">
                <a:latin typeface="Georgia Pro Semibold" panose="02040702050405020303" pitchFamily="18" charset="0"/>
              </a:rPr>
              <a:t>Linear and Exponential </a:t>
            </a:r>
          </a:p>
          <a:p>
            <a:pPr lvl="1"/>
            <a:r>
              <a:rPr lang="en-US">
                <a:latin typeface="Georgia Pro Semibold" panose="02040702050405020303" pitchFamily="18" charset="0"/>
              </a:rPr>
              <a:t>     Growth</a:t>
            </a:r>
            <a:endParaRPr lang="en-US" dirty="0">
              <a:latin typeface="Georgia Pro Semibold" panose="02040702050405020303" pitchFamily="18" charset="0"/>
            </a:endParaRPr>
          </a:p>
        </p:txBody>
      </p:sp>
    </p:spTree>
    <p:extLst>
      <p:ext uri="{BB962C8B-B14F-4D97-AF65-F5344CB8AC3E}">
        <p14:creationId xmlns:p14="http://schemas.microsoft.com/office/powerpoint/2010/main" val="521226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8D97C-4496-4A2D-85EC-B38B27C848CD}"/>
              </a:ext>
            </a:extLst>
          </p:cNvPr>
          <p:cNvPicPr>
            <a:picLocks noChangeAspect="1"/>
          </p:cNvPicPr>
          <p:nvPr/>
        </p:nvPicPr>
        <p:blipFill>
          <a:blip r:embed="rId2"/>
          <a:stretch>
            <a:fillRect/>
          </a:stretch>
        </p:blipFill>
        <p:spPr>
          <a:xfrm>
            <a:off x="-223317" y="-73520"/>
            <a:ext cx="12415318" cy="6931520"/>
          </a:xfrm>
          <a:prstGeom prst="rect">
            <a:avLst/>
          </a:prstGeom>
        </p:spPr>
      </p:pic>
      <p:sp>
        <p:nvSpPr>
          <p:cNvPr id="3" name="TextBox 2">
            <a:extLst>
              <a:ext uri="{FF2B5EF4-FFF2-40B4-BE49-F238E27FC236}">
                <a16:creationId xmlns:a16="http://schemas.microsoft.com/office/drawing/2014/main" id="{E1174FE9-9AFC-4145-A501-AA6D26FD659D}"/>
              </a:ext>
            </a:extLst>
          </p:cNvPr>
          <p:cNvSpPr txBox="1"/>
          <p:nvPr/>
        </p:nvSpPr>
        <p:spPr>
          <a:xfrm>
            <a:off x="-12470" y="278024"/>
            <a:ext cx="8877993" cy="400110"/>
          </a:xfrm>
          <a:prstGeom prst="rect">
            <a:avLst/>
          </a:prstGeom>
          <a:noFill/>
        </p:spPr>
        <p:txBody>
          <a:bodyPr wrap="square" rtlCol="0">
            <a:spAutoFit/>
          </a:bodyPr>
          <a:lstStyle/>
          <a:p>
            <a:pPr algn="ctr"/>
            <a:r>
              <a:rPr lang="en-US" sz="2000" dirty="0">
                <a:latin typeface="Georgia Pro Black" panose="020B0604020202020204" pitchFamily="18" charset="0"/>
              </a:rPr>
              <a:t>HOW TO GET INVOLVED</a:t>
            </a:r>
          </a:p>
        </p:txBody>
      </p:sp>
      <p:sp>
        <p:nvSpPr>
          <p:cNvPr id="4" name="TextBox 3">
            <a:extLst>
              <a:ext uri="{FF2B5EF4-FFF2-40B4-BE49-F238E27FC236}">
                <a16:creationId xmlns:a16="http://schemas.microsoft.com/office/drawing/2014/main" id="{21923753-7AEF-43A6-87DB-88F8F9BC1045}"/>
              </a:ext>
            </a:extLst>
          </p:cNvPr>
          <p:cNvSpPr txBox="1"/>
          <p:nvPr/>
        </p:nvSpPr>
        <p:spPr>
          <a:xfrm>
            <a:off x="179109" y="1029678"/>
            <a:ext cx="8240569" cy="5940088"/>
          </a:xfrm>
          <a:prstGeom prst="rect">
            <a:avLst/>
          </a:prstGeom>
          <a:noFill/>
        </p:spPr>
        <p:txBody>
          <a:bodyPr wrap="square" rtlCol="0">
            <a:spAutoFit/>
          </a:bodyPr>
          <a:lstStyle/>
          <a:p>
            <a:r>
              <a:rPr lang="en-US" sz="2000" dirty="0">
                <a:latin typeface="Georgia Pro Semibold" panose="02040702050405020303" pitchFamily="18" charset="0"/>
              </a:rPr>
              <a:t>We ask that all authors commit to:</a:t>
            </a:r>
          </a:p>
          <a:p>
            <a:endParaRPr lang="en-US" sz="2000" dirty="0">
              <a:latin typeface="Georgia Pro Semibold" panose="02040702050405020303" pitchFamily="18" charset="0"/>
            </a:endParaRPr>
          </a:p>
          <a:p>
            <a:pPr marL="914400" lvl="1" indent="-457200">
              <a:buFont typeface="Arial" panose="020B0604020202020204" pitchFamily="34" charset="0"/>
              <a:buChar char="•"/>
            </a:pPr>
            <a:r>
              <a:rPr lang="en-US" sz="2000" dirty="0">
                <a:latin typeface="Georgia Pro Semibold" panose="02040702050405020303" pitchFamily="18" charset="0"/>
              </a:rPr>
              <a:t>Writing their module</a:t>
            </a:r>
          </a:p>
          <a:p>
            <a:pPr marL="914400" lvl="1" indent="-457200">
              <a:buFont typeface="Arial" panose="020B0604020202020204" pitchFamily="34" charset="0"/>
              <a:buChar char="•"/>
            </a:pPr>
            <a:r>
              <a:rPr lang="en-US" sz="2000" dirty="0">
                <a:latin typeface="Georgia Pro Semibold" panose="02040702050405020303" pitchFamily="18" charset="0"/>
              </a:rPr>
              <a:t>Reviewing one or more other modules</a:t>
            </a:r>
          </a:p>
          <a:p>
            <a:pPr marL="914400" lvl="1" indent="-457200">
              <a:buFont typeface="Arial" panose="020B0604020202020204" pitchFamily="34" charset="0"/>
              <a:buChar char="•"/>
            </a:pPr>
            <a:r>
              <a:rPr lang="en-US" sz="2000" dirty="0">
                <a:latin typeface="Georgia Pro Semibold" panose="02040702050405020303" pitchFamily="18" charset="0"/>
              </a:rPr>
              <a:t>Participating in a monthly author’s check-in</a:t>
            </a:r>
          </a:p>
          <a:p>
            <a:pPr lvl="1"/>
            <a:endParaRPr lang="en-US" sz="2000" dirty="0">
              <a:latin typeface="Georgia Pro Semibold" panose="02040702050405020303" pitchFamily="18" charset="0"/>
            </a:endParaRPr>
          </a:p>
          <a:p>
            <a:r>
              <a:rPr lang="en-US" sz="2000" dirty="0">
                <a:latin typeface="Georgia Pro Semibold" panose="02040702050405020303" pitchFamily="18" charset="0"/>
              </a:rPr>
              <a:t>The text should be written in the provided LaTeX or </a:t>
            </a:r>
            <a:r>
              <a:rPr lang="en-US" sz="2000" dirty="0" err="1">
                <a:latin typeface="Georgia Pro Semibold" panose="02040702050405020303" pitchFamily="18" charset="0"/>
              </a:rPr>
              <a:t>PreTeXt</a:t>
            </a:r>
            <a:r>
              <a:rPr lang="en-US" sz="2000" dirty="0">
                <a:latin typeface="Georgia Pro Semibold" panose="02040702050405020303" pitchFamily="18" charset="0"/>
              </a:rPr>
              <a:t> template</a:t>
            </a:r>
            <a:r>
              <a:rPr lang="en-US" dirty="0"/>
              <a:t>. </a:t>
            </a:r>
          </a:p>
          <a:p>
            <a:endParaRPr lang="en-US" dirty="0"/>
          </a:p>
          <a:p>
            <a:pPr marL="800100" lvl="1" indent="-342900">
              <a:buFont typeface="Arial" panose="020B0604020202020204" pitchFamily="34" charset="0"/>
              <a:buChar char="•"/>
            </a:pPr>
            <a:r>
              <a:rPr lang="en-US" sz="1200" dirty="0">
                <a:latin typeface="Georgia Pro Semibold" panose="02040702050405020303" pitchFamily="18" charset="0"/>
                <a:hlinkClick r:id="rId3"/>
              </a:rPr>
              <a:t>https://web.stevenson.edu/mbranson/chapter-template.xml</a:t>
            </a:r>
            <a:r>
              <a:rPr lang="en-US" sz="1200" dirty="0">
                <a:latin typeface="Georgia Pro Semibold" panose="02040702050405020303" pitchFamily="18" charset="0"/>
              </a:rPr>
              <a:t>    </a:t>
            </a:r>
          </a:p>
          <a:p>
            <a:pPr marL="800100" lvl="1" indent="-342900">
              <a:buFont typeface="Arial" panose="020B0604020202020204" pitchFamily="34" charset="0"/>
              <a:buChar char="•"/>
            </a:pPr>
            <a:endParaRPr lang="en-US" sz="1200" dirty="0">
              <a:latin typeface="Georgia Pro Semibold" panose="02040702050405020303" pitchFamily="18" charset="0"/>
            </a:endParaRPr>
          </a:p>
          <a:p>
            <a:pPr marL="800100" lvl="1" indent="-342900">
              <a:buFont typeface="Arial" panose="020B0604020202020204" pitchFamily="34" charset="0"/>
              <a:buChar char="•"/>
            </a:pPr>
            <a:endParaRPr lang="en-US" sz="1200" dirty="0">
              <a:latin typeface="Georgia Pro Semibold" panose="02040702050405020303" pitchFamily="18" charset="0"/>
            </a:endParaRPr>
          </a:p>
          <a:p>
            <a:pPr marL="800100" lvl="1" indent="-342900">
              <a:buFont typeface="Arial" panose="020B0604020202020204" pitchFamily="34" charset="0"/>
              <a:buChar char="•"/>
            </a:pPr>
            <a:endParaRPr lang="en-US" sz="1200" dirty="0">
              <a:latin typeface="Georgia Pro Semibold" panose="02040702050405020303" pitchFamily="18" charset="0"/>
              <a:hlinkClick r:id="rId4"/>
            </a:endParaRPr>
          </a:p>
          <a:p>
            <a:pPr marL="800100" lvl="1" indent="-342900">
              <a:buFont typeface="Arial" panose="020B0604020202020204" pitchFamily="34" charset="0"/>
              <a:buChar char="•"/>
            </a:pPr>
            <a:endParaRPr lang="en-US" sz="1200" dirty="0">
              <a:latin typeface="Georgia Pro Semibold" panose="02040702050405020303" pitchFamily="18" charset="0"/>
              <a:hlinkClick r:id="rId4"/>
            </a:endParaRPr>
          </a:p>
          <a:p>
            <a:pPr marL="800100" lvl="1" indent="-342900">
              <a:buFont typeface="Arial" panose="020B0604020202020204" pitchFamily="34" charset="0"/>
              <a:buChar char="•"/>
            </a:pPr>
            <a:endParaRPr lang="en-US" sz="1200" dirty="0">
              <a:latin typeface="Georgia Pro Semibold" panose="02040702050405020303" pitchFamily="18" charset="0"/>
              <a:hlinkClick r:id="rId4"/>
            </a:endParaRPr>
          </a:p>
          <a:p>
            <a:pPr marL="800100" lvl="1" indent="-342900">
              <a:buFont typeface="Arial" panose="020B0604020202020204" pitchFamily="34" charset="0"/>
              <a:buChar char="•"/>
            </a:pPr>
            <a:r>
              <a:rPr lang="en-US" sz="1200" dirty="0">
                <a:latin typeface="Georgia Pro Semibold" panose="02040702050405020303" pitchFamily="18" charset="0"/>
                <a:hlinkClick r:id="rId4"/>
              </a:rPr>
              <a:t>https://web.stevenson.edu/mbranson/chapter-tag-background.html</a:t>
            </a:r>
            <a:endParaRPr lang="en-US" sz="1200" dirty="0">
              <a:latin typeface="Georgia Pro Semibold" panose="02040702050405020303" pitchFamily="18" charset="0"/>
            </a:endParaRPr>
          </a:p>
          <a:p>
            <a:endParaRPr lang="en-US" sz="2000" dirty="0">
              <a:latin typeface="Georgia Pro Semibold" panose="02040702050405020303" pitchFamily="18" charset="0"/>
            </a:endParaRPr>
          </a:p>
          <a:p>
            <a:endParaRPr lang="en-US" sz="2000" dirty="0">
              <a:latin typeface="Georgia Pro Semibold" panose="02040702050405020303" pitchFamily="18" charset="0"/>
            </a:endParaRPr>
          </a:p>
          <a:p>
            <a:r>
              <a:rPr lang="en-US" sz="2000" dirty="0">
                <a:latin typeface="Georgia Pro Semibold" panose="02040702050405020303" pitchFamily="18" charset="0"/>
              </a:rPr>
              <a:t>If you’re not able to participate at this level, we are happy to have contributions from additional reviewers, editors, and classroom reviewers</a:t>
            </a:r>
            <a:r>
              <a:rPr lang="en-US" sz="2000" dirty="0"/>
              <a:t>.</a:t>
            </a:r>
            <a:endParaRPr lang="en-US" dirty="0"/>
          </a:p>
          <a:p>
            <a:pPr marL="285750" indent="-285750">
              <a:buFont typeface="Arial" panose="020B0604020202020204" pitchFamily="34" charset="0"/>
              <a:buChar char="•"/>
            </a:pPr>
            <a:endParaRPr lang="en-US" dirty="0"/>
          </a:p>
        </p:txBody>
      </p:sp>
      <p:pic>
        <p:nvPicPr>
          <p:cNvPr id="6" name="Picture 5" descr="Qr code&#10;&#10;Description automatically generated">
            <a:extLst>
              <a:ext uri="{FF2B5EF4-FFF2-40B4-BE49-F238E27FC236}">
                <a16:creationId xmlns:a16="http://schemas.microsoft.com/office/drawing/2014/main" id="{9ACBDE70-162A-4880-941F-1B4FF44BD1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1602" y="3392240"/>
            <a:ext cx="964956" cy="964956"/>
          </a:xfrm>
          <a:prstGeom prst="rect">
            <a:avLst/>
          </a:prstGeom>
        </p:spPr>
      </p:pic>
      <p:pic>
        <p:nvPicPr>
          <p:cNvPr id="8" name="Picture 7" descr="Qr code&#10;&#10;Description automatically generated">
            <a:extLst>
              <a:ext uri="{FF2B5EF4-FFF2-40B4-BE49-F238E27FC236}">
                <a16:creationId xmlns:a16="http://schemas.microsoft.com/office/drawing/2014/main" id="{C96773F8-D4D6-4C84-A1EC-E99E84DE87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1601" y="4659635"/>
            <a:ext cx="964957" cy="964957"/>
          </a:xfrm>
          <a:prstGeom prst="rect">
            <a:avLst/>
          </a:prstGeom>
        </p:spPr>
      </p:pic>
    </p:spTree>
    <p:extLst>
      <p:ext uri="{BB962C8B-B14F-4D97-AF65-F5344CB8AC3E}">
        <p14:creationId xmlns:p14="http://schemas.microsoft.com/office/powerpoint/2010/main" val="151849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8D97C-4496-4A2D-85EC-B38B27C848CD}"/>
              </a:ext>
            </a:extLst>
          </p:cNvPr>
          <p:cNvPicPr>
            <a:picLocks noChangeAspect="1"/>
          </p:cNvPicPr>
          <p:nvPr/>
        </p:nvPicPr>
        <p:blipFill>
          <a:blip r:embed="rId2"/>
          <a:stretch>
            <a:fillRect/>
          </a:stretch>
        </p:blipFill>
        <p:spPr>
          <a:xfrm>
            <a:off x="-223317" y="-73520"/>
            <a:ext cx="12415318" cy="6931520"/>
          </a:xfrm>
          <a:prstGeom prst="rect">
            <a:avLst/>
          </a:prstGeom>
        </p:spPr>
      </p:pic>
      <p:sp>
        <p:nvSpPr>
          <p:cNvPr id="4" name="TextBox 3">
            <a:extLst>
              <a:ext uri="{FF2B5EF4-FFF2-40B4-BE49-F238E27FC236}">
                <a16:creationId xmlns:a16="http://schemas.microsoft.com/office/drawing/2014/main" id="{21923753-7AEF-43A6-87DB-88F8F9BC1045}"/>
              </a:ext>
            </a:extLst>
          </p:cNvPr>
          <p:cNvSpPr txBox="1"/>
          <p:nvPr/>
        </p:nvSpPr>
        <p:spPr>
          <a:xfrm>
            <a:off x="395669" y="307998"/>
            <a:ext cx="8005156" cy="6463308"/>
          </a:xfrm>
          <a:prstGeom prst="rect">
            <a:avLst/>
          </a:prstGeom>
          <a:noFill/>
        </p:spPr>
        <p:txBody>
          <a:bodyPr wrap="square" rtlCol="0">
            <a:spAutoFit/>
          </a:bodyPr>
          <a:lstStyle/>
          <a:p>
            <a:r>
              <a:rPr lang="en-US" b="1" dirty="0">
                <a:latin typeface="Georgia Pro Black" panose="02040A02050405020203" pitchFamily="18" charset="0"/>
              </a:rPr>
              <a:t>Recognition for Contributors</a:t>
            </a:r>
          </a:p>
          <a:p>
            <a:r>
              <a:rPr lang="en-US" dirty="0">
                <a:latin typeface="Georgia Pro Semibold" panose="02040702050405020303" pitchFamily="18" charset="0"/>
              </a:rPr>
              <a:t>This project couldn’t happen without your participation. All contributing authors will be credited prominently in their chapter, the book and promotional materials. All editors, reviewers and other contributors will also be credited.</a:t>
            </a:r>
          </a:p>
          <a:p>
            <a:endParaRPr lang="en-US" dirty="0">
              <a:latin typeface="Georgia Pro Semibold" panose="02040702050405020303" pitchFamily="18" charset="0"/>
            </a:endParaRPr>
          </a:p>
          <a:p>
            <a:r>
              <a:rPr lang="en-US" b="1" dirty="0">
                <a:latin typeface="Georgia Pro Black" panose="02040A02050405020203" pitchFamily="18" charset="0"/>
              </a:rPr>
              <a:t>Questions? Want to Learn More?</a:t>
            </a:r>
          </a:p>
          <a:p>
            <a:r>
              <a:rPr lang="en-US" dirty="0">
                <a:latin typeface="Georgia Pro Semibold" panose="02040702050405020303" pitchFamily="18" charset="0"/>
              </a:rPr>
              <a:t>For more information about the project, please email Mark Branson at </a:t>
            </a:r>
            <a:r>
              <a:rPr lang="en-US" u="sng" dirty="0">
                <a:latin typeface="Georgia Pro Semibold" panose="02040702050405020303" pitchFamily="18" charset="0"/>
                <a:hlinkClick r:id="rId3"/>
              </a:rPr>
              <a:t>mbranson@stevenson.edu</a:t>
            </a:r>
            <a:r>
              <a:rPr lang="en-US" dirty="0">
                <a:latin typeface="Georgia Pro Semibold" panose="02040702050405020303" pitchFamily="18" charset="0"/>
              </a:rPr>
              <a:t>. We are interested in whatever support or interest you have in the text – whether it’s authoring, editing, reviewing, or using the text in the classroom!  We’re also happy to hear suggestions from our colleagues about what kinds of topics and modules would be useful to add to the text. </a:t>
            </a:r>
          </a:p>
          <a:p>
            <a:r>
              <a:rPr lang="en-US" dirty="0">
                <a:latin typeface="Georgia Pro Semibold" panose="02040702050405020303" pitchFamily="18" charset="0"/>
              </a:rPr>
              <a:t> </a:t>
            </a:r>
          </a:p>
          <a:p>
            <a:r>
              <a:rPr lang="en-US" dirty="0">
                <a:latin typeface="Georgia Pro Semibold" panose="02040702050405020303" pitchFamily="18" charset="0"/>
              </a:rPr>
              <a:t>You can also read more about the project at the </a:t>
            </a:r>
            <a:r>
              <a:rPr lang="en-US" u="sng" dirty="0">
                <a:latin typeface="Georgia Pro Semibold" panose="02040702050405020303" pitchFamily="18" charset="0"/>
                <a:hlinkClick r:id="rId4"/>
              </a:rPr>
              <a:t>Math For the People homepage</a:t>
            </a:r>
            <a:r>
              <a:rPr lang="en-US" dirty="0">
                <a:latin typeface="Georgia Pro Semibold" panose="02040702050405020303" pitchFamily="18" charset="0"/>
              </a:rPr>
              <a:t> on the Rebus Community.</a:t>
            </a:r>
          </a:p>
          <a:p>
            <a:r>
              <a:rPr lang="en-US" b="1" dirty="0">
                <a:latin typeface="Georgia Pro Semibold" panose="02040702050405020303" pitchFamily="18" charset="0"/>
              </a:rPr>
              <a:t>Spread the word!</a:t>
            </a:r>
          </a:p>
          <a:p>
            <a:endParaRPr lang="en-US" b="1" dirty="0">
              <a:latin typeface="Georgia Pro Semibold" panose="02040702050405020303" pitchFamily="18" charset="0"/>
            </a:endParaRPr>
          </a:p>
          <a:p>
            <a:endParaRPr lang="en-US" b="1" dirty="0">
              <a:latin typeface="Georgia Pro Semibold" panose="02040702050405020303" pitchFamily="18" charset="0"/>
            </a:endParaRPr>
          </a:p>
          <a:p>
            <a:endParaRPr lang="en-US" b="1" dirty="0">
              <a:latin typeface="Georgia Pro Semibold" panose="02040702050405020303" pitchFamily="18" charset="0"/>
            </a:endParaRPr>
          </a:p>
          <a:p>
            <a:r>
              <a:rPr lang="en-US" dirty="0">
                <a:latin typeface="Georgia Pro Semibold" panose="02040702050405020303" pitchFamily="18" charset="0"/>
              </a:rPr>
              <a:t>Encourage anyone interested in the project to share it within their networks and encourage colleagues who might be a good fit to sign up!</a:t>
            </a:r>
          </a:p>
          <a:p>
            <a:endParaRPr lang="en-US" dirty="0"/>
          </a:p>
        </p:txBody>
      </p:sp>
    </p:spTree>
    <p:extLst>
      <p:ext uri="{BB962C8B-B14F-4D97-AF65-F5344CB8AC3E}">
        <p14:creationId xmlns:p14="http://schemas.microsoft.com/office/powerpoint/2010/main" val="134436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78D97C-4496-4A2D-85EC-B38B27C848CD}"/>
              </a:ext>
            </a:extLst>
          </p:cNvPr>
          <p:cNvPicPr>
            <a:picLocks noChangeAspect="1"/>
          </p:cNvPicPr>
          <p:nvPr/>
        </p:nvPicPr>
        <p:blipFill>
          <a:blip r:embed="rId2"/>
          <a:stretch>
            <a:fillRect/>
          </a:stretch>
        </p:blipFill>
        <p:spPr>
          <a:xfrm>
            <a:off x="-223317" y="-73520"/>
            <a:ext cx="12415318" cy="6931520"/>
          </a:xfrm>
          <a:prstGeom prst="rect">
            <a:avLst/>
          </a:prstGeom>
        </p:spPr>
      </p:pic>
      <p:sp>
        <p:nvSpPr>
          <p:cNvPr id="3" name="TextBox 2">
            <a:extLst>
              <a:ext uri="{FF2B5EF4-FFF2-40B4-BE49-F238E27FC236}">
                <a16:creationId xmlns:a16="http://schemas.microsoft.com/office/drawing/2014/main" id="{E1174FE9-9AFC-4145-A501-AA6D26FD659D}"/>
              </a:ext>
            </a:extLst>
          </p:cNvPr>
          <p:cNvSpPr txBox="1"/>
          <p:nvPr/>
        </p:nvSpPr>
        <p:spPr>
          <a:xfrm>
            <a:off x="-12470" y="278024"/>
            <a:ext cx="8877993" cy="400110"/>
          </a:xfrm>
          <a:prstGeom prst="rect">
            <a:avLst/>
          </a:prstGeom>
          <a:noFill/>
        </p:spPr>
        <p:txBody>
          <a:bodyPr wrap="square" rtlCol="0">
            <a:spAutoFit/>
          </a:bodyPr>
          <a:lstStyle/>
          <a:p>
            <a:pPr algn="ctr"/>
            <a:r>
              <a:rPr lang="en-US" sz="2000" dirty="0">
                <a:latin typeface="Georgia Pro Black" panose="020B0604020202020204" pitchFamily="18" charset="0"/>
              </a:rPr>
              <a:t>CONTACT INFORMATION</a:t>
            </a:r>
          </a:p>
        </p:txBody>
      </p:sp>
      <p:sp>
        <p:nvSpPr>
          <p:cNvPr id="4" name="TextBox 3">
            <a:extLst>
              <a:ext uri="{FF2B5EF4-FFF2-40B4-BE49-F238E27FC236}">
                <a16:creationId xmlns:a16="http://schemas.microsoft.com/office/drawing/2014/main" id="{21923753-7AEF-43A6-87DB-88F8F9BC1045}"/>
              </a:ext>
            </a:extLst>
          </p:cNvPr>
          <p:cNvSpPr txBox="1"/>
          <p:nvPr/>
        </p:nvSpPr>
        <p:spPr>
          <a:xfrm>
            <a:off x="179109" y="1029678"/>
            <a:ext cx="8240569" cy="6217087"/>
          </a:xfrm>
          <a:prstGeom prst="rect">
            <a:avLst/>
          </a:prstGeom>
          <a:noFill/>
        </p:spPr>
        <p:txBody>
          <a:bodyPr wrap="square" rtlCol="0">
            <a:spAutoFit/>
          </a:bodyPr>
          <a:lstStyle/>
          <a:p>
            <a:endParaRPr lang="en-US" sz="2000" dirty="0">
              <a:latin typeface="Georgia Pro Semibold" panose="02040702050405020303" pitchFamily="18" charset="0"/>
            </a:endParaRPr>
          </a:p>
          <a:p>
            <a:pPr marL="285750" indent="-285750">
              <a:buFont typeface="Arial" panose="020B0604020202020204" pitchFamily="34" charset="0"/>
              <a:buChar char="•"/>
            </a:pPr>
            <a:r>
              <a:rPr lang="en-US" dirty="0">
                <a:latin typeface="Georgia Pro Black" panose="02040A02050405020203" pitchFamily="18" charset="0"/>
              </a:rPr>
              <a:t>MARK BRANSON     </a:t>
            </a:r>
            <a:r>
              <a:rPr lang="en-US" dirty="0">
                <a:latin typeface="Georgia Pro Black" panose="02040A02050405020203" pitchFamily="18" charset="0"/>
                <a:hlinkClick r:id="rId3"/>
              </a:rPr>
              <a:t>mbranson@stevenson.edu</a:t>
            </a: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r>
              <a:rPr lang="en-US" dirty="0">
                <a:latin typeface="Georgia Pro Black" panose="02040A02050405020203" pitchFamily="18" charset="0"/>
              </a:rPr>
              <a:t>WHITNEY GEORGE     </a:t>
            </a:r>
            <a:r>
              <a:rPr lang="en-US" dirty="0">
                <a:latin typeface="Georgia Pro Black" panose="02040A02050405020203" pitchFamily="18" charset="0"/>
                <a:hlinkClick r:id="rId4"/>
              </a:rPr>
              <a:t>wgeorge@uwlax.edu</a:t>
            </a: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r>
              <a:rPr lang="en-US" dirty="0">
                <a:latin typeface="Georgia Pro Black" panose="02040A02050405020203" pitchFamily="18" charset="0"/>
              </a:rPr>
              <a:t>TWITTER     </a:t>
            </a:r>
            <a:r>
              <a:rPr lang="en-US" dirty="0">
                <a:latin typeface="Georgia Pro Black" panose="02040A02050405020203" pitchFamily="18" charset="0"/>
                <a:hlinkClick r:id="rId5"/>
              </a:rPr>
              <a:t>@</a:t>
            </a:r>
            <a:r>
              <a:rPr lang="en-US" dirty="0" err="1">
                <a:latin typeface="Georgia Pro Black" panose="02040A02050405020203" pitchFamily="18" charset="0"/>
                <a:hlinkClick r:id="rId5"/>
              </a:rPr>
              <a:t>math_people</a:t>
            </a: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r>
              <a:rPr lang="en-US" dirty="0">
                <a:latin typeface="Georgia Pro Black" panose="02040A02050405020203" pitchFamily="18" charset="0"/>
              </a:rPr>
              <a:t>FACEBOOK (</a:t>
            </a:r>
            <a:r>
              <a:rPr lang="en-US" dirty="0">
                <a:latin typeface="Georgia Pro Black" panose="02040A02050405020203" pitchFamily="18" charset="0"/>
                <a:hlinkClick r:id="rId6"/>
              </a:rPr>
              <a:t>Math for the People</a:t>
            </a:r>
            <a:r>
              <a:rPr lang="en-US" dirty="0">
                <a:latin typeface="Georgia Pro Black" panose="02040A02050405020203" pitchFamily="18" charset="0"/>
              </a:rPr>
              <a:t>)</a:t>
            </a: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r>
              <a:rPr lang="en-US" dirty="0">
                <a:latin typeface="Georgia Pro Black" panose="02040A02050405020203" pitchFamily="18" charset="0"/>
              </a:rPr>
              <a:t>WEBPAGE  </a:t>
            </a: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endParaRPr lang="en-US" dirty="0">
              <a:latin typeface="Georgia Pro Black" panose="02040A02050405020203"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descr="Qr code&#10;&#10;Description automatically generated">
            <a:extLst>
              <a:ext uri="{FF2B5EF4-FFF2-40B4-BE49-F238E27FC236}">
                <a16:creationId xmlns:a16="http://schemas.microsoft.com/office/drawing/2014/main" id="{54D71AD0-5B9D-44ED-A5DE-3223D6CC9C6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3384222" y="4240506"/>
            <a:ext cx="1750486" cy="1750486"/>
          </a:xfrm>
          <a:prstGeom prst="rect">
            <a:avLst/>
          </a:prstGeom>
        </p:spPr>
      </p:pic>
    </p:spTree>
    <p:extLst>
      <p:ext uri="{BB962C8B-B14F-4D97-AF65-F5344CB8AC3E}">
        <p14:creationId xmlns:p14="http://schemas.microsoft.com/office/powerpoint/2010/main" val="154609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B9A77A-AD22-4682-8A7A-7F4A5FFF5204}"/>
              </a:ext>
            </a:extLst>
          </p:cNvPr>
          <p:cNvPicPr>
            <a:picLocks noChangeAspect="1"/>
          </p:cNvPicPr>
          <p:nvPr/>
        </p:nvPicPr>
        <p:blipFill>
          <a:blip r:embed="rId2"/>
          <a:stretch>
            <a:fillRect/>
          </a:stretch>
        </p:blipFill>
        <p:spPr>
          <a:xfrm>
            <a:off x="-223317" y="-73520"/>
            <a:ext cx="12415318" cy="6931520"/>
          </a:xfrm>
          <a:prstGeom prst="rect">
            <a:avLst/>
          </a:prstGeom>
        </p:spPr>
      </p:pic>
      <p:sp>
        <p:nvSpPr>
          <p:cNvPr id="4" name="TextBox 3">
            <a:extLst>
              <a:ext uri="{FF2B5EF4-FFF2-40B4-BE49-F238E27FC236}">
                <a16:creationId xmlns:a16="http://schemas.microsoft.com/office/drawing/2014/main" id="{01486074-769D-4483-AF36-313A411AE10B}"/>
              </a:ext>
            </a:extLst>
          </p:cNvPr>
          <p:cNvSpPr txBox="1"/>
          <p:nvPr/>
        </p:nvSpPr>
        <p:spPr>
          <a:xfrm>
            <a:off x="575575" y="324488"/>
            <a:ext cx="8006575" cy="6432530"/>
          </a:xfrm>
          <a:prstGeom prst="rect">
            <a:avLst/>
          </a:prstGeom>
          <a:noFill/>
        </p:spPr>
        <p:txBody>
          <a:bodyPr wrap="square" rtlCol="0">
            <a:spAutoFit/>
          </a:bodyPr>
          <a:lstStyle/>
          <a:p>
            <a:pPr algn="ctr"/>
            <a:r>
              <a:rPr lang="en-US" sz="2000" b="1" dirty="0">
                <a:latin typeface="Georgia Pro Black" panose="02040A02050405020203" pitchFamily="18" charset="0"/>
              </a:rPr>
              <a:t>(Proposed) TIMELINE</a:t>
            </a:r>
          </a:p>
          <a:p>
            <a:pPr algn="ctr"/>
            <a:endParaRPr lang="en-US" sz="2000" b="1" dirty="0">
              <a:latin typeface="Georgia Pro Black" panose="02040A02050405020203" pitchFamily="18" charset="0"/>
            </a:endParaRPr>
          </a:p>
          <a:p>
            <a:pPr algn="ctr"/>
            <a:endParaRPr lang="en-US" sz="2000" b="1" dirty="0">
              <a:latin typeface="Georgia Pro Black" panose="02040A02050405020203" pitchFamily="18" charset="0"/>
            </a:endParaRPr>
          </a:p>
          <a:p>
            <a:pPr algn="ctr"/>
            <a:endParaRPr lang="en-US" sz="2000" b="1" dirty="0">
              <a:latin typeface="Georgia Pro Black" panose="02040A02050405020203" pitchFamily="18" charset="0"/>
            </a:endParaRPr>
          </a:p>
          <a:p>
            <a:pPr marL="342900" indent="-342900">
              <a:buFont typeface="Arial" panose="020B0604020202020204" pitchFamily="34" charset="0"/>
              <a:buChar char="•"/>
            </a:pPr>
            <a:r>
              <a:rPr lang="en-US" sz="2000" b="1" dirty="0">
                <a:latin typeface="Georgia Pro Black" panose="02040A02050405020203" pitchFamily="18" charset="0"/>
              </a:rPr>
              <a:t>April 23, 2021: </a:t>
            </a:r>
            <a:r>
              <a:rPr lang="en-US" b="1" dirty="0">
                <a:latin typeface="Georgia Pro Semibold" panose="02040702050405020303" pitchFamily="18" charset="0"/>
              </a:rPr>
              <a:t>Authors submit chapter topics to Mark and Whitney</a:t>
            </a:r>
          </a:p>
          <a:p>
            <a:pPr marL="342900" indent="-342900">
              <a:buFont typeface="Arial" panose="020B0604020202020204" pitchFamily="34" charset="0"/>
              <a:buChar char="•"/>
            </a:pPr>
            <a:endParaRPr lang="en-US" sz="2000" b="1" dirty="0">
              <a:latin typeface="Georgia Pro Black" panose="02040A02050405020203" pitchFamily="18" charset="0"/>
            </a:endParaRPr>
          </a:p>
          <a:p>
            <a:pPr marL="342900" indent="-342900">
              <a:buFont typeface="Arial" panose="020B0604020202020204" pitchFamily="34" charset="0"/>
              <a:buChar char="•"/>
            </a:pPr>
            <a:r>
              <a:rPr lang="en-US" sz="2000" b="1" dirty="0">
                <a:latin typeface="Georgia Pro Black" panose="02040A02050405020203" pitchFamily="18" charset="0"/>
              </a:rPr>
              <a:t>May 7, 2021: </a:t>
            </a:r>
            <a:r>
              <a:rPr lang="en-US" b="1" dirty="0">
                <a:latin typeface="Georgia Pro Semibold" panose="02040702050405020303" pitchFamily="18" charset="0"/>
              </a:rPr>
              <a:t>Authors begin working on content.</a:t>
            </a:r>
          </a:p>
          <a:p>
            <a:pPr marL="342900" indent="-342900">
              <a:buFont typeface="Arial" panose="020B0604020202020204" pitchFamily="34" charset="0"/>
              <a:buChar char="•"/>
            </a:pPr>
            <a:endParaRPr lang="en-US" sz="2000" b="1" dirty="0">
              <a:latin typeface="Georgia Pro Black" panose="02040A02050405020203" pitchFamily="18" charset="0"/>
            </a:endParaRPr>
          </a:p>
          <a:p>
            <a:pPr marL="342900" indent="-342900">
              <a:buFont typeface="Arial" panose="020B0604020202020204" pitchFamily="34" charset="0"/>
              <a:buChar char="•"/>
            </a:pPr>
            <a:r>
              <a:rPr lang="en-US" sz="2000" b="1" dirty="0">
                <a:latin typeface="Georgia Pro Black" panose="02040A02050405020203" pitchFamily="18" charset="0"/>
              </a:rPr>
              <a:t>August 30, 2021: </a:t>
            </a:r>
            <a:r>
              <a:rPr lang="en-US" b="1" dirty="0">
                <a:latin typeface="Georgia Pro Semibold" panose="02040702050405020303" pitchFamily="18" charset="0"/>
              </a:rPr>
              <a:t>Drafts of chapters are submitted and are reviewed.</a:t>
            </a:r>
          </a:p>
          <a:p>
            <a:pPr marL="342900" indent="-342900">
              <a:buFont typeface="Arial" panose="020B0604020202020204" pitchFamily="34" charset="0"/>
              <a:buChar char="•"/>
            </a:pPr>
            <a:endParaRPr lang="en-US" sz="2000" b="1" dirty="0">
              <a:latin typeface="Georgia Pro Black" panose="02040A02050405020203" pitchFamily="18" charset="0"/>
            </a:endParaRPr>
          </a:p>
          <a:p>
            <a:pPr marL="342900" indent="-342900">
              <a:buFont typeface="Arial" panose="020B0604020202020204" pitchFamily="34" charset="0"/>
              <a:buChar char="•"/>
            </a:pPr>
            <a:r>
              <a:rPr lang="en-US" sz="2000" b="1" dirty="0">
                <a:latin typeface="Georgia Pro Black" panose="02040A02050405020203" pitchFamily="18" charset="0"/>
              </a:rPr>
              <a:t>December 6, 2021:</a:t>
            </a:r>
            <a:r>
              <a:rPr lang="en-US" b="1" dirty="0">
                <a:latin typeface="Georgia Pro Semibold" panose="02040702050405020303" pitchFamily="18" charset="0"/>
              </a:rPr>
              <a:t> Chapters are returned to authors for revision.</a:t>
            </a:r>
          </a:p>
          <a:p>
            <a:pPr marL="342900" indent="-342900">
              <a:buFont typeface="Arial" panose="020B0604020202020204" pitchFamily="34" charset="0"/>
              <a:buChar char="•"/>
            </a:pPr>
            <a:endParaRPr lang="en-US" sz="2000" b="1" dirty="0">
              <a:latin typeface="Georgia Pro Black" panose="02040A02050405020203" pitchFamily="18" charset="0"/>
            </a:endParaRPr>
          </a:p>
          <a:p>
            <a:pPr marL="342900" indent="-342900">
              <a:buFont typeface="Arial" panose="020B0604020202020204" pitchFamily="34" charset="0"/>
              <a:buChar char="•"/>
            </a:pPr>
            <a:r>
              <a:rPr lang="en-US" sz="2000" b="1" dirty="0">
                <a:latin typeface="Georgia Pro Black" panose="02040A02050405020203" pitchFamily="18" charset="0"/>
              </a:rPr>
              <a:t>January 15, 2022: </a:t>
            </a:r>
            <a:r>
              <a:rPr lang="en-US" b="1" dirty="0">
                <a:latin typeface="Georgia Pro Semibold" panose="02040702050405020303" pitchFamily="18" charset="0"/>
              </a:rPr>
              <a:t>Chapters submitted for editing</a:t>
            </a:r>
          </a:p>
          <a:p>
            <a:pPr marL="342900" indent="-342900">
              <a:buFont typeface="Arial" panose="020B0604020202020204" pitchFamily="34" charset="0"/>
              <a:buChar char="•"/>
            </a:pPr>
            <a:endParaRPr lang="en-US" sz="2000" b="1" dirty="0">
              <a:latin typeface="Georgia Pro Semibold" panose="02040702050405020303" pitchFamily="18" charset="0"/>
            </a:endParaRPr>
          </a:p>
          <a:p>
            <a:pPr marL="342900" indent="-342900">
              <a:buFont typeface="Arial" panose="020B0604020202020204" pitchFamily="34" charset="0"/>
              <a:buChar char="•"/>
            </a:pPr>
            <a:r>
              <a:rPr lang="en-US" sz="2000" b="1" dirty="0">
                <a:latin typeface="Georgia Pro Black" panose="02040A02050405020203" pitchFamily="18" charset="0"/>
              </a:rPr>
              <a:t>March 17, 2022</a:t>
            </a:r>
            <a:r>
              <a:rPr lang="en-US" sz="2000" b="1" dirty="0">
                <a:latin typeface="Georgia Pro Semibold" panose="02040702050405020303" pitchFamily="18" charset="0"/>
              </a:rPr>
              <a:t>: Edited chapters distributed for classroom review.</a:t>
            </a:r>
            <a:endParaRPr lang="en-US" sz="2000" b="1" dirty="0">
              <a:latin typeface="Georgia Pro Black" panose="02040A02050405020203" pitchFamily="18" charset="0"/>
            </a:endParaRPr>
          </a:p>
          <a:p>
            <a:endParaRPr lang="en-US" sz="2000" b="1" dirty="0">
              <a:latin typeface="Georgia Pro Black" panose="02040A02050405020203" pitchFamily="18" charset="0"/>
            </a:endParaRPr>
          </a:p>
          <a:p>
            <a:endParaRPr lang="en-US" dirty="0"/>
          </a:p>
        </p:txBody>
      </p:sp>
    </p:spTree>
    <p:extLst>
      <p:ext uri="{BB962C8B-B14F-4D97-AF65-F5344CB8AC3E}">
        <p14:creationId xmlns:p14="http://schemas.microsoft.com/office/powerpoint/2010/main" val="212731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4E4AAD-1931-4C06-8335-E335C8F6AE42}"/>
              </a:ext>
            </a:extLst>
          </p:cNvPr>
          <p:cNvPicPr>
            <a:picLocks noChangeAspect="1"/>
          </p:cNvPicPr>
          <p:nvPr/>
        </p:nvPicPr>
        <p:blipFill>
          <a:blip r:embed="rId2"/>
          <a:stretch>
            <a:fillRect/>
          </a:stretch>
        </p:blipFill>
        <p:spPr>
          <a:xfrm>
            <a:off x="-223317" y="-73520"/>
            <a:ext cx="12415318" cy="6931520"/>
          </a:xfrm>
          <a:prstGeom prst="rect">
            <a:avLst/>
          </a:prstGeom>
        </p:spPr>
      </p:pic>
      <p:sp>
        <p:nvSpPr>
          <p:cNvPr id="3" name="TextBox 2">
            <a:extLst>
              <a:ext uri="{FF2B5EF4-FFF2-40B4-BE49-F238E27FC236}">
                <a16:creationId xmlns:a16="http://schemas.microsoft.com/office/drawing/2014/main" id="{3B775EC7-165B-4F59-BF85-3DDBD7D7B33E}"/>
              </a:ext>
            </a:extLst>
          </p:cNvPr>
          <p:cNvSpPr txBox="1"/>
          <p:nvPr/>
        </p:nvSpPr>
        <p:spPr>
          <a:xfrm>
            <a:off x="472274" y="260449"/>
            <a:ext cx="8490244" cy="5847755"/>
          </a:xfrm>
          <a:prstGeom prst="rect">
            <a:avLst/>
          </a:prstGeom>
          <a:noFill/>
        </p:spPr>
        <p:txBody>
          <a:bodyPr wrap="square" rtlCol="0">
            <a:spAutoFit/>
          </a:bodyPr>
          <a:lstStyle/>
          <a:p>
            <a:pPr algn="ctr"/>
            <a:r>
              <a:rPr lang="en-US" sz="2000" dirty="0">
                <a:latin typeface="Georgia Pro Black" panose="02040A02050405020203" pitchFamily="18" charset="0"/>
              </a:rPr>
              <a:t>MATERIALS THAT WILL BE PROVIDED/AVAILABLE</a:t>
            </a:r>
          </a:p>
          <a:p>
            <a:pPr algn="ctr"/>
            <a:endParaRPr lang="en-US" sz="2000" dirty="0">
              <a:latin typeface="Georgia Pro Black" panose="02040A02050405020203" pitchFamily="18" charset="0"/>
            </a:endParaRPr>
          </a:p>
          <a:p>
            <a:pPr algn="ctr"/>
            <a:endParaRPr lang="en-US" sz="2000" dirty="0">
              <a:latin typeface="Georgia Pro Black" panose="02040A02050405020203" pitchFamily="18" charset="0"/>
            </a:endParaRPr>
          </a:p>
          <a:p>
            <a:pPr marL="342900" indent="-342900">
              <a:buFont typeface="Arial" panose="020B0604020202020204" pitchFamily="34" charset="0"/>
              <a:buChar char="•"/>
            </a:pPr>
            <a:r>
              <a:rPr lang="en-US" dirty="0">
                <a:latin typeface="Georgia Pro Semibold" panose="02040702050405020303" pitchFamily="18" charset="0"/>
                <a:hlinkClick r:id="rId3"/>
              </a:rPr>
              <a:t>PreText template</a:t>
            </a:r>
            <a:endParaRPr lang="en-US" dirty="0">
              <a:latin typeface="Georgia Pro Semibold" panose="02040702050405020303" pitchFamily="18" charset="0"/>
            </a:endParaRPr>
          </a:p>
          <a:p>
            <a:pPr marL="342900" indent="-342900">
              <a:buFont typeface="Arial" panose="020B0604020202020204" pitchFamily="34" charset="0"/>
              <a:buChar char="•"/>
            </a:pPr>
            <a:endParaRPr lang="en-US" dirty="0">
              <a:latin typeface="Georgia Pro Semibold" panose="02040702050405020303" pitchFamily="18" charset="0"/>
            </a:endParaRPr>
          </a:p>
          <a:p>
            <a:pPr marL="342900" indent="-342900">
              <a:buFont typeface="Arial" panose="020B0604020202020204" pitchFamily="34" charset="0"/>
              <a:buChar char="•"/>
            </a:pPr>
            <a:r>
              <a:rPr lang="en-US" dirty="0">
                <a:latin typeface="Georgia Pro Semibold" panose="02040702050405020303" pitchFamily="18" charset="0"/>
                <a:hlinkClick r:id="rId4"/>
              </a:rPr>
              <a:t>LaTeX template</a:t>
            </a:r>
            <a:endParaRPr lang="en-US" dirty="0">
              <a:latin typeface="Georgia Pro Semibold" panose="02040702050405020303" pitchFamily="18" charset="0"/>
            </a:endParaRPr>
          </a:p>
          <a:p>
            <a:pPr marL="342900" indent="-342900">
              <a:buFont typeface="Arial" panose="020B0604020202020204" pitchFamily="34" charset="0"/>
              <a:buChar char="•"/>
            </a:pPr>
            <a:endParaRPr lang="en-US" dirty="0">
              <a:latin typeface="Georgia Pro Semibold" panose="02040702050405020303" pitchFamily="18" charset="0"/>
            </a:endParaRPr>
          </a:p>
          <a:p>
            <a:pPr marL="342900" indent="-342900">
              <a:buFont typeface="Arial" panose="020B0604020202020204" pitchFamily="34" charset="0"/>
              <a:buChar char="•"/>
            </a:pPr>
            <a:r>
              <a:rPr lang="en-US" dirty="0">
                <a:latin typeface="Georgia Pro Semibold" panose="02040702050405020303" pitchFamily="18" charset="0"/>
                <a:hlinkClick r:id="rId5"/>
              </a:rPr>
              <a:t>Author Style Guide </a:t>
            </a:r>
            <a:r>
              <a:rPr lang="en-US" dirty="0">
                <a:latin typeface="Georgia Pro Semibold" panose="02040702050405020303" pitchFamily="18" charset="0"/>
              </a:rPr>
              <a:t>(including best practices)</a:t>
            </a:r>
          </a:p>
          <a:p>
            <a:pPr marL="342900" indent="-342900">
              <a:buFont typeface="Arial" panose="020B0604020202020204" pitchFamily="34" charset="0"/>
              <a:buChar char="•"/>
            </a:pPr>
            <a:endParaRPr lang="en-US" dirty="0">
              <a:latin typeface="Georgia Pro Semibold" panose="02040702050405020303" pitchFamily="18" charset="0"/>
            </a:endParaRPr>
          </a:p>
          <a:p>
            <a:pPr marL="342900" indent="-342900">
              <a:buFont typeface="Arial" panose="020B0604020202020204" pitchFamily="34" charset="0"/>
              <a:buChar char="•"/>
            </a:pPr>
            <a:r>
              <a:rPr lang="en-US" dirty="0">
                <a:latin typeface="Georgia Pro Semibold" panose="02040702050405020303" pitchFamily="18" charset="0"/>
              </a:rPr>
              <a:t>Regular check-ins (via email, Zoom, </a:t>
            </a:r>
            <a:r>
              <a:rPr lang="en-US" dirty="0" err="1">
                <a:latin typeface="Georgia Pro Semibold" panose="02040702050405020303" pitchFamily="18" charset="0"/>
              </a:rPr>
              <a:t>etc</a:t>
            </a:r>
            <a:r>
              <a:rPr lang="en-US" dirty="0">
                <a:latin typeface="Georgia Pro Semibold" panose="02040702050405020303" pitchFamily="18" charset="0"/>
              </a:rPr>
              <a:t>)</a:t>
            </a:r>
          </a:p>
          <a:p>
            <a:pPr marL="342900" indent="-342900">
              <a:buFont typeface="Arial" panose="020B0604020202020204" pitchFamily="34" charset="0"/>
              <a:buChar char="•"/>
            </a:pPr>
            <a:endParaRPr lang="en-US" dirty="0">
              <a:latin typeface="Georgia Pro Semibold" panose="02040702050405020303" pitchFamily="18" charset="0"/>
            </a:endParaRPr>
          </a:p>
          <a:p>
            <a:pPr marL="342900" indent="-342900">
              <a:buFont typeface="Arial" panose="020B0604020202020204" pitchFamily="34" charset="0"/>
              <a:buChar char="•"/>
            </a:pPr>
            <a:endParaRPr lang="en-US" dirty="0">
              <a:latin typeface="Georgia Pro Semibold" panose="02040702050405020303" pitchFamily="18" charset="0"/>
            </a:endParaRPr>
          </a:p>
          <a:p>
            <a:pPr marL="342900" indent="-342900">
              <a:buFont typeface="Arial" panose="020B0604020202020204" pitchFamily="34" charset="0"/>
              <a:buChar char="•"/>
            </a:pPr>
            <a:endParaRPr lang="en-US" dirty="0">
              <a:latin typeface="Georgia Pro Semibold" panose="02040702050405020303" pitchFamily="18" charset="0"/>
            </a:endParaRPr>
          </a:p>
          <a:p>
            <a:pPr marL="342900" indent="-342900">
              <a:buFont typeface="Arial" panose="020B0604020202020204" pitchFamily="34" charset="0"/>
              <a:buChar char="•"/>
            </a:pPr>
            <a:endParaRPr lang="en-US" dirty="0">
              <a:latin typeface="Georgia Pro Semibold" panose="02040702050405020303" pitchFamily="18" charset="0"/>
            </a:endParaRPr>
          </a:p>
          <a:p>
            <a:pPr marL="342900" indent="-342900">
              <a:buFont typeface="Arial" panose="020B0604020202020204" pitchFamily="34" charset="0"/>
              <a:buChar char="•"/>
            </a:pPr>
            <a:endParaRPr lang="en-US" dirty="0">
              <a:latin typeface="Georgia Pro Semibold" panose="02040702050405020303" pitchFamily="18" charset="0"/>
            </a:endParaRPr>
          </a:p>
          <a:p>
            <a:pPr marL="342900" indent="-342900">
              <a:buFont typeface="Arial" panose="020B0604020202020204" pitchFamily="34" charset="0"/>
              <a:buChar char="•"/>
            </a:pPr>
            <a:endParaRPr lang="en-US" dirty="0">
              <a:latin typeface="Georgia Pro Semibold" panose="02040702050405020303" pitchFamily="18" charset="0"/>
            </a:endParaRPr>
          </a:p>
          <a:p>
            <a:pPr marL="342900" indent="-342900">
              <a:buFont typeface="Arial" panose="020B0604020202020204" pitchFamily="34" charset="0"/>
              <a:buChar char="•"/>
            </a:pPr>
            <a:endParaRPr lang="en-US" dirty="0">
              <a:latin typeface="Georgia Pro Semibold" panose="02040702050405020303" pitchFamily="18" charset="0"/>
            </a:endParaRPr>
          </a:p>
          <a:p>
            <a:pPr marL="342900" indent="-342900">
              <a:buFont typeface="Arial" panose="020B0604020202020204" pitchFamily="34" charset="0"/>
              <a:buChar char="•"/>
            </a:pPr>
            <a:endParaRPr lang="en-US" dirty="0">
              <a:latin typeface="Georgia Pro Semibold" panose="02040702050405020303" pitchFamily="18" charset="0"/>
            </a:endParaRPr>
          </a:p>
          <a:p>
            <a:pPr algn="ctr"/>
            <a:r>
              <a:rPr lang="en-US" sz="4400" dirty="0">
                <a:latin typeface="Georgia Pro Black" panose="02040A02050405020203" pitchFamily="18" charset="0"/>
              </a:rPr>
              <a:t>QUESTIONS? </a:t>
            </a:r>
          </a:p>
        </p:txBody>
      </p:sp>
    </p:spTree>
    <p:extLst>
      <p:ext uri="{BB962C8B-B14F-4D97-AF65-F5344CB8AC3E}">
        <p14:creationId xmlns:p14="http://schemas.microsoft.com/office/powerpoint/2010/main" val="257312201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9597</TotalTime>
  <Words>557</Words>
  <Application>Microsoft Office PowerPoint</Application>
  <PresentationFormat>Widescreen</PresentationFormat>
  <Paragraphs>130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Georgia Pro</vt:lpstr>
      <vt:lpstr>Georgia Pro Black</vt:lpstr>
      <vt:lpstr>Georgia Pro Semibold</vt:lpstr>
      <vt:lpstr>Neue Haas Grotesk Text Pro</vt:lpstr>
      <vt:lpstr>AccentBoxVTI</vt:lpstr>
      <vt:lpstr>Informational Session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Whitney George</dc:creator>
  <cp:lastModifiedBy>Whitney George</cp:lastModifiedBy>
  <cp:revision>25</cp:revision>
  <dcterms:created xsi:type="dcterms:W3CDTF">2021-02-04T15:23:17Z</dcterms:created>
  <dcterms:modified xsi:type="dcterms:W3CDTF">2021-04-02T15:46:20Z</dcterms:modified>
</cp:coreProperties>
</file>