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77" r:id="rId24"/>
  </p:sldIdLst>
  <p:sldSz cx="16800513" cy="125999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46">
          <p15:clr>
            <a:srgbClr val="A4A3A4"/>
          </p15:clr>
        </p15:guide>
        <p15:guide id="2" pos="5269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wDEhPC/mD1+KFHSydlZLxDyoF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0" autoAdjust="0"/>
    <p:restoredTop sz="94660"/>
  </p:normalViewPr>
  <p:slideViewPr>
    <p:cSldViewPr snapToGrid="0">
      <p:cViewPr varScale="1">
        <p:scale>
          <a:sx n="37" d="100"/>
          <a:sy n="37" d="100"/>
        </p:scale>
        <p:origin x="636" y="54"/>
      </p:cViewPr>
      <p:guideLst>
        <p:guide orient="horz" pos="3946"/>
        <p:guide pos="52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20132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306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50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1515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644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805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931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718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418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471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994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67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662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728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698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360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44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67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930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703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26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847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7591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38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1120034" y="1119999"/>
            <a:ext cx="11662823" cy="625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84"/>
              <a:buFont typeface="Trebuchet MS"/>
              <a:buNone/>
              <a:defRPr sz="8083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1120034" y="8213326"/>
            <a:ext cx="11662823" cy="288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>
            <a:spLocks noGrp="1"/>
          </p:cNvSpPr>
          <p:nvPr>
            <p:ph type="title"/>
          </p:nvPr>
        </p:nvSpPr>
        <p:spPr>
          <a:xfrm>
            <a:off x="1423716" y="1119999"/>
            <a:ext cx="11156581" cy="555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84"/>
              <a:buFont typeface="Trebuchet MS"/>
              <a:buNone/>
              <a:defRPr sz="8083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body" idx="1"/>
          </p:nvPr>
        </p:nvSpPr>
        <p:spPr>
          <a:xfrm>
            <a:off x="2023032" y="6673327"/>
            <a:ext cx="9957949" cy="69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837"/>
              </a:spcBef>
              <a:spcAft>
                <a:spcPts val="0"/>
              </a:spcAft>
              <a:buSzPts val="2352"/>
              <a:buFont typeface="Trebuchet MS"/>
              <a:buNone/>
              <a:defRPr sz="294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837"/>
              </a:spcBef>
              <a:spcAft>
                <a:spcPts val="0"/>
              </a:spcAft>
              <a:buSzPts val="2352"/>
              <a:buFont typeface="Trebuchet MS"/>
              <a:buNone/>
              <a:defRPr/>
            </a:lvl2pPr>
            <a:lvl3pPr marL="1371600" lvl="2" indent="-228600" algn="l">
              <a:spcBef>
                <a:spcPts val="1837"/>
              </a:spcBef>
              <a:spcAft>
                <a:spcPts val="0"/>
              </a:spcAft>
              <a:buSzPts val="2058"/>
              <a:buFont typeface="Trebuchet MS"/>
              <a:buNone/>
              <a:defRPr/>
            </a:lvl3pPr>
            <a:lvl4pPr marL="1828800" lvl="3" indent="-228600" algn="l">
              <a:spcBef>
                <a:spcPts val="1837"/>
              </a:spcBef>
              <a:spcAft>
                <a:spcPts val="0"/>
              </a:spcAft>
              <a:buSzPts val="1764"/>
              <a:buFont typeface="Trebuchet MS"/>
              <a:buNone/>
              <a:defRPr/>
            </a:lvl4pPr>
            <a:lvl5pPr marL="2286000" lvl="4" indent="-228600" algn="l">
              <a:spcBef>
                <a:spcPts val="1837"/>
              </a:spcBef>
              <a:spcAft>
                <a:spcPts val="0"/>
              </a:spcAft>
              <a:buSzPts val="1764"/>
              <a:buFont typeface="Trebuchet MS"/>
              <a:buNone/>
              <a:defRPr/>
            </a:lvl5pPr>
            <a:lvl6pPr marL="2743200" lvl="5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2"/>
          </p:nvPr>
        </p:nvSpPr>
        <p:spPr>
          <a:xfrm>
            <a:off x="1120031" y="8213326"/>
            <a:ext cx="11662825" cy="288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Google Shape;103;p34"/>
          <p:cNvSpPr txBox="1"/>
          <p:nvPr/>
        </p:nvSpPr>
        <p:spPr>
          <a:xfrm>
            <a:off x="886899" y="1452136"/>
            <a:ext cx="840244" cy="107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000" tIns="84000" rIns="168000" bIns="84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698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4"/>
          <p:cNvSpPr txBox="1"/>
          <p:nvPr/>
        </p:nvSpPr>
        <p:spPr>
          <a:xfrm>
            <a:off x="12397727" y="5303378"/>
            <a:ext cx="840244" cy="107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000" tIns="84000" rIns="168000" bIns="84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698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1120031" y="3549581"/>
            <a:ext cx="11662825" cy="476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84"/>
              <a:buFont typeface="Trebuchet MS"/>
              <a:buNone/>
              <a:defRPr sz="8083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1"/>
          </p:nvPr>
        </p:nvSpPr>
        <p:spPr>
          <a:xfrm>
            <a:off x="1120031" y="8318138"/>
            <a:ext cx="11662825" cy="278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>
            <a:spLocks noGrp="1"/>
          </p:cNvSpPr>
          <p:nvPr>
            <p:ph type="title"/>
          </p:nvPr>
        </p:nvSpPr>
        <p:spPr>
          <a:xfrm>
            <a:off x="1423716" y="1119999"/>
            <a:ext cx="11156581" cy="555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84"/>
              <a:buFont typeface="Trebuchet MS"/>
              <a:buNone/>
              <a:defRPr sz="8083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6"/>
          <p:cNvSpPr txBox="1">
            <a:spLocks noGrp="1"/>
          </p:cNvSpPr>
          <p:nvPr>
            <p:ph type="body" idx="1"/>
          </p:nvPr>
        </p:nvSpPr>
        <p:spPr>
          <a:xfrm>
            <a:off x="1120029" y="7373326"/>
            <a:ext cx="11662826" cy="94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837"/>
              </a:spcBef>
              <a:spcAft>
                <a:spcPts val="0"/>
              </a:spcAft>
              <a:buSzPts val="3528"/>
              <a:buFont typeface="Trebuchet MS"/>
              <a:buNone/>
              <a:defRPr sz="441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837"/>
              </a:spcBef>
              <a:spcAft>
                <a:spcPts val="0"/>
              </a:spcAft>
              <a:buSzPts val="2352"/>
              <a:buFont typeface="Trebuchet MS"/>
              <a:buNone/>
              <a:defRPr/>
            </a:lvl2pPr>
            <a:lvl3pPr marL="1371600" lvl="2" indent="-228600" algn="l">
              <a:spcBef>
                <a:spcPts val="1837"/>
              </a:spcBef>
              <a:spcAft>
                <a:spcPts val="0"/>
              </a:spcAft>
              <a:buSzPts val="2058"/>
              <a:buFont typeface="Trebuchet MS"/>
              <a:buNone/>
              <a:defRPr/>
            </a:lvl3pPr>
            <a:lvl4pPr marL="1828800" lvl="3" indent="-228600" algn="l">
              <a:spcBef>
                <a:spcPts val="1837"/>
              </a:spcBef>
              <a:spcAft>
                <a:spcPts val="0"/>
              </a:spcAft>
              <a:buSzPts val="1764"/>
              <a:buFont typeface="Trebuchet MS"/>
              <a:buNone/>
              <a:defRPr/>
            </a:lvl4pPr>
            <a:lvl5pPr marL="2286000" lvl="4" indent="-228600" algn="l">
              <a:spcBef>
                <a:spcPts val="1837"/>
              </a:spcBef>
              <a:spcAft>
                <a:spcPts val="0"/>
              </a:spcAft>
              <a:buSzPts val="1764"/>
              <a:buFont typeface="Trebuchet MS"/>
              <a:buNone/>
              <a:defRPr/>
            </a:lvl5pPr>
            <a:lvl6pPr marL="2743200" lvl="5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6"/>
          <p:cNvSpPr txBox="1">
            <a:spLocks noGrp="1"/>
          </p:cNvSpPr>
          <p:nvPr>
            <p:ph type="body" idx="2"/>
          </p:nvPr>
        </p:nvSpPr>
        <p:spPr>
          <a:xfrm>
            <a:off x="1120031" y="8318138"/>
            <a:ext cx="11662825" cy="278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6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Google Shape;118;p36"/>
          <p:cNvSpPr txBox="1"/>
          <p:nvPr/>
        </p:nvSpPr>
        <p:spPr>
          <a:xfrm>
            <a:off x="886899" y="1452136"/>
            <a:ext cx="840244" cy="107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000" tIns="84000" rIns="168000" bIns="84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698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6"/>
          <p:cNvSpPr txBox="1"/>
          <p:nvPr/>
        </p:nvSpPr>
        <p:spPr>
          <a:xfrm>
            <a:off x="12397727" y="5303378"/>
            <a:ext cx="840244" cy="107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000" tIns="84000" rIns="168000" bIns="84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698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>
            <a:spLocks noGrp="1"/>
          </p:cNvSpPr>
          <p:nvPr>
            <p:ph type="title"/>
          </p:nvPr>
        </p:nvSpPr>
        <p:spPr>
          <a:xfrm>
            <a:off x="1131515" y="1119999"/>
            <a:ext cx="11651341" cy="555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84"/>
              <a:buFont typeface="Trebuchet MS"/>
              <a:buNone/>
              <a:defRPr sz="8083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7"/>
          <p:cNvSpPr txBox="1">
            <a:spLocks noGrp="1"/>
          </p:cNvSpPr>
          <p:nvPr>
            <p:ph type="body" idx="1"/>
          </p:nvPr>
        </p:nvSpPr>
        <p:spPr>
          <a:xfrm>
            <a:off x="1120029" y="7373326"/>
            <a:ext cx="11662826" cy="94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837"/>
              </a:spcBef>
              <a:spcAft>
                <a:spcPts val="0"/>
              </a:spcAft>
              <a:buSzPts val="3528"/>
              <a:buFont typeface="Trebuchet MS"/>
              <a:buNone/>
              <a:defRPr sz="441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837"/>
              </a:spcBef>
              <a:spcAft>
                <a:spcPts val="0"/>
              </a:spcAft>
              <a:buSzPts val="2352"/>
              <a:buFont typeface="Trebuchet MS"/>
              <a:buNone/>
              <a:defRPr/>
            </a:lvl2pPr>
            <a:lvl3pPr marL="1371600" lvl="2" indent="-228600" algn="l">
              <a:spcBef>
                <a:spcPts val="1837"/>
              </a:spcBef>
              <a:spcAft>
                <a:spcPts val="0"/>
              </a:spcAft>
              <a:buSzPts val="2058"/>
              <a:buFont typeface="Trebuchet MS"/>
              <a:buNone/>
              <a:defRPr/>
            </a:lvl3pPr>
            <a:lvl4pPr marL="1828800" lvl="3" indent="-228600" algn="l">
              <a:spcBef>
                <a:spcPts val="1837"/>
              </a:spcBef>
              <a:spcAft>
                <a:spcPts val="0"/>
              </a:spcAft>
              <a:buSzPts val="1764"/>
              <a:buFont typeface="Trebuchet MS"/>
              <a:buNone/>
              <a:defRPr/>
            </a:lvl4pPr>
            <a:lvl5pPr marL="2286000" lvl="4" indent="-228600" algn="l">
              <a:spcBef>
                <a:spcPts val="1837"/>
              </a:spcBef>
              <a:spcAft>
                <a:spcPts val="0"/>
              </a:spcAft>
              <a:buSzPts val="1764"/>
              <a:buFont typeface="Trebuchet MS"/>
              <a:buNone/>
              <a:defRPr/>
            </a:lvl5pPr>
            <a:lvl6pPr marL="2743200" lvl="5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body" idx="2"/>
          </p:nvPr>
        </p:nvSpPr>
        <p:spPr>
          <a:xfrm>
            <a:off x="1120031" y="8318138"/>
            <a:ext cx="11662825" cy="278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>
            <a:spLocks noGrp="1"/>
          </p:cNvSpPr>
          <p:nvPr>
            <p:ph type="title"/>
          </p:nvPr>
        </p:nvSpPr>
        <p:spPr>
          <a:xfrm>
            <a:off x="1120033" y="1119999"/>
            <a:ext cx="11662821" cy="242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body" idx="1"/>
          </p:nvPr>
        </p:nvSpPr>
        <p:spPr>
          <a:xfrm rot="5400000">
            <a:off x="3386432" y="1703185"/>
            <a:ext cx="7130022" cy="1166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8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8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>
            <a:spLocks noGrp="1"/>
          </p:cNvSpPr>
          <p:nvPr>
            <p:ph type="title"/>
          </p:nvPr>
        </p:nvSpPr>
        <p:spPr>
          <a:xfrm rot="5400000">
            <a:off x="7057309" y="5044964"/>
            <a:ext cx="9648326" cy="179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9"/>
          <p:cNvSpPr txBox="1">
            <a:spLocks noGrp="1"/>
          </p:cNvSpPr>
          <p:nvPr>
            <p:ph type="body" idx="1"/>
          </p:nvPr>
        </p:nvSpPr>
        <p:spPr>
          <a:xfrm rot="5400000">
            <a:off x="1068348" y="1171683"/>
            <a:ext cx="9648326" cy="954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9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5"/>
          <p:cNvGrpSpPr/>
          <p:nvPr/>
        </p:nvGrpSpPr>
        <p:grpSpPr>
          <a:xfrm>
            <a:off x="-15555" y="-15557"/>
            <a:ext cx="16847923" cy="12631102"/>
            <a:chOff x="-8466" y="-8468"/>
            <a:chExt cx="9169804" cy="6874935"/>
          </a:xfrm>
        </p:grpSpPr>
        <p:cxnSp>
          <p:nvCxnSpPr>
            <p:cNvPr id="28" name="Google Shape;28;p25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25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25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5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5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25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5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5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8" name="Google Shape;38;p25"/>
          <p:cNvSpPr txBox="1">
            <a:spLocks noGrp="1"/>
          </p:cNvSpPr>
          <p:nvPr>
            <p:ph type="ctrTitle"/>
          </p:nvPr>
        </p:nvSpPr>
        <p:spPr>
          <a:xfrm>
            <a:off x="2077273" y="4417775"/>
            <a:ext cx="10705585" cy="302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21"/>
              <a:buFont typeface="Trebuchet MS"/>
              <a:buNone/>
              <a:defRPr sz="9921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ubTitle" idx="1"/>
          </p:nvPr>
        </p:nvSpPr>
        <p:spPr>
          <a:xfrm>
            <a:off x="2077273" y="7442471"/>
            <a:ext cx="10705585" cy="201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837"/>
              </a:spcBef>
              <a:spcAft>
                <a:spcPts val="0"/>
              </a:spcAft>
              <a:buSzPts val="2646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837"/>
              </a:spcBef>
              <a:spcAft>
                <a:spcPts val="0"/>
              </a:spcAft>
              <a:buSzPts val="235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37"/>
              </a:spcBef>
              <a:spcAft>
                <a:spcPts val="0"/>
              </a:spcAft>
              <a:buSzPts val="205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37"/>
              </a:spcBef>
              <a:spcAft>
                <a:spcPts val="0"/>
              </a:spcAft>
              <a:buSzPts val="176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37"/>
              </a:spcBef>
              <a:spcAft>
                <a:spcPts val="0"/>
              </a:spcAft>
              <a:buSzPts val="176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37"/>
              </a:spcBef>
              <a:spcAft>
                <a:spcPts val="0"/>
              </a:spcAft>
              <a:buSzPts val="176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37"/>
              </a:spcBef>
              <a:spcAft>
                <a:spcPts val="0"/>
              </a:spcAft>
              <a:buSzPts val="176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37"/>
              </a:spcBef>
              <a:spcAft>
                <a:spcPts val="0"/>
              </a:spcAft>
              <a:buSzPts val="176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37"/>
              </a:spcBef>
              <a:spcAft>
                <a:spcPts val="0"/>
              </a:spcAft>
              <a:buSzPts val="176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>
            <a:spLocks noGrp="1"/>
          </p:cNvSpPr>
          <p:nvPr>
            <p:ph type="title"/>
          </p:nvPr>
        </p:nvSpPr>
        <p:spPr>
          <a:xfrm>
            <a:off x="1120033" y="1119999"/>
            <a:ext cx="11662821" cy="242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1"/>
          </p:nvPr>
        </p:nvSpPr>
        <p:spPr>
          <a:xfrm>
            <a:off x="1120032" y="3969585"/>
            <a:ext cx="11662823" cy="7130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1120031" y="4962221"/>
            <a:ext cx="11662825" cy="335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349"/>
              <a:buFont typeface="Trebuchet MS"/>
              <a:buNone/>
              <a:defRPr sz="734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1"/>
          </p:nvPr>
        </p:nvSpPr>
        <p:spPr>
          <a:xfrm>
            <a:off x="1120031" y="8318138"/>
            <a:ext cx="11662825" cy="1580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837"/>
              </a:spcBef>
              <a:spcAft>
                <a:spcPts val="0"/>
              </a:spcAft>
              <a:buSzPts val="2940"/>
              <a:buNone/>
              <a:defRPr sz="367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1120034" y="1119999"/>
            <a:ext cx="11662823" cy="242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1120035" y="3969582"/>
            <a:ext cx="5673864" cy="7130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6595" algn="l">
              <a:spcBef>
                <a:spcPts val="1837"/>
              </a:spcBef>
              <a:spcAft>
                <a:spcPts val="0"/>
              </a:spcAft>
              <a:buSzPts val="2646"/>
              <a:buChar char="►"/>
              <a:defRPr sz="3307"/>
            </a:lvl1pPr>
            <a:lvl2pPr marL="914400" lvl="1" indent="-377952" algn="l">
              <a:spcBef>
                <a:spcPts val="1837"/>
              </a:spcBef>
              <a:spcAft>
                <a:spcPts val="0"/>
              </a:spcAft>
              <a:buSzPts val="2352"/>
              <a:buChar char="►"/>
              <a:defRPr sz="2940"/>
            </a:lvl2pPr>
            <a:lvl3pPr marL="1371600" lvl="2" indent="-359257" algn="l">
              <a:spcBef>
                <a:spcPts val="1837"/>
              </a:spcBef>
              <a:spcAft>
                <a:spcPts val="0"/>
              </a:spcAft>
              <a:buSzPts val="2058"/>
              <a:buChar char="►"/>
              <a:defRPr sz="2572"/>
            </a:lvl3pPr>
            <a:lvl4pPr marL="1828800" lvl="3" indent="-340614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4pPr>
            <a:lvl5pPr marL="2286000" lvl="4" indent="-340614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5pPr>
            <a:lvl6pPr marL="2743200" lvl="5" indent="-340614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6pPr>
            <a:lvl7pPr marL="3200400" lvl="6" indent="-340614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7pPr>
            <a:lvl8pPr marL="3657600" lvl="7" indent="-340614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8pPr>
            <a:lvl9pPr marL="4114800" lvl="8" indent="-340614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7108991" y="3969585"/>
            <a:ext cx="5673866" cy="7130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6595" algn="l">
              <a:spcBef>
                <a:spcPts val="1837"/>
              </a:spcBef>
              <a:spcAft>
                <a:spcPts val="0"/>
              </a:spcAft>
              <a:buSzPts val="2646"/>
              <a:buChar char="►"/>
              <a:defRPr sz="3307"/>
            </a:lvl1pPr>
            <a:lvl2pPr marL="914400" lvl="1" indent="-377952" algn="l">
              <a:spcBef>
                <a:spcPts val="1837"/>
              </a:spcBef>
              <a:spcAft>
                <a:spcPts val="0"/>
              </a:spcAft>
              <a:buSzPts val="2352"/>
              <a:buChar char="►"/>
              <a:defRPr sz="2940"/>
            </a:lvl2pPr>
            <a:lvl3pPr marL="1371600" lvl="2" indent="-359257" algn="l">
              <a:spcBef>
                <a:spcPts val="1837"/>
              </a:spcBef>
              <a:spcAft>
                <a:spcPts val="0"/>
              </a:spcAft>
              <a:buSzPts val="2058"/>
              <a:buChar char="►"/>
              <a:defRPr sz="2572"/>
            </a:lvl3pPr>
            <a:lvl4pPr marL="1828800" lvl="3" indent="-340614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4pPr>
            <a:lvl5pPr marL="2286000" lvl="4" indent="-340614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5pPr>
            <a:lvl6pPr marL="2743200" lvl="5" indent="-340614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6pPr>
            <a:lvl7pPr marL="3200400" lvl="6" indent="-340614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7pPr>
            <a:lvl8pPr marL="3657600" lvl="7" indent="-340614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8pPr>
            <a:lvl9pPr marL="4114800" lvl="8" indent="-340614" algn="l">
              <a:spcBef>
                <a:spcPts val="1837"/>
              </a:spcBef>
              <a:spcAft>
                <a:spcPts val="0"/>
              </a:spcAft>
              <a:buSzPts val="1764"/>
              <a:buChar char="►"/>
              <a:defRPr sz="2205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1120033" y="1119999"/>
            <a:ext cx="11662821" cy="242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14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1120033" y="3970306"/>
            <a:ext cx="5678573" cy="105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837"/>
              </a:spcBef>
              <a:spcAft>
                <a:spcPts val="0"/>
              </a:spcAft>
              <a:buSzPts val="3528"/>
              <a:buNone/>
              <a:defRPr sz="4410" b="0"/>
            </a:lvl1pPr>
            <a:lvl2pPr marL="914400" lvl="1" indent="-228600" algn="l">
              <a:spcBef>
                <a:spcPts val="1837"/>
              </a:spcBef>
              <a:spcAft>
                <a:spcPts val="0"/>
              </a:spcAft>
              <a:buSzPts val="2940"/>
              <a:buNone/>
              <a:defRPr sz="3675" b="1"/>
            </a:lvl2pPr>
            <a:lvl3pPr marL="1371600" lvl="2" indent="-2286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 b="1"/>
            </a:lvl3pPr>
            <a:lvl4pPr marL="1828800" lvl="3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 b="1"/>
            </a:lvl4pPr>
            <a:lvl5pPr marL="2286000" lvl="4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 b="1"/>
            </a:lvl5pPr>
            <a:lvl6pPr marL="2743200" lvl="5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 b="1"/>
            </a:lvl6pPr>
            <a:lvl7pPr marL="3200400" lvl="6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 b="1"/>
            </a:lvl7pPr>
            <a:lvl8pPr marL="3657600" lvl="7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 b="1"/>
            </a:lvl8pPr>
            <a:lvl9pPr marL="4114800" lvl="8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 b="1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1120033" y="5029057"/>
            <a:ext cx="5678573" cy="607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3"/>
          </p:nvPr>
        </p:nvSpPr>
        <p:spPr>
          <a:xfrm>
            <a:off x="7104280" y="3970306"/>
            <a:ext cx="5678573" cy="105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837"/>
              </a:spcBef>
              <a:spcAft>
                <a:spcPts val="0"/>
              </a:spcAft>
              <a:buSzPts val="3528"/>
              <a:buNone/>
              <a:defRPr sz="4410" b="0"/>
            </a:lvl1pPr>
            <a:lvl2pPr marL="914400" lvl="1" indent="-228600" algn="l">
              <a:spcBef>
                <a:spcPts val="1837"/>
              </a:spcBef>
              <a:spcAft>
                <a:spcPts val="0"/>
              </a:spcAft>
              <a:buSzPts val="2940"/>
              <a:buNone/>
              <a:defRPr sz="3675" b="1"/>
            </a:lvl2pPr>
            <a:lvl3pPr marL="1371600" lvl="2" indent="-228600" algn="l">
              <a:spcBef>
                <a:spcPts val="1837"/>
              </a:spcBef>
              <a:spcAft>
                <a:spcPts val="0"/>
              </a:spcAft>
              <a:buSzPts val="2646"/>
              <a:buNone/>
              <a:defRPr sz="3307" b="1"/>
            </a:lvl3pPr>
            <a:lvl4pPr marL="1828800" lvl="3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 b="1"/>
            </a:lvl4pPr>
            <a:lvl5pPr marL="2286000" lvl="4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 b="1"/>
            </a:lvl5pPr>
            <a:lvl6pPr marL="2743200" lvl="5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 b="1"/>
            </a:lvl6pPr>
            <a:lvl7pPr marL="3200400" lvl="6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 b="1"/>
            </a:lvl7pPr>
            <a:lvl8pPr marL="3657600" lvl="7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 b="1"/>
            </a:lvl8pPr>
            <a:lvl9pPr marL="4114800" lvl="8" indent="-228600" algn="l">
              <a:spcBef>
                <a:spcPts val="1837"/>
              </a:spcBef>
              <a:spcAft>
                <a:spcPts val="0"/>
              </a:spcAft>
              <a:buSzPts val="2352"/>
              <a:buNone/>
              <a:defRPr sz="2940" b="1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4"/>
          </p:nvPr>
        </p:nvSpPr>
        <p:spPr>
          <a:xfrm>
            <a:off x="7104280" y="5029057"/>
            <a:ext cx="5678573" cy="607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1120032" y="1119999"/>
            <a:ext cx="11662823" cy="242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1120032" y="2753338"/>
            <a:ext cx="5126475" cy="234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75"/>
              <a:buFont typeface="Trebuchet MS"/>
              <a:buNone/>
              <a:defRPr sz="367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1"/>
          </p:nvPr>
        </p:nvSpPr>
        <p:spPr>
          <a:xfrm>
            <a:off x="6561599" y="946057"/>
            <a:ext cx="6221255" cy="1015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837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2"/>
          </p:nvPr>
        </p:nvSpPr>
        <p:spPr>
          <a:xfrm>
            <a:off x="1120032" y="5102223"/>
            <a:ext cx="5126475" cy="474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837"/>
              </a:spcBef>
              <a:spcAft>
                <a:spcPts val="0"/>
              </a:spcAft>
              <a:buSzPts val="2058"/>
              <a:buNone/>
              <a:defRPr sz="2572"/>
            </a:lvl1pPr>
            <a:lvl2pPr marL="914400" lvl="1" indent="-228600" algn="l">
              <a:spcBef>
                <a:spcPts val="1837"/>
              </a:spcBef>
              <a:spcAft>
                <a:spcPts val="0"/>
              </a:spcAft>
              <a:buSzPts val="1543"/>
              <a:buNone/>
              <a:defRPr sz="1929"/>
            </a:lvl2pPr>
            <a:lvl3pPr marL="1371600" lvl="2" indent="-228600" algn="l">
              <a:spcBef>
                <a:spcPts val="1837"/>
              </a:spcBef>
              <a:spcAft>
                <a:spcPts val="0"/>
              </a:spcAft>
              <a:buSzPts val="1323"/>
              <a:buNone/>
              <a:defRPr sz="1654"/>
            </a:lvl3pPr>
            <a:lvl4pPr marL="1828800" lvl="3" indent="-228600" algn="l">
              <a:spcBef>
                <a:spcPts val="1837"/>
              </a:spcBef>
              <a:spcAft>
                <a:spcPts val="0"/>
              </a:spcAft>
              <a:buSzPts val="1102"/>
              <a:buNone/>
              <a:defRPr sz="1378"/>
            </a:lvl4pPr>
            <a:lvl5pPr marL="2286000" lvl="4" indent="-228600" algn="l">
              <a:spcBef>
                <a:spcPts val="1837"/>
              </a:spcBef>
              <a:spcAft>
                <a:spcPts val="0"/>
              </a:spcAft>
              <a:buSzPts val="1102"/>
              <a:buNone/>
              <a:defRPr sz="1378"/>
            </a:lvl5pPr>
            <a:lvl6pPr marL="2743200" lvl="5" indent="-228600" algn="l">
              <a:spcBef>
                <a:spcPts val="1837"/>
              </a:spcBef>
              <a:spcAft>
                <a:spcPts val="0"/>
              </a:spcAft>
              <a:buSzPts val="1102"/>
              <a:buNone/>
              <a:defRPr sz="1378"/>
            </a:lvl6pPr>
            <a:lvl7pPr marL="3200400" lvl="6" indent="-228600" algn="l">
              <a:spcBef>
                <a:spcPts val="1837"/>
              </a:spcBef>
              <a:spcAft>
                <a:spcPts val="0"/>
              </a:spcAft>
              <a:buSzPts val="1102"/>
              <a:buNone/>
              <a:defRPr sz="1378"/>
            </a:lvl7pPr>
            <a:lvl8pPr marL="3657600" lvl="7" indent="-228600" algn="l">
              <a:spcBef>
                <a:spcPts val="1837"/>
              </a:spcBef>
              <a:spcAft>
                <a:spcPts val="0"/>
              </a:spcAft>
              <a:buSzPts val="1102"/>
              <a:buNone/>
              <a:defRPr sz="1378"/>
            </a:lvl8pPr>
            <a:lvl9pPr marL="4114800" lvl="8" indent="-228600" algn="l">
              <a:spcBef>
                <a:spcPts val="1837"/>
              </a:spcBef>
              <a:spcAft>
                <a:spcPts val="0"/>
              </a:spcAft>
              <a:buSzPts val="1102"/>
              <a:buNone/>
              <a:defRPr sz="1378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1120032" y="8819992"/>
            <a:ext cx="11662823" cy="104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10"/>
              <a:buFont typeface="Trebuchet MS"/>
              <a:buNone/>
              <a:defRPr sz="441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1120032" y="1119999"/>
            <a:ext cx="11662823" cy="7065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sz="294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sz="294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sz="294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sz="294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sz="294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sz="294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sz="294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sz="294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None/>
              <a:defRPr sz="294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1120032" y="9861242"/>
            <a:ext cx="11662823" cy="123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837"/>
              </a:spcBef>
              <a:spcAft>
                <a:spcPts val="0"/>
              </a:spcAft>
              <a:buSzPts val="1764"/>
              <a:buNone/>
              <a:defRPr sz="2205"/>
            </a:lvl1pPr>
            <a:lvl2pPr marL="914400" lvl="1" indent="-228600" algn="l">
              <a:spcBef>
                <a:spcPts val="1837"/>
              </a:spcBef>
              <a:spcAft>
                <a:spcPts val="0"/>
              </a:spcAft>
              <a:buSzPts val="1764"/>
              <a:buNone/>
              <a:defRPr sz="2205"/>
            </a:lvl2pPr>
            <a:lvl3pPr marL="1371600" lvl="2" indent="-228600" algn="l">
              <a:spcBef>
                <a:spcPts val="1837"/>
              </a:spcBef>
              <a:spcAft>
                <a:spcPts val="0"/>
              </a:spcAft>
              <a:buSzPts val="1470"/>
              <a:buNone/>
              <a:defRPr sz="1837"/>
            </a:lvl3pPr>
            <a:lvl4pPr marL="1828800" lvl="3" indent="-228600" algn="l">
              <a:spcBef>
                <a:spcPts val="1837"/>
              </a:spcBef>
              <a:spcAft>
                <a:spcPts val="0"/>
              </a:spcAft>
              <a:buSzPts val="1323"/>
              <a:buNone/>
              <a:defRPr sz="1654"/>
            </a:lvl4pPr>
            <a:lvl5pPr marL="2286000" lvl="4" indent="-228600" algn="l">
              <a:spcBef>
                <a:spcPts val="1837"/>
              </a:spcBef>
              <a:spcAft>
                <a:spcPts val="0"/>
              </a:spcAft>
              <a:buSzPts val="1323"/>
              <a:buNone/>
              <a:defRPr sz="1654"/>
            </a:lvl5pPr>
            <a:lvl6pPr marL="2743200" lvl="5" indent="-228600" algn="l">
              <a:spcBef>
                <a:spcPts val="1837"/>
              </a:spcBef>
              <a:spcAft>
                <a:spcPts val="0"/>
              </a:spcAft>
              <a:buSzPts val="1323"/>
              <a:buNone/>
              <a:defRPr sz="1654"/>
            </a:lvl6pPr>
            <a:lvl7pPr marL="3200400" lvl="6" indent="-228600" algn="l">
              <a:spcBef>
                <a:spcPts val="1837"/>
              </a:spcBef>
              <a:spcAft>
                <a:spcPts val="0"/>
              </a:spcAft>
              <a:buSzPts val="1323"/>
              <a:buNone/>
              <a:defRPr sz="1654"/>
            </a:lvl7pPr>
            <a:lvl8pPr marL="3657600" lvl="7" indent="-228600" algn="l">
              <a:spcBef>
                <a:spcPts val="1837"/>
              </a:spcBef>
              <a:spcAft>
                <a:spcPts val="0"/>
              </a:spcAft>
              <a:buSzPts val="1323"/>
              <a:buNone/>
              <a:defRPr sz="1654"/>
            </a:lvl8pPr>
            <a:lvl9pPr marL="4114800" lvl="8" indent="-228600" algn="l">
              <a:spcBef>
                <a:spcPts val="1837"/>
              </a:spcBef>
              <a:spcAft>
                <a:spcPts val="0"/>
              </a:spcAft>
              <a:buSzPts val="1323"/>
              <a:buNone/>
              <a:defRPr sz="1654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-15556" y="-15557"/>
            <a:ext cx="16847925" cy="12631102"/>
            <a:chOff x="-8467" y="-8468"/>
            <a:chExt cx="9169805" cy="6874935"/>
          </a:xfrm>
        </p:grpSpPr>
        <p:sp>
          <p:nvSpPr>
            <p:cNvPr id="7" name="Google Shape;7;p23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8;p23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2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23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3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3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1120033" y="1119999"/>
            <a:ext cx="11662821" cy="242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14"/>
              <a:buFont typeface="Trebuchet MS"/>
              <a:buNone/>
              <a:defRPr sz="661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1120032" y="3969585"/>
            <a:ext cx="11662823" cy="7130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6595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646"/>
              <a:buFont typeface="Noto Sans Symbols"/>
              <a:buChar char="►"/>
              <a:defRPr sz="3307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77952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352"/>
              <a:buFont typeface="Noto Sans Symbols"/>
              <a:buChar char="►"/>
              <a:defRPr sz="294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9257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2058"/>
              <a:buFont typeface="Noto Sans Symbols"/>
              <a:buChar char="►"/>
              <a:defRPr sz="2572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0614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►"/>
              <a:defRPr sz="220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0614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►"/>
              <a:defRPr sz="220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0614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►"/>
              <a:defRPr sz="220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0614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►"/>
              <a:defRPr sz="220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0614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►"/>
              <a:defRPr sz="220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0614" algn="l" rtl="0">
              <a:spcBef>
                <a:spcPts val="1837"/>
              </a:spcBef>
              <a:spcAft>
                <a:spcPts val="0"/>
              </a:spcAft>
              <a:buClr>
                <a:schemeClr val="accent1"/>
              </a:buClr>
              <a:buSzPts val="1764"/>
              <a:buFont typeface="Noto Sans Symbols"/>
              <a:buChar char="►"/>
              <a:defRPr sz="220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9931223" y="11099607"/>
            <a:ext cx="1256974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54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1120033" y="11099607"/>
            <a:ext cx="8493911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54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11840974" y="11099607"/>
            <a:ext cx="941883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5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65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65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65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65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65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65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65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654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2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/>
          <p:nvPr/>
        </p:nvSpPr>
        <p:spPr>
          <a:xfrm>
            <a:off x="750736" y="179432"/>
            <a:ext cx="12287121" cy="7968343"/>
          </a:xfrm>
          <a:prstGeom prst="irregularSeal2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4" name="Google Shape;144;p1"/>
          <p:cNvGrpSpPr/>
          <p:nvPr/>
        </p:nvGrpSpPr>
        <p:grpSpPr>
          <a:xfrm>
            <a:off x="1629546" y="750958"/>
            <a:ext cx="10529503" cy="6687810"/>
            <a:chOff x="1753114" y="1541790"/>
            <a:chExt cx="14185557" cy="8625016"/>
          </a:xfrm>
        </p:grpSpPr>
        <p:sp>
          <p:nvSpPr>
            <p:cNvPr id="145" name="Google Shape;145;p1"/>
            <p:cNvSpPr/>
            <p:nvPr/>
          </p:nvSpPr>
          <p:spPr>
            <a:xfrm>
              <a:off x="1753114" y="1541790"/>
              <a:ext cx="14185557" cy="8625016"/>
            </a:xfrm>
            <a:prstGeom prst="irregularSeal2">
              <a:avLst/>
            </a:prstGeom>
            <a:solidFill>
              <a:schemeClr val="l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3919896" y="4775105"/>
              <a:ext cx="9120600" cy="29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200" b="1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CORRIENTE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200" b="1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ALTERNA</a:t>
              </a:r>
              <a:endParaRPr sz="7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"/>
          <p:cNvSpPr txBox="1"/>
          <p:nvPr/>
        </p:nvSpPr>
        <p:spPr>
          <a:xfrm>
            <a:off x="1087182" y="11892102"/>
            <a:ext cx="140619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rgbClr val="62170C"/>
                </a:solidFill>
                <a:latin typeface="Trebuchet MS"/>
                <a:ea typeface="Trebuchet MS"/>
                <a:cs typeface="Trebuchet MS"/>
                <a:sym typeface="Trebuchet MS"/>
              </a:rPr>
              <a:t>Año 2020 - María Eugenia </a:t>
            </a:r>
            <a:r>
              <a:rPr lang="es-ES" sz="2000">
                <a:solidFill>
                  <a:srgbClr val="62170C"/>
                </a:solidFill>
                <a:latin typeface="Trebuchet MS"/>
                <a:ea typeface="Trebuchet MS"/>
                <a:cs typeface="Trebuchet MS"/>
                <a:sym typeface="Trebuchet MS"/>
              </a:rPr>
              <a:t>Szwedowski &amp; Diego Velázquez</a:t>
            </a:r>
            <a:endParaRPr sz="2000">
              <a:solidFill>
                <a:srgbClr val="62170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319469" y="8115116"/>
            <a:ext cx="1359741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rebuchet MS"/>
              <a:buAutoNum type="arabicPeriod"/>
            </a:pPr>
            <a:r>
              <a:rPr lang="es-ES" sz="28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  <a:hlinkClick r:id="rId3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Reactancias</a:t>
            </a:r>
            <a:endParaRPr sz="28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rebuchet MS"/>
              <a:buAutoNum type="arabicPeriod"/>
            </a:pPr>
            <a:r>
              <a:rPr lang="es-ES" sz="28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Circuito en Serie</a:t>
            </a:r>
            <a:endParaRPr sz="28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rebuchet MS"/>
              <a:buAutoNum type="arabicPeriod"/>
            </a:pPr>
            <a:r>
              <a:rPr lang="es-ES" sz="28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Circuito en Paralelo</a:t>
            </a:r>
            <a:endParaRPr sz="28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rebuchet MS"/>
              <a:buAutoNum type="arabicPeriod"/>
            </a:pPr>
            <a:r>
              <a:rPr lang="es-ES" sz="28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  <a:hlinkClick r:id="rId6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Resonancias – corrección por frecuencia.</a:t>
            </a:r>
            <a:endParaRPr sz="28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rebuchet MS"/>
              <a:buAutoNum type="arabicPeriod"/>
            </a:pPr>
            <a:r>
              <a:rPr lang="es-ES" sz="28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  <a:hlinkClick r:id="rId7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Corrección del Factor de Potencia por condensadores.</a:t>
            </a:r>
            <a:endParaRPr sz="28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"/>
          <p:cNvCxnSpPr/>
          <p:nvPr/>
        </p:nvCxnSpPr>
        <p:spPr>
          <a:xfrm>
            <a:off x="1087182" y="11640065"/>
            <a:ext cx="11071867" cy="0"/>
          </a:xfrm>
          <a:prstGeom prst="straightConnector1">
            <a:avLst/>
          </a:prstGeom>
          <a:noFill/>
          <a:ln w="1270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"/>
          <p:cNvSpPr/>
          <p:nvPr/>
        </p:nvSpPr>
        <p:spPr>
          <a:xfrm>
            <a:off x="0" y="0"/>
            <a:ext cx="16335631" cy="12599988"/>
          </a:xfrm>
          <a:prstGeom prst="rect">
            <a:avLst/>
          </a:prstGeom>
          <a:solidFill>
            <a:srgbClr val="729D5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Google Shape;352;p10"/>
          <p:cNvSpPr/>
          <p:nvPr/>
        </p:nvSpPr>
        <p:spPr>
          <a:xfrm>
            <a:off x="1253855" y="451904"/>
            <a:ext cx="14684816" cy="11145406"/>
          </a:xfrm>
          <a:prstGeom prst="irregularSeal2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53" name="Google Shape;353;p10"/>
          <p:cNvGrpSpPr/>
          <p:nvPr/>
        </p:nvGrpSpPr>
        <p:grpSpPr>
          <a:xfrm>
            <a:off x="1753114" y="1541790"/>
            <a:ext cx="14185557" cy="8625016"/>
            <a:chOff x="1753114" y="1541790"/>
            <a:chExt cx="14185557" cy="8625016"/>
          </a:xfrm>
        </p:grpSpPr>
        <p:sp>
          <p:nvSpPr>
            <p:cNvPr id="354" name="Google Shape;354;p10"/>
            <p:cNvSpPr/>
            <p:nvPr/>
          </p:nvSpPr>
          <p:spPr>
            <a:xfrm>
              <a:off x="1753114" y="1541790"/>
              <a:ext cx="14185557" cy="8625016"/>
            </a:xfrm>
            <a:prstGeom prst="irregularSeal2">
              <a:avLst/>
            </a:prstGeom>
            <a:solidFill>
              <a:schemeClr val="l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3446948" y="4330750"/>
              <a:ext cx="9835200" cy="30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6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CIRCUITO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6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EN PARALELO</a:t>
              </a:r>
              <a:endParaRPr sz="9600" b="1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10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p10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10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1"/>
          <p:cNvSpPr/>
          <p:nvPr/>
        </p:nvSpPr>
        <p:spPr>
          <a:xfrm>
            <a:off x="4060187" y="454487"/>
            <a:ext cx="8446544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Circuito en Paralelo</a:t>
            </a:r>
            <a:endParaRPr sz="7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364" name="Google Shape;364;p11"/>
          <p:cNvGrpSpPr/>
          <p:nvPr/>
        </p:nvGrpSpPr>
        <p:grpSpPr>
          <a:xfrm>
            <a:off x="1787846" y="2520071"/>
            <a:ext cx="14266207" cy="6042854"/>
            <a:chOff x="2331544" y="2940202"/>
            <a:chExt cx="14266207" cy="6042854"/>
          </a:xfrm>
        </p:grpSpPr>
        <p:grpSp>
          <p:nvGrpSpPr>
            <p:cNvPr id="365" name="Google Shape;365;p11"/>
            <p:cNvGrpSpPr/>
            <p:nvPr/>
          </p:nvGrpSpPr>
          <p:grpSpPr>
            <a:xfrm>
              <a:off x="2331544" y="2940202"/>
              <a:ext cx="12139011" cy="1200329"/>
              <a:chOff x="1354567" y="3632886"/>
              <a:chExt cx="12139011" cy="1200329"/>
            </a:xfrm>
          </p:grpSpPr>
          <p:sp>
            <p:nvSpPr>
              <p:cNvPr id="366" name="Google Shape;366;p11"/>
              <p:cNvSpPr txBox="1"/>
              <p:nvPr/>
            </p:nvSpPr>
            <p:spPr>
              <a:xfrm>
                <a:off x="1354567" y="3632886"/>
                <a:ext cx="1213901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7200" b="1">
                    <a:solidFill>
                      <a:schemeClr val="dk1"/>
                    </a:solidFill>
                    <a:latin typeface="Aharoni"/>
                    <a:ea typeface="Aharoni"/>
                    <a:cs typeface="Aharoni"/>
                    <a:sym typeface="Aharoni"/>
                  </a:rPr>
                  <a:t>IT =    IR</a:t>
                </a:r>
                <a:r>
                  <a:rPr lang="es-ES" sz="7200" b="1" baseline="30000">
                    <a:solidFill>
                      <a:schemeClr val="dk1"/>
                    </a:solidFill>
                    <a:latin typeface="Aharoni"/>
                    <a:ea typeface="Aharoni"/>
                    <a:cs typeface="Aharoni"/>
                    <a:sym typeface="Aharoni"/>
                  </a:rPr>
                  <a:t>2</a:t>
                </a:r>
                <a:r>
                  <a:rPr lang="es-ES" sz="7200" b="1">
                    <a:solidFill>
                      <a:schemeClr val="dk1"/>
                    </a:solidFill>
                    <a:latin typeface="Aharoni"/>
                    <a:ea typeface="Aharoni"/>
                    <a:cs typeface="Aharoni"/>
                    <a:sym typeface="Aharoni"/>
                  </a:rPr>
                  <a:t> + (IL – IC)</a:t>
                </a:r>
                <a:r>
                  <a:rPr lang="es-ES" sz="7200" b="1" baseline="30000">
                    <a:solidFill>
                      <a:schemeClr val="dk1"/>
                    </a:solidFill>
                    <a:latin typeface="Aharoni"/>
                    <a:ea typeface="Aharoni"/>
                    <a:cs typeface="Aharoni"/>
                    <a:sym typeface="Aharoni"/>
                  </a:rPr>
                  <a:t>2</a:t>
                </a:r>
                <a:endParaRPr sz="7200" b="1" baseline="300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endParaRPr>
              </a:p>
            </p:txBody>
          </p:sp>
          <p:cxnSp>
            <p:nvCxnSpPr>
              <p:cNvPr id="367" name="Google Shape;367;p11"/>
              <p:cNvCxnSpPr/>
              <p:nvPr/>
            </p:nvCxnSpPr>
            <p:spPr>
              <a:xfrm>
                <a:off x="3101547" y="3682308"/>
                <a:ext cx="407772" cy="970873"/>
              </a:xfrm>
              <a:prstGeom prst="straightConnector1">
                <a:avLst/>
              </a:prstGeom>
              <a:noFill/>
              <a:ln w="1270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8" name="Google Shape;368;p11"/>
              <p:cNvCxnSpPr/>
              <p:nvPr/>
            </p:nvCxnSpPr>
            <p:spPr>
              <a:xfrm rot="10800000" flipH="1">
                <a:off x="3509319" y="3682309"/>
                <a:ext cx="235178" cy="970872"/>
              </a:xfrm>
              <a:prstGeom prst="straightConnector1">
                <a:avLst/>
              </a:prstGeom>
              <a:noFill/>
              <a:ln w="1270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9" name="Google Shape;369;p11"/>
              <p:cNvCxnSpPr/>
              <p:nvPr/>
            </p:nvCxnSpPr>
            <p:spPr>
              <a:xfrm>
                <a:off x="3744497" y="3632886"/>
                <a:ext cx="5691947" cy="49422"/>
              </a:xfrm>
              <a:prstGeom prst="straightConnector1">
                <a:avLst/>
              </a:prstGeom>
              <a:noFill/>
              <a:ln w="1270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70" name="Google Shape;370;p11"/>
            <p:cNvSpPr txBox="1"/>
            <p:nvPr/>
          </p:nvSpPr>
          <p:spPr>
            <a:xfrm>
              <a:off x="2331551" y="4458756"/>
              <a:ext cx="14266200" cy="452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200" b="1" dirty="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IR =   V / R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200" b="1" dirty="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IL =   V / XL</a:t>
              </a:r>
              <a:endParaRPr sz="7200" b="1" baseline="30000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200" b="1" dirty="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IC =   V / XC</a:t>
              </a:r>
              <a:endParaRPr sz="7200" b="1" baseline="30000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7200" b="1" dirty="0" err="1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COS</a:t>
              </a:r>
              <a:r>
                <a:rPr lang="es-ES" sz="7200" b="1" dirty="0" err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φ</a:t>
              </a:r>
              <a:r>
                <a:rPr lang="es-ES" sz="7200" b="1" dirty="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 =  Z / R  </a:t>
              </a:r>
              <a:r>
                <a:rPr lang="es-ES" sz="7200" b="1" dirty="0" err="1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ó</a:t>
              </a:r>
              <a:r>
                <a:rPr lang="es-ES" sz="7200" b="1" dirty="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  </a:t>
              </a:r>
              <a:r>
                <a:rPr lang="es-ES" sz="7200" b="1" dirty="0" err="1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COS</a:t>
              </a:r>
              <a:r>
                <a:rPr lang="es-ES" sz="7200" b="1" dirty="0" err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φ</a:t>
              </a:r>
              <a:r>
                <a:rPr lang="es-ES" sz="7200" b="1" dirty="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 =  P / S</a:t>
              </a:r>
              <a:endParaRPr sz="7200" b="1" baseline="30000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</p:grpSp>
      <p:sp>
        <p:nvSpPr>
          <p:cNvPr id="371" name="Google Shape;371;p11"/>
          <p:cNvSpPr txBox="1"/>
          <p:nvPr/>
        </p:nvSpPr>
        <p:spPr>
          <a:xfrm>
            <a:off x="1787845" y="9202450"/>
            <a:ext cx="14028804" cy="3180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1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Z = 1 /     (I/R)</a:t>
            </a:r>
            <a:r>
              <a:rPr lang="es-ES" sz="7000" b="1" baseline="30000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lang="es-ES" sz="7000" b="1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+ (1/XL – </a:t>
            </a:r>
            <a:r>
              <a:rPr lang="es-ES" sz="7000" b="1" dirty="0" smtClean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1/XC)</a:t>
            </a:r>
            <a:r>
              <a:rPr lang="es-ES" sz="7000" b="1" baseline="30000" dirty="0" smtClean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7000" b="1" baseline="30000" dirty="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lvl="0"/>
            <a:r>
              <a:rPr lang="fr-FR" sz="2800" b="1" dirty="0"/>
              <a:t>XL = V^2 / </a:t>
            </a:r>
            <a:r>
              <a:rPr lang="fr-FR" sz="2800" b="1" dirty="0" smtClean="0"/>
              <a:t>QL</a:t>
            </a:r>
          </a:p>
          <a:p>
            <a:pPr lvl="0"/>
            <a:r>
              <a:rPr lang="fr-FR" sz="2800" b="1" dirty="0"/>
              <a:t>XC = V^2 / </a:t>
            </a:r>
            <a:r>
              <a:rPr lang="fr-FR" sz="2800" b="1" dirty="0" smtClean="0"/>
              <a:t>QC</a:t>
            </a:r>
          </a:p>
          <a:p>
            <a:pPr lvl="0"/>
            <a:r>
              <a:rPr lang="fr-FR" sz="2800" b="1" dirty="0"/>
              <a:t>R = V^2 / P</a:t>
            </a:r>
            <a:endParaRPr sz="2800" b="1" baseline="30000" dirty="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372" name="Google Shape;372;p11"/>
          <p:cNvCxnSpPr/>
          <p:nvPr/>
        </p:nvCxnSpPr>
        <p:spPr>
          <a:xfrm>
            <a:off x="4876021" y="9202450"/>
            <a:ext cx="407772" cy="970873"/>
          </a:xfrm>
          <a:prstGeom prst="straightConnector1">
            <a:avLst/>
          </a:prstGeom>
          <a:noFill/>
          <a:ln w="127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3" name="Google Shape;373;p11"/>
          <p:cNvCxnSpPr/>
          <p:nvPr/>
        </p:nvCxnSpPr>
        <p:spPr>
          <a:xfrm rot="10800000" flipH="1">
            <a:off x="5283793" y="9227161"/>
            <a:ext cx="235178" cy="970872"/>
          </a:xfrm>
          <a:prstGeom prst="straightConnector1">
            <a:avLst/>
          </a:prstGeom>
          <a:noFill/>
          <a:ln w="127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4" name="Google Shape;374;p11"/>
          <p:cNvCxnSpPr/>
          <p:nvPr/>
        </p:nvCxnSpPr>
        <p:spPr>
          <a:xfrm>
            <a:off x="5586883" y="9202450"/>
            <a:ext cx="8565680" cy="24711"/>
          </a:xfrm>
          <a:prstGeom prst="straightConnector1">
            <a:avLst/>
          </a:prstGeom>
          <a:noFill/>
          <a:ln w="1270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5" name="Google Shape;375;p11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6" name="Google Shape;376;p11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7" name="Google Shape;377;p11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2"/>
          <p:cNvSpPr/>
          <p:nvPr/>
        </p:nvSpPr>
        <p:spPr>
          <a:xfrm>
            <a:off x="5284668" y="398701"/>
            <a:ext cx="623279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DESARROLLO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CÁLCULO DE Z</a:t>
            </a:r>
            <a:endParaRPr sz="7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83" name="Google Shape;383;p12"/>
          <p:cNvSpPr txBox="1"/>
          <p:nvPr/>
        </p:nvSpPr>
        <p:spPr>
          <a:xfrm>
            <a:off x="5469575" y="381797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= RAIZ ( IR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( IL – IC )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12"/>
          <p:cNvSpPr/>
          <p:nvPr/>
        </p:nvSpPr>
        <p:spPr>
          <a:xfrm>
            <a:off x="4965397" y="3985706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12"/>
          <p:cNvSpPr/>
          <p:nvPr/>
        </p:nvSpPr>
        <p:spPr>
          <a:xfrm>
            <a:off x="4995976" y="5691669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6" name="Google Shape;386;p12"/>
          <p:cNvSpPr/>
          <p:nvPr/>
        </p:nvSpPr>
        <p:spPr>
          <a:xfrm>
            <a:off x="4993043" y="4870468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12"/>
          <p:cNvSpPr/>
          <p:nvPr/>
        </p:nvSpPr>
        <p:spPr>
          <a:xfrm rot="2148485">
            <a:off x="1359686" y="6430862"/>
            <a:ext cx="1203303" cy="327714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8" name="Google Shape;388;p12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9" name="Google Shape;389;p12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0" name="Google Shape;390;p12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1" name="Google Shape;391;p12"/>
          <p:cNvSpPr txBox="1"/>
          <p:nvPr/>
        </p:nvSpPr>
        <p:spPr>
          <a:xfrm>
            <a:off x="5469575" y="4407633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 = V / IT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2" name="Google Shape;392;p12"/>
          <p:cNvSpPr txBox="1"/>
          <p:nvPr/>
        </p:nvSpPr>
        <p:spPr>
          <a:xfrm>
            <a:off x="5469575" y="5196110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 = V / ( RAIZ ( IR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( IL – IC )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2  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3" name="Google Shape;393;p12"/>
          <p:cNvSpPr txBox="1"/>
          <p:nvPr/>
        </p:nvSpPr>
        <p:spPr>
          <a:xfrm>
            <a:off x="11058948" y="4467326"/>
            <a:ext cx="2025871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IR = V / R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12"/>
          <p:cNvSpPr txBox="1"/>
          <p:nvPr/>
        </p:nvSpPr>
        <p:spPr>
          <a:xfrm>
            <a:off x="11032210" y="5168786"/>
            <a:ext cx="2025871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IL = V / L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p12"/>
          <p:cNvSpPr txBox="1"/>
          <p:nvPr/>
        </p:nvSpPr>
        <p:spPr>
          <a:xfrm>
            <a:off x="11058947" y="5919134"/>
            <a:ext cx="2025871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IC = V / C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96" name="Google Shape;396;p12"/>
          <p:cNvCxnSpPr/>
          <p:nvPr/>
        </p:nvCxnSpPr>
        <p:spPr>
          <a:xfrm rot="10800000" flipH="1">
            <a:off x="10206681" y="4696683"/>
            <a:ext cx="852266" cy="82507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7" name="Google Shape;397;p12"/>
          <p:cNvCxnSpPr/>
          <p:nvPr/>
        </p:nvCxnSpPr>
        <p:spPr>
          <a:xfrm rot="10800000" flipH="1">
            <a:off x="10206680" y="5433646"/>
            <a:ext cx="719705" cy="881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8" name="Google Shape;398;p12"/>
          <p:cNvCxnSpPr/>
          <p:nvPr/>
        </p:nvCxnSpPr>
        <p:spPr>
          <a:xfrm>
            <a:off x="10206680" y="5544235"/>
            <a:ext cx="673290" cy="61277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9" name="Google Shape;399;p12"/>
          <p:cNvSpPr txBox="1"/>
          <p:nvPr/>
        </p:nvSpPr>
        <p:spPr>
          <a:xfrm>
            <a:off x="5518922" y="604770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 = V / ( RAIZ ( V/R)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( V/L – V/C )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2  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0" name="Google Shape;400;p12"/>
          <p:cNvSpPr txBox="1"/>
          <p:nvPr/>
        </p:nvSpPr>
        <p:spPr>
          <a:xfrm>
            <a:off x="5518921" y="6770726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 = V / ( RAIZ ( V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/R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  V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* (1/XL – 1/XC )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2  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1" name="Google Shape;401;p12"/>
          <p:cNvSpPr txBox="1"/>
          <p:nvPr/>
        </p:nvSpPr>
        <p:spPr>
          <a:xfrm>
            <a:off x="810" y="9971217"/>
            <a:ext cx="16800512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ES" sz="7000" b="1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Z = 1 / </a:t>
            </a:r>
            <a:r>
              <a:rPr lang="es-ES" sz="7000" b="1" dirty="0" smtClean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raíz[ </a:t>
            </a:r>
            <a:r>
              <a:rPr lang="es-ES" sz="7000" b="1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(I/R)</a:t>
            </a:r>
            <a:r>
              <a:rPr lang="es-ES" sz="7000" b="1" baseline="30000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lang="es-ES" sz="7000" b="1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+ (1/XL – </a:t>
            </a:r>
            <a:r>
              <a:rPr lang="es-ES" sz="7000" b="1" dirty="0" smtClean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1/XC)</a:t>
            </a:r>
            <a:r>
              <a:rPr lang="es-ES" sz="7000" b="1" baseline="30000" dirty="0" smtClean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 </a:t>
            </a:r>
            <a:r>
              <a:rPr lang="es-ES" sz="7000" b="1" dirty="0" smtClean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]</a:t>
            </a:r>
            <a:endParaRPr sz="7000" b="1" baseline="30000" dirty="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02" name="Google Shape;402;p12"/>
          <p:cNvSpPr txBox="1"/>
          <p:nvPr/>
        </p:nvSpPr>
        <p:spPr>
          <a:xfrm>
            <a:off x="5469575" y="749067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 = V / ( RAIZ ( V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* ( 1/R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 (1/XL – 1/XC )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3" name="Google Shape;403;p12"/>
          <p:cNvSpPr txBox="1"/>
          <p:nvPr/>
        </p:nvSpPr>
        <p:spPr>
          <a:xfrm>
            <a:off x="5518920" y="8288150"/>
            <a:ext cx="8111831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 = V / ( RAIZ ( V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) * RAIZ ( 1/R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 (1/XL – 1/XC )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2  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4983581" y="6879177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5" name="Google Shape;405;p12"/>
          <p:cNvSpPr/>
          <p:nvPr/>
        </p:nvSpPr>
        <p:spPr>
          <a:xfrm>
            <a:off x="4961358" y="7891596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3731741" y="3286897"/>
            <a:ext cx="1552927" cy="6345557"/>
          </a:xfrm>
          <a:prstGeom prst="leftBracket">
            <a:avLst>
              <a:gd name="adj" fmla="val 8333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3"/>
          <p:cNvSpPr/>
          <p:nvPr/>
        </p:nvSpPr>
        <p:spPr>
          <a:xfrm>
            <a:off x="10960248" y="9177751"/>
            <a:ext cx="4505819" cy="1910839"/>
          </a:xfrm>
          <a:prstGeom prst="cloudCallout">
            <a:avLst>
              <a:gd name="adj1" fmla="val -13513"/>
              <a:gd name="adj2" fmla="val -139842"/>
            </a:avLst>
          </a:prstGeom>
          <a:solidFill>
            <a:schemeClr val="lt1"/>
          </a:solidFill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5304728" y="9042711"/>
            <a:ext cx="4821411" cy="1981144"/>
          </a:xfrm>
          <a:prstGeom prst="cloudCallout">
            <a:avLst>
              <a:gd name="adj1" fmla="val 13178"/>
              <a:gd name="adj2" fmla="val -133375"/>
            </a:avLst>
          </a:prstGeom>
          <a:solidFill>
            <a:schemeClr val="lt1"/>
          </a:solidFill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3" name="Google Shape;413;p13"/>
          <p:cNvSpPr/>
          <p:nvPr/>
        </p:nvSpPr>
        <p:spPr>
          <a:xfrm>
            <a:off x="1051341" y="9597880"/>
            <a:ext cx="2488257" cy="1294659"/>
          </a:xfrm>
          <a:prstGeom prst="cloudCallout">
            <a:avLst>
              <a:gd name="adj1" fmla="val -13513"/>
              <a:gd name="adj2" fmla="val -139842"/>
            </a:avLst>
          </a:prstGeom>
          <a:solidFill>
            <a:schemeClr val="lt1"/>
          </a:solidFill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4" name="Google Shape;414;p13"/>
          <p:cNvSpPr/>
          <p:nvPr/>
        </p:nvSpPr>
        <p:spPr>
          <a:xfrm>
            <a:off x="170657" y="3022710"/>
            <a:ext cx="392126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Resistivo</a:t>
            </a:r>
            <a:endParaRPr sz="7000" b="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5304728" y="3054125"/>
            <a:ext cx="4081567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Inductivo</a:t>
            </a:r>
            <a:endParaRPr sz="7000" b="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10841082" y="3000944"/>
            <a:ext cx="4624985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Capacitivo</a:t>
            </a:r>
            <a:endParaRPr sz="7000" b="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417" name="Google Shape;417;p13"/>
          <p:cNvCxnSpPr/>
          <p:nvPr/>
        </p:nvCxnSpPr>
        <p:spPr>
          <a:xfrm>
            <a:off x="4783901" y="4387132"/>
            <a:ext cx="0" cy="6150381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8" name="Google Shape;418;p13"/>
          <p:cNvCxnSpPr/>
          <p:nvPr/>
        </p:nvCxnSpPr>
        <p:spPr>
          <a:xfrm>
            <a:off x="10126139" y="4387132"/>
            <a:ext cx="0" cy="6150381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19" name="Google Shape;419;p13"/>
          <p:cNvGrpSpPr/>
          <p:nvPr/>
        </p:nvGrpSpPr>
        <p:grpSpPr>
          <a:xfrm>
            <a:off x="755599" y="5362833"/>
            <a:ext cx="2875830" cy="3064475"/>
            <a:chOff x="1235676" y="4201298"/>
            <a:chExt cx="2875830" cy="3064475"/>
          </a:xfrm>
        </p:grpSpPr>
        <p:cxnSp>
          <p:nvCxnSpPr>
            <p:cNvPr id="420" name="Google Shape;420;p13"/>
            <p:cNvCxnSpPr/>
            <p:nvPr/>
          </p:nvCxnSpPr>
          <p:spPr>
            <a:xfrm>
              <a:off x="1235676" y="4201298"/>
              <a:ext cx="0" cy="3064475"/>
            </a:xfrm>
            <a:prstGeom prst="straightConnector1">
              <a:avLst/>
            </a:prstGeom>
            <a:noFill/>
            <a:ln w="76200" cap="flat" cmpd="sng">
              <a:solidFill>
                <a:srgbClr val="75757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1" name="Google Shape;421;p13"/>
            <p:cNvCxnSpPr/>
            <p:nvPr/>
          </p:nvCxnSpPr>
          <p:spPr>
            <a:xfrm flipH="1">
              <a:off x="1235677" y="5733535"/>
              <a:ext cx="2875829" cy="1"/>
            </a:xfrm>
            <a:prstGeom prst="straightConnector1">
              <a:avLst/>
            </a:prstGeom>
            <a:noFill/>
            <a:ln w="76200" cap="flat" cmpd="sng">
              <a:solidFill>
                <a:srgbClr val="75757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2" name="Google Shape;422;p13"/>
          <p:cNvGrpSpPr/>
          <p:nvPr/>
        </p:nvGrpSpPr>
        <p:grpSpPr>
          <a:xfrm>
            <a:off x="5891036" y="5325410"/>
            <a:ext cx="2875830" cy="3064475"/>
            <a:chOff x="1235676" y="4201298"/>
            <a:chExt cx="2875830" cy="3064475"/>
          </a:xfrm>
        </p:grpSpPr>
        <p:cxnSp>
          <p:nvCxnSpPr>
            <p:cNvPr id="423" name="Google Shape;423;p13"/>
            <p:cNvCxnSpPr/>
            <p:nvPr/>
          </p:nvCxnSpPr>
          <p:spPr>
            <a:xfrm>
              <a:off x="1235676" y="4201298"/>
              <a:ext cx="0" cy="3064475"/>
            </a:xfrm>
            <a:prstGeom prst="straightConnector1">
              <a:avLst/>
            </a:prstGeom>
            <a:noFill/>
            <a:ln w="76200" cap="flat" cmpd="sng">
              <a:solidFill>
                <a:srgbClr val="75757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4" name="Google Shape;424;p13"/>
            <p:cNvCxnSpPr/>
            <p:nvPr/>
          </p:nvCxnSpPr>
          <p:spPr>
            <a:xfrm flipH="1">
              <a:off x="1235677" y="5733535"/>
              <a:ext cx="2875829" cy="1"/>
            </a:xfrm>
            <a:prstGeom prst="straightConnector1">
              <a:avLst/>
            </a:prstGeom>
            <a:noFill/>
            <a:ln w="76200" cap="flat" cmpd="sng">
              <a:solidFill>
                <a:srgbClr val="75757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5" name="Google Shape;425;p13"/>
          <p:cNvGrpSpPr/>
          <p:nvPr/>
        </p:nvGrpSpPr>
        <p:grpSpPr>
          <a:xfrm>
            <a:off x="10979853" y="5325409"/>
            <a:ext cx="2875830" cy="3064475"/>
            <a:chOff x="1235676" y="4201298"/>
            <a:chExt cx="2875830" cy="3064475"/>
          </a:xfrm>
        </p:grpSpPr>
        <p:cxnSp>
          <p:nvCxnSpPr>
            <p:cNvPr id="426" name="Google Shape;426;p13"/>
            <p:cNvCxnSpPr/>
            <p:nvPr/>
          </p:nvCxnSpPr>
          <p:spPr>
            <a:xfrm>
              <a:off x="1235676" y="4201298"/>
              <a:ext cx="0" cy="3064475"/>
            </a:xfrm>
            <a:prstGeom prst="straightConnector1">
              <a:avLst/>
            </a:prstGeom>
            <a:noFill/>
            <a:ln w="76200" cap="flat" cmpd="sng">
              <a:solidFill>
                <a:srgbClr val="75757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7" name="Google Shape;427;p13"/>
            <p:cNvCxnSpPr/>
            <p:nvPr/>
          </p:nvCxnSpPr>
          <p:spPr>
            <a:xfrm flipH="1">
              <a:off x="1235677" y="5733535"/>
              <a:ext cx="2875829" cy="1"/>
            </a:xfrm>
            <a:prstGeom prst="straightConnector1">
              <a:avLst/>
            </a:prstGeom>
            <a:noFill/>
            <a:ln w="76200" cap="flat" cmpd="sng">
              <a:solidFill>
                <a:srgbClr val="75757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8" name="Google Shape;428;p13"/>
          <p:cNvSpPr txBox="1"/>
          <p:nvPr/>
        </p:nvSpPr>
        <p:spPr>
          <a:xfrm>
            <a:off x="1525447" y="9959545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Fase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9" name="Google Shape;429;p13"/>
          <p:cNvSpPr txBox="1"/>
          <p:nvPr/>
        </p:nvSpPr>
        <p:spPr>
          <a:xfrm>
            <a:off x="5891035" y="9539416"/>
            <a:ext cx="3895817" cy="82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 adelanta 90º respecto a la intensidad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0" name="Google Shape;430;p13"/>
          <p:cNvSpPr txBox="1"/>
          <p:nvPr/>
        </p:nvSpPr>
        <p:spPr>
          <a:xfrm>
            <a:off x="11485413" y="9539416"/>
            <a:ext cx="3641368" cy="82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 retrasa 90º respecto a la intensidad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Google Shape;431;p13"/>
          <p:cNvSpPr/>
          <p:nvPr/>
        </p:nvSpPr>
        <p:spPr>
          <a:xfrm>
            <a:off x="2660260" y="816047"/>
            <a:ext cx="9797874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Diagrama Fasorial RLC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Circuito Paralelo</a:t>
            </a:r>
            <a:endParaRPr sz="18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432" name="Google Shape;432;p13"/>
          <p:cNvCxnSpPr/>
          <p:nvPr/>
        </p:nvCxnSpPr>
        <p:spPr>
          <a:xfrm>
            <a:off x="755599" y="6895070"/>
            <a:ext cx="1904661" cy="0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3" name="Google Shape;433;p13"/>
          <p:cNvCxnSpPr/>
          <p:nvPr/>
        </p:nvCxnSpPr>
        <p:spPr>
          <a:xfrm>
            <a:off x="5891036" y="6857646"/>
            <a:ext cx="1904661" cy="0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4" name="Google Shape;434;p13"/>
          <p:cNvCxnSpPr/>
          <p:nvPr/>
        </p:nvCxnSpPr>
        <p:spPr>
          <a:xfrm>
            <a:off x="10988663" y="6837051"/>
            <a:ext cx="1904661" cy="0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5" name="Google Shape;435;p13"/>
          <p:cNvCxnSpPr/>
          <p:nvPr/>
        </p:nvCxnSpPr>
        <p:spPr>
          <a:xfrm>
            <a:off x="2660260" y="6895070"/>
            <a:ext cx="731778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6" name="Google Shape;436;p13"/>
          <p:cNvCxnSpPr/>
          <p:nvPr/>
        </p:nvCxnSpPr>
        <p:spPr>
          <a:xfrm flipH="1">
            <a:off x="5882228" y="6857647"/>
            <a:ext cx="8809" cy="1297965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7" name="Google Shape;437;p13"/>
          <p:cNvCxnSpPr/>
          <p:nvPr/>
        </p:nvCxnSpPr>
        <p:spPr>
          <a:xfrm rot="10800000">
            <a:off x="10971044" y="5613371"/>
            <a:ext cx="8809" cy="1200046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8" name="Google Shape;438;p13"/>
          <p:cNvSpPr txBox="1"/>
          <p:nvPr/>
        </p:nvSpPr>
        <p:spPr>
          <a:xfrm>
            <a:off x="894853" y="6474941"/>
            <a:ext cx="33363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</a:t>
            </a:r>
            <a:endParaRPr sz="1600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9" name="Google Shape;439;p13"/>
          <p:cNvSpPr txBox="1"/>
          <p:nvPr/>
        </p:nvSpPr>
        <p:spPr>
          <a:xfrm>
            <a:off x="2644656" y="6175832"/>
            <a:ext cx="14316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Resistencia</a:t>
            </a:r>
            <a:endParaRPr sz="1600" b="1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0" name="Google Shape;440;p13"/>
          <p:cNvSpPr txBox="1"/>
          <p:nvPr/>
        </p:nvSpPr>
        <p:spPr>
          <a:xfrm>
            <a:off x="5936102" y="6474941"/>
            <a:ext cx="33363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</a:t>
            </a:r>
            <a:endParaRPr sz="1600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1" name="Google Shape;441;p13"/>
          <p:cNvSpPr txBox="1"/>
          <p:nvPr/>
        </p:nvSpPr>
        <p:spPr>
          <a:xfrm>
            <a:off x="11038670" y="6403855"/>
            <a:ext cx="33363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</a:t>
            </a:r>
            <a:endParaRPr sz="1600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2" name="Google Shape;442;p13"/>
          <p:cNvSpPr txBox="1"/>
          <p:nvPr/>
        </p:nvSpPr>
        <p:spPr>
          <a:xfrm>
            <a:off x="5936102" y="7169934"/>
            <a:ext cx="14316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Inductiva</a:t>
            </a:r>
            <a:endParaRPr sz="1600" b="1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13"/>
          <p:cNvSpPr txBox="1"/>
          <p:nvPr/>
        </p:nvSpPr>
        <p:spPr>
          <a:xfrm>
            <a:off x="11108925" y="5657533"/>
            <a:ext cx="14316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Capacitiva</a:t>
            </a:r>
            <a:endParaRPr sz="1600" b="1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4" name="Google Shape;444;p13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5" name="Google Shape;445;p13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6" name="Google Shape;446;p13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4"/>
          <p:cNvSpPr/>
          <p:nvPr/>
        </p:nvSpPr>
        <p:spPr>
          <a:xfrm>
            <a:off x="738581" y="3331374"/>
            <a:ext cx="324960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Impedancias</a:t>
            </a:r>
            <a:endParaRPr sz="4000" b="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52" name="Google Shape;452;p14"/>
          <p:cNvSpPr/>
          <p:nvPr/>
        </p:nvSpPr>
        <p:spPr>
          <a:xfrm>
            <a:off x="6247985" y="3331374"/>
            <a:ext cx="26532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Corrientes</a:t>
            </a:r>
            <a:endParaRPr sz="4000" b="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53" name="Google Shape;453;p14"/>
          <p:cNvSpPr/>
          <p:nvPr/>
        </p:nvSpPr>
        <p:spPr>
          <a:xfrm>
            <a:off x="11161071" y="3540425"/>
            <a:ext cx="24817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Potencias</a:t>
            </a:r>
            <a:endParaRPr sz="4000" b="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454" name="Google Shape;454;p14"/>
          <p:cNvCxnSpPr/>
          <p:nvPr/>
        </p:nvCxnSpPr>
        <p:spPr>
          <a:xfrm>
            <a:off x="4783901" y="4387132"/>
            <a:ext cx="0" cy="6150381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14"/>
          <p:cNvCxnSpPr/>
          <p:nvPr/>
        </p:nvCxnSpPr>
        <p:spPr>
          <a:xfrm>
            <a:off x="10126139" y="4387132"/>
            <a:ext cx="0" cy="6150381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6" name="Google Shape;456;p14"/>
          <p:cNvSpPr txBox="1"/>
          <p:nvPr/>
        </p:nvSpPr>
        <p:spPr>
          <a:xfrm rot="-2506005">
            <a:off x="204932" y="6550738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Z</a:t>
            </a:r>
            <a:endParaRPr sz="2381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7" name="Google Shape;457;p14"/>
          <p:cNvSpPr/>
          <p:nvPr/>
        </p:nvSpPr>
        <p:spPr>
          <a:xfrm>
            <a:off x="2660260" y="816047"/>
            <a:ext cx="9797874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Diagrama Fasorial RLC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Circuito Paralelo</a:t>
            </a:r>
            <a:endParaRPr sz="28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458" name="Google Shape;458;p14"/>
          <p:cNvGrpSpPr/>
          <p:nvPr/>
        </p:nvGrpSpPr>
        <p:grpSpPr>
          <a:xfrm>
            <a:off x="806684" y="5652407"/>
            <a:ext cx="2916195" cy="2905667"/>
            <a:chOff x="806684" y="5652407"/>
            <a:chExt cx="2916195" cy="2905667"/>
          </a:xfrm>
        </p:grpSpPr>
        <p:sp>
          <p:nvSpPr>
            <p:cNvPr id="459" name="Google Shape;459;p14"/>
            <p:cNvSpPr/>
            <p:nvPr/>
          </p:nvSpPr>
          <p:spPr>
            <a:xfrm rot="-5400000">
              <a:off x="959396" y="5499695"/>
              <a:ext cx="2610771" cy="2916195"/>
            </a:xfrm>
            <a:prstGeom prst="rtTriangle">
              <a:avLst/>
            </a:prstGeom>
            <a:solidFill>
              <a:schemeClr val="lt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 rot="774951">
              <a:off x="1124353" y="7638916"/>
              <a:ext cx="790833" cy="841419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61" name="Google Shape;461;p14"/>
          <p:cNvGrpSpPr/>
          <p:nvPr/>
        </p:nvGrpSpPr>
        <p:grpSpPr>
          <a:xfrm>
            <a:off x="5853965" y="5652407"/>
            <a:ext cx="2916195" cy="2905667"/>
            <a:chOff x="806684" y="5652407"/>
            <a:chExt cx="2916195" cy="2905667"/>
          </a:xfrm>
        </p:grpSpPr>
        <p:sp>
          <p:nvSpPr>
            <p:cNvPr id="462" name="Google Shape;462;p14"/>
            <p:cNvSpPr/>
            <p:nvPr/>
          </p:nvSpPr>
          <p:spPr>
            <a:xfrm rot="-5400000">
              <a:off x="959396" y="5499695"/>
              <a:ext cx="2610771" cy="2916195"/>
            </a:xfrm>
            <a:prstGeom prst="rtTriangle">
              <a:avLst/>
            </a:prstGeom>
            <a:solidFill>
              <a:schemeClr val="lt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 rot="774951">
              <a:off x="1124353" y="7638916"/>
              <a:ext cx="790833" cy="841419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464" name="Google Shape;464;p14"/>
          <p:cNvGrpSpPr/>
          <p:nvPr/>
        </p:nvGrpSpPr>
        <p:grpSpPr>
          <a:xfrm>
            <a:off x="10726646" y="5601820"/>
            <a:ext cx="2916195" cy="2905667"/>
            <a:chOff x="806684" y="5652407"/>
            <a:chExt cx="2916195" cy="2905667"/>
          </a:xfrm>
        </p:grpSpPr>
        <p:sp>
          <p:nvSpPr>
            <p:cNvPr id="465" name="Google Shape;465;p14"/>
            <p:cNvSpPr/>
            <p:nvPr/>
          </p:nvSpPr>
          <p:spPr>
            <a:xfrm rot="-5400000">
              <a:off x="959396" y="5499695"/>
              <a:ext cx="2610771" cy="2916195"/>
            </a:xfrm>
            <a:prstGeom prst="rtTriangle">
              <a:avLst/>
            </a:prstGeom>
            <a:solidFill>
              <a:schemeClr val="lt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 rot="774951">
              <a:off x="1124353" y="7638916"/>
              <a:ext cx="790833" cy="841419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67" name="Google Shape;467;p14"/>
          <p:cNvSpPr txBox="1"/>
          <p:nvPr/>
        </p:nvSpPr>
        <p:spPr>
          <a:xfrm>
            <a:off x="690671" y="8417722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endParaRPr sz="2381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14"/>
          <p:cNvSpPr txBox="1"/>
          <p:nvPr/>
        </p:nvSpPr>
        <p:spPr>
          <a:xfrm rot="-2506005">
            <a:off x="5335892" y="6486179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IT</a:t>
            </a:r>
            <a:endParaRPr sz="2381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9" name="Google Shape;469;p14"/>
          <p:cNvSpPr txBox="1"/>
          <p:nvPr/>
        </p:nvSpPr>
        <p:spPr>
          <a:xfrm rot="-2506005">
            <a:off x="10001038" y="6107020"/>
            <a:ext cx="3336324" cy="82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S = V * I  </a:t>
            </a:r>
            <a:r>
              <a:rPr lang="es-ES" sz="2381" b="1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S = Z * I</a:t>
            </a:r>
            <a:r>
              <a:rPr lang="es-ES" sz="2381" b="1" baseline="30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S = </a:t>
            </a:r>
            <a:r>
              <a:rPr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√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P</a:t>
            </a:r>
            <a:r>
              <a:rPr lang="es-ES" sz="2381" b="1" baseline="30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* Q</a:t>
            </a:r>
            <a:r>
              <a:rPr lang="es-ES" sz="2381" b="1" baseline="30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381" b="1" baseline="30000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5293279" y="8507488"/>
            <a:ext cx="44822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IR</a:t>
            </a:r>
            <a:endParaRPr sz="2381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1" name="Google Shape;471;p14"/>
          <p:cNvSpPr/>
          <p:nvPr/>
        </p:nvSpPr>
        <p:spPr>
          <a:xfrm>
            <a:off x="6507561" y="7730363"/>
            <a:ext cx="3770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2" name="Google Shape;472;p14"/>
          <p:cNvSpPr/>
          <p:nvPr/>
        </p:nvSpPr>
        <p:spPr>
          <a:xfrm>
            <a:off x="1477656" y="7730363"/>
            <a:ext cx="3770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3" name="Google Shape;473;p14"/>
          <p:cNvSpPr/>
          <p:nvPr/>
        </p:nvSpPr>
        <p:spPr>
          <a:xfrm>
            <a:off x="11292175" y="7659515"/>
            <a:ext cx="3770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4" name="Google Shape;474;p14"/>
          <p:cNvSpPr txBox="1"/>
          <p:nvPr/>
        </p:nvSpPr>
        <p:spPr>
          <a:xfrm>
            <a:off x="10261368" y="8558075"/>
            <a:ext cx="44822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P = R * IR </a:t>
            </a:r>
            <a:r>
              <a:rPr lang="es-ES" sz="2381" b="1" baseline="30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381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5" name="Google Shape;475;p14"/>
          <p:cNvSpPr txBox="1"/>
          <p:nvPr/>
        </p:nvSpPr>
        <p:spPr>
          <a:xfrm rot="-5400000">
            <a:off x="7875900" y="6832390"/>
            <a:ext cx="2919858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IL  - IC</a:t>
            </a:r>
            <a:endParaRPr/>
          </a:p>
        </p:txBody>
      </p:sp>
      <p:sp>
        <p:nvSpPr>
          <p:cNvPr id="476" name="Google Shape;476;p14"/>
          <p:cNvSpPr txBox="1"/>
          <p:nvPr/>
        </p:nvSpPr>
        <p:spPr>
          <a:xfrm rot="-5400000">
            <a:off x="12082575" y="6301538"/>
            <a:ext cx="42093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Q = ( XL * IL </a:t>
            </a:r>
            <a:r>
              <a:rPr lang="es-ES" sz="2381" b="1" baseline="30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  <a:r>
              <a:rPr lang="es-ES" sz="24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( XC * IC </a:t>
            </a:r>
            <a:r>
              <a:rPr lang="es-ES" sz="2381" b="1" baseline="30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  <a:endParaRPr sz="2381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14"/>
          <p:cNvSpPr txBox="1"/>
          <p:nvPr/>
        </p:nvSpPr>
        <p:spPr>
          <a:xfrm rot="-5400000">
            <a:off x="1884875" y="6776702"/>
            <a:ext cx="4482238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XL-XC</a:t>
            </a:r>
            <a:endParaRPr sz="2381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8" name="Google Shape;478;p14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9" name="Google Shape;479;p14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0" name="Google Shape;480;p14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/>
          <p:nvPr/>
        </p:nvSpPr>
        <p:spPr>
          <a:xfrm>
            <a:off x="0" y="0"/>
            <a:ext cx="16335631" cy="12599988"/>
          </a:xfrm>
          <a:prstGeom prst="rect">
            <a:avLst/>
          </a:prstGeom>
          <a:solidFill>
            <a:srgbClr val="729D5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6" name="Google Shape;486;p15"/>
          <p:cNvSpPr/>
          <p:nvPr/>
        </p:nvSpPr>
        <p:spPr>
          <a:xfrm>
            <a:off x="1253855" y="451904"/>
            <a:ext cx="14684816" cy="11145406"/>
          </a:xfrm>
          <a:prstGeom prst="irregularSeal2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87" name="Google Shape;487;p15"/>
          <p:cNvGrpSpPr/>
          <p:nvPr/>
        </p:nvGrpSpPr>
        <p:grpSpPr>
          <a:xfrm>
            <a:off x="1753114" y="1541790"/>
            <a:ext cx="14185557" cy="8625016"/>
            <a:chOff x="1753114" y="1541790"/>
            <a:chExt cx="14185557" cy="8625016"/>
          </a:xfrm>
        </p:grpSpPr>
        <p:sp>
          <p:nvSpPr>
            <p:cNvPr id="488" name="Google Shape;488;p15"/>
            <p:cNvSpPr/>
            <p:nvPr/>
          </p:nvSpPr>
          <p:spPr>
            <a:xfrm>
              <a:off x="1753114" y="1541790"/>
              <a:ext cx="14185557" cy="8625016"/>
            </a:xfrm>
            <a:prstGeom prst="irregularSeal2">
              <a:avLst/>
            </a:prstGeom>
            <a:solidFill>
              <a:schemeClr val="l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275461" y="5239800"/>
              <a:ext cx="77847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6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POTENCIAS</a:t>
              </a:r>
              <a:endParaRPr sz="9600" b="1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15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1" name="Google Shape;491;p15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2" name="Google Shape;492;p15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6"/>
          <p:cNvSpPr/>
          <p:nvPr/>
        </p:nvSpPr>
        <p:spPr>
          <a:xfrm>
            <a:off x="5898602" y="398701"/>
            <a:ext cx="500489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POTENCIAS</a:t>
            </a:r>
            <a:endParaRPr sz="7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98" name="Google Shape;498;p16"/>
          <p:cNvSpPr txBox="1"/>
          <p:nvPr/>
        </p:nvSpPr>
        <p:spPr>
          <a:xfrm>
            <a:off x="4180381" y="2069316"/>
            <a:ext cx="12620132" cy="1018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P(w) = V * IT * cos</a:t>
            </a:r>
            <a:r>
              <a:rPr lang="es-ES" sz="9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φ</a:t>
            </a:r>
            <a:endParaRPr sz="9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P(w) = R * IR</a:t>
            </a:r>
            <a:r>
              <a:rPr lang="es-ES" sz="9600" b="1" baseline="30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endParaRPr sz="9600" b="1" baseline="30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Q(var) = (XL*IL</a:t>
            </a:r>
            <a:r>
              <a:rPr lang="es-ES" sz="9600" b="1" baseline="30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) - (XC*IC</a:t>
            </a:r>
            <a:r>
              <a:rPr lang="es-ES" sz="9600" b="1" baseline="30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)</a:t>
            </a:r>
            <a:endParaRPr sz="9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S(va) = V * 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S(va) = Z * I</a:t>
            </a:r>
            <a:r>
              <a:rPr lang="es-ES" sz="9600" b="1" baseline="30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endParaRPr sz="9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9" name="Google Shape;499;p16"/>
          <p:cNvSpPr/>
          <p:nvPr/>
        </p:nvSpPr>
        <p:spPr>
          <a:xfrm>
            <a:off x="3258608" y="2471350"/>
            <a:ext cx="617838" cy="691979"/>
          </a:xfrm>
          <a:prstGeom prst="diamond">
            <a:avLst/>
          </a:prstGeom>
          <a:solidFill>
            <a:schemeClr val="accent5"/>
          </a:solidFill>
          <a:ln w="19050" cap="rnd" cmpd="sng">
            <a:solidFill>
              <a:srgbClr val="8F22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0" name="Google Shape;500;p16"/>
          <p:cNvSpPr/>
          <p:nvPr/>
        </p:nvSpPr>
        <p:spPr>
          <a:xfrm>
            <a:off x="3258608" y="5954798"/>
            <a:ext cx="617838" cy="691979"/>
          </a:xfrm>
          <a:prstGeom prst="diamond">
            <a:avLst/>
          </a:prstGeom>
          <a:solidFill>
            <a:schemeClr val="accent5"/>
          </a:solidFill>
          <a:ln w="19050" cap="rnd" cmpd="sng">
            <a:solidFill>
              <a:srgbClr val="8F22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1" name="Google Shape;501;p16"/>
          <p:cNvSpPr/>
          <p:nvPr/>
        </p:nvSpPr>
        <p:spPr>
          <a:xfrm>
            <a:off x="3258608" y="9460642"/>
            <a:ext cx="617838" cy="691979"/>
          </a:xfrm>
          <a:prstGeom prst="diamond">
            <a:avLst/>
          </a:prstGeom>
          <a:solidFill>
            <a:schemeClr val="accent5"/>
          </a:solidFill>
          <a:ln w="19050" cap="rnd" cmpd="sng">
            <a:solidFill>
              <a:srgbClr val="8F22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2" name="Google Shape;502;p16"/>
          <p:cNvSpPr/>
          <p:nvPr/>
        </p:nvSpPr>
        <p:spPr>
          <a:xfrm rot="-5400000">
            <a:off x="-311122" y="2464200"/>
            <a:ext cx="449546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cap="none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Potencia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cap="none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Activa / Absorbida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Entrada / IN</a:t>
            </a:r>
            <a:endParaRPr sz="3600" b="0" cap="none">
              <a:solidFill>
                <a:srgbClr val="6217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6"/>
          <p:cNvSpPr/>
          <p:nvPr/>
        </p:nvSpPr>
        <p:spPr>
          <a:xfrm rot="-5400000">
            <a:off x="531547" y="10037652"/>
            <a:ext cx="304187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cap="none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Potencia Aparente</a:t>
            </a:r>
            <a:endParaRPr sz="3600" b="0" cap="none">
              <a:solidFill>
                <a:srgbClr val="6217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p16"/>
          <p:cNvCxnSpPr/>
          <p:nvPr/>
        </p:nvCxnSpPr>
        <p:spPr>
          <a:xfrm>
            <a:off x="4423719" y="5189838"/>
            <a:ext cx="8476735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5" name="Google Shape;505;p16"/>
          <p:cNvCxnSpPr/>
          <p:nvPr/>
        </p:nvCxnSpPr>
        <p:spPr>
          <a:xfrm>
            <a:off x="4423718" y="8876270"/>
            <a:ext cx="8476735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6" name="Google Shape;506;p16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7" name="Google Shape;507;p16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8" name="Google Shape;508;p16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6"/>
          <p:cNvSpPr/>
          <p:nvPr/>
        </p:nvSpPr>
        <p:spPr>
          <a:xfrm>
            <a:off x="5898602" y="398701"/>
            <a:ext cx="500489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POTENCIAS</a:t>
            </a:r>
            <a:endParaRPr sz="7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98" name="Google Shape;498;p16"/>
          <p:cNvSpPr txBox="1"/>
          <p:nvPr/>
        </p:nvSpPr>
        <p:spPr>
          <a:xfrm>
            <a:off x="4180380" y="2069316"/>
            <a:ext cx="13558979" cy="871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9600" b="1" dirty="0" err="1" smtClean="0">
                <a:solidFill>
                  <a:schemeClr val="dk1"/>
                </a:solidFill>
                <a:latin typeface="Aharoni"/>
                <a:cs typeface="Aharoni"/>
                <a:sym typeface="Aharoni"/>
              </a:rPr>
              <a:t>Cos</a:t>
            </a:r>
            <a:r>
              <a:rPr lang="el-GR" sz="9600" dirty="0" smtClean="0"/>
              <a:t>φ</a:t>
            </a:r>
            <a:r>
              <a:rPr lang="es-ES" sz="9600" b="1" dirty="0" smtClean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=</a:t>
            </a:r>
            <a:r>
              <a:rPr lang="es-ES" sz="9600" b="1" dirty="0" err="1" smtClean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PActiva</a:t>
            </a:r>
            <a:r>
              <a:rPr lang="es-ES" sz="9600" b="1" dirty="0" smtClean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/ </a:t>
            </a:r>
            <a:r>
              <a:rPr lang="es-ES" sz="9600" b="1" dirty="0" err="1" smtClean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SAparente</a:t>
            </a:r>
            <a:endParaRPr sz="9600" b="1" dirty="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9600" b="1" dirty="0">
              <a:solidFill>
                <a:schemeClr val="dk1"/>
              </a:solidFill>
              <a:latin typeface="Aharoni"/>
              <a:ea typeface="Trebuchet MS"/>
              <a:cs typeface="Aharoni"/>
              <a:sym typeface="Aharon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/>
            <a:r>
              <a:rPr lang="es-ES" sz="9600" b="1" dirty="0" smtClean="0">
                <a:solidFill>
                  <a:schemeClr val="dk1"/>
                </a:solidFill>
                <a:latin typeface="Aharoni"/>
                <a:cs typeface="Aharoni"/>
                <a:sym typeface="Aharoni"/>
              </a:rPr>
              <a:t>Tan</a:t>
            </a:r>
            <a:r>
              <a:rPr lang="el-GR" sz="9600" dirty="0" smtClean="0"/>
              <a:t>φ</a:t>
            </a:r>
            <a:r>
              <a:rPr lang="el-GR" sz="9600" b="1" dirty="0" smtClean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=</a:t>
            </a:r>
            <a:r>
              <a:rPr lang="es-ES" sz="9600" b="1" dirty="0" err="1" smtClean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Qreactiva</a:t>
            </a:r>
            <a:r>
              <a:rPr lang="es-ES" sz="9600" b="1" dirty="0" smtClean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/ </a:t>
            </a:r>
            <a:r>
              <a:rPr lang="es-ES" sz="9600" b="1" smtClean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PActiva</a:t>
            </a:r>
            <a:endParaRPr lang="es-ES" sz="9600" b="1" dirty="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499" name="Google Shape;499;p16"/>
          <p:cNvSpPr/>
          <p:nvPr/>
        </p:nvSpPr>
        <p:spPr>
          <a:xfrm>
            <a:off x="3258608" y="2471350"/>
            <a:ext cx="617838" cy="691979"/>
          </a:xfrm>
          <a:prstGeom prst="diamond">
            <a:avLst/>
          </a:prstGeom>
          <a:solidFill>
            <a:schemeClr val="accent5"/>
          </a:solidFill>
          <a:ln w="19050" cap="rnd" cmpd="sng">
            <a:solidFill>
              <a:srgbClr val="8F22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1" name="Google Shape;501;p16"/>
          <p:cNvSpPr/>
          <p:nvPr/>
        </p:nvSpPr>
        <p:spPr>
          <a:xfrm>
            <a:off x="3258608" y="9460642"/>
            <a:ext cx="617838" cy="691979"/>
          </a:xfrm>
          <a:prstGeom prst="diamond">
            <a:avLst/>
          </a:prstGeom>
          <a:solidFill>
            <a:schemeClr val="accent5"/>
          </a:solidFill>
          <a:ln w="19050" cap="rnd" cmpd="sng">
            <a:solidFill>
              <a:srgbClr val="8F22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2" name="Google Shape;502;p16"/>
          <p:cNvSpPr/>
          <p:nvPr/>
        </p:nvSpPr>
        <p:spPr>
          <a:xfrm rot="-5400000">
            <a:off x="-311122" y="3018218"/>
            <a:ext cx="44954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 smtClean="0">
                <a:solidFill>
                  <a:srgbClr val="62170C"/>
                </a:solidFill>
              </a:rPr>
              <a:t>Coseno Phi </a:t>
            </a:r>
            <a:endParaRPr dirty="0"/>
          </a:p>
        </p:txBody>
      </p:sp>
      <p:cxnSp>
        <p:nvCxnSpPr>
          <p:cNvPr id="504" name="Google Shape;504;p16"/>
          <p:cNvCxnSpPr/>
          <p:nvPr/>
        </p:nvCxnSpPr>
        <p:spPr>
          <a:xfrm>
            <a:off x="4423719" y="5189838"/>
            <a:ext cx="8476735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5" name="Google Shape;505;p16"/>
          <p:cNvCxnSpPr/>
          <p:nvPr/>
        </p:nvCxnSpPr>
        <p:spPr>
          <a:xfrm>
            <a:off x="4423718" y="8876270"/>
            <a:ext cx="8476735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6" name="Google Shape;506;p16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7" name="Google Shape;507;p16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8" name="Google Shape;508;p16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502;p16"/>
          <p:cNvSpPr/>
          <p:nvPr/>
        </p:nvSpPr>
        <p:spPr>
          <a:xfrm rot="-5400000">
            <a:off x="12023" y="9137497"/>
            <a:ext cx="44954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 smtClean="0">
                <a:solidFill>
                  <a:srgbClr val="62170C"/>
                </a:solidFill>
              </a:rPr>
              <a:t>Tangente Phi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2474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7"/>
          <p:cNvSpPr/>
          <p:nvPr/>
        </p:nvSpPr>
        <p:spPr>
          <a:xfrm>
            <a:off x="0" y="0"/>
            <a:ext cx="16335631" cy="12599988"/>
          </a:xfrm>
          <a:prstGeom prst="rect">
            <a:avLst/>
          </a:prstGeom>
          <a:solidFill>
            <a:srgbClr val="729D5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4" name="Google Shape;514;p17"/>
          <p:cNvSpPr/>
          <p:nvPr/>
        </p:nvSpPr>
        <p:spPr>
          <a:xfrm>
            <a:off x="1253855" y="451904"/>
            <a:ext cx="14684816" cy="11145406"/>
          </a:xfrm>
          <a:prstGeom prst="irregularSeal2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15" name="Google Shape;515;p17"/>
          <p:cNvGrpSpPr/>
          <p:nvPr/>
        </p:nvGrpSpPr>
        <p:grpSpPr>
          <a:xfrm>
            <a:off x="1753114" y="1541790"/>
            <a:ext cx="14185557" cy="8625016"/>
            <a:chOff x="1753114" y="1541790"/>
            <a:chExt cx="14185557" cy="8625016"/>
          </a:xfrm>
        </p:grpSpPr>
        <p:sp>
          <p:nvSpPr>
            <p:cNvPr id="516" name="Google Shape;516;p17"/>
            <p:cNvSpPr/>
            <p:nvPr/>
          </p:nvSpPr>
          <p:spPr>
            <a:xfrm>
              <a:off x="1753114" y="1541790"/>
              <a:ext cx="14185557" cy="8625016"/>
            </a:xfrm>
            <a:prstGeom prst="irregularSeal2">
              <a:avLst/>
            </a:prstGeom>
            <a:solidFill>
              <a:schemeClr val="l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3699762" y="5069500"/>
              <a:ext cx="89361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6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RESONANCIA</a:t>
              </a:r>
              <a:endParaRPr sz="9600" b="1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17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9" name="Google Shape;519;p17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0" name="Google Shape;520;p17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8"/>
          <p:cNvSpPr/>
          <p:nvPr/>
        </p:nvSpPr>
        <p:spPr>
          <a:xfrm>
            <a:off x="4915969" y="398701"/>
            <a:ext cx="697017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FRECUENCIA DE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RESONANCIA</a:t>
            </a:r>
            <a:endParaRPr sz="7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526" name="Google Shape;526;p18"/>
          <p:cNvSpPr/>
          <p:nvPr/>
        </p:nvSpPr>
        <p:spPr>
          <a:xfrm>
            <a:off x="1144709" y="2925310"/>
            <a:ext cx="13782253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Cuando un circuito en serie XL = XC esta en resonancia, se comporta como si existiera sola la resistencia 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6217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Para obtener resonancia se puede: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1- variar los valores de L y C para que XL y XC sean iguales;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62170C"/>
                </a:solidFill>
                <a:latin typeface="Arial"/>
                <a:ea typeface="Arial"/>
                <a:cs typeface="Arial"/>
                <a:sym typeface="Arial"/>
              </a:rPr>
              <a:t>2- teniendo los dos valores de L y C cualquiera, determinar la frecuencia a la cual XL = XC</a:t>
            </a:r>
            <a:endParaRPr sz="3600" b="0" cap="none">
              <a:solidFill>
                <a:srgbClr val="6217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8"/>
          <p:cNvSpPr txBox="1"/>
          <p:nvPr/>
        </p:nvSpPr>
        <p:spPr>
          <a:xfrm>
            <a:off x="5420147" y="7454747"/>
            <a:ext cx="6862469" cy="302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* PI * Hz * L = 1 / ( 2 * PI * Hz * C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(2 * PI * Hz ) 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1 / L * C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RAIZ ( 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( 2 * PI * Hz )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)  =  RAIZ ( 1 / L * C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* PI * Hz = RAIZ ( 1 / L * C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8" name="Google Shape;528;p18"/>
          <p:cNvSpPr/>
          <p:nvPr/>
        </p:nvSpPr>
        <p:spPr>
          <a:xfrm>
            <a:off x="2783878" y="11037259"/>
            <a:ext cx="88821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Hz = 1 / ( 2 * PI * RAIZ( L * C) )</a:t>
            </a: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4915969" y="7622481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0" name="Google Shape;530;p18"/>
          <p:cNvSpPr/>
          <p:nvPr/>
        </p:nvSpPr>
        <p:spPr>
          <a:xfrm>
            <a:off x="4946548" y="9328444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1" name="Google Shape;531;p18"/>
          <p:cNvSpPr/>
          <p:nvPr/>
        </p:nvSpPr>
        <p:spPr>
          <a:xfrm>
            <a:off x="4943615" y="8507243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2" name="Google Shape;532;p18"/>
          <p:cNvSpPr/>
          <p:nvPr/>
        </p:nvSpPr>
        <p:spPr>
          <a:xfrm>
            <a:off x="1616406" y="9375952"/>
            <a:ext cx="854945" cy="2204373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3" name="Google Shape;533;p18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4" name="Google Shape;534;p18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5" name="Google Shape;535;p18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1154478" y="3536493"/>
            <a:ext cx="120672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Reactancia Capacitiva </a:t>
            </a:r>
            <a:r>
              <a:rPr lang="es-ES" sz="7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Ω</a:t>
            </a:r>
            <a:endParaRPr sz="7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778277" y="10410478"/>
            <a:ext cx="1096432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XL = 2 * PI * Hz * L</a:t>
            </a:r>
            <a:endParaRPr sz="9600" b="1" baseline="30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778277" y="5835698"/>
            <a:ext cx="1524554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XC = (10</a:t>
            </a:r>
            <a:r>
              <a:rPr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^6)/(2 * PI * µF * Hz) </a:t>
            </a:r>
            <a:endParaRPr sz="9600" b="1" baseline="30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589420" y="8026430"/>
            <a:ext cx="1381339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Reactancia Inductiva – Bobina </a:t>
            </a:r>
            <a:r>
              <a:rPr lang="es-ES" sz="7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Ω</a:t>
            </a:r>
            <a:endParaRPr sz="7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367164" y="4706044"/>
            <a:ext cx="978655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la propiedad que tiene un capacitor para reducir la corriente en un circuito de corriente alterna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1367164" y="9195981"/>
            <a:ext cx="978655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la oposición que ofrece una bobina en corriente alterna a un voltaje.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1310682" y="143543"/>
            <a:ext cx="657292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Resistencias </a:t>
            </a:r>
            <a:r>
              <a:rPr lang="es-ES" sz="7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Ω</a:t>
            </a:r>
            <a:endParaRPr sz="7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1367164" y="1259079"/>
            <a:ext cx="1465665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Disipan energía en forma de calor, son elementos pasivos.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serie se suman y en paralelo se aplica la fórmula: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1/[(1/R1)+(1/R2)+(1/RN)]</a:t>
            </a:r>
            <a:endParaRPr sz="32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2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9"/>
          <p:cNvSpPr/>
          <p:nvPr/>
        </p:nvSpPr>
        <p:spPr>
          <a:xfrm>
            <a:off x="0" y="0"/>
            <a:ext cx="16335631" cy="12599988"/>
          </a:xfrm>
          <a:prstGeom prst="rect">
            <a:avLst/>
          </a:prstGeom>
          <a:solidFill>
            <a:srgbClr val="729D5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1" name="Google Shape;541;p19"/>
          <p:cNvSpPr/>
          <p:nvPr/>
        </p:nvSpPr>
        <p:spPr>
          <a:xfrm>
            <a:off x="1253855" y="451904"/>
            <a:ext cx="14684816" cy="11145406"/>
          </a:xfrm>
          <a:prstGeom prst="irregularSeal2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42" name="Google Shape;542;p19"/>
          <p:cNvGrpSpPr/>
          <p:nvPr/>
        </p:nvGrpSpPr>
        <p:grpSpPr>
          <a:xfrm>
            <a:off x="1753114" y="1541790"/>
            <a:ext cx="14185557" cy="8625016"/>
            <a:chOff x="1753114" y="1541790"/>
            <a:chExt cx="14185557" cy="8625016"/>
          </a:xfrm>
        </p:grpSpPr>
        <p:sp>
          <p:nvSpPr>
            <p:cNvPr id="543" name="Google Shape;543;p19"/>
            <p:cNvSpPr/>
            <p:nvPr/>
          </p:nvSpPr>
          <p:spPr>
            <a:xfrm>
              <a:off x="1753114" y="1541790"/>
              <a:ext cx="14185557" cy="8625016"/>
            </a:xfrm>
            <a:prstGeom prst="irregularSeal2">
              <a:avLst/>
            </a:prstGeom>
            <a:solidFill>
              <a:schemeClr val="l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3866800" y="5239800"/>
              <a:ext cx="90669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6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CORRECCIÓN</a:t>
              </a:r>
              <a:endParaRPr sz="9600" b="1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19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6" name="Google Shape;546;p19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7" name="Google Shape;547;p19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0"/>
          <p:cNvSpPr/>
          <p:nvPr/>
        </p:nvSpPr>
        <p:spPr>
          <a:xfrm>
            <a:off x="1276649" y="224581"/>
            <a:ext cx="1424880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CORRECCIÓN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FACTOR DE POTENCIA</a:t>
            </a:r>
            <a:endParaRPr sz="7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819344" y="2718513"/>
            <a:ext cx="15981169" cy="1000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Q</a:t>
            </a:r>
            <a:r>
              <a:rPr lang="es-ES" sz="24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condensador</a:t>
            </a:r>
            <a:r>
              <a:rPr lang="es-ES" sz="32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= P * (tg</a:t>
            </a:r>
            <a:r>
              <a:rPr lang="es-ES" sz="9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r>
              <a:rPr lang="es-ES" sz="32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inicial </a:t>
            </a: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- tg</a:t>
            </a:r>
            <a:r>
              <a:rPr lang="es-ES" sz="9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r>
              <a:rPr lang="es-ES" sz="32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final</a:t>
            </a: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)</a:t>
            </a:r>
            <a:endParaRPr sz="96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Tg</a:t>
            </a:r>
            <a:r>
              <a:rPr lang="es-ES" sz="9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= Q / 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Q</a:t>
            </a:r>
            <a:r>
              <a:rPr lang="es-ES" sz="20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corregido</a:t>
            </a: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según UTE: 23º </a:t>
            </a:r>
            <a:endParaRPr sz="3600" b="1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Equivale a 0,92 coseno.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Equivale a 0,425 tangente.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Q</a:t>
            </a:r>
            <a:r>
              <a:rPr lang="es-ES" sz="20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inicial</a:t>
            </a: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= V * I * sen</a:t>
            </a:r>
            <a:r>
              <a:rPr lang="es-ES" sz="9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φ </a:t>
            </a:r>
            <a:r>
              <a:rPr lang="es-ES" sz="72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| |  (XL-XC) * I</a:t>
            </a:r>
            <a:r>
              <a:rPr lang="es-ES" sz="7200" b="1" baseline="30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accent5"/>
                </a:solidFill>
                <a:latin typeface="Aharoni"/>
                <a:ea typeface="Aharoni"/>
                <a:cs typeface="Aharoni"/>
                <a:sym typeface="Aharoni"/>
              </a:rPr>
              <a:t>*No hay que poner condensadores después del variador de frecuencia.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accent5"/>
                </a:solidFill>
                <a:latin typeface="Aharoni"/>
                <a:ea typeface="Aharoni"/>
                <a:cs typeface="Aharoni"/>
                <a:sym typeface="Aharoni"/>
              </a:rPr>
              <a:t>*Los condensadores se venden en VAR pero dependen de la frecuencia.</a:t>
            </a:r>
            <a:endParaRPr/>
          </a:p>
        </p:txBody>
      </p:sp>
      <p:cxnSp>
        <p:nvCxnSpPr>
          <p:cNvPr id="554" name="Google Shape;554;p20"/>
          <p:cNvCxnSpPr/>
          <p:nvPr/>
        </p:nvCxnSpPr>
        <p:spPr>
          <a:xfrm>
            <a:off x="1276649" y="4423719"/>
            <a:ext cx="13452604" cy="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1"/>
          <p:cNvSpPr/>
          <p:nvPr/>
        </p:nvSpPr>
        <p:spPr>
          <a:xfrm>
            <a:off x="1276649" y="224581"/>
            <a:ext cx="1424880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CORRECCIÓN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FACTOR DE POTENCIA</a:t>
            </a:r>
            <a:endParaRPr sz="7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560" name="Google Shape;560;p21"/>
          <p:cNvGrpSpPr/>
          <p:nvPr/>
        </p:nvGrpSpPr>
        <p:grpSpPr>
          <a:xfrm>
            <a:off x="1031460" y="4139510"/>
            <a:ext cx="11022227" cy="6351373"/>
            <a:chOff x="2323070" y="3237470"/>
            <a:chExt cx="11022227" cy="6351373"/>
          </a:xfrm>
        </p:grpSpPr>
        <p:sp>
          <p:nvSpPr>
            <p:cNvPr id="561" name="Google Shape;561;p21"/>
            <p:cNvSpPr/>
            <p:nvPr/>
          </p:nvSpPr>
          <p:spPr>
            <a:xfrm>
              <a:off x="2323070" y="5486400"/>
              <a:ext cx="2075935" cy="2075935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62" name="Google Shape;562;p21"/>
            <p:cNvSpPr txBox="1"/>
            <p:nvPr/>
          </p:nvSpPr>
          <p:spPr>
            <a:xfrm rot="5400000">
              <a:off x="2866766" y="5863107"/>
              <a:ext cx="98854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600" b="1">
                  <a:solidFill>
                    <a:srgbClr val="6C911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</a:t>
              </a:r>
              <a:endParaRPr sz="9600" b="1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563" name="Google Shape;563;p21"/>
            <p:cNvCxnSpPr>
              <a:stCxn id="561" idx="0"/>
            </p:cNvCxnSpPr>
            <p:nvPr/>
          </p:nvCxnSpPr>
          <p:spPr>
            <a:xfrm rot="10800000">
              <a:off x="3361037" y="4275300"/>
              <a:ext cx="0" cy="121110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4" name="Google Shape;564;p21"/>
            <p:cNvCxnSpPr/>
            <p:nvPr/>
          </p:nvCxnSpPr>
          <p:spPr>
            <a:xfrm rot="10800000">
              <a:off x="3361036" y="7587050"/>
              <a:ext cx="2" cy="1210962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5" name="Google Shape;565;p21"/>
            <p:cNvCxnSpPr/>
            <p:nvPr/>
          </p:nvCxnSpPr>
          <p:spPr>
            <a:xfrm rot="10800000">
              <a:off x="6553199" y="4275438"/>
              <a:ext cx="0" cy="202535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6" name="Google Shape;566;p21"/>
            <p:cNvCxnSpPr/>
            <p:nvPr/>
          </p:nvCxnSpPr>
          <p:spPr>
            <a:xfrm rot="10800000">
              <a:off x="6553199" y="6969211"/>
              <a:ext cx="0" cy="1804089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7" name="Google Shape;567;p21"/>
            <p:cNvSpPr/>
            <p:nvPr/>
          </p:nvSpPr>
          <p:spPr>
            <a:xfrm>
              <a:off x="8401049" y="3237470"/>
              <a:ext cx="4944248" cy="6351373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568" name="Google Shape;568;p21"/>
            <p:cNvCxnSpPr/>
            <p:nvPr/>
          </p:nvCxnSpPr>
          <p:spPr>
            <a:xfrm rot="10800000">
              <a:off x="3361037" y="4275438"/>
              <a:ext cx="5040013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9" name="Google Shape;569;p21"/>
            <p:cNvCxnSpPr/>
            <p:nvPr/>
          </p:nvCxnSpPr>
          <p:spPr>
            <a:xfrm rot="10800000">
              <a:off x="3361037" y="8773300"/>
              <a:ext cx="5040013" cy="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0" name="Google Shape;570;p21"/>
            <p:cNvCxnSpPr/>
            <p:nvPr/>
          </p:nvCxnSpPr>
          <p:spPr>
            <a:xfrm flipH="1">
              <a:off x="5986847" y="6357549"/>
              <a:ext cx="1132703" cy="412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1" name="Google Shape;571;p21"/>
            <p:cNvCxnSpPr/>
            <p:nvPr/>
          </p:nvCxnSpPr>
          <p:spPr>
            <a:xfrm flipH="1">
              <a:off x="6009419" y="6904208"/>
              <a:ext cx="1132703" cy="4120"/>
            </a:xfrm>
            <a:prstGeom prst="straightConnector1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2" name="Google Shape;572;p21"/>
            <p:cNvSpPr txBox="1"/>
            <p:nvPr/>
          </p:nvSpPr>
          <p:spPr>
            <a:xfrm>
              <a:off x="3511552" y="3307419"/>
              <a:ext cx="530988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800">
                  <a:solidFill>
                    <a:srgbClr val="6C911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7A           10A</a:t>
              </a:r>
              <a:endParaRPr sz="48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3417988" y="9076852"/>
              <a:ext cx="207140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6C911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COS</a:t>
              </a:r>
              <a:r>
                <a:rPr lang="es-ES" sz="2400" b="1">
                  <a:solidFill>
                    <a:srgbClr val="6C911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φ = 0,92</a:t>
              </a:r>
              <a:endParaRPr sz="24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74" name="Google Shape;574;p21"/>
            <p:cNvSpPr/>
            <p:nvPr/>
          </p:nvSpPr>
          <p:spPr>
            <a:xfrm rot="-5400000">
              <a:off x="5554874" y="7521093"/>
              <a:ext cx="14356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6C911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1105 VAR</a:t>
              </a:r>
              <a:endParaRPr sz="24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75" name="Google Shape;575;p21"/>
          <p:cNvSpPr txBox="1"/>
          <p:nvPr/>
        </p:nvSpPr>
        <p:spPr>
          <a:xfrm rot="-5400000">
            <a:off x="6124421" y="6161033"/>
            <a:ext cx="696921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CARGA Z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COS</a:t>
            </a:r>
            <a:r>
              <a:rPr lang="es-ES" sz="7200" b="1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rPr>
              <a:t> φ = 0,67</a:t>
            </a:r>
            <a:endParaRPr sz="7200">
              <a:solidFill>
                <a:srgbClr val="6C911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6" name="Google Shape;576;p21"/>
          <p:cNvSpPr/>
          <p:nvPr/>
        </p:nvSpPr>
        <p:spPr>
          <a:xfrm>
            <a:off x="409626" y="11209975"/>
            <a:ext cx="12717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S Corregido = P / cos</a:t>
            </a:r>
            <a:r>
              <a:rPr lang="es-ES" sz="2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4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φ   \\        </a:t>
            </a:r>
            <a:r>
              <a:rPr lang="es-ES" sz="2400">
                <a:solidFill>
                  <a:schemeClr val="dk1"/>
                </a:solidFill>
                <a:highlight>
                  <a:srgbClr val="FFFFFF"/>
                </a:highlight>
                <a:latin typeface="Aharoni"/>
                <a:ea typeface="Aharoni"/>
                <a:cs typeface="Aharoni"/>
                <a:sym typeface="Aharoni"/>
              </a:rPr>
              <a:t>Scorregida = √( P² + Q² )</a:t>
            </a:r>
            <a:endParaRPr sz="2400" b="1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Q Corregido =  RAIZ( S</a:t>
            </a:r>
            <a:r>
              <a:rPr lang="es-ES" sz="2400" b="1" baseline="30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lang="es-ES" sz="24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– P</a:t>
            </a:r>
            <a:r>
              <a:rPr lang="es-ES" sz="2400" b="1" baseline="30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lang="es-ES" sz="24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)    \\      </a:t>
            </a:r>
            <a:r>
              <a:rPr lang="es-ES" sz="2400">
                <a:solidFill>
                  <a:schemeClr val="dk1"/>
                </a:solidFill>
                <a:highlight>
                  <a:srgbClr val="FFFFFF"/>
                </a:highlight>
                <a:latin typeface="Aharoni"/>
                <a:ea typeface="Aharoni"/>
                <a:cs typeface="Aharoni"/>
                <a:sym typeface="Aharoni"/>
              </a:rPr>
              <a:t>Q corregida = Q inicial - Q condensador</a:t>
            </a:r>
            <a:r>
              <a:rPr lang="es-ES" sz="24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 Final = S Corregido / VT</a:t>
            </a:r>
            <a:endParaRPr/>
          </a:p>
        </p:txBody>
      </p:sp>
      <p:sp>
        <p:nvSpPr>
          <p:cNvPr id="577" name="Google Shape;577;p21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8" name="Google Shape;578;p21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9" name="Google Shape;579;p21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2"/>
          <p:cNvSpPr/>
          <p:nvPr/>
        </p:nvSpPr>
        <p:spPr>
          <a:xfrm>
            <a:off x="0" y="0"/>
            <a:ext cx="16335631" cy="12599988"/>
          </a:xfrm>
          <a:prstGeom prst="rect">
            <a:avLst/>
          </a:prstGeom>
          <a:solidFill>
            <a:srgbClr val="729D5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5" name="Google Shape;585;p22"/>
          <p:cNvSpPr/>
          <p:nvPr/>
        </p:nvSpPr>
        <p:spPr>
          <a:xfrm>
            <a:off x="439537" y="316020"/>
            <a:ext cx="15345547" cy="11967947"/>
          </a:xfrm>
          <a:prstGeom prst="irregularSeal2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86" name="Google Shape;586;p22"/>
          <p:cNvGrpSpPr/>
          <p:nvPr/>
        </p:nvGrpSpPr>
        <p:grpSpPr>
          <a:xfrm>
            <a:off x="514333" y="-1842705"/>
            <a:ext cx="16299644" cy="17375284"/>
            <a:chOff x="696070" y="-655727"/>
            <a:chExt cx="16299644" cy="13020050"/>
          </a:xfrm>
        </p:grpSpPr>
        <p:sp>
          <p:nvSpPr>
            <p:cNvPr id="587" name="Google Shape;587;p22"/>
            <p:cNvSpPr/>
            <p:nvPr/>
          </p:nvSpPr>
          <p:spPr>
            <a:xfrm rot="1221091">
              <a:off x="1753114" y="1541790"/>
              <a:ext cx="14185557" cy="8625016"/>
            </a:xfrm>
            <a:prstGeom prst="irregularSeal2">
              <a:avLst/>
            </a:prstGeom>
            <a:solidFill>
              <a:schemeClr val="l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4095237" y="4025600"/>
              <a:ext cx="7693200" cy="3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Escuela Técnica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0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Arroyo Seco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Mantenimiento Industrial TD2</a:t>
              </a:r>
              <a:endParaRPr sz="4000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000" b="1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Uruguay – Montevideo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22">
            <a:hlinkClick r:id="" action="ppaction://hlinkshowjump?jump=firstslide"/>
          </p:cNvPr>
          <p:cNvSpPr/>
          <p:nvPr/>
        </p:nvSpPr>
        <p:spPr>
          <a:xfrm>
            <a:off x="15433019" y="11840522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0" name="Google Shape;590;p22">
            <a:hlinkClick r:id="" action="ppaction://hlinkshowjump?jump=previousslide"/>
          </p:cNvPr>
          <p:cNvSpPr/>
          <p:nvPr/>
        </p:nvSpPr>
        <p:spPr>
          <a:xfrm>
            <a:off x="14684197" y="11820050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1095818" y="3912291"/>
            <a:ext cx="594104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Frecuencia </a:t>
            </a:r>
            <a:r>
              <a:rPr lang="es-ES" sz="7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Hz</a:t>
            </a:r>
            <a:endParaRPr sz="7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1248514" y="5923856"/>
            <a:ext cx="1524554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F = </a:t>
            </a:r>
            <a:r>
              <a:rPr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ω</a:t>
            </a:r>
            <a:r>
              <a:rPr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/ ( 2 * </a:t>
            </a:r>
            <a:r>
              <a:rPr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π </a:t>
            </a:r>
            <a:r>
              <a:rPr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) </a:t>
            </a:r>
            <a:endParaRPr sz="9600" b="1" baseline="30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848314" y="7825913"/>
            <a:ext cx="1237710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Valor Pico  vs   Valor Eficaz </a:t>
            </a:r>
            <a:r>
              <a:rPr lang="es-ES" sz="7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endParaRPr sz="7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1329713" y="4972189"/>
            <a:ext cx="1213901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Número de repeticiones por unidad de tiempo. 50Hz significa que en un segundo se repiten 50 veces el ciclo. 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1329713" y="9088448"/>
            <a:ext cx="1260870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valor eficaz es el valor cuadrático, sirve para estudiar las formas de las ondas.  Si nos dan valor pico se divide por raíz de dos o de tres según sea monofásico o trifásico para sacar el valor eficaz. Cuando medimos red o tomamos valores con carga estamos utilizando el valor eficaz.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1329713" y="93749"/>
            <a:ext cx="903805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Velocidad Angular </a:t>
            </a:r>
            <a:r>
              <a:rPr lang="es-ES" sz="7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ω</a:t>
            </a:r>
            <a:endParaRPr sz="7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1383091" y="1449806"/>
            <a:ext cx="146566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velocidad angular es la variación del ángulo sobre la variación del tiempo.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el movimiento circular uniforme la velocidad angular es constante, onda sinusoidal.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1434515" y="2221961"/>
            <a:ext cx="1524554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ω</a:t>
            </a: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= F </a:t>
            </a:r>
            <a:r>
              <a:rPr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r>
              <a:rPr lang="es-ES" sz="96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2 * </a:t>
            </a:r>
            <a:r>
              <a:rPr lang="es-ES" sz="9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π</a:t>
            </a:r>
            <a:endParaRPr sz="9600" b="1" baseline="30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177" name="Google Shape;177;p3"/>
          <p:cNvGrpSpPr/>
          <p:nvPr/>
        </p:nvGrpSpPr>
        <p:grpSpPr>
          <a:xfrm>
            <a:off x="1417424" y="11030328"/>
            <a:ext cx="12139011" cy="1569660"/>
            <a:chOff x="-1817010" y="3558639"/>
            <a:chExt cx="12139011" cy="1569660"/>
          </a:xfrm>
        </p:grpSpPr>
        <p:sp>
          <p:nvSpPr>
            <p:cNvPr id="178" name="Google Shape;178;p3"/>
            <p:cNvSpPr txBox="1"/>
            <p:nvPr/>
          </p:nvSpPr>
          <p:spPr>
            <a:xfrm>
              <a:off x="-1817010" y="3558639"/>
              <a:ext cx="1213901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600" b="1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V</a:t>
              </a:r>
              <a:r>
                <a:rPr lang="es-ES" sz="3600" b="1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eficaz</a:t>
              </a:r>
              <a:r>
                <a:rPr lang="es-ES" sz="9600" b="1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 = V</a:t>
              </a:r>
              <a:r>
                <a:rPr lang="es-ES" sz="4400" b="1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pico</a:t>
              </a:r>
              <a:r>
                <a:rPr lang="es-ES" sz="9600" b="1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 /    2</a:t>
              </a:r>
              <a:endParaRPr sz="9600" b="1" baseline="30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cxnSp>
          <p:nvCxnSpPr>
            <p:cNvPr id="179" name="Google Shape;179;p3"/>
            <p:cNvCxnSpPr/>
            <p:nvPr/>
          </p:nvCxnSpPr>
          <p:spPr>
            <a:xfrm>
              <a:off x="4884696" y="3683051"/>
              <a:ext cx="407772" cy="1248384"/>
            </a:xfrm>
            <a:prstGeom prst="straightConnector1">
              <a:avLst/>
            </a:prstGeom>
            <a:noFill/>
            <a:ln w="1270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3"/>
            <p:cNvCxnSpPr/>
            <p:nvPr/>
          </p:nvCxnSpPr>
          <p:spPr>
            <a:xfrm rot="10800000" flipH="1">
              <a:off x="5292468" y="3633629"/>
              <a:ext cx="469557" cy="1253808"/>
            </a:xfrm>
            <a:prstGeom prst="straightConnector1">
              <a:avLst/>
            </a:prstGeom>
            <a:noFill/>
            <a:ln w="1270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3"/>
            <p:cNvCxnSpPr/>
            <p:nvPr/>
          </p:nvCxnSpPr>
          <p:spPr>
            <a:xfrm>
              <a:off x="5737311" y="3658343"/>
              <a:ext cx="1551550" cy="24708"/>
            </a:xfrm>
            <a:prstGeom prst="straightConnector1">
              <a:avLst/>
            </a:prstGeom>
            <a:noFill/>
            <a:ln w="1270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2" name="Google Shape;182;p3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3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3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/>
          <p:nvPr/>
        </p:nvSpPr>
        <p:spPr>
          <a:xfrm>
            <a:off x="2327992" y="499959"/>
            <a:ext cx="1179965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DESARROLLO DE TRIFÁSICA</a:t>
            </a:r>
            <a:endParaRPr sz="6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5469575" y="381797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a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b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– 2ab * coseno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4965397" y="3985706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4995976" y="5691669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4993043" y="4870468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2541595" y="7239767"/>
            <a:ext cx="1203303" cy="327714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4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4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4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5469575" y="4407633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a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b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– 2ab * 120º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5469575" y="5196110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a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b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– 2ab * - (1/2)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5518922" y="604770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a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b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( 2ab * 1 ) / 2 )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4"/>
          <p:cNvSpPr txBox="1"/>
          <p:nvPr/>
        </p:nvSpPr>
        <p:spPr>
          <a:xfrm>
            <a:off x="5518921" y="6770726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a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b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ab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1" y="9632454"/>
            <a:ext cx="16800512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VL = RAIZ(3) * VF</a:t>
            </a:r>
            <a:endParaRPr sz="7000" b="1" baseline="30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5469575" y="749067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VF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VF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VF * VF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5518920" y="8288150"/>
            <a:ext cx="8111831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3 * VF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  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🡪     VL = RAIZ(3)*VF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4983581" y="6879177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4961358" y="7891596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3731741" y="3286897"/>
            <a:ext cx="1552927" cy="6345557"/>
          </a:xfrm>
          <a:prstGeom prst="leftBracket">
            <a:avLst>
              <a:gd name="adj" fmla="val 8333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2327992" y="1544013"/>
            <a:ext cx="117996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TRIGONOMETRÍA OCTOSÁNGULO – TEOREMA COSENO</a:t>
            </a:r>
            <a:endParaRPr sz="28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209" name="Google Shape;209;p4"/>
          <p:cNvGrpSpPr/>
          <p:nvPr/>
        </p:nvGrpSpPr>
        <p:grpSpPr>
          <a:xfrm>
            <a:off x="11400391" y="4047268"/>
            <a:ext cx="2423384" cy="3037012"/>
            <a:chOff x="13728269" y="6813355"/>
            <a:chExt cx="2423384" cy="3037012"/>
          </a:xfrm>
        </p:grpSpPr>
        <p:cxnSp>
          <p:nvCxnSpPr>
            <p:cNvPr id="210" name="Google Shape;210;p4"/>
            <p:cNvCxnSpPr/>
            <p:nvPr/>
          </p:nvCxnSpPr>
          <p:spPr>
            <a:xfrm>
              <a:off x="14825002" y="8687276"/>
              <a:ext cx="1112029" cy="1163091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211" name="Google Shape;211;p4"/>
            <p:cNvGrpSpPr/>
            <p:nvPr/>
          </p:nvGrpSpPr>
          <p:grpSpPr>
            <a:xfrm>
              <a:off x="13728269" y="6813355"/>
              <a:ext cx="2423384" cy="2936029"/>
              <a:chOff x="11269362" y="3575056"/>
              <a:chExt cx="2423384" cy="2936029"/>
            </a:xfrm>
          </p:grpSpPr>
          <p:cxnSp>
            <p:nvCxnSpPr>
              <p:cNvPr id="212" name="Google Shape;212;p4"/>
              <p:cNvCxnSpPr>
                <a:stCxn id="199" idx="3"/>
                <a:endCxn id="190" idx="3"/>
              </p:cNvCxnSpPr>
              <p:nvPr/>
            </p:nvCxnSpPr>
            <p:spPr>
              <a:xfrm rot="10800000">
                <a:off x="12201015" y="3575056"/>
                <a:ext cx="0" cy="13782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flipH="1">
                <a:off x="11269362" y="5428416"/>
                <a:ext cx="1062683" cy="1082669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14" name="Google Shape;214;p4"/>
              <p:cNvSpPr/>
              <p:nvPr/>
            </p:nvSpPr>
            <p:spPr>
              <a:xfrm rot="8023519">
                <a:off x="11837090" y="4999953"/>
                <a:ext cx="1013254" cy="1079057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27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8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15" name="Google Shape;215;p4"/>
              <p:cNvSpPr txBox="1"/>
              <p:nvPr/>
            </p:nvSpPr>
            <p:spPr>
              <a:xfrm rot="-2647526">
                <a:off x="11403858" y="5272049"/>
                <a:ext cx="1180132" cy="458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38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VF</a:t>
                </a:r>
                <a:endParaRPr sz="238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16" name="Google Shape;216;p4"/>
              <p:cNvSpPr txBox="1"/>
              <p:nvPr/>
            </p:nvSpPr>
            <p:spPr>
              <a:xfrm rot="2651690">
                <a:off x="12519733" y="5688164"/>
                <a:ext cx="1180132" cy="458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38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VF</a:t>
                </a:r>
                <a:endParaRPr sz="238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17" name="Google Shape;217;p4"/>
              <p:cNvSpPr txBox="1"/>
              <p:nvPr/>
            </p:nvSpPr>
            <p:spPr>
              <a:xfrm>
                <a:off x="12083371" y="5644864"/>
                <a:ext cx="118013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120º</a:t>
                </a:r>
                <a:endParaRPr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/>
          <p:nvPr/>
        </p:nvSpPr>
        <p:spPr>
          <a:xfrm>
            <a:off x="2327992" y="499959"/>
            <a:ext cx="1179965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DESARROLLO DE BIFASICA</a:t>
            </a:r>
            <a:endParaRPr sz="6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23" name="Google Shape;223;p5"/>
          <p:cNvSpPr txBox="1"/>
          <p:nvPr/>
        </p:nvSpPr>
        <p:spPr>
          <a:xfrm>
            <a:off x="5469575" y="381797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a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b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4965397" y="3985706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4995976" y="5691669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5"/>
          <p:cNvSpPr/>
          <p:nvPr/>
        </p:nvSpPr>
        <p:spPr>
          <a:xfrm>
            <a:off x="4993043" y="4870468"/>
            <a:ext cx="343969" cy="651285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2541595" y="7239767"/>
            <a:ext cx="1203303" cy="327714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5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5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5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5469575" y="4407633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VF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+ VF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5469575" y="5196110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2 * VF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5518922" y="6047702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 = RAIZ( 2 * VF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5518921" y="6770726"/>
            <a:ext cx="6862469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VL = RAIZ(2) * RAIZ(VF</a:t>
            </a:r>
            <a:r>
              <a:rPr lang="es-ES" sz="2381" b="1" baseline="30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1" y="9632454"/>
            <a:ext cx="16800512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VL = RAIZ(2) * VF</a:t>
            </a:r>
            <a:endParaRPr sz="7000" b="1" baseline="30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3731741" y="3286897"/>
            <a:ext cx="1552927" cy="4423719"/>
          </a:xfrm>
          <a:prstGeom prst="leftBracket">
            <a:avLst>
              <a:gd name="adj" fmla="val 8333"/>
            </a:avLst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2327992" y="1544013"/>
            <a:ext cx="117996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TRIGONOMETRÍA</a:t>
            </a:r>
            <a:endParaRPr sz="28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238" name="Google Shape;238;p5"/>
          <p:cNvGrpSpPr/>
          <p:nvPr/>
        </p:nvGrpSpPr>
        <p:grpSpPr>
          <a:xfrm>
            <a:off x="10757840" y="3499543"/>
            <a:ext cx="2423384" cy="2564738"/>
            <a:chOff x="13728269" y="7285629"/>
            <a:chExt cx="2423384" cy="2564738"/>
          </a:xfrm>
        </p:grpSpPr>
        <p:cxnSp>
          <p:nvCxnSpPr>
            <p:cNvPr id="239" name="Google Shape;239;p5"/>
            <p:cNvCxnSpPr/>
            <p:nvPr/>
          </p:nvCxnSpPr>
          <p:spPr>
            <a:xfrm>
              <a:off x="14825002" y="8687276"/>
              <a:ext cx="1112029" cy="1163091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240" name="Google Shape;240;p5"/>
            <p:cNvGrpSpPr/>
            <p:nvPr/>
          </p:nvGrpSpPr>
          <p:grpSpPr>
            <a:xfrm>
              <a:off x="13728269" y="7285629"/>
              <a:ext cx="2423384" cy="2463755"/>
              <a:chOff x="11269362" y="4047330"/>
              <a:chExt cx="2423384" cy="2463755"/>
            </a:xfrm>
          </p:grpSpPr>
          <p:cxnSp>
            <p:nvCxnSpPr>
              <p:cNvPr id="241" name="Google Shape;241;p5"/>
              <p:cNvCxnSpPr/>
              <p:nvPr/>
            </p:nvCxnSpPr>
            <p:spPr>
              <a:xfrm rot="10800000">
                <a:off x="12332044" y="4047330"/>
                <a:ext cx="0" cy="1378138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 flipH="1">
                <a:off x="11269362" y="5428416"/>
                <a:ext cx="1062683" cy="1082669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3" name="Google Shape;243;p5"/>
              <p:cNvSpPr/>
              <p:nvPr/>
            </p:nvSpPr>
            <p:spPr>
              <a:xfrm rot="8023519">
                <a:off x="11837090" y="4999953"/>
                <a:ext cx="1013254" cy="1079057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127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38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44" name="Google Shape;244;p5"/>
              <p:cNvSpPr txBox="1"/>
              <p:nvPr/>
            </p:nvSpPr>
            <p:spPr>
              <a:xfrm rot="-2647526">
                <a:off x="11403858" y="5272049"/>
                <a:ext cx="1180132" cy="458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38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VF</a:t>
                </a:r>
                <a:endParaRPr sz="238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45" name="Google Shape;245;p5"/>
              <p:cNvSpPr txBox="1"/>
              <p:nvPr/>
            </p:nvSpPr>
            <p:spPr>
              <a:xfrm rot="2651690">
                <a:off x="12519733" y="5688164"/>
                <a:ext cx="1180132" cy="458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2381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VF</a:t>
                </a:r>
                <a:endParaRPr sz="238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46" name="Google Shape;246;p5"/>
              <p:cNvSpPr txBox="1"/>
              <p:nvPr/>
            </p:nvSpPr>
            <p:spPr>
              <a:xfrm>
                <a:off x="12083371" y="5644864"/>
                <a:ext cx="118013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6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120º</a:t>
                </a:r>
                <a:endParaRPr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/>
          <p:nvPr/>
        </p:nvSpPr>
        <p:spPr>
          <a:xfrm>
            <a:off x="0" y="0"/>
            <a:ext cx="16335631" cy="12599988"/>
          </a:xfrm>
          <a:prstGeom prst="rect">
            <a:avLst/>
          </a:prstGeom>
          <a:solidFill>
            <a:srgbClr val="729D5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253855" y="451904"/>
            <a:ext cx="14684816" cy="11145406"/>
          </a:xfrm>
          <a:prstGeom prst="irregularSeal2">
            <a:avLst/>
          </a:prstGeom>
          <a:solidFill>
            <a:schemeClr val="accent1"/>
          </a:solidFill>
          <a:ln w="19050" cap="rnd" cmpd="sng">
            <a:solidFill>
              <a:srgbClr val="698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3" name="Google Shape;253;p6"/>
          <p:cNvGrpSpPr/>
          <p:nvPr/>
        </p:nvGrpSpPr>
        <p:grpSpPr>
          <a:xfrm>
            <a:off x="1753114" y="1541790"/>
            <a:ext cx="14185557" cy="8625016"/>
            <a:chOff x="1753114" y="1541790"/>
            <a:chExt cx="14185557" cy="8625016"/>
          </a:xfrm>
        </p:grpSpPr>
        <p:sp>
          <p:nvSpPr>
            <p:cNvPr id="254" name="Google Shape;254;p6"/>
            <p:cNvSpPr/>
            <p:nvPr/>
          </p:nvSpPr>
          <p:spPr>
            <a:xfrm>
              <a:off x="1753114" y="1541790"/>
              <a:ext cx="14185557" cy="8625016"/>
            </a:xfrm>
            <a:prstGeom prst="irregularSeal2">
              <a:avLst/>
            </a:prstGeom>
            <a:solidFill>
              <a:schemeClr val="lt1"/>
            </a:solidFill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4501603" y="4501050"/>
              <a:ext cx="7725900" cy="30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6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CIRCUITO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6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EN SERIE</a:t>
              </a:r>
              <a:endParaRPr sz="9600" b="1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6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6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6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/>
          <p:nvPr/>
        </p:nvSpPr>
        <p:spPr>
          <a:xfrm>
            <a:off x="4888709" y="744690"/>
            <a:ext cx="702468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Circuito en Serie</a:t>
            </a:r>
            <a:endParaRPr sz="7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64" name="Google Shape;264;p7"/>
          <p:cNvSpPr txBox="1"/>
          <p:nvPr/>
        </p:nvSpPr>
        <p:spPr>
          <a:xfrm>
            <a:off x="2331544" y="5028846"/>
            <a:ext cx="8081877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VR =   R x 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VL =   XL x I</a:t>
            </a:r>
            <a:endParaRPr sz="9600" b="1" baseline="30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VC =   XC x I</a:t>
            </a:r>
            <a:endParaRPr sz="9600" b="1" baseline="30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COS</a:t>
            </a:r>
            <a:r>
              <a:rPr lang="es-ES" sz="9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r>
              <a:rPr lang="es-ES" sz="9600" b="1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= R / Z</a:t>
            </a:r>
            <a:endParaRPr sz="9600" b="1" baseline="300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265" name="Google Shape;265;p7"/>
          <p:cNvGrpSpPr/>
          <p:nvPr/>
        </p:nvGrpSpPr>
        <p:grpSpPr>
          <a:xfrm>
            <a:off x="2331544" y="3459186"/>
            <a:ext cx="12139011" cy="1569660"/>
            <a:chOff x="1354567" y="3632886"/>
            <a:chExt cx="12139011" cy="1569660"/>
          </a:xfrm>
        </p:grpSpPr>
        <p:sp>
          <p:nvSpPr>
            <p:cNvPr id="266" name="Google Shape;266;p7"/>
            <p:cNvSpPr txBox="1"/>
            <p:nvPr/>
          </p:nvSpPr>
          <p:spPr>
            <a:xfrm>
              <a:off x="1354567" y="3632886"/>
              <a:ext cx="1213901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600" b="1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Z =    R</a:t>
              </a:r>
              <a:r>
                <a:rPr lang="es-ES" sz="8800" b="1" baseline="300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2</a:t>
              </a:r>
              <a:r>
                <a:rPr lang="es-ES" sz="9600" b="1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 + (XL – XC)</a:t>
              </a:r>
              <a:r>
                <a:rPr lang="es-ES" sz="9600" b="1" baseline="30000">
                  <a:solidFill>
                    <a:schemeClr val="dk1"/>
                  </a:solidFill>
                  <a:latin typeface="Aharoni"/>
                  <a:ea typeface="Aharoni"/>
                  <a:cs typeface="Aharoni"/>
                  <a:sym typeface="Aharoni"/>
                </a:rPr>
                <a:t>2</a:t>
              </a:r>
              <a:endParaRPr sz="9600" b="1" baseline="30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cxnSp>
          <p:nvCxnSpPr>
            <p:cNvPr id="267" name="Google Shape;267;p7"/>
            <p:cNvCxnSpPr/>
            <p:nvPr/>
          </p:nvCxnSpPr>
          <p:spPr>
            <a:xfrm>
              <a:off x="3546390" y="3682308"/>
              <a:ext cx="407772" cy="1248384"/>
            </a:xfrm>
            <a:prstGeom prst="straightConnector1">
              <a:avLst/>
            </a:prstGeom>
            <a:noFill/>
            <a:ln w="1270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7"/>
            <p:cNvCxnSpPr/>
            <p:nvPr/>
          </p:nvCxnSpPr>
          <p:spPr>
            <a:xfrm rot="10800000" flipH="1">
              <a:off x="3954162" y="3632886"/>
              <a:ext cx="469557" cy="1253808"/>
            </a:xfrm>
            <a:prstGeom prst="straightConnector1">
              <a:avLst/>
            </a:prstGeom>
            <a:noFill/>
            <a:ln w="1270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4399005" y="3657600"/>
              <a:ext cx="8303740" cy="0"/>
            </a:xfrm>
            <a:prstGeom prst="straightConnector1">
              <a:avLst/>
            </a:prstGeom>
            <a:noFill/>
            <a:ln w="1270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70" name="Google Shape;270;p7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1" name="Google Shape;271;p7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7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"/>
          <p:cNvSpPr/>
          <p:nvPr/>
        </p:nvSpPr>
        <p:spPr>
          <a:xfrm>
            <a:off x="10960248" y="9177751"/>
            <a:ext cx="4166533" cy="1910839"/>
          </a:xfrm>
          <a:prstGeom prst="cloudCallout">
            <a:avLst>
              <a:gd name="adj1" fmla="val -13513"/>
              <a:gd name="adj2" fmla="val -139842"/>
            </a:avLst>
          </a:prstGeom>
          <a:solidFill>
            <a:schemeClr val="lt1"/>
          </a:solidFill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5304728" y="9042711"/>
            <a:ext cx="4166533" cy="1910839"/>
          </a:xfrm>
          <a:prstGeom prst="cloudCallout">
            <a:avLst>
              <a:gd name="adj1" fmla="val -13513"/>
              <a:gd name="adj2" fmla="val -139842"/>
            </a:avLst>
          </a:prstGeom>
          <a:solidFill>
            <a:schemeClr val="lt1"/>
          </a:solidFill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1051341" y="9597880"/>
            <a:ext cx="2488257" cy="1294659"/>
          </a:xfrm>
          <a:prstGeom prst="cloudCallout">
            <a:avLst>
              <a:gd name="adj1" fmla="val -13513"/>
              <a:gd name="adj2" fmla="val -139842"/>
            </a:avLst>
          </a:prstGeom>
          <a:solidFill>
            <a:schemeClr val="lt1"/>
          </a:solidFill>
          <a:ln w="1905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170657" y="3022710"/>
            <a:ext cx="392126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Resistivo</a:t>
            </a:r>
            <a:endParaRPr sz="7000" b="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5304728" y="3054125"/>
            <a:ext cx="4081567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Inductivo</a:t>
            </a:r>
            <a:endParaRPr sz="7000" b="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10841082" y="3000944"/>
            <a:ext cx="4624985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Capacitivo</a:t>
            </a:r>
            <a:endParaRPr sz="7000" b="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283" name="Google Shape;283;p8"/>
          <p:cNvCxnSpPr/>
          <p:nvPr/>
        </p:nvCxnSpPr>
        <p:spPr>
          <a:xfrm>
            <a:off x="4783901" y="4387132"/>
            <a:ext cx="0" cy="6150381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4" name="Google Shape;284;p8"/>
          <p:cNvCxnSpPr/>
          <p:nvPr/>
        </p:nvCxnSpPr>
        <p:spPr>
          <a:xfrm>
            <a:off x="10126139" y="4387132"/>
            <a:ext cx="0" cy="6150381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85" name="Google Shape;285;p8"/>
          <p:cNvGrpSpPr/>
          <p:nvPr/>
        </p:nvGrpSpPr>
        <p:grpSpPr>
          <a:xfrm>
            <a:off x="755599" y="5362833"/>
            <a:ext cx="2875830" cy="3064475"/>
            <a:chOff x="1235676" y="4201298"/>
            <a:chExt cx="2875830" cy="3064475"/>
          </a:xfrm>
        </p:grpSpPr>
        <p:cxnSp>
          <p:nvCxnSpPr>
            <p:cNvPr id="286" name="Google Shape;286;p8"/>
            <p:cNvCxnSpPr/>
            <p:nvPr/>
          </p:nvCxnSpPr>
          <p:spPr>
            <a:xfrm>
              <a:off x="1235676" y="4201298"/>
              <a:ext cx="0" cy="3064475"/>
            </a:xfrm>
            <a:prstGeom prst="straightConnector1">
              <a:avLst/>
            </a:prstGeom>
            <a:noFill/>
            <a:ln w="76200" cap="flat" cmpd="sng">
              <a:solidFill>
                <a:srgbClr val="75757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" name="Google Shape;287;p8"/>
            <p:cNvCxnSpPr/>
            <p:nvPr/>
          </p:nvCxnSpPr>
          <p:spPr>
            <a:xfrm flipH="1">
              <a:off x="1235677" y="5733535"/>
              <a:ext cx="2875829" cy="1"/>
            </a:xfrm>
            <a:prstGeom prst="straightConnector1">
              <a:avLst/>
            </a:prstGeom>
            <a:noFill/>
            <a:ln w="76200" cap="flat" cmpd="sng">
              <a:solidFill>
                <a:srgbClr val="75757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88" name="Google Shape;288;p8"/>
          <p:cNvGrpSpPr/>
          <p:nvPr/>
        </p:nvGrpSpPr>
        <p:grpSpPr>
          <a:xfrm>
            <a:off x="5891036" y="5325410"/>
            <a:ext cx="2875830" cy="3064475"/>
            <a:chOff x="1235676" y="4201298"/>
            <a:chExt cx="2875830" cy="3064475"/>
          </a:xfrm>
        </p:grpSpPr>
        <p:cxnSp>
          <p:nvCxnSpPr>
            <p:cNvPr id="289" name="Google Shape;289;p8"/>
            <p:cNvCxnSpPr/>
            <p:nvPr/>
          </p:nvCxnSpPr>
          <p:spPr>
            <a:xfrm>
              <a:off x="1235676" y="4201298"/>
              <a:ext cx="0" cy="3064475"/>
            </a:xfrm>
            <a:prstGeom prst="straightConnector1">
              <a:avLst/>
            </a:prstGeom>
            <a:noFill/>
            <a:ln w="76200" cap="flat" cmpd="sng">
              <a:solidFill>
                <a:srgbClr val="75757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0" name="Google Shape;290;p8"/>
            <p:cNvCxnSpPr/>
            <p:nvPr/>
          </p:nvCxnSpPr>
          <p:spPr>
            <a:xfrm flipH="1">
              <a:off x="1235677" y="5733535"/>
              <a:ext cx="2875829" cy="1"/>
            </a:xfrm>
            <a:prstGeom prst="straightConnector1">
              <a:avLst/>
            </a:prstGeom>
            <a:noFill/>
            <a:ln w="76200" cap="flat" cmpd="sng">
              <a:solidFill>
                <a:srgbClr val="75757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91" name="Google Shape;291;p8"/>
          <p:cNvGrpSpPr/>
          <p:nvPr/>
        </p:nvGrpSpPr>
        <p:grpSpPr>
          <a:xfrm>
            <a:off x="10979853" y="5325409"/>
            <a:ext cx="2875830" cy="3064475"/>
            <a:chOff x="1235676" y="4201298"/>
            <a:chExt cx="2875830" cy="3064475"/>
          </a:xfrm>
        </p:grpSpPr>
        <p:cxnSp>
          <p:nvCxnSpPr>
            <p:cNvPr id="292" name="Google Shape;292;p8"/>
            <p:cNvCxnSpPr/>
            <p:nvPr/>
          </p:nvCxnSpPr>
          <p:spPr>
            <a:xfrm>
              <a:off x="1235676" y="4201298"/>
              <a:ext cx="0" cy="3064475"/>
            </a:xfrm>
            <a:prstGeom prst="straightConnector1">
              <a:avLst/>
            </a:prstGeom>
            <a:noFill/>
            <a:ln w="76200" cap="flat" cmpd="sng">
              <a:solidFill>
                <a:srgbClr val="75757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3" name="Google Shape;293;p8"/>
            <p:cNvCxnSpPr/>
            <p:nvPr/>
          </p:nvCxnSpPr>
          <p:spPr>
            <a:xfrm flipH="1">
              <a:off x="1235677" y="5733535"/>
              <a:ext cx="2875829" cy="1"/>
            </a:xfrm>
            <a:prstGeom prst="straightConnector1">
              <a:avLst/>
            </a:prstGeom>
            <a:noFill/>
            <a:ln w="76200" cap="flat" cmpd="sng">
              <a:solidFill>
                <a:srgbClr val="75757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94" name="Google Shape;294;p8"/>
          <p:cNvSpPr txBox="1"/>
          <p:nvPr/>
        </p:nvSpPr>
        <p:spPr>
          <a:xfrm>
            <a:off x="1525447" y="9959545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Fase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5891036" y="9539416"/>
            <a:ext cx="3336324" cy="82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 retrasa 90º respecto a la tensión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8"/>
          <p:cNvSpPr txBox="1"/>
          <p:nvPr/>
        </p:nvSpPr>
        <p:spPr>
          <a:xfrm>
            <a:off x="11485413" y="9539416"/>
            <a:ext cx="3336324" cy="119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 adelantada 90º respecto a la tensión</a:t>
            </a:r>
            <a:endParaRPr sz="2381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2660260" y="816047"/>
            <a:ext cx="9797874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Diagrama Fasorial RLC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Circuito Serie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298" name="Google Shape;298;p8"/>
          <p:cNvCxnSpPr/>
          <p:nvPr/>
        </p:nvCxnSpPr>
        <p:spPr>
          <a:xfrm>
            <a:off x="755599" y="6895070"/>
            <a:ext cx="1904661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9" name="Google Shape;299;p8"/>
          <p:cNvCxnSpPr/>
          <p:nvPr/>
        </p:nvCxnSpPr>
        <p:spPr>
          <a:xfrm>
            <a:off x="5891036" y="6857646"/>
            <a:ext cx="1904661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0" name="Google Shape;300;p8"/>
          <p:cNvCxnSpPr/>
          <p:nvPr/>
        </p:nvCxnSpPr>
        <p:spPr>
          <a:xfrm>
            <a:off x="10988663" y="6837051"/>
            <a:ext cx="1904661" cy="0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1" name="Google Shape;301;p8"/>
          <p:cNvCxnSpPr/>
          <p:nvPr/>
        </p:nvCxnSpPr>
        <p:spPr>
          <a:xfrm>
            <a:off x="2660260" y="6895070"/>
            <a:ext cx="731778" cy="0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2" name="Google Shape;302;p8"/>
          <p:cNvCxnSpPr/>
          <p:nvPr/>
        </p:nvCxnSpPr>
        <p:spPr>
          <a:xfrm rot="10800000">
            <a:off x="5891036" y="5832389"/>
            <a:ext cx="0" cy="1025257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3" name="Google Shape;303;p8"/>
          <p:cNvCxnSpPr/>
          <p:nvPr/>
        </p:nvCxnSpPr>
        <p:spPr>
          <a:xfrm>
            <a:off x="10979853" y="6813417"/>
            <a:ext cx="0" cy="1070194"/>
          </a:xfrm>
          <a:prstGeom prst="straightConnector1">
            <a:avLst/>
          </a:prstGeom>
          <a:noFill/>
          <a:ln w="76200" cap="flat" cmpd="sng">
            <a:solidFill>
              <a:srgbClr val="7030A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4" name="Google Shape;304;p8"/>
          <p:cNvSpPr txBox="1"/>
          <p:nvPr/>
        </p:nvSpPr>
        <p:spPr>
          <a:xfrm>
            <a:off x="894853" y="6474941"/>
            <a:ext cx="33363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</a:t>
            </a:r>
            <a:endParaRPr sz="1600" b="1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5" name="Google Shape;305;p8"/>
          <p:cNvSpPr txBox="1"/>
          <p:nvPr/>
        </p:nvSpPr>
        <p:spPr>
          <a:xfrm>
            <a:off x="5936374" y="6432872"/>
            <a:ext cx="33363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</a:t>
            </a:r>
            <a:endParaRPr sz="1600" b="1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8"/>
          <p:cNvSpPr txBox="1"/>
          <p:nvPr/>
        </p:nvSpPr>
        <p:spPr>
          <a:xfrm>
            <a:off x="11024919" y="6471480"/>
            <a:ext cx="33363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INTENSIDAD</a:t>
            </a:r>
            <a:endParaRPr sz="1600" b="1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11024919" y="6965724"/>
            <a:ext cx="14316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Capacitivo</a:t>
            </a:r>
            <a:endParaRPr sz="1600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Google Shape;308;p8"/>
          <p:cNvSpPr txBox="1"/>
          <p:nvPr/>
        </p:nvSpPr>
        <p:spPr>
          <a:xfrm>
            <a:off x="5978512" y="5760242"/>
            <a:ext cx="14316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Inductivo</a:t>
            </a:r>
            <a:endParaRPr sz="1600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p8"/>
          <p:cNvSpPr txBox="1"/>
          <p:nvPr/>
        </p:nvSpPr>
        <p:spPr>
          <a:xfrm>
            <a:off x="2644656" y="6175832"/>
            <a:ext cx="143166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Voltaje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Resistencia</a:t>
            </a:r>
            <a:endParaRPr sz="1600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0" name="Google Shape;310;p8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p8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2" name="Google Shape;312;p8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"/>
          <p:cNvSpPr/>
          <p:nvPr/>
        </p:nvSpPr>
        <p:spPr>
          <a:xfrm>
            <a:off x="738581" y="3331374"/>
            <a:ext cx="324960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Impedancias</a:t>
            </a:r>
            <a:endParaRPr sz="4000" b="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18" name="Google Shape;318;p9"/>
          <p:cNvSpPr/>
          <p:nvPr/>
        </p:nvSpPr>
        <p:spPr>
          <a:xfrm>
            <a:off x="6308097" y="3331374"/>
            <a:ext cx="25330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Tensiones</a:t>
            </a:r>
            <a:endParaRPr sz="4000" b="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319" name="Google Shape;319;p9"/>
          <p:cNvSpPr/>
          <p:nvPr/>
        </p:nvSpPr>
        <p:spPr>
          <a:xfrm>
            <a:off x="11161071" y="3540425"/>
            <a:ext cx="24817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Potencias</a:t>
            </a:r>
            <a:endParaRPr sz="4000" b="0" cap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320" name="Google Shape;320;p9"/>
          <p:cNvCxnSpPr/>
          <p:nvPr/>
        </p:nvCxnSpPr>
        <p:spPr>
          <a:xfrm>
            <a:off x="4783901" y="4387132"/>
            <a:ext cx="0" cy="6150381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1" name="Google Shape;321;p9"/>
          <p:cNvCxnSpPr/>
          <p:nvPr/>
        </p:nvCxnSpPr>
        <p:spPr>
          <a:xfrm>
            <a:off x="10126139" y="4387132"/>
            <a:ext cx="0" cy="6150381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2" name="Google Shape;322;p9"/>
          <p:cNvSpPr txBox="1"/>
          <p:nvPr/>
        </p:nvSpPr>
        <p:spPr>
          <a:xfrm rot="-2506005">
            <a:off x="204932" y="6550738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Z</a:t>
            </a:r>
            <a:endParaRPr sz="2381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2660260" y="816047"/>
            <a:ext cx="9797874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0" b="0" cap="none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Diagrama Fasorial RLC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62170C"/>
                </a:solidFill>
                <a:latin typeface="Aharoni"/>
                <a:ea typeface="Aharoni"/>
                <a:cs typeface="Aharoni"/>
                <a:sym typeface="Aharoni"/>
              </a:rPr>
              <a:t>Circuito Serie</a:t>
            </a:r>
            <a:endParaRPr sz="2800" b="0" cap="none">
              <a:solidFill>
                <a:srgbClr val="62170C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grpSp>
        <p:nvGrpSpPr>
          <p:cNvPr id="324" name="Google Shape;324;p9"/>
          <p:cNvGrpSpPr/>
          <p:nvPr/>
        </p:nvGrpSpPr>
        <p:grpSpPr>
          <a:xfrm>
            <a:off x="806684" y="5652407"/>
            <a:ext cx="2916195" cy="2905667"/>
            <a:chOff x="806684" y="5652407"/>
            <a:chExt cx="2916195" cy="2905667"/>
          </a:xfrm>
        </p:grpSpPr>
        <p:sp>
          <p:nvSpPr>
            <p:cNvPr id="325" name="Google Shape;325;p9"/>
            <p:cNvSpPr/>
            <p:nvPr/>
          </p:nvSpPr>
          <p:spPr>
            <a:xfrm rot="-5400000">
              <a:off x="959396" y="5499695"/>
              <a:ext cx="2610771" cy="2916195"/>
            </a:xfrm>
            <a:prstGeom prst="rtTriangle">
              <a:avLst/>
            </a:prstGeom>
            <a:solidFill>
              <a:schemeClr val="lt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 rot="774951">
              <a:off x="1124353" y="7638916"/>
              <a:ext cx="790833" cy="841419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27" name="Google Shape;327;p9"/>
          <p:cNvGrpSpPr/>
          <p:nvPr/>
        </p:nvGrpSpPr>
        <p:grpSpPr>
          <a:xfrm>
            <a:off x="5853965" y="5652407"/>
            <a:ext cx="2916195" cy="2905667"/>
            <a:chOff x="806684" y="5652407"/>
            <a:chExt cx="2916195" cy="2905667"/>
          </a:xfrm>
        </p:grpSpPr>
        <p:sp>
          <p:nvSpPr>
            <p:cNvPr id="328" name="Google Shape;328;p9"/>
            <p:cNvSpPr/>
            <p:nvPr/>
          </p:nvSpPr>
          <p:spPr>
            <a:xfrm rot="-5400000">
              <a:off x="959396" y="5499695"/>
              <a:ext cx="2610771" cy="2916195"/>
            </a:xfrm>
            <a:prstGeom prst="rtTriangle">
              <a:avLst/>
            </a:prstGeom>
            <a:solidFill>
              <a:schemeClr val="lt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 rot="774951">
              <a:off x="1124353" y="7638916"/>
              <a:ext cx="790833" cy="841419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330" name="Google Shape;330;p9"/>
          <p:cNvGrpSpPr/>
          <p:nvPr/>
        </p:nvGrpSpPr>
        <p:grpSpPr>
          <a:xfrm>
            <a:off x="10726646" y="5601820"/>
            <a:ext cx="2916195" cy="2905667"/>
            <a:chOff x="806684" y="5652407"/>
            <a:chExt cx="2916195" cy="2905667"/>
          </a:xfrm>
        </p:grpSpPr>
        <p:sp>
          <p:nvSpPr>
            <p:cNvPr id="331" name="Google Shape;331;p9"/>
            <p:cNvSpPr/>
            <p:nvPr/>
          </p:nvSpPr>
          <p:spPr>
            <a:xfrm rot="-5400000">
              <a:off x="959396" y="5499695"/>
              <a:ext cx="2610771" cy="2916195"/>
            </a:xfrm>
            <a:prstGeom prst="rtTriangle">
              <a:avLst/>
            </a:prstGeom>
            <a:solidFill>
              <a:schemeClr val="lt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 rot="774951">
              <a:off x="1124353" y="7638916"/>
              <a:ext cx="790833" cy="841419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8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33" name="Google Shape;333;p9"/>
          <p:cNvSpPr txBox="1"/>
          <p:nvPr/>
        </p:nvSpPr>
        <p:spPr>
          <a:xfrm>
            <a:off x="690671" y="8417722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R</a:t>
            </a:r>
            <a:endParaRPr sz="2381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4" name="Google Shape;334;p9"/>
          <p:cNvSpPr txBox="1"/>
          <p:nvPr/>
        </p:nvSpPr>
        <p:spPr>
          <a:xfrm rot="-2506005">
            <a:off x="5335892" y="6486179"/>
            <a:ext cx="3336324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 = Z * I</a:t>
            </a:r>
            <a:endParaRPr sz="2381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9"/>
          <p:cNvSpPr txBox="1"/>
          <p:nvPr/>
        </p:nvSpPr>
        <p:spPr>
          <a:xfrm rot="-2506005">
            <a:off x="10001038" y="6107020"/>
            <a:ext cx="3336324" cy="82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S = V * I  </a:t>
            </a:r>
            <a:r>
              <a:rPr lang="es-ES" sz="2381" b="1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S = Z * I</a:t>
            </a:r>
            <a:r>
              <a:rPr lang="es-ES" sz="2381" b="1" baseline="30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D8D8D8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S = </a:t>
            </a:r>
            <a:r>
              <a:rPr lang="es-ES" sz="238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√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P</a:t>
            </a:r>
            <a:r>
              <a:rPr lang="es-ES" sz="2381" b="1" baseline="30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* Q</a:t>
            </a:r>
            <a:r>
              <a:rPr lang="es-ES" sz="2381" b="1" baseline="30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2381" b="1" baseline="30000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9"/>
          <p:cNvSpPr txBox="1"/>
          <p:nvPr/>
        </p:nvSpPr>
        <p:spPr>
          <a:xfrm>
            <a:off x="5293279" y="8507488"/>
            <a:ext cx="44822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V2 = R * I  </a:t>
            </a:r>
            <a:r>
              <a:rPr lang="es-ES" sz="2381" b="1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V * cos</a:t>
            </a:r>
            <a:r>
              <a:rPr lang="es-ES" sz="24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7" name="Google Shape;337;p9"/>
          <p:cNvSpPr/>
          <p:nvPr/>
        </p:nvSpPr>
        <p:spPr>
          <a:xfrm>
            <a:off x="6507561" y="7730363"/>
            <a:ext cx="3770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9"/>
          <p:cNvSpPr/>
          <p:nvPr/>
        </p:nvSpPr>
        <p:spPr>
          <a:xfrm>
            <a:off x="1477656" y="7730363"/>
            <a:ext cx="3770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9"/>
          <p:cNvSpPr/>
          <p:nvPr/>
        </p:nvSpPr>
        <p:spPr>
          <a:xfrm>
            <a:off x="11292175" y="7659515"/>
            <a:ext cx="3770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9"/>
          <p:cNvSpPr txBox="1"/>
          <p:nvPr/>
        </p:nvSpPr>
        <p:spPr>
          <a:xfrm>
            <a:off x="10261368" y="8558075"/>
            <a:ext cx="44822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P = R * I </a:t>
            </a:r>
            <a:r>
              <a:rPr lang="es-ES" sz="2381" b="1" baseline="30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381" b="1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V * I * cos</a:t>
            </a:r>
            <a:r>
              <a:rPr lang="es-ES" sz="24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9"/>
          <p:cNvSpPr txBox="1"/>
          <p:nvPr/>
        </p:nvSpPr>
        <p:spPr>
          <a:xfrm rot="-5400000">
            <a:off x="7875900" y="6647724"/>
            <a:ext cx="2919858" cy="82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V1 = (XL-XC) * 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2381" b="1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V * sen</a:t>
            </a:r>
            <a:r>
              <a:rPr lang="es-ES" sz="24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9"/>
          <p:cNvSpPr txBox="1"/>
          <p:nvPr/>
        </p:nvSpPr>
        <p:spPr>
          <a:xfrm rot="-5400000">
            <a:off x="11950975" y="6493181"/>
            <a:ext cx="4482238" cy="82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Q = (QL-QC) * I </a:t>
            </a:r>
            <a:r>
              <a:rPr lang="es-ES" sz="2381" b="1" baseline="30000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||</a:t>
            </a: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  V * I * sen</a:t>
            </a:r>
            <a:r>
              <a:rPr lang="es-ES" sz="2400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φ</a:t>
            </a:r>
            <a:endParaRPr sz="2381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9"/>
          <p:cNvSpPr txBox="1"/>
          <p:nvPr/>
        </p:nvSpPr>
        <p:spPr>
          <a:xfrm rot="-5400000">
            <a:off x="1884875" y="6776702"/>
            <a:ext cx="4482238" cy="45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81" b="1">
                <a:solidFill>
                  <a:srgbClr val="7030A0"/>
                </a:solidFill>
                <a:latin typeface="Trebuchet MS"/>
                <a:ea typeface="Trebuchet MS"/>
                <a:cs typeface="Trebuchet MS"/>
                <a:sym typeface="Trebuchet MS"/>
              </a:rPr>
              <a:t>XL-XC</a:t>
            </a:r>
            <a:endParaRPr sz="2381" b="1">
              <a:solidFill>
                <a:srgbClr val="7030A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9">
            <a:hlinkClick r:id="" action="ppaction://hlinkshowjump?jump=firstslide"/>
          </p:cNvPr>
          <p:cNvSpPr/>
          <p:nvPr/>
        </p:nvSpPr>
        <p:spPr>
          <a:xfrm>
            <a:off x="14542498" y="11820406"/>
            <a:ext cx="704133" cy="61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0000" y="15000"/>
                </a:moveTo>
                <a:lnTo>
                  <a:pt x="20386" y="60000"/>
                </a:lnTo>
                <a:lnTo>
                  <a:pt x="30290" y="60000"/>
                </a:lnTo>
                <a:lnTo>
                  <a:pt x="30290" y="105000"/>
                </a:lnTo>
                <a:lnTo>
                  <a:pt x="89710" y="105000"/>
                </a:lnTo>
                <a:lnTo>
                  <a:pt x="89710" y="60000"/>
                </a:lnTo>
                <a:lnTo>
                  <a:pt x="99614" y="60000"/>
                </a:lnTo>
                <a:lnTo>
                  <a:pt x="84759" y="43125"/>
                </a:ln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</a:path>
              <a:path w="120000" h="120000" fill="darkenLess" extrusionOk="0">
                <a:moveTo>
                  <a:pt x="84759" y="43125"/>
                </a:moveTo>
                <a:lnTo>
                  <a:pt x="84759" y="20625"/>
                </a:lnTo>
                <a:lnTo>
                  <a:pt x="74855" y="20625"/>
                </a:lnTo>
                <a:lnTo>
                  <a:pt x="74855" y="31875"/>
                </a:lnTo>
                <a:close/>
                <a:moveTo>
                  <a:pt x="30290" y="60000"/>
                </a:moveTo>
                <a:lnTo>
                  <a:pt x="30290" y="105000"/>
                </a:lnTo>
                <a:lnTo>
                  <a:pt x="55048" y="105000"/>
                </a:ln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  <a:lnTo>
                  <a:pt x="89710" y="105000"/>
                </a:lnTo>
                <a:lnTo>
                  <a:pt x="89710" y="60000"/>
                </a:lnTo>
                <a:close/>
              </a:path>
              <a:path w="120000" h="120000" fill="darken" extrusionOk="0">
                <a:moveTo>
                  <a:pt x="60000" y="15000"/>
                </a:moveTo>
                <a:lnTo>
                  <a:pt x="20386" y="60000"/>
                </a:lnTo>
                <a:lnTo>
                  <a:pt x="99614" y="60000"/>
                </a:lnTo>
                <a:close/>
                <a:moveTo>
                  <a:pt x="55048" y="82500"/>
                </a:moveTo>
                <a:lnTo>
                  <a:pt x="64952" y="82500"/>
                </a:lnTo>
                <a:lnTo>
                  <a:pt x="64952" y="105000"/>
                </a:lnTo>
                <a:lnTo>
                  <a:pt x="55048" y="105000"/>
                </a:lnTo>
                <a:close/>
              </a:path>
              <a:path w="120000" h="120000" fill="none" extrusionOk="0">
                <a:moveTo>
                  <a:pt x="60000" y="15000"/>
                </a:moveTo>
                <a:lnTo>
                  <a:pt x="74855" y="31875"/>
                </a:lnTo>
                <a:lnTo>
                  <a:pt x="74855" y="20625"/>
                </a:lnTo>
                <a:lnTo>
                  <a:pt x="84759" y="20625"/>
                </a:lnTo>
                <a:lnTo>
                  <a:pt x="84759" y="43125"/>
                </a:lnTo>
                <a:lnTo>
                  <a:pt x="99614" y="60000"/>
                </a:lnTo>
                <a:lnTo>
                  <a:pt x="89710" y="60000"/>
                </a:lnTo>
                <a:lnTo>
                  <a:pt x="89710" y="105000"/>
                </a:lnTo>
                <a:lnTo>
                  <a:pt x="30290" y="105000"/>
                </a:lnTo>
                <a:lnTo>
                  <a:pt x="30290" y="60000"/>
                </a:lnTo>
                <a:lnTo>
                  <a:pt x="20386" y="60000"/>
                </a:lnTo>
                <a:close/>
                <a:moveTo>
                  <a:pt x="74855" y="31875"/>
                </a:moveTo>
                <a:lnTo>
                  <a:pt x="84759" y="43125"/>
                </a:lnTo>
                <a:moveTo>
                  <a:pt x="89710" y="60000"/>
                </a:moveTo>
                <a:lnTo>
                  <a:pt x="30290" y="60000"/>
                </a:lnTo>
                <a:moveTo>
                  <a:pt x="55048" y="105000"/>
                </a:moveTo>
                <a:lnTo>
                  <a:pt x="55048" y="82500"/>
                </a:lnTo>
                <a:lnTo>
                  <a:pt x="64952" y="82500"/>
                </a:lnTo>
                <a:lnTo>
                  <a:pt x="64952" y="105000"/>
                </a:lnTo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9">
            <a:hlinkClick r:id="" action="ppaction://hlinkshowjump?jump=nextslide"/>
          </p:cNvPr>
          <p:cNvSpPr/>
          <p:nvPr/>
        </p:nvSpPr>
        <p:spPr>
          <a:xfrm>
            <a:off x="15331719" y="11818960"/>
            <a:ext cx="581571" cy="60764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darken" extrusionOk="0">
                <a:moveTo>
                  <a:pt x="105000" y="60000"/>
                </a:moveTo>
                <a:lnTo>
                  <a:pt x="15000" y="16931"/>
                </a:lnTo>
                <a:lnTo>
                  <a:pt x="15000" y="103069"/>
                </a:lnTo>
                <a:close/>
              </a:path>
              <a:path w="120000" h="120000" fill="none" extrusionOk="0">
                <a:moveTo>
                  <a:pt x="105000" y="60000"/>
                </a:moveTo>
                <a:lnTo>
                  <a:pt x="15000" y="103069"/>
                </a:lnTo>
                <a:lnTo>
                  <a:pt x="15000" y="16931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6" name="Google Shape;346;p9">
            <a:hlinkClick r:id="" action="ppaction://hlinkshowjump?jump=previousslide"/>
          </p:cNvPr>
          <p:cNvSpPr/>
          <p:nvPr/>
        </p:nvSpPr>
        <p:spPr>
          <a:xfrm>
            <a:off x="13852478" y="11806758"/>
            <a:ext cx="550340" cy="6334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darken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15000" y="60000"/>
                </a:moveTo>
                <a:lnTo>
                  <a:pt x="105000" y="20907"/>
                </a:lnTo>
                <a:lnTo>
                  <a:pt x="105000" y="9909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dk1"/>
          </a:solidFill>
          <a:ln w="254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8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1199</Words>
  <Application>Microsoft Office PowerPoint</Application>
  <PresentationFormat>Personalizado</PresentationFormat>
  <Paragraphs>228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Noto Sans Symbols</vt:lpstr>
      <vt:lpstr>Aharoni</vt:lpstr>
      <vt:lpstr>Arial</vt:lpstr>
      <vt:lpstr>Trebuchet MS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Eugenia</dc:creator>
  <cp:lastModifiedBy>María Eugenia</cp:lastModifiedBy>
  <cp:revision>3</cp:revision>
  <dcterms:created xsi:type="dcterms:W3CDTF">2020-11-13T09:59:09Z</dcterms:created>
  <dcterms:modified xsi:type="dcterms:W3CDTF">2020-12-21T20:45:53Z</dcterms:modified>
</cp:coreProperties>
</file>