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1" r:id="rId4"/>
    <p:sldId id="263" r:id="rId5"/>
    <p:sldId id="265" r:id="rId6"/>
    <p:sldId id="262" r:id="rId7"/>
    <p:sldId id="268" r:id="rId8"/>
    <p:sldId id="269" r:id="rId9"/>
    <p:sldId id="270" r:id="rId10"/>
    <p:sldId id="266" r:id="rId11"/>
    <p:sldId id="259" r:id="rId12"/>
    <p:sldId id="260" r:id="rId13"/>
    <p:sldId id="267" r:id="rId14"/>
    <p:sldId id="272" r:id="rId15"/>
    <p:sldId id="271" r:id="rId16"/>
    <p:sldId id="256" r:id="rId17"/>
    <p:sldId id="257" r:id="rId18"/>
    <p:sldId id="274" r:id="rId19"/>
    <p:sldId id="277" r:id="rId20"/>
    <p:sldId id="276" r:id="rId21"/>
    <p:sldId id="278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69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4" y="26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BDF2-E6CD-41F7-ABBF-DD0FEB96C2F7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980-0A6A-486E-BB42-3AFFC3653DA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66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BDF2-E6CD-41F7-ABBF-DD0FEB96C2F7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980-0A6A-486E-BB42-3AFFC3653DA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04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BDF2-E6CD-41F7-ABBF-DD0FEB96C2F7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980-0A6A-486E-BB42-3AFFC3653DA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43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BDF2-E6CD-41F7-ABBF-DD0FEB96C2F7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980-0A6A-486E-BB42-3AFFC3653DA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23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BDF2-E6CD-41F7-ABBF-DD0FEB96C2F7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980-0A6A-486E-BB42-3AFFC3653DA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68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BDF2-E6CD-41F7-ABBF-DD0FEB96C2F7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980-0A6A-486E-BB42-3AFFC3653DA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08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BDF2-E6CD-41F7-ABBF-DD0FEB96C2F7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980-0A6A-486E-BB42-3AFFC3653DA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BDF2-E6CD-41F7-ABBF-DD0FEB96C2F7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980-0A6A-486E-BB42-3AFFC3653DA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72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BDF2-E6CD-41F7-ABBF-DD0FEB96C2F7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980-0A6A-486E-BB42-3AFFC3653DA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9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BDF2-E6CD-41F7-ABBF-DD0FEB96C2F7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980-0A6A-486E-BB42-3AFFC3653DA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15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BDF2-E6CD-41F7-ABBF-DD0FEB96C2F7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980-0A6A-486E-BB42-3AFFC3653DA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0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EBDF2-E6CD-41F7-ABBF-DD0FEB96C2F7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B7980-0A6A-486E-BB42-3AFFC3653DA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54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" y="268941"/>
            <a:ext cx="12192000" cy="10085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CuadroTexto 1"/>
          <p:cNvSpPr txBox="1"/>
          <p:nvPr/>
        </p:nvSpPr>
        <p:spPr>
          <a:xfrm>
            <a:off x="1506071" y="467013"/>
            <a:ext cx="102869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LENGUAJE DE PROGRAMACIÓN</a:t>
            </a:r>
          </a:p>
          <a:p>
            <a:pPr algn="just"/>
            <a:endParaRPr lang="es-E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ES" sz="2400" b="1" dirty="0" smtClean="0">
                <a:solidFill>
                  <a:srgbClr val="FF0000"/>
                </a:solidFill>
              </a:rPr>
              <a:t>DIAGRAMA DE CONTACTOS - LADDER</a:t>
            </a:r>
          </a:p>
          <a:p>
            <a:pPr algn="just"/>
            <a:r>
              <a:rPr lang="es-ES" sz="2400" dirty="0" smtClean="0"/>
              <a:t>También llamado </a:t>
            </a:r>
            <a:r>
              <a:rPr lang="es-ES" sz="2400" dirty="0" err="1" smtClean="0"/>
              <a:t>Ladder</a:t>
            </a:r>
            <a:r>
              <a:rPr lang="es-ES" sz="2400" dirty="0" smtClean="0"/>
              <a:t>. Lenguaje gráfico que expresa las relaciones entre las señales binarias que intervienen en el algoritmo como una sucesión de contactos en serie y en paralelo. La programación se efectúa desde un punto de vista mucho más cercano al montaje físico. 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b="1" dirty="0">
                <a:solidFill>
                  <a:srgbClr val="FF0000"/>
                </a:solidFill>
              </a:rPr>
              <a:t>DIAGRAMA DE </a:t>
            </a:r>
            <a:r>
              <a:rPr lang="es-ES" sz="2400" b="1" dirty="0" smtClean="0">
                <a:solidFill>
                  <a:srgbClr val="FF0000"/>
                </a:solidFill>
              </a:rPr>
              <a:t>FUNCIONES - GDF</a:t>
            </a:r>
            <a:endParaRPr lang="es-ES" sz="2400" b="1" dirty="0">
              <a:solidFill>
                <a:srgbClr val="FF0000"/>
              </a:solidFill>
            </a:endParaRPr>
          </a:p>
          <a:p>
            <a:pPr algn="just"/>
            <a:r>
              <a:rPr lang="es-ES" sz="2400" dirty="0" smtClean="0"/>
              <a:t>Plano de funciones, diagrama de puertas lógicas.</a:t>
            </a:r>
            <a:endParaRPr lang="es-ES" sz="2400" dirty="0"/>
          </a:p>
          <a:p>
            <a:pPr algn="just"/>
            <a:endParaRPr lang="es-ES" sz="2400" dirty="0" smtClean="0"/>
          </a:p>
          <a:p>
            <a:pPr algn="just"/>
            <a:r>
              <a:rPr lang="es-ES" sz="2400" b="1" dirty="0" smtClean="0">
                <a:solidFill>
                  <a:srgbClr val="FF0000"/>
                </a:solidFill>
              </a:rPr>
              <a:t>GRAFCET</a:t>
            </a:r>
            <a:endParaRPr lang="es-ES" sz="2400" b="1" dirty="0">
              <a:solidFill>
                <a:srgbClr val="FF0000"/>
              </a:solidFill>
            </a:endParaRPr>
          </a:p>
          <a:p>
            <a:pPr algn="just"/>
            <a:r>
              <a:rPr lang="es-ES" sz="2400" dirty="0" smtClean="0"/>
              <a:t>Método para analizar, desarrollar y estructurar un programa. </a:t>
            </a:r>
            <a:endParaRPr lang="es-ES" sz="2400" dirty="0"/>
          </a:p>
          <a:p>
            <a:pPr algn="just"/>
            <a:endParaRPr lang="fr-FR" sz="2400" dirty="0"/>
          </a:p>
        </p:txBody>
      </p:sp>
      <p:sp>
        <p:nvSpPr>
          <p:cNvPr id="3" name="Flecha derecha 2"/>
          <p:cNvSpPr/>
          <p:nvPr/>
        </p:nvSpPr>
        <p:spPr>
          <a:xfrm>
            <a:off x="484094" y="1295400"/>
            <a:ext cx="779929" cy="69924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4" name="Flecha derecha 3"/>
          <p:cNvSpPr/>
          <p:nvPr/>
        </p:nvSpPr>
        <p:spPr>
          <a:xfrm>
            <a:off x="363072" y="3581400"/>
            <a:ext cx="779929" cy="69924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5" name="Flecha derecha 4"/>
          <p:cNvSpPr/>
          <p:nvPr/>
        </p:nvSpPr>
        <p:spPr>
          <a:xfrm>
            <a:off x="394446" y="4675094"/>
            <a:ext cx="779929" cy="69924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79296" y="5572413"/>
            <a:ext cx="11429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rgbClr val="FF0000"/>
                </a:solidFill>
                <a:latin typeface="Aldo-bold" pitchFamily="50" charset="0"/>
              </a:rPr>
              <a:t>Norma IEC 1131-3 de 1993 </a:t>
            </a:r>
            <a:r>
              <a:rPr lang="es-ES" sz="1200" b="1" dirty="0" smtClean="0">
                <a:solidFill>
                  <a:srgbClr val="FF0000"/>
                </a:solidFill>
                <a:latin typeface="Aldo-bold" pitchFamily="50" charset="0"/>
                <a:sym typeface="Wingdings" panose="05000000000000000000" pitchFamily="2" charset="2"/>
              </a:rPr>
              <a:t> Estandariza lenguajes de programación utilizados en los autómatas.</a:t>
            </a:r>
            <a:endParaRPr lang="fr-FR" sz="1200" b="1" dirty="0">
              <a:solidFill>
                <a:srgbClr val="FF0000"/>
              </a:solidFill>
              <a:latin typeface="Aldo-bold" pitchFamily="50" charset="0"/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753036" y="5981932"/>
            <a:ext cx="1028251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79296" y="6252764"/>
            <a:ext cx="1142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latin typeface="Aldo-bold" pitchFamily="50" charset="0"/>
                <a:sym typeface="Wingdings" panose="05000000000000000000" pitchFamily="2" charset="2"/>
              </a:rPr>
              <a:t>María Eugenia </a:t>
            </a:r>
            <a:r>
              <a:rPr lang="es-ES" b="1" dirty="0" err="1" smtClean="0">
                <a:latin typeface="Aldo-bold" pitchFamily="50" charset="0"/>
                <a:sym typeface="Wingdings" panose="05000000000000000000" pitchFamily="2" charset="2"/>
              </a:rPr>
              <a:t>Szwedowski</a:t>
            </a:r>
            <a:r>
              <a:rPr lang="es-ES" b="1" dirty="0" smtClean="0">
                <a:latin typeface="Aldo-bold" pitchFamily="50" charset="0"/>
                <a:sym typeface="Wingdings" panose="05000000000000000000" pitchFamily="2" charset="2"/>
              </a:rPr>
              <a:t> &amp; Diego Velázquez </a:t>
            </a:r>
            <a:r>
              <a:rPr lang="es-ES" b="1" dirty="0" err="1" smtClean="0">
                <a:latin typeface="Aldo-bold" pitchFamily="50" charset="0"/>
                <a:sym typeface="Wingdings" panose="05000000000000000000" pitchFamily="2" charset="2"/>
              </a:rPr>
              <a:t>Innella</a:t>
            </a:r>
            <a:endParaRPr lang="fr-FR" b="1" dirty="0">
              <a:latin typeface="Aldo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462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 rot="20440540">
            <a:off x="38355" y="54458"/>
            <a:ext cx="11903328" cy="6642060"/>
            <a:chOff x="708320" y="196515"/>
            <a:chExt cx="10775361" cy="6296526"/>
          </a:xfrm>
        </p:grpSpPr>
        <p:sp>
          <p:nvSpPr>
            <p:cNvPr id="2" name="Explosión 2 1"/>
            <p:cNvSpPr/>
            <p:nvPr/>
          </p:nvSpPr>
          <p:spPr>
            <a:xfrm rot="1874124">
              <a:off x="815681" y="364958"/>
              <a:ext cx="10668000" cy="6128083"/>
            </a:xfrm>
            <a:prstGeom prst="irregularSeal2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Explosión 2 2"/>
            <p:cNvSpPr/>
            <p:nvPr/>
          </p:nvSpPr>
          <p:spPr>
            <a:xfrm rot="1874124">
              <a:off x="708320" y="196515"/>
              <a:ext cx="10668000" cy="6128083"/>
            </a:xfrm>
            <a:prstGeom prst="irregularSeal2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Rectángulo 4"/>
          <p:cNvSpPr/>
          <p:nvPr/>
        </p:nvSpPr>
        <p:spPr>
          <a:xfrm>
            <a:off x="3150023" y="2151727"/>
            <a:ext cx="508985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do-black" pitchFamily="50" charset="0"/>
              </a:rPr>
              <a:t>PUERTAS</a:t>
            </a:r>
          </a:p>
          <a:p>
            <a:pPr algn="ctr"/>
            <a:r>
              <a:rPr lang="es-ES" sz="8000" b="1" cap="none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do-black" pitchFamily="50" charset="0"/>
              </a:rPr>
              <a:t>LÓGICAS</a:t>
            </a:r>
            <a:endParaRPr lang="es-ES" sz="80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ldo-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53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" y="268941"/>
            <a:ext cx="12192000" cy="10085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CuadroTexto 1"/>
          <p:cNvSpPr txBox="1"/>
          <p:nvPr/>
        </p:nvSpPr>
        <p:spPr>
          <a:xfrm>
            <a:off x="1506071" y="467013"/>
            <a:ext cx="1028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PUERTAS LÓGICAS</a:t>
            </a:r>
            <a:endParaRPr lang="fr-FR" sz="2400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527098"/>
              </p:ext>
            </p:extLst>
          </p:nvPr>
        </p:nvGraphicFramePr>
        <p:xfrm>
          <a:off x="310776" y="2037478"/>
          <a:ext cx="1383552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1184"/>
                <a:gridCol w="461184"/>
                <a:gridCol w="461184"/>
              </a:tblGrid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</a:t>
                      </a:r>
                      <a:endParaRPr lang="fr-FR" dirty="0"/>
                    </a:p>
                  </a:txBody>
                  <a:tcPr/>
                </a:tc>
              </a:tr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615136"/>
              </p:ext>
            </p:extLst>
          </p:nvPr>
        </p:nvGraphicFramePr>
        <p:xfrm>
          <a:off x="310776" y="4731372"/>
          <a:ext cx="1383552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1184"/>
                <a:gridCol w="461184"/>
                <a:gridCol w="461184"/>
              </a:tblGrid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</a:t>
                      </a:r>
                      <a:endParaRPr lang="fr-FR" dirty="0"/>
                    </a:p>
                  </a:txBody>
                  <a:tcPr/>
                </a:tc>
              </a:tr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047379"/>
              </p:ext>
            </p:extLst>
          </p:nvPr>
        </p:nvGraphicFramePr>
        <p:xfrm>
          <a:off x="5732929" y="2037478"/>
          <a:ext cx="1383552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1184"/>
                <a:gridCol w="461184"/>
                <a:gridCol w="461184"/>
              </a:tblGrid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</a:t>
                      </a:r>
                      <a:endParaRPr lang="fr-FR" dirty="0"/>
                    </a:p>
                  </a:txBody>
                  <a:tcPr/>
                </a:tc>
              </a:tr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258104"/>
              </p:ext>
            </p:extLst>
          </p:nvPr>
        </p:nvGraphicFramePr>
        <p:xfrm>
          <a:off x="5732929" y="4731372"/>
          <a:ext cx="1383552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1184"/>
                <a:gridCol w="461184"/>
                <a:gridCol w="461184"/>
              </a:tblGrid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</a:t>
                      </a:r>
                      <a:endParaRPr lang="fr-FR" dirty="0"/>
                    </a:p>
                  </a:txBody>
                  <a:tcPr/>
                </a:tc>
              </a:tr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ángulo 13"/>
          <p:cNvSpPr/>
          <p:nvPr/>
        </p:nvSpPr>
        <p:spPr>
          <a:xfrm>
            <a:off x="2298799" y="1630971"/>
            <a:ext cx="2344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/>
              <a:t>S = A x B</a:t>
            </a:r>
            <a:endParaRPr lang="fr-FR" dirty="0"/>
          </a:p>
        </p:txBody>
      </p:sp>
      <p:sp>
        <p:nvSpPr>
          <p:cNvPr id="15" name="Rectángulo 14"/>
          <p:cNvSpPr/>
          <p:nvPr/>
        </p:nvSpPr>
        <p:spPr>
          <a:xfrm>
            <a:off x="5634318" y="1627129"/>
            <a:ext cx="2344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FF0000"/>
                </a:solidFill>
              </a:rPr>
              <a:t>COMPUERTA OR</a:t>
            </a:r>
            <a:endParaRPr lang="fr-FR" dirty="0"/>
          </a:p>
        </p:txBody>
      </p:sp>
      <p:sp>
        <p:nvSpPr>
          <p:cNvPr id="16" name="Rectángulo 15"/>
          <p:cNvSpPr/>
          <p:nvPr/>
        </p:nvSpPr>
        <p:spPr>
          <a:xfrm>
            <a:off x="197222" y="4362040"/>
            <a:ext cx="2344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FF0000"/>
                </a:solidFill>
              </a:rPr>
              <a:t>COMPUERTA NAND</a:t>
            </a:r>
            <a:endParaRPr lang="fr-FR" dirty="0"/>
          </a:p>
        </p:txBody>
      </p:sp>
      <p:sp>
        <p:nvSpPr>
          <p:cNvPr id="17" name="Rectángulo 16"/>
          <p:cNvSpPr/>
          <p:nvPr/>
        </p:nvSpPr>
        <p:spPr>
          <a:xfrm>
            <a:off x="5634318" y="4362040"/>
            <a:ext cx="2344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FF0000"/>
                </a:solidFill>
              </a:rPr>
              <a:t>COMPUERTA NOR</a:t>
            </a:r>
            <a:endParaRPr lang="fr-FR" dirty="0"/>
          </a:p>
        </p:txBody>
      </p:sp>
      <p:sp>
        <p:nvSpPr>
          <p:cNvPr id="18" name="Rectángulo 17"/>
          <p:cNvSpPr/>
          <p:nvPr/>
        </p:nvSpPr>
        <p:spPr>
          <a:xfrm>
            <a:off x="197222" y="1620130"/>
            <a:ext cx="2344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FF0000"/>
                </a:solidFill>
              </a:rPr>
              <a:t>COMPUERTA AND</a:t>
            </a:r>
            <a:endParaRPr lang="fr-FR" dirty="0"/>
          </a:p>
        </p:txBody>
      </p:sp>
      <p:sp>
        <p:nvSpPr>
          <p:cNvPr id="19" name="Rectángulo 18"/>
          <p:cNvSpPr/>
          <p:nvPr/>
        </p:nvSpPr>
        <p:spPr>
          <a:xfrm>
            <a:off x="2393084" y="4397446"/>
            <a:ext cx="2344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/>
              <a:t>S = A x B</a:t>
            </a:r>
            <a:endParaRPr lang="fr-FR" dirty="0"/>
          </a:p>
        </p:txBody>
      </p:sp>
      <p:cxnSp>
        <p:nvCxnSpPr>
          <p:cNvPr id="87" name="Conector recto 86"/>
          <p:cNvCxnSpPr/>
          <p:nvPr/>
        </p:nvCxnSpPr>
        <p:spPr>
          <a:xfrm>
            <a:off x="9326971" y="2230380"/>
            <a:ext cx="0" cy="8353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7936264" y="1642657"/>
            <a:ext cx="2344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/>
              <a:t>S = A + B</a:t>
            </a:r>
            <a:endParaRPr lang="fr-FR" dirty="0"/>
          </a:p>
        </p:txBody>
      </p:sp>
      <p:sp>
        <p:nvSpPr>
          <p:cNvPr id="21" name="Rectángulo 20"/>
          <p:cNvSpPr/>
          <p:nvPr/>
        </p:nvSpPr>
        <p:spPr>
          <a:xfrm>
            <a:off x="7978589" y="4310370"/>
            <a:ext cx="2344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/>
              <a:t>S = A + B</a:t>
            </a:r>
            <a:endParaRPr lang="fr-FR" dirty="0"/>
          </a:p>
        </p:txBody>
      </p:sp>
      <p:grpSp>
        <p:nvGrpSpPr>
          <p:cNvPr id="49" name="Grupo 48"/>
          <p:cNvGrpSpPr/>
          <p:nvPr/>
        </p:nvGrpSpPr>
        <p:grpSpPr>
          <a:xfrm>
            <a:off x="2134221" y="2066763"/>
            <a:ext cx="1950472" cy="872493"/>
            <a:chOff x="2298799" y="2776142"/>
            <a:chExt cx="1950472" cy="872493"/>
          </a:xfrm>
        </p:grpSpPr>
        <p:cxnSp>
          <p:nvCxnSpPr>
            <p:cNvPr id="23" name="Conector recto 22"/>
            <p:cNvCxnSpPr/>
            <p:nvPr/>
          </p:nvCxnSpPr>
          <p:spPr>
            <a:xfrm>
              <a:off x="2541493" y="2810435"/>
              <a:ext cx="17077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2541493" y="3648635"/>
              <a:ext cx="17077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 flipV="1">
              <a:off x="4249271" y="2810435"/>
              <a:ext cx="0" cy="8337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 flipV="1">
              <a:off x="2541493" y="3227293"/>
              <a:ext cx="0" cy="4168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 flipV="1">
              <a:off x="2541493" y="2810436"/>
              <a:ext cx="0" cy="3246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V="1">
              <a:off x="2298799" y="3135086"/>
              <a:ext cx="592440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2429434" y="3227293"/>
              <a:ext cx="36601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ipse 44"/>
            <p:cNvSpPr/>
            <p:nvPr/>
          </p:nvSpPr>
          <p:spPr>
            <a:xfrm>
              <a:off x="3039291" y="2776142"/>
              <a:ext cx="52252" cy="65350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310411" y="2778044"/>
              <a:ext cx="52252" cy="65350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ipse 46"/>
            <p:cNvSpPr/>
            <p:nvPr/>
          </p:nvSpPr>
          <p:spPr>
            <a:xfrm>
              <a:off x="3618155" y="2778044"/>
              <a:ext cx="52252" cy="65350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ipse 47"/>
            <p:cNvSpPr/>
            <p:nvPr/>
          </p:nvSpPr>
          <p:spPr>
            <a:xfrm>
              <a:off x="3881461" y="2778044"/>
              <a:ext cx="52252" cy="65350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C00000"/>
                </a:solidFill>
              </a:endParaRPr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7770750" y="4868972"/>
            <a:ext cx="1950472" cy="872493"/>
            <a:chOff x="2298799" y="2776142"/>
            <a:chExt cx="1950472" cy="872493"/>
          </a:xfrm>
        </p:grpSpPr>
        <p:cxnSp>
          <p:nvCxnSpPr>
            <p:cNvPr id="51" name="Conector recto 50"/>
            <p:cNvCxnSpPr/>
            <p:nvPr/>
          </p:nvCxnSpPr>
          <p:spPr>
            <a:xfrm>
              <a:off x="2541493" y="2810435"/>
              <a:ext cx="17077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2541493" y="3648635"/>
              <a:ext cx="17077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 flipV="1">
              <a:off x="4249271" y="2810435"/>
              <a:ext cx="0" cy="8337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 flipV="1">
              <a:off x="2541493" y="3227293"/>
              <a:ext cx="0" cy="4168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 flipV="1">
              <a:off x="2541493" y="2810436"/>
              <a:ext cx="0" cy="3246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 flipV="1">
              <a:off x="2298799" y="3135086"/>
              <a:ext cx="592440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2429434" y="3227293"/>
              <a:ext cx="36601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Elipse 57"/>
            <p:cNvSpPr/>
            <p:nvPr/>
          </p:nvSpPr>
          <p:spPr>
            <a:xfrm>
              <a:off x="3039291" y="2776142"/>
              <a:ext cx="52252" cy="65350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ipse 58"/>
            <p:cNvSpPr/>
            <p:nvPr/>
          </p:nvSpPr>
          <p:spPr>
            <a:xfrm>
              <a:off x="3310411" y="2778044"/>
              <a:ext cx="52252" cy="65350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Elipse 59"/>
            <p:cNvSpPr/>
            <p:nvPr/>
          </p:nvSpPr>
          <p:spPr>
            <a:xfrm>
              <a:off x="3618155" y="2778044"/>
              <a:ext cx="52252" cy="65350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ipse 60"/>
            <p:cNvSpPr/>
            <p:nvPr/>
          </p:nvSpPr>
          <p:spPr>
            <a:xfrm>
              <a:off x="3881461" y="2778044"/>
              <a:ext cx="52252" cy="65350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C00000"/>
                </a:solidFill>
              </a:endParaRPr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7775513" y="2216051"/>
            <a:ext cx="1978405" cy="838200"/>
            <a:chOff x="2298799" y="2810435"/>
            <a:chExt cx="1978405" cy="838200"/>
          </a:xfrm>
        </p:grpSpPr>
        <p:cxnSp>
          <p:nvCxnSpPr>
            <p:cNvPr id="63" name="Conector recto 62"/>
            <p:cNvCxnSpPr/>
            <p:nvPr/>
          </p:nvCxnSpPr>
          <p:spPr>
            <a:xfrm>
              <a:off x="2541493" y="2810435"/>
              <a:ext cx="17077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2541493" y="3648635"/>
              <a:ext cx="17077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 flipV="1">
              <a:off x="4249271" y="2810435"/>
              <a:ext cx="0" cy="8337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 flipV="1">
              <a:off x="2541493" y="3227293"/>
              <a:ext cx="0" cy="4168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 flipV="1">
              <a:off x="2541493" y="2810436"/>
              <a:ext cx="0" cy="3246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 flipV="1">
              <a:off x="2298799" y="3135086"/>
              <a:ext cx="592440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2429434" y="3227293"/>
              <a:ext cx="36601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Elipse 69"/>
            <p:cNvSpPr/>
            <p:nvPr/>
          </p:nvSpPr>
          <p:spPr>
            <a:xfrm>
              <a:off x="4218382" y="3353668"/>
              <a:ext cx="52252" cy="65350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Elipse 70"/>
            <p:cNvSpPr/>
            <p:nvPr/>
          </p:nvSpPr>
          <p:spPr>
            <a:xfrm>
              <a:off x="4224952" y="3102411"/>
              <a:ext cx="52252" cy="65350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Elipse 71"/>
            <p:cNvSpPr/>
            <p:nvPr/>
          </p:nvSpPr>
          <p:spPr>
            <a:xfrm>
              <a:off x="3801595" y="3347625"/>
              <a:ext cx="52252" cy="6535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Elipse 72"/>
            <p:cNvSpPr/>
            <p:nvPr/>
          </p:nvSpPr>
          <p:spPr>
            <a:xfrm>
              <a:off x="3802919" y="3090864"/>
              <a:ext cx="52252" cy="6535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C00000"/>
                </a:solidFill>
              </a:endParaRPr>
            </a:p>
          </p:txBody>
        </p:sp>
      </p:grpSp>
      <p:cxnSp>
        <p:nvCxnSpPr>
          <p:cNvPr id="89" name="Conector recto 88"/>
          <p:cNvCxnSpPr/>
          <p:nvPr/>
        </p:nvCxnSpPr>
        <p:spPr>
          <a:xfrm>
            <a:off x="3716883" y="4936224"/>
            <a:ext cx="0" cy="8353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upo 89"/>
          <p:cNvGrpSpPr/>
          <p:nvPr/>
        </p:nvGrpSpPr>
        <p:grpSpPr>
          <a:xfrm>
            <a:off x="2192125" y="4928993"/>
            <a:ext cx="1978405" cy="838200"/>
            <a:chOff x="2298799" y="2810435"/>
            <a:chExt cx="1978405" cy="838200"/>
          </a:xfrm>
        </p:grpSpPr>
        <p:cxnSp>
          <p:nvCxnSpPr>
            <p:cNvPr id="91" name="Conector recto 90"/>
            <p:cNvCxnSpPr/>
            <p:nvPr/>
          </p:nvCxnSpPr>
          <p:spPr>
            <a:xfrm>
              <a:off x="2541493" y="2810435"/>
              <a:ext cx="17077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2541493" y="3648635"/>
              <a:ext cx="17077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 flipV="1">
              <a:off x="4249271" y="2810435"/>
              <a:ext cx="0" cy="8337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 flipV="1">
              <a:off x="2541493" y="3227293"/>
              <a:ext cx="0" cy="4168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 flipV="1">
              <a:off x="2541493" y="2810436"/>
              <a:ext cx="0" cy="3246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 flipV="1">
              <a:off x="2298799" y="3135086"/>
              <a:ext cx="592440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429434" y="3227293"/>
              <a:ext cx="36601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Elipse 97"/>
            <p:cNvSpPr/>
            <p:nvPr/>
          </p:nvSpPr>
          <p:spPr>
            <a:xfrm>
              <a:off x="4218382" y="3353668"/>
              <a:ext cx="52252" cy="65350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Elipse 98"/>
            <p:cNvSpPr/>
            <p:nvPr/>
          </p:nvSpPr>
          <p:spPr>
            <a:xfrm>
              <a:off x="4224952" y="3102411"/>
              <a:ext cx="52252" cy="65350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3801595" y="3347625"/>
              <a:ext cx="52252" cy="6535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3802919" y="3090864"/>
              <a:ext cx="52252" cy="6535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C00000"/>
                </a:solidFill>
              </a:endParaRPr>
            </a:p>
          </p:txBody>
        </p:sp>
      </p:grpSp>
      <p:sp>
        <p:nvSpPr>
          <p:cNvPr id="108" name="Elipse 107"/>
          <p:cNvSpPr/>
          <p:nvPr/>
        </p:nvSpPr>
        <p:spPr>
          <a:xfrm>
            <a:off x="3536128" y="3490703"/>
            <a:ext cx="84093" cy="662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1" name="Grupo 110"/>
          <p:cNvGrpSpPr/>
          <p:nvPr/>
        </p:nvGrpSpPr>
        <p:grpSpPr>
          <a:xfrm>
            <a:off x="2391887" y="3203714"/>
            <a:ext cx="1214386" cy="640251"/>
            <a:chOff x="10565036" y="3175147"/>
            <a:chExt cx="1214386" cy="640251"/>
          </a:xfrm>
        </p:grpSpPr>
        <p:sp>
          <p:nvSpPr>
            <p:cNvPr id="102" name="Acorde 101"/>
            <p:cNvSpPr/>
            <p:nvPr/>
          </p:nvSpPr>
          <p:spPr>
            <a:xfrm rot="12062554">
              <a:off x="10698847" y="3175147"/>
              <a:ext cx="728454" cy="640251"/>
            </a:xfrm>
            <a:prstGeom prst="chor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5" name="Conector recto 104"/>
            <p:cNvCxnSpPr/>
            <p:nvPr/>
          </p:nvCxnSpPr>
          <p:spPr>
            <a:xfrm>
              <a:off x="11436824" y="3495272"/>
              <a:ext cx="34259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10573501" y="3405424"/>
              <a:ext cx="34259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10607083" y="3611477"/>
              <a:ext cx="34259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Elipse 108"/>
            <p:cNvSpPr/>
            <p:nvPr/>
          </p:nvSpPr>
          <p:spPr>
            <a:xfrm>
              <a:off x="10573501" y="3578341"/>
              <a:ext cx="84093" cy="66272"/>
            </a:xfrm>
            <a:prstGeom prst="ellipse">
              <a:avLst/>
            </a:prstGeom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10565036" y="3372288"/>
              <a:ext cx="84093" cy="66272"/>
            </a:xfrm>
            <a:prstGeom prst="ellipse">
              <a:avLst/>
            </a:prstGeom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0" name="Grupo 119"/>
          <p:cNvGrpSpPr/>
          <p:nvPr/>
        </p:nvGrpSpPr>
        <p:grpSpPr>
          <a:xfrm>
            <a:off x="7978589" y="6013497"/>
            <a:ext cx="1273725" cy="640251"/>
            <a:chOff x="7978589" y="6013497"/>
            <a:chExt cx="1273725" cy="640251"/>
          </a:xfrm>
        </p:grpSpPr>
        <p:grpSp>
          <p:nvGrpSpPr>
            <p:cNvPr id="112" name="Grupo 111"/>
            <p:cNvGrpSpPr/>
            <p:nvPr/>
          </p:nvGrpSpPr>
          <p:grpSpPr>
            <a:xfrm>
              <a:off x="7978589" y="6013497"/>
              <a:ext cx="1214386" cy="640251"/>
              <a:chOff x="10565036" y="3175147"/>
              <a:chExt cx="1214386" cy="640251"/>
            </a:xfrm>
          </p:grpSpPr>
          <p:sp>
            <p:nvSpPr>
              <p:cNvPr id="113" name="Acorde 112"/>
              <p:cNvSpPr/>
              <p:nvPr/>
            </p:nvSpPr>
            <p:spPr>
              <a:xfrm rot="12062554">
                <a:off x="10698847" y="3175147"/>
                <a:ext cx="728454" cy="640251"/>
              </a:xfrm>
              <a:prstGeom prst="chord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4" name="Conector recto 113"/>
              <p:cNvCxnSpPr/>
              <p:nvPr/>
            </p:nvCxnSpPr>
            <p:spPr>
              <a:xfrm>
                <a:off x="11436824" y="3495272"/>
                <a:ext cx="34259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114"/>
              <p:cNvCxnSpPr/>
              <p:nvPr/>
            </p:nvCxnSpPr>
            <p:spPr>
              <a:xfrm>
                <a:off x="10573501" y="3405424"/>
                <a:ext cx="34259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Conector recto 115"/>
              <p:cNvCxnSpPr/>
              <p:nvPr/>
            </p:nvCxnSpPr>
            <p:spPr>
              <a:xfrm>
                <a:off x="10607083" y="3611477"/>
                <a:ext cx="34259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Elipse 116"/>
              <p:cNvSpPr/>
              <p:nvPr/>
            </p:nvSpPr>
            <p:spPr>
              <a:xfrm>
                <a:off x="10573501" y="3578341"/>
                <a:ext cx="84093" cy="66272"/>
              </a:xfrm>
              <a:prstGeom prst="ellipse">
                <a:avLst/>
              </a:prstGeom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Elipse 117"/>
              <p:cNvSpPr/>
              <p:nvPr/>
            </p:nvSpPr>
            <p:spPr>
              <a:xfrm>
                <a:off x="10565036" y="3372288"/>
                <a:ext cx="84093" cy="66272"/>
              </a:xfrm>
              <a:prstGeom prst="ellipse">
                <a:avLst/>
              </a:prstGeom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19" name="Elipse 118"/>
            <p:cNvSpPr/>
            <p:nvPr/>
          </p:nvSpPr>
          <p:spPr>
            <a:xfrm>
              <a:off x="9168221" y="6308446"/>
              <a:ext cx="84093" cy="66272"/>
            </a:xfrm>
            <a:prstGeom prst="ellipse">
              <a:avLst/>
            </a:prstGeom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0" name="Grupo 129"/>
          <p:cNvGrpSpPr/>
          <p:nvPr/>
        </p:nvGrpSpPr>
        <p:grpSpPr>
          <a:xfrm>
            <a:off x="7987054" y="3274582"/>
            <a:ext cx="1273725" cy="689031"/>
            <a:chOff x="10331888" y="3493400"/>
            <a:chExt cx="1273725" cy="689031"/>
          </a:xfrm>
        </p:grpSpPr>
        <p:sp>
          <p:nvSpPr>
            <p:cNvPr id="103" name="Circular 102"/>
            <p:cNvSpPr/>
            <p:nvPr/>
          </p:nvSpPr>
          <p:spPr>
            <a:xfrm rot="13163854">
              <a:off x="10511360" y="3493400"/>
              <a:ext cx="674222" cy="689031"/>
            </a:xfrm>
            <a:prstGeom prst="pi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grpSp>
          <p:nvGrpSpPr>
            <p:cNvPr id="121" name="Grupo 120"/>
            <p:cNvGrpSpPr/>
            <p:nvPr/>
          </p:nvGrpSpPr>
          <p:grpSpPr>
            <a:xfrm>
              <a:off x="10331888" y="3687844"/>
              <a:ext cx="1273725" cy="313269"/>
              <a:chOff x="7978589" y="6210638"/>
              <a:chExt cx="1273725" cy="313269"/>
            </a:xfrm>
          </p:grpSpPr>
          <p:grpSp>
            <p:nvGrpSpPr>
              <p:cNvPr id="122" name="Grupo 121"/>
              <p:cNvGrpSpPr/>
              <p:nvPr/>
            </p:nvGrpSpPr>
            <p:grpSpPr>
              <a:xfrm>
                <a:off x="7978589" y="6210638"/>
                <a:ext cx="1214386" cy="313269"/>
                <a:chOff x="10565036" y="3372288"/>
                <a:chExt cx="1214386" cy="313269"/>
              </a:xfrm>
            </p:grpSpPr>
            <p:cxnSp>
              <p:nvCxnSpPr>
                <p:cNvPr id="125" name="Conector recto 124"/>
                <p:cNvCxnSpPr/>
                <p:nvPr/>
              </p:nvCxnSpPr>
              <p:spPr>
                <a:xfrm>
                  <a:off x="11436824" y="3495272"/>
                  <a:ext cx="34259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Conector recto 125"/>
                <p:cNvCxnSpPr/>
                <p:nvPr/>
              </p:nvCxnSpPr>
              <p:spPr>
                <a:xfrm>
                  <a:off x="10573501" y="3405424"/>
                  <a:ext cx="34259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cto 126"/>
                <p:cNvCxnSpPr/>
                <p:nvPr/>
              </p:nvCxnSpPr>
              <p:spPr>
                <a:xfrm>
                  <a:off x="10607083" y="3652421"/>
                  <a:ext cx="34259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Elipse 127"/>
                <p:cNvSpPr/>
                <p:nvPr/>
              </p:nvSpPr>
              <p:spPr>
                <a:xfrm>
                  <a:off x="10573501" y="3619285"/>
                  <a:ext cx="84093" cy="66272"/>
                </a:xfrm>
                <a:prstGeom prst="ellipse">
                  <a:avLst/>
                </a:prstGeom>
                <a:ln w="381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" name="Elipse 128"/>
                <p:cNvSpPr/>
                <p:nvPr/>
              </p:nvSpPr>
              <p:spPr>
                <a:xfrm>
                  <a:off x="10565036" y="3372288"/>
                  <a:ext cx="84093" cy="66272"/>
                </a:xfrm>
                <a:prstGeom prst="ellipse">
                  <a:avLst/>
                </a:prstGeom>
                <a:ln w="381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23" name="Elipse 122"/>
              <p:cNvSpPr/>
              <p:nvPr/>
            </p:nvSpPr>
            <p:spPr>
              <a:xfrm>
                <a:off x="9168221" y="6308446"/>
                <a:ext cx="84093" cy="66272"/>
              </a:xfrm>
              <a:prstGeom prst="ellipse">
                <a:avLst/>
              </a:prstGeom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31" name="Grupo 130"/>
          <p:cNvGrpSpPr/>
          <p:nvPr/>
        </p:nvGrpSpPr>
        <p:grpSpPr>
          <a:xfrm>
            <a:off x="2473619" y="6023954"/>
            <a:ext cx="1273725" cy="689031"/>
            <a:chOff x="10331888" y="3493400"/>
            <a:chExt cx="1273725" cy="689031"/>
          </a:xfrm>
        </p:grpSpPr>
        <p:sp>
          <p:nvSpPr>
            <p:cNvPr id="132" name="Circular 131"/>
            <p:cNvSpPr/>
            <p:nvPr/>
          </p:nvSpPr>
          <p:spPr>
            <a:xfrm rot="13163854">
              <a:off x="10511360" y="3493400"/>
              <a:ext cx="674222" cy="689031"/>
            </a:xfrm>
            <a:prstGeom prst="pi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grpSp>
          <p:nvGrpSpPr>
            <p:cNvPr id="133" name="Grupo 132"/>
            <p:cNvGrpSpPr/>
            <p:nvPr/>
          </p:nvGrpSpPr>
          <p:grpSpPr>
            <a:xfrm>
              <a:off x="10331888" y="3687844"/>
              <a:ext cx="1273725" cy="313269"/>
              <a:chOff x="7978589" y="6210638"/>
              <a:chExt cx="1273725" cy="313269"/>
            </a:xfrm>
          </p:grpSpPr>
          <p:grpSp>
            <p:nvGrpSpPr>
              <p:cNvPr id="134" name="Grupo 133"/>
              <p:cNvGrpSpPr/>
              <p:nvPr/>
            </p:nvGrpSpPr>
            <p:grpSpPr>
              <a:xfrm>
                <a:off x="7978589" y="6210638"/>
                <a:ext cx="1214386" cy="313269"/>
                <a:chOff x="10565036" y="3372288"/>
                <a:chExt cx="1214386" cy="313269"/>
              </a:xfrm>
            </p:grpSpPr>
            <p:cxnSp>
              <p:nvCxnSpPr>
                <p:cNvPr id="136" name="Conector recto 135"/>
                <p:cNvCxnSpPr/>
                <p:nvPr/>
              </p:nvCxnSpPr>
              <p:spPr>
                <a:xfrm>
                  <a:off x="11436824" y="3495272"/>
                  <a:ext cx="34259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ector recto 136"/>
                <p:cNvCxnSpPr/>
                <p:nvPr/>
              </p:nvCxnSpPr>
              <p:spPr>
                <a:xfrm>
                  <a:off x="10573501" y="3405424"/>
                  <a:ext cx="34259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ector recto 137"/>
                <p:cNvCxnSpPr/>
                <p:nvPr/>
              </p:nvCxnSpPr>
              <p:spPr>
                <a:xfrm>
                  <a:off x="10607083" y="3652421"/>
                  <a:ext cx="34259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Elipse 138"/>
                <p:cNvSpPr/>
                <p:nvPr/>
              </p:nvSpPr>
              <p:spPr>
                <a:xfrm>
                  <a:off x="10573501" y="3619285"/>
                  <a:ext cx="84093" cy="66272"/>
                </a:xfrm>
                <a:prstGeom prst="ellipse">
                  <a:avLst/>
                </a:prstGeom>
                <a:ln w="381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" name="Elipse 139"/>
                <p:cNvSpPr/>
                <p:nvPr/>
              </p:nvSpPr>
              <p:spPr>
                <a:xfrm>
                  <a:off x="10565036" y="3372288"/>
                  <a:ext cx="84093" cy="66272"/>
                </a:xfrm>
                <a:prstGeom prst="ellipse">
                  <a:avLst/>
                </a:prstGeom>
                <a:ln w="381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35" name="Elipse 134"/>
              <p:cNvSpPr/>
              <p:nvPr/>
            </p:nvSpPr>
            <p:spPr>
              <a:xfrm>
                <a:off x="9168221" y="6308446"/>
                <a:ext cx="84093" cy="66272"/>
              </a:xfrm>
              <a:prstGeom prst="ellipse">
                <a:avLst/>
              </a:prstGeom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663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" y="268941"/>
            <a:ext cx="12192000" cy="10085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CuadroTexto 1"/>
          <p:cNvSpPr txBox="1"/>
          <p:nvPr/>
        </p:nvSpPr>
        <p:spPr>
          <a:xfrm>
            <a:off x="1506071" y="467013"/>
            <a:ext cx="1028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PUERTAS LÓGICAS</a:t>
            </a:r>
            <a:endParaRPr lang="fr-FR" sz="2400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65388"/>
              </p:ext>
            </p:extLst>
          </p:nvPr>
        </p:nvGraphicFramePr>
        <p:xfrm>
          <a:off x="310776" y="2037478"/>
          <a:ext cx="1383552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1184"/>
                <a:gridCol w="461184"/>
                <a:gridCol w="461184"/>
              </a:tblGrid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</a:t>
                      </a:r>
                      <a:endParaRPr lang="fr-FR" dirty="0"/>
                    </a:p>
                  </a:txBody>
                  <a:tcPr/>
                </a:tc>
              </a:tr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605800"/>
              </p:ext>
            </p:extLst>
          </p:nvPr>
        </p:nvGraphicFramePr>
        <p:xfrm>
          <a:off x="310776" y="4731372"/>
          <a:ext cx="922368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1184"/>
                <a:gridCol w="461184"/>
              </a:tblGrid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</a:t>
                      </a:r>
                      <a:endParaRPr lang="fr-FR" dirty="0"/>
                    </a:p>
                  </a:txBody>
                  <a:tcPr/>
                </a:tc>
              </a:tr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43633"/>
              </p:ext>
            </p:extLst>
          </p:nvPr>
        </p:nvGraphicFramePr>
        <p:xfrm>
          <a:off x="5732929" y="2037478"/>
          <a:ext cx="1383552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1184"/>
                <a:gridCol w="461184"/>
                <a:gridCol w="461184"/>
              </a:tblGrid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</a:t>
                      </a:r>
                      <a:endParaRPr lang="fr-FR" dirty="0"/>
                    </a:p>
                  </a:txBody>
                  <a:tcPr/>
                </a:tc>
              </a:tr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5634318" y="1627129"/>
            <a:ext cx="2344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FF0000"/>
                </a:solidFill>
              </a:rPr>
              <a:t>COMPUERTA XNOR</a:t>
            </a:r>
            <a:endParaRPr lang="fr-FR" dirty="0"/>
          </a:p>
        </p:txBody>
      </p:sp>
      <p:sp>
        <p:nvSpPr>
          <p:cNvPr id="16" name="Rectángulo 15"/>
          <p:cNvSpPr/>
          <p:nvPr/>
        </p:nvSpPr>
        <p:spPr>
          <a:xfrm>
            <a:off x="197222" y="4362040"/>
            <a:ext cx="2344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FF0000"/>
                </a:solidFill>
              </a:rPr>
              <a:t>COMPUERTA SI</a:t>
            </a:r>
            <a:endParaRPr lang="fr-FR" dirty="0"/>
          </a:p>
        </p:txBody>
      </p:sp>
      <p:sp>
        <p:nvSpPr>
          <p:cNvPr id="17" name="Rectángulo 16"/>
          <p:cNvSpPr/>
          <p:nvPr/>
        </p:nvSpPr>
        <p:spPr>
          <a:xfrm>
            <a:off x="5634318" y="4362040"/>
            <a:ext cx="2344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FF0000"/>
                </a:solidFill>
              </a:rPr>
              <a:t>COMPUERTA NOR</a:t>
            </a:r>
            <a:endParaRPr lang="fr-FR" dirty="0"/>
          </a:p>
        </p:txBody>
      </p:sp>
      <p:sp>
        <p:nvSpPr>
          <p:cNvPr id="18" name="Rectángulo 17"/>
          <p:cNvSpPr/>
          <p:nvPr/>
        </p:nvSpPr>
        <p:spPr>
          <a:xfrm>
            <a:off x="197222" y="1620130"/>
            <a:ext cx="2344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FF0000"/>
                </a:solidFill>
              </a:rPr>
              <a:t>COMPUERTA XOR</a:t>
            </a:r>
            <a:endParaRPr lang="fr-FR" dirty="0"/>
          </a:p>
        </p:txBody>
      </p:sp>
      <p:sp>
        <p:nvSpPr>
          <p:cNvPr id="19" name="Rectángulo 18"/>
          <p:cNvSpPr/>
          <p:nvPr/>
        </p:nvSpPr>
        <p:spPr>
          <a:xfrm>
            <a:off x="2393084" y="4397446"/>
            <a:ext cx="2344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/>
              <a:t>S = A </a:t>
            </a:r>
            <a:endParaRPr lang="fr-FR" dirty="0"/>
          </a:p>
        </p:txBody>
      </p:sp>
      <p:cxnSp>
        <p:nvCxnSpPr>
          <p:cNvPr id="87" name="Conector recto 86"/>
          <p:cNvCxnSpPr/>
          <p:nvPr/>
        </p:nvCxnSpPr>
        <p:spPr>
          <a:xfrm>
            <a:off x="9326971" y="2230380"/>
            <a:ext cx="0" cy="8353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7978589" y="4310370"/>
            <a:ext cx="2344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/>
              <a:t>S = A</a:t>
            </a:r>
            <a:endParaRPr lang="fr-FR" dirty="0"/>
          </a:p>
        </p:txBody>
      </p:sp>
      <p:grpSp>
        <p:nvGrpSpPr>
          <p:cNvPr id="50" name="Grupo 49"/>
          <p:cNvGrpSpPr/>
          <p:nvPr/>
        </p:nvGrpSpPr>
        <p:grpSpPr>
          <a:xfrm>
            <a:off x="7770750" y="4868972"/>
            <a:ext cx="1950472" cy="872493"/>
            <a:chOff x="2298799" y="2776142"/>
            <a:chExt cx="1950472" cy="872493"/>
          </a:xfrm>
        </p:grpSpPr>
        <p:cxnSp>
          <p:nvCxnSpPr>
            <p:cNvPr id="51" name="Conector recto 50"/>
            <p:cNvCxnSpPr/>
            <p:nvPr/>
          </p:nvCxnSpPr>
          <p:spPr>
            <a:xfrm>
              <a:off x="2541493" y="2810435"/>
              <a:ext cx="17077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2541493" y="3648635"/>
              <a:ext cx="17077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 flipV="1">
              <a:off x="4249271" y="2810435"/>
              <a:ext cx="0" cy="8337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 flipV="1">
              <a:off x="2541493" y="3227293"/>
              <a:ext cx="0" cy="4168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 flipV="1">
              <a:off x="2541493" y="2810436"/>
              <a:ext cx="0" cy="3246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 flipV="1">
              <a:off x="2298799" y="3135086"/>
              <a:ext cx="592440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2429434" y="3227293"/>
              <a:ext cx="36601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Elipse 57"/>
            <p:cNvSpPr/>
            <p:nvPr/>
          </p:nvSpPr>
          <p:spPr>
            <a:xfrm>
              <a:off x="3039291" y="2776142"/>
              <a:ext cx="52252" cy="65350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ipse 58"/>
            <p:cNvSpPr/>
            <p:nvPr/>
          </p:nvSpPr>
          <p:spPr>
            <a:xfrm>
              <a:off x="3310411" y="2778044"/>
              <a:ext cx="52252" cy="65350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7775513" y="2216051"/>
            <a:ext cx="1978405" cy="838200"/>
            <a:chOff x="2298799" y="2810435"/>
            <a:chExt cx="1978405" cy="838200"/>
          </a:xfrm>
        </p:grpSpPr>
        <p:cxnSp>
          <p:nvCxnSpPr>
            <p:cNvPr id="63" name="Conector recto 62"/>
            <p:cNvCxnSpPr/>
            <p:nvPr/>
          </p:nvCxnSpPr>
          <p:spPr>
            <a:xfrm>
              <a:off x="2541493" y="2810435"/>
              <a:ext cx="17077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2541493" y="3648635"/>
              <a:ext cx="17077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 flipV="1">
              <a:off x="4249271" y="2810435"/>
              <a:ext cx="0" cy="8337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 flipV="1">
              <a:off x="2541493" y="3227293"/>
              <a:ext cx="0" cy="4168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 flipV="1">
              <a:off x="2541493" y="2810436"/>
              <a:ext cx="0" cy="3246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 flipV="1">
              <a:off x="2298799" y="3135086"/>
              <a:ext cx="592440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2429434" y="3227293"/>
              <a:ext cx="36601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Elipse 69"/>
            <p:cNvSpPr/>
            <p:nvPr/>
          </p:nvSpPr>
          <p:spPr>
            <a:xfrm>
              <a:off x="4218382" y="3353668"/>
              <a:ext cx="52252" cy="65350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Elipse 70"/>
            <p:cNvSpPr/>
            <p:nvPr/>
          </p:nvSpPr>
          <p:spPr>
            <a:xfrm>
              <a:off x="4224952" y="3102411"/>
              <a:ext cx="52252" cy="65350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Elipse 71"/>
            <p:cNvSpPr/>
            <p:nvPr/>
          </p:nvSpPr>
          <p:spPr>
            <a:xfrm>
              <a:off x="3801595" y="3347625"/>
              <a:ext cx="52252" cy="6535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Elipse 72"/>
            <p:cNvSpPr/>
            <p:nvPr/>
          </p:nvSpPr>
          <p:spPr>
            <a:xfrm>
              <a:off x="3802919" y="3090864"/>
              <a:ext cx="52252" cy="6535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C00000"/>
                </a:solidFill>
              </a:endParaRPr>
            </a:p>
          </p:txBody>
        </p:sp>
      </p:grpSp>
      <p:sp>
        <p:nvSpPr>
          <p:cNvPr id="108" name="Elipse 107"/>
          <p:cNvSpPr/>
          <p:nvPr/>
        </p:nvSpPr>
        <p:spPr>
          <a:xfrm>
            <a:off x="3536128" y="3490703"/>
            <a:ext cx="84093" cy="662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1" name="Grupo 110"/>
          <p:cNvGrpSpPr/>
          <p:nvPr/>
        </p:nvGrpSpPr>
        <p:grpSpPr>
          <a:xfrm>
            <a:off x="2391887" y="3203714"/>
            <a:ext cx="1214386" cy="640251"/>
            <a:chOff x="10565036" y="3175147"/>
            <a:chExt cx="1214386" cy="640251"/>
          </a:xfrm>
        </p:grpSpPr>
        <p:sp>
          <p:nvSpPr>
            <p:cNvPr id="102" name="Acorde 101"/>
            <p:cNvSpPr/>
            <p:nvPr/>
          </p:nvSpPr>
          <p:spPr>
            <a:xfrm rot="12062554">
              <a:off x="10698847" y="3175147"/>
              <a:ext cx="728454" cy="640251"/>
            </a:xfrm>
            <a:prstGeom prst="chor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5" name="Conector recto 104"/>
            <p:cNvCxnSpPr/>
            <p:nvPr/>
          </p:nvCxnSpPr>
          <p:spPr>
            <a:xfrm>
              <a:off x="11436824" y="3495272"/>
              <a:ext cx="34259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10573501" y="3405424"/>
              <a:ext cx="34259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10607083" y="3611477"/>
              <a:ext cx="34259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Elipse 108"/>
            <p:cNvSpPr/>
            <p:nvPr/>
          </p:nvSpPr>
          <p:spPr>
            <a:xfrm>
              <a:off x="10573501" y="3578341"/>
              <a:ext cx="84093" cy="66272"/>
            </a:xfrm>
            <a:prstGeom prst="ellipse">
              <a:avLst/>
            </a:prstGeom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10565036" y="3372288"/>
              <a:ext cx="84093" cy="66272"/>
            </a:xfrm>
            <a:prstGeom prst="ellipse">
              <a:avLst/>
            </a:prstGeom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0" name="Grupo 129"/>
          <p:cNvGrpSpPr/>
          <p:nvPr/>
        </p:nvGrpSpPr>
        <p:grpSpPr>
          <a:xfrm>
            <a:off x="7987054" y="3274582"/>
            <a:ext cx="1273725" cy="689031"/>
            <a:chOff x="10331888" y="3493400"/>
            <a:chExt cx="1273725" cy="689031"/>
          </a:xfrm>
        </p:grpSpPr>
        <p:sp>
          <p:nvSpPr>
            <p:cNvPr id="103" name="Circular 102"/>
            <p:cNvSpPr/>
            <p:nvPr/>
          </p:nvSpPr>
          <p:spPr>
            <a:xfrm rot="13163854">
              <a:off x="10511360" y="3493400"/>
              <a:ext cx="674222" cy="689031"/>
            </a:xfrm>
            <a:prstGeom prst="pi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grpSp>
          <p:nvGrpSpPr>
            <p:cNvPr id="121" name="Grupo 120"/>
            <p:cNvGrpSpPr/>
            <p:nvPr/>
          </p:nvGrpSpPr>
          <p:grpSpPr>
            <a:xfrm>
              <a:off x="10331888" y="3687844"/>
              <a:ext cx="1273725" cy="313269"/>
              <a:chOff x="7978589" y="6210638"/>
              <a:chExt cx="1273725" cy="313269"/>
            </a:xfrm>
          </p:grpSpPr>
          <p:grpSp>
            <p:nvGrpSpPr>
              <p:cNvPr id="122" name="Grupo 121"/>
              <p:cNvGrpSpPr/>
              <p:nvPr/>
            </p:nvGrpSpPr>
            <p:grpSpPr>
              <a:xfrm>
                <a:off x="7978589" y="6210638"/>
                <a:ext cx="1214386" cy="313269"/>
                <a:chOff x="10565036" y="3372288"/>
                <a:chExt cx="1214386" cy="313269"/>
              </a:xfrm>
            </p:grpSpPr>
            <p:cxnSp>
              <p:nvCxnSpPr>
                <p:cNvPr id="125" name="Conector recto 124"/>
                <p:cNvCxnSpPr/>
                <p:nvPr/>
              </p:nvCxnSpPr>
              <p:spPr>
                <a:xfrm>
                  <a:off x="11436824" y="3495272"/>
                  <a:ext cx="34259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Conector recto 125"/>
                <p:cNvCxnSpPr/>
                <p:nvPr/>
              </p:nvCxnSpPr>
              <p:spPr>
                <a:xfrm>
                  <a:off x="10573501" y="3405424"/>
                  <a:ext cx="34259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cto 126"/>
                <p:cNvCxnSpPr/>
                <p:nvPr/>
              </p:nvCxnSpPr>
              <p:spPr>
                <a:xfrm>
                  <a:off x="10607083" y="3652421"/>
                  <a:ext cx="34259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Elipse 127"/>
                <p:cNvSpPr/>
                <p:nvPr/>
              </p:nvSpPr>
              <p:spPr>
                <a:xfrm>
                  <a:off x="10573501" y="3619285"/>
                  <a:ext cx="84093" cy="66272"/>
                </a:xfrm>
                <a:prstGeom prst="ellipse">
                  <a:avLst/>
                </a:prstGeom>
                <a:ln w="381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" name="Elipse 128"/>
                <p:cNvSpPr/>
                <p:nvPr/>
              </p:nvSpPr>
              <p:spPr>
                <a:xfrm>
                  <a:off x="10565036" y="3372288"/>
                  <a:ext cx="84093" cy="66272"/>
                </a:xfrm>
                <a:prstGeom prst="ellipse">
                  <a:avLst/>
                </a:prstGeom>
                <a:ln w="381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23" name="Elipse 122"/>
              <p:cNvSpPr/>
              <p:nvPr/>
            </p:nvSpPr>
            <p:spPr>
              <a:xfrm>
                <a:off x="9168221" y="6308446"/>
                <a:ext cx="84093" cy="66272"/>
              </a:xfrm>
              <a:prstGeom prst="ellipse">
                <a:avLst/>
              </a:prstGeom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4" name="Grupo 3"/>
          <p:cNvGrpSpPr/>
          <p:nvPr/>
        </p:nvGrpSpPr>
        <p:grpSpPr>
          <a:xfrm>
            <a:off x="2298799" y="1630971"/>
            <a:ext cx="2344271" cy="369332"/>
            <a:chOff x="2298799" y="1630971"/>
            <a:chExt cx="2344271" cy="369332"/>
          </a:xfrm>
        </p:grpSpPr>
        <p:sp>
          <p:nvSpPr>
            <p:cNvPr id="14" name="Rectángulo 13"/>
            <p:cNvSpPr/>
            <p:nvPr/>
          </p:nvSpPr>
          <p:spPr>
            <a:xfrm>
              <a:off x="2298799" y="1630971"/>
              <a:ext cx="23442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s-ES" b="1" dirty="0" smtClean="0"/>
                <a:t>S = A + B</a:t>
              </a:r>
              <a:endParaRPr lang="fr-FR" dirty="0"/>
            </a:p>
          </p:txBody>
        </p:sp>
        <p:sp>
          <p:nvSpPr>
            <p:cNvPr id="3" name="Elipse 2"/>
            <p:cNvSpPr/>
            <p:nvPr/>
          </p:nvSpPr>
          <p:spPr>
            <a:xfrm>
              <a:off x="2906109" y="1761758"/>
              <a:ext cx="113538" cy="130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4" name="Rectángulo 123"/>
          <p:cNvSpPr/>
          <p:nvPr/>
        </p:nvSpPr>
        <p:spPr>
          <a:xfrm>
            <a:off x="7944096" y="1619545"/>
            <a:ext cx="2344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/>
              <a:t>S = A + B</a:t>
            </a:r>
            <a:endParaRPr lang="fr-FR" dirty="0"/>
          </a:p>
        </p:txBody>
      </p:sp>
      <p:sp>
        <p:nvSpPr>
          <p:cNvPr id="141" name="Elipse 140"/>
          <p:cNvSpPr/>
          <p:nvPr/>
        </p:nvSpPr>
        <p:spPr>
          <a:xfrm>
            <a:off x="8551458" y="1755753"/>
            <a:ext cx="113538" cy="1308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2" name="Grupo 141"/>
          <p:cNvGrpSpPr/>
          <p:nvPr/>
        </p:nvGrpSpPr>
        <p:grpSpPr>
          <a:xfrm>
            <a:off x="2139873" y="2151731"/>
            <a:ext cx="1978405" cy="838200"/>
            <a:chOff x="2298799" y="2810435"/>
            <a:chExt cx="1978405" cy="838200"/>
          </a:xfrm>
        </p:grpSpPr>
        <p:cxnSp>
          <p:nvCxnSpPr>
            <p:cNvPr id="143" name="Conector recto 142"/>
            <p:cNvCxnSpPr/>
            <p:nvPr/>
          </p:nvCxnSpPr>
          <p:spPr>
            <a:xfrm>
              <a:off x="2541493" y="2810435"/>
              <a:ext cx="17077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/>
            <p:nvPr/>
          </p:nvCxnSpPr>
          <p:spPr>
            <a:xfrm>
              <a:off x="2541493" y="3648635"/>
              <a:ext cx="17077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 flipV="1">
              <a:off x="4249271" y="2810435"/>
              <a:ext cx="0" cy="8337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ector recto 145"/>
            <p:cNvCxnSpPr/>
            <p:nvPr/>
          </p:nvCxnSpPr>
          <p:spPr>
            <a:xfrm flipV="1">
              <a:off x="2541493" y="3227293"/>
              <a:ext cx="0" cy="4168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 flipV="1">
              <a:off x="2541493" y="2810436"/>
              <a:ext cx="0" cy="3246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 flipV="1">
              <a:off x="2298799" y="3135086"/>
              <a:ext cx="592440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2429434" y="3227293"/>
              <a:ext cx="36601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Elipse 149"/>
            <p:cNvSpPr/>
            <p:nvPr/>
          </p:nvSpPr>
          <p:spPr>
            <a:xfrm>
              <a:off x="4218382" y="3353668"/>
              <a:ext cx="52252" cy="65350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1" name="Elipse 150"/>
            <p:cNvSpPr/>
            <p:nvPr/>
          </p:nvSpPr>
          <p:spPr>
            <a:xfrm>
              <a:off x="4224952" y="3102411"/>
              <a:ext cx="52252" cy="65350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2" name="Elipse 151"/>
            <p:cNvSpPr/>
            <p:nvPr/>
          </p:nvSpPr>
          <p:spPr>
            <a:xfrm>
              <a:off x="3801595" y="3347625"/>
              <a:ext cx="52252" cy="6535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3" name="Elipse 152"/>
            <p:cNvSpPr/>
            <p:nvPr/>
          </p:nvSpPr>
          <p:spPr>
            <a:xfrm>
              <a:off x="3802919" y="3090864"/>
              <a:ext cx="52252" cy="6535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C00000"/>
                </a:solidFill>
              </a:endParaRPr>
            </a:p>
          </p:txBody>
        </p:sp>
      </p:grpSp>
      <p:cxnSp>
        <p:nvCxnSpPr>
          <p:cNvPr id="154" name="Conector recto 153"/>
          <p:cNvCxnSpPr/>
          <p:nvPr/>
        </p:nvCxnSpPr>
        <p:spPr>
          <a:xfrm>
            <a:off x="3663251" y="2141252"/>
            <a:ext cx="0" cy="8353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5" name="Grupo 154"/>
          <p:cNvGrpSpPr/>
          <p:nvPr/>
        </p:nvGrpSpPr>
        <p:grpSpPr>
          <a:xfrm>
            <a:off x="2135110" y="4843450"/>
            <a:ext cx="1950472" cy="872493"/>
            <a:chOff x="2298799" y="2776142"/>
            <a:chExt cx="1950472" cy="872493"/>
          </a:xfrm>
        </p:grpSpPr>
        <p:cxnSp>
          <p:nvCxnSpPr>
            <p:cNvPr id="156" name="Conector recto 155"/>
            <p:cNvCxnSpPr/>
            <p:nvPr/>
          </p:nvCxnSpPr>
          <p:spPr>
            <a:xfrm>
              <a:off x="2541493" y="2810435"/>
              <a:ext cx="17077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2541493" y="3648635"/>
              <a:ext cx="17077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Conector recto 157"/>
            <p:cNvCxnSpPr/>
            <p:nvPr/>
          </p:nvCxnSpPr>
          <p:spPr>
            <a:xfrm flipV="1">
              <a:off x="4249271" y="2810435"/>
              <a:ext cx="0" cy="8337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recto 158"/>
            <p:cNvCxnSpPr/>
            <p:nvPr/>
          </p:nvCxnSpPr>
          <p:spPr>
            <a:xfrm flipV="1">
              <a:off x="2541493" y="3227293"/>
              <a:ext cx="0" cy="4168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Conector recto 159"/>
            <p:cNvCxnSpPr/>
            <p:nvPr/>
          </p:nvCxnSpPr>
          <p:spPr>
            <a:xfrm flipV="1">
              <a:off x="2541493" y="2810436"/>
              <a:ext cx="0" cy="3246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 flipV="1">
              <a:off x="2298799" y="3135086"/>
              <a:ext cx="592440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2429434" y="3227293"/>
              <a:ext cx="36601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Elipse 162"/>
            <p:cNvSpPr/>
            <p:nvPr/>
          </p:nvSpPr>
          <p:spPr>
            <a:xfrm>
              <a:off x="3039291" y="2776142"/>
              <a:ext cx="52252" cy="65350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4" name="Elipse 163"/>
            <p:cNvSpPr/>
            <p:nvPr/>
          </p:nvSpPr>
          <p:spPr>
            <a:xfrm>
              <a:off x="3310411" y="2778044"/>
              <a:ext cx="52252" cy="65350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7987054" y="6033160"/>
            <a:ext cx="1265260" cy="578867"/>
            <a:chOff x="7987054" y="6033160"/>
            <a:chExt cx="1265260" cy="578867"/>
          </a:xfrm>
        </p:grpSpPr>
        <p:grpSp>
          <p:nvGrpSpPr>
            <p:cNvPr id="120" name="Grupo 119"/>
            <p:cNvGrpSpPr/>
            <p:nvPr/>
          </p:nvGrpSpPr>
          <p:grpSpPr>
            <a:xfrm>
              <a:off x="7987054" y="6293859"/>
              <a:ext cx="1265260" cy="80859"/>
              <a:chOff x="7987054" y="6293859"/>
              <a:chExt cx="1265260" cy="80859"/>
            </a:xfrm>
          </p:grpSpPr>
          <p:grpSp>
            <p:nvGrpSpPr>
              <p:cNvPr id="112" name="Grupo 111"/>
              <p:cNvGrpSpPr/>
              <p:nvPr/>
            </p:nvGrpSpPr>
            <p:grpSpPr>
              <a:xfrm>
                <a:off x="7987054" y="6293859"/>
                <a:ext cx="1205921" cy="66272"/>
                <a:chOff x="10573501" y="3455509"/>
                <a:chExt cx="1205921" cy="66272"/>
              </a:xfrm>
            </p:grpSpPr>
            <p:cxnSp>
              <p:nvCxnSpPr>
                <p:cNvPr id="114" name="Conector recto 113"/>
                <p:cNvCxnSpPr/>
                <p:nvPr/>
              </p:nvCxnSpPr>
              <p:spPr>
                <a:xfrm>
                  <a:off x="11436824" y="3495272"/>
                  <a:ext cx="34259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Conector recto 115"/>
                <p:cNvCxnSpPr/>
                <p:nvPr/>
              </p:nvCxnSpPr>
              <p:spPr>
                <a:xfrm>
                  <a:off x="10607083" y="3488645"/>
                  <a:ext cx="34259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Elipse 116"/>
                <p:cNvSpPr/>
                <p:nvPr/>
              </p:nvSpPr>
              <p:spPr>
                <a:xfrm>
                  <a:off x="10573501" y="3455509"/>
                  <a:ext cx="84093" cy="66272"/>
                </a:xfrm>
                <a:prstGeom prst="ellipse">
                  <a:avLst/>
                </a:prstGeom>
                <a:ln w="381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19" name="Elipse 118"/>
              <p:cNvSpPr/>
              <p:nvPr/>
            </p:nvSpPr>
            <p:spPr>
              <a:xfrm>
                <a:off x="9168221" y="6308446"/>
                <a:ext cx="84093" cy="66272"/>
              </a:xfrm>
              <a:prstGeom prst="ellipse">
                <a:avLst/>
              </a:prstGeom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" name="Triángulo isósceles 4"/>
            <p:cNvSpPr/>
            <p:nvPr/>
          </p:nvSpPr>
          <p:spPr>
            <a:xfrm rot="5400000">
              <a:off x="8332757" y="6055003"/>
              <a:ext cx="578867" cy="53518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5" name="Grupo 164"/>
          <p:cNvGrpSpPr/>
          <p:nvPr/>
        </p:nvGrpSpPr>
        <p:grpSpPr>
          <a:xfrm>
            <a:off x="2354961" y="5941156"/>
            <a:ext cx="1265260" cy="578867"/>
            <a:chOff x="7987054" y="6033160"/>
            <a:chExt cx="1265260" cy="578867"/>
          </a:xfrm>
        </p:grpSpPr>
        <p:grpSp>
          <p:nvGrpSpPr>
            <p:cNvPr id="166" name="Grupo 165"/>
            <p:cNvGrpSpPr/>
            <p:nvPr/>
          </p:nvGrpSpPr>
          <p:grpSpPr>
            <a:xfrm>
              <a:off x="7987054" y="6293859"/>
              <a:ext cx="1265260" cy="80859"/>
              <a:chOff x="7987054" y="6293859"/>
              <a:chExt cx="1265260" cy="80859"/>
            </a:xfrm>
          </p:grpSpPr>
          <p:grpSp>
            <p:nvGrpSpPr>
              <p:cNvPr id="168" name="Grupo 167"/>
              <p:cNvGrpSpPr/>
              <p:nvPr/>
            </p:nvGrpSpPr>
            <p:grpSpPr>
              <a:xfrm>
                <a:off x="7987054" y="6293859"/>
                <a:ext cx="1205921" cy="66272"/>
                <a:chOff x="10573501" y="3455509"/>
                <a:chExt cx="1205921" cy="66272"/>
              </a:xfrm>
            </p:grpSpPr>
            <p:cxnSp>
              <p:nvCxnSpPr>
                <p:cNvPr id="170" name="Conector recto 169"/>
                <p:cNvCxnSpPr/>
                <p:nvPr/>
              </p:nvCxnSpPr>
              <p:spPr>
                <a:xfrm>
                  <a:off x="11436824" y="3495272"/>
                  <a:ext cx="34259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Conector recto 170"/>
                <p:cNvCxnSpPr/>
                <p:nvPr/>
              </p:nvCxnSpPr>
              <p:spPr>
                <a:xfrm>
                  <a:off x="10607083" y="3488645"/>
                  <a:ext cx="34259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Elipse 171"/>
                <p:cNvSpPr/>
                <p:nvPr/>
              </p:nvSpPr>
              <p:spPr>
                <a:xfrm>
                  <a:off x="10573501" y="3455509"/>
                  <a:ext cx="84093" cy="66272"/>
                </a:xfrm>
                <a:prstGeom prst="ellipse">
                  <a:avLst/>
                </a:prstGeom>
                <a:ln w="381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69" name="Elipse 168"/>
              <p:cNvSpPr/>
              <p:nvPr/>
            </p:nvSpPr>
            <p:spPr>
              <a:xfrm>
                <a:off x="9168221" y="6308446"/>
                <a:ext cx="84093" cy="66272"/>
              </a:xfrm>
              <a:prstGeom prst="ellipse">
                <a:avLst/>
              </a:prstGeom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7" name="Triángulo isósceles 166"/>
            <p:cNvSpPr/>
            <p:nvPr/>
          </p:nvSpPr>
          <p:spPr>
            <a:xfrm rot="5400000">
              <a:off x="8332757" y="6055003"/>
              <a:ext cx="578867" cy="53518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73" name="Tabla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22935"/>
              </p:ext>
            </p:extLst>
          </p:nvPr>
        </p:nvGraphicFramePr>
        <p:xfrm>
          <a:off x="5776004" y="4843450"/>
          <a:ext cx="922368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1184"/>
                <a:gridCol w="461184"/>
              </a:tblGrid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</a:t>
                      </a:r>
                      <a:endParaRPr lang="fr-FR" dirty="0"/>
                    </a:p>
                  </a:txBody>
                  <a:tcPr/>
                </a:tc>
              </a:tr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291752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88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 rot="20440540">
            <a:off x="144336" y="154135"/>
            <a:ext cx="11903328" cy="6642060"/>
            <a:chOff x="708320" y="196515"/>
            <a:chExt cx="10775361" cy="6296526"/>
          </a:xfrm>
        </p:grpSpPr>
        <p:sp>
          <p:nvSpPr>
            <p:cNvPr id="2" name="Explosión 2 1"/>
            <p:cNvSpPr/>
            <p:nvPr/>
          </p:nvSpPr>
          <p:spPr>
            <a:xfrm rot="1874124">
              <a:off x="815681" y="364958"/>
              <a:ext cx="10668000" cy="6128083"/>
            </a:xfrm>
            <a:prstGeom prst="irregularSeal2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Explosión 2 2"/>
            <p:cNvSpPr/>
            <p:nvPr/>
          </p:nvSpPr>
          <p:spPr>
            <a:xfrm rot="1874124">
              <a:off x="708320" y="196515"/>
              <a:ext cx="10668000" cy="6128083"/>
            </a:xfrm>
            <a:prstGeom prst="irregularSeal2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Rectángulo 4"/>
          <p:cNvSpPr/>
          <p:nvPr/>
        </p:nvSpPr>
        <p:spPr>
          <a:xfrm>
            <a:off x="3395214" y="2749230"/>
            <a:ext cx="440697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do-black" pitchFamily="50" charset="0"/>
              </a:rPr>
              <a:t>LADDER</a:t>
            </a:r>
            <a:endParaRPr lang="es-ES" sz="80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ldo-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184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09681"/>
              </p:ext>
            </p:extLst>
          </p:nvPr>
        </p:nvGraphicFramePr>
        <p:xfrm>
          <a:off x="283882" y="3428999"/>
          <a:ext cx="7206130" cy="322729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40753"/>
                <a:gridCol w="3039036"/>
                <a:gridCol w="2326341"/>
              </a:tblGrid>
              <a:tr h="461042">
                <a:tc>
                  <a:txBody>
                    <a:bodyPr/>
                    <a:lstStyle/>
                    <a:p>
                      <a:r>
                        <a:rPr lang="es-ES" dirty="0" smtClean="0"/>
                        <a:t>NOMBRE</a:t>
                      </a:r>
                      <a:endParaRPr lang="fr-F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SÍMBOLO</a:t>
                      </a:r>
                      <a:endParaRPr lang="fr-F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fr-F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461042">
                <a:tc>
                  <a:txBody>
                    <a:bodyPr/>
                    <a:lstStyle/>
                    <a:p>
                      <a:r>
                        <a:rPr lang="es-ES" dirty="0" smtClean="0"/>
                        <a:t>CONTACTOR NA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</a:t>
                      </a:r>
                      <a:r>
                        <a:rPr lang="es-ES" baseline="0" dirty="0" smtClean="0"/>
                        <a:t> activa con 1</a:t>
                      </a:r>
                      <a:endParaRPr lang="fr-FR" dirty="0"/>
                    </a:p>
                  </a:txBody>
                  <a:tcPr/>
                </a:tc>
              </a:tr>
              <a:tr h="461042">
                <a:tc>
                  <a:txBody>
                    <a:bodyPr/>
                    <a:lstStyle/>
                    <a:p>
                      <a:r>
                        <a:rPr lang="es-ES" dirty="0" smtClean="0"/>
                        <a:t>CONTACTO NC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</a:t>
                      </a:r>
                      <a:r>
                        <a:rPr lang="es-ES" baseline="0" dirty="0" smtClean="0"/>
                        <a:t> activa con 0</a:t>
                      </a:r>
                      <a:endParaRPr lang="fr-FR" dirty="0"/>
                    </a:p>
                  </a:txBody>
                  <a:tcPr/>
                </a:tc>
              </a:tr>
              <a:tr h="461042">
                <a:tc>
                  <a:txBody>
                    <a:bodyPr/>
                    <a:lstStyle/>
                    <a:p>
                      <a:r>
                        <a:rPr lang="es-ES" dirty="0" smtClean="0"/>
                        <a:t>BOBINA NA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 activa con 1</a:t>
                      </a:r>
                      <a:endParaRPr lang="fr-FR" dirty="0"/>
                    </a:p>
                  </a:txBody>
                  <a:tcPr/>
                </a:tc>
              </a:tr>
              <a:tr h="461042">
                <a:tc>
                  <a:txBody>
                    <a:bodyPr/>
                    <a:lstStyle/>
                    <a:p>
                      <a:r>
                        <a:rPr lang="es-ES" dirty="0" smtClean="0"/>
                        <a:t>BOBINA NC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 activa con 0</a:t>
                      </a:r>
                      <a:endParaRPr lang="fr-FR" dirty="0"/>
                    </a:p>
                  </a:txBody>
                  <a:tcPr/>
                </a:tc>
              </a:tr>
              <a:tr h="461042">
                <a:tc>
                  <a:txBody>
                    <a:bodyPr/>
                    <a:lstStyle/>
                    <a:p>
                      <a:r>
                        <a:rPr lang="es-ES" dirty="0" smtClean="0"/>
                        <a:t>BOBINA SET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Activada </a:t>
                      </a:r>
                      <a:r>
                        <a:rPr lang="es-ES" sz="1200" dirty="0" smtClean="0"/>
                        <a:t>(debe</a:t>
                      </a:r>
                      <a:r>
                        <a:rPr lang="es-ES" sz="1200" baseline="0" dirty="0" smtClean="0"/>
                        <a:t> desactivarse)</a:t>
                      </a:r>
                      <a:endParaRPr lang="fr-FR" sz="1200" dirty="0"/>
                    </a:p>
                  </a:txBody>
                  <a:tcPr/>
                </a:tc>
              </a:tr>
              <a:tr h="461042">
                <a:tc>
                  <a:txBody>
                    <a:bodyPr/>
                    <a:lstStyle/>
                    <a:p>
                      <a:r>
                        <a:rPr lang="es-ES" dirty="0" smtClean="0"/>
                        <a:t>BOBINA</a:t>
                      </a:r>
                      <a:r>
                        <a:rPr lang="es-ES" baseline="0" dirty="0" smtClean="0"/>
                        <a:t> RESET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Desactivada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upo 9"/>
          <p:cNvGrpSpPr/>
          <p:nvPr/>
        </p:nvGrpSpPr>
        <p:grpSpPr>
          <a:xfrm>
            <a:off x="2067116" y="3986798"/>
            <a:ext cx="2357717" cy="285873"/>
            <a:chOff x="2003612" y="1479176"/>
            <a:chExt cx="2357717" cy="457200"/>
          </a:xfrm>
        </p:grpSpPr>
        <p:cxnSp>
          <p:nvCxnSpPr>
            <p:cNvPr id="11" name="Conector recto 10"/>
            <p:cNvCxnSpPr/>
            <p:nvPr/>
          </p:nvCxnSpPr>
          <p:spPr>
            <a:xfrm>
              <a:off x="2003612" y="1707776"/>
              <a:ext cx="104887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>
              <a:off x="3312459" y="1707776"/>
              <a:ext cx="104887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3052482" y="1479176"/>
              <a:ext cx="0" cy="4572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3312459" y="1479176"/>
              <a:ext cx="0" cy="4572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upo 22"/>
          <p:cNvGrpSpPr/>
          <p:nvPr/>
        </p:nvGrpSpPr>
        <p:grpSpPr>
          <a:xfrm>
            <a:off x="2067116" y="4466419"/>
            <a:ext cx="2357717" cy="285873"/>
            <a:chOff x="2649818" y="1653988"/>
            <a:chExt cx="2357717" cy="285873"/>
          </a:xfrm>
        </p:grpSpPr>
        <p:grpSp>
          <p:nvGrpSpPr>
            <p:cNvPr id="15" name="Grupo 14"/>
            <p:cNvGrpSpPr/>
            <p:nvPr/>
          </p:nvGrpSpPr>
          <p:grpSpPr>
            <a:xfrm>
              <a:off x="2649818" y="1653988"/>
              <a:ext cx="2357717" cy="285873"/>
              <a:chOff x="2003612" y="1479176"/>
              <a:chExt cx="2357717" cy="457200"/>
            </a:xfrm>
          </p:grpSpPr>
          <p:cxnSp>
            <p:nvCxnSpPr>
              <p:cNvPr id="16" name="Conector recto 15"/>
              <p:cNvCxnSpPr/>
              <p:nvPr/>
            </p:nvCxnSpPr>
            <p:spPr>
              <a:xfrm>
                <a:off x="2003612" y="1707776"/>
                <a:ext cx="104887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/>
              <p:cNvCxnSpPr/>
              <p:nvPr/>
            </p:nvCxnSpPr>
            <p:spPr>
              <a:xfrm>
                <a:off x="3312459" y="1707776"/>
                <a:ext cx="104887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/>
              <p:cNvCxnSpPr/>
              <p:nvPr/>
            </p:nvCxnSpPr>
            <p:spPr>
              <a:xfrm>
                <a:off x="3052482" y="1479176"/>
                <a:ext cx="0" cy="45720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/>
              <p:cNvCxnSpPr/>
              <p:nvPr/>
            </p:nvCxnSpPr>
            <p:spPr>
              <a:xfrm>
                <a:off x="3312459" y="1479176"/>
                <a:ext cx="0" cy="45720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Conector recto 19"/>
            <p:cNvCxnSpPr/>
            <p:nvPr/>
          </p:nvCxnSpPr>
          <p:spPr>
            <a:xfrm flipH="1">
              <a:off x="3698688" y="1653988"/>
              <a:ext cx="259977" cy="2858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upo 40"/>
          <p:cNvGrpSpPr/>
          <p:nvPr/>
        </p:nvGrpSpPr>
        <p:grpSpPr>
          <a:xfrm>
            <a:off x="2026774" y="4804123"/>
            <a:ext cx="2438399" cy="530344"/>
            <a:chOff x="2134348" y="979665"/>
            <a:chExt cx="2438399" cy="632446"/>
          </a:xfrm>
        </p:grpSpPr>
        <p:grpSp>
          <p:nvGrpSpPr>
            <p:cNvPr id="40" name="Grupo 39"/>
            <p:cNvGrpSpPr/>
            <p:nvPr/>
          </p:nvGrpSpPr>
          <p:grpSpPr>
            <a:xfrm>
              <a:off x="2134348" y="979665"/>
              <a:ext cx="2438399" cy="632446"/>
              <a:chOff x="1946090" y="1391710"/>
              <a:chExt cx="2438399" cy="632446"/>
            </a:xfrm>
          </p:grpSpPr>
          <p:grpSp>
            <p:nvGrpSpPr>
              <p:cNvPr id="32" name="Grupo 31"/>
              <p:cNvGrpSpPr/>
              <p:nvPr/>
            </p:nvGrpSpPr>
            <p:grpSpPr>
              <a:xfrm>
                <a:off x="1946090" y="1694824"/>
                <a:ext cx="2438399" cy="0"/>
                <a:chOff x="1922930" y="1707776"/>
                <a:chExt cx="2438399" cy="0"/>
              </a:xfrm>
            </p:grpSpPr>
            <p:cxnSp>
              <p:nvCxnSpPr>
                <p:cNvPr id="34" name="Conector recto 33"/>
                <p:cNvCxnSpPr/>
                <p:nvPr/>
              </p:nvCxnSpPr>
              <p:spPr>
                <a:xfrm>
                  <a:off x="1922930" y="1707776"/>
                  <a:ext cx="104887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34"/>
                <p:cNvCxnSpPr/>
                <p:nvPr/>
              </p:nvCxnSpPr>
              <p:spPr>
                <a:xfrm>
                  <a:off x="3312459" y="1707776"/>
                  <a:ext cx="104887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Arco 37"/>
              <p:cNvSpPr/>
              <p:nvPr/>
            </p:nvSpPr>
            <p:spPr>
              <a:xfrm rot="2403808">
                <a:off x="2810118" y="1391710"/>
                <a:ext cx="528339" cy="632446"/>
              </a:xfrm>
              <a:prstGeom prst="arc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9" name="Arco 38"/>
            <p:cNvSpPr/>
            <p:nvPr/>
          </p:nvSpPr>
          <p:spPr>
            <a:xfrm rot="2581725" flipH="1" flipV="1">
              <a:off x="3180229" y="1024834"/>
              <a:ext cx="529719" cy="535093"/>
            </a:xfrm>
            <a:prstGeom prst="arc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2067116" y="5680858"/>
            <a:ext cx="2438399" cy="530344"/>
            <a:chOff x="2134348" y="979665"/>
            <a:chExt cx="2438399" cy="632446"/>
          </a:xfrm>
        </p:grpSpPr>
        <p:grpSp>
          <p:nvGrpSpPr>
            <p:cNvPr id="43" name="Grupo 42"/>
            <p:cNvGrpSpPr/>
            <p:nvPr/>
          </p:nvGrpSpPr>
          <p:grpSpPr>
            <a:xfrm>
              <a:off x="2134348" y="979665"/>
              <a:ext cx="2438399" cy="632446"/>
              <a:chOff x="1946090" y="1391710"/>
              <a:chExt cx="2438399" cy="632446"/>
            </a:xfrm>
          </p:grpSpPr>
          <p:grpSp>
            <p:nvGrpSpPr>
              <p:cNvPr id="45" name="Grupo 44"/>
              <p:cNvGrpSpPr/>
              <p:nvPr/>
            </p:nvGrpSpPr>
            <p:grpSpPr>
              <a:xfrm>
                <a:off x="1946090" y="1694824"/>
                <a:ext cx="2438399" cy="0"/>
                <a:chOff x="1922930" y="1707776"/>
                <a:chExt cx="2438399" cy="0"/>
              </a:xfrm>
            </p:grpSpPr>
            <p:cxnSp>
              <p:nvCxnSpPr>
                <p:cNvPr id="47" name="Conector recto 46"/>
                <p:cNvCxnSpPr/>
                <p:nvPr/>
              </p:nvCxnSpPr>
              <p:spPr>
                <a:xfrm>
                  <a:off x="1922930" y="1707776"/>
                  <a:ext cx="104887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47"/>
                <p:cNvCxnSpPr/>
                <p:nvPr/>
              </p:nvCxnSpPr>
              <p:spPr>
                <a:xfrm>
                  <a:off x="3312459" y="1707776"/>
                  <a:ext cx="104887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Arco 45"/>
              <p:cNvSpPr/>
              <p:nvPr/>
            </p:nvSpPr>
            <p:spPr>
              <a:xfrm rot="2403808">
                <a:off x="2810118" y="1391710"/>
                <a:ext cx="528339" cy="632446"/>
              </a:xfrm>
              <a:prstGeom prst="arc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4" name="Arco 43"/>
            <p:cNvSpPr/>
            <p:nvPr/>
          </p:nvSpPr>
          <p:spPr>
            <a:xfrm rot="2581725" flipH="1" flipV="1">
              <a:off x="3180229" y="1024834"/>
              <a:ext cx="529719" cy="535093"/>
            </a:xfrm>
            <a:prstGeom prst="arc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2067116" y="6182079"/>
            <a:ext cx="2438399" cy="530344"/>
            <a:chOff x="2134348" y="979665"/>
            <a:chExt cx="2438399" cy="632446"/>
          </a:xfrm>
        </p:grpSpPr>
        <p:grpSp>
          <p:nvGrpSpPr>
            <p:cNvPr id="50" name="Grupo 49"/>
            <p:cNvGrpSpPr/>
            <p:nvPr/>
          </p:nvGrpSpPr>
          <p:grpSpPr>
            <a:xfrm>
              <a:off x="2134348" y="979665"/>
              <a:ext cx="2438399" cy="632446"/>
              <a:chOff x="1946090" y="1391710"/>
              <a:chExt cx="2438399" cy="632446"/>
            </a:xfrm>
          </p:grpSpPr>
          <p:grpSp>
            <p:nvGrpSpPr>
              <p:cNvPr id="52" name="Grupo 51"/>
              <p:cNvGrpSpPr/>
              <p:nvPr/>
            </p:nvGrpSpPr>
            <p:grpSpPr>
              <a:xfrm>
                <a:off x="1946090" y="1694824"/>
                <a:ext cx="2438399" cy="0"/>
                <a:chOff x="1922930" y="1707776"/>
                <a:chExt cx="2438399" cy="0"/>
              </a:xfrm>
            </p:grpSpPr>
            <p:cxnSp>
              <p:nvCxnSpPr>
                <p:cNvPr id="54" name="Conector recto 53"/>
                <p:cNvCxnSpPr/>
                <p:nvPr/>
              </p:nvCxnSpPr>
              <p:spPr>
                <a:xfrm>
                  <a:off x="1922930" y="1707776"/>
                  <a:ext cx="104887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>
                <a:xfrm>
                  <a:off x="3312459" y="1707776"/>
                  <a:ext cx="104887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Arco 52"/>
              <p:cNvSpPr/>
              <p:nvPr/>
            </p:nvSpPr>
            <p:spPr>
              <a:xfrm rot="2403808">
                <a:off x="2810118" y="1391710"/>
                <a:ext cx="528339" cy="632446"/>
              </a:xfrm>
              <a:prstGeom prst="arc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1" name="Arco 50"/>
            <p:cNvSpPr/>
            <p:nvPr/>
          </p:nvSpPr>
          <p:spPr>
            <a:xfrm rot="2581725" flipH="1" flipV="1">
              <a:off x="3180229" y="1024834"/>
              <a:ext cx="529719" cy="535093"/>
            </a:xfrm>
            <a:prstGeom prst="arc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2044911" y="5233668"/>
            <a:ext cx="2438399" cy="530344"/>
            <a:chOff x="2652127" y="2061257"/>
            <a:chExt cx="2438399" cy="530344"/>
          </a:xfrm>
        </p:grpSpPr>
        <p:grpSp>
          <p:nvGrpSpPr>
            <p:cNvPr id="56" name="Grupo 55"/>
            <p:cNvGrpSpPr/>
            <p:nvPr/>
          </p:nvGrpSpPr>
          <p:grpSpPr>
            <a:xfrm>
              <a:off x="2652127" y="2061257"/>
              <a:ext cx="2438399" cy="530344"/>
              <a:chOff x="2134348" y="979665"/>
              <a:chExt cx="2438399" cy="632446"/>
            </a:xfrm>
          </p:grpSpPr>
          <p:grpSp>
            <p:nvGrpSpPr>
              <p:cNvPr id="57" name="Grupo 56"/>
              <p:cNvGrpSpPr/>
              <p:nvPr/>
            </p:nvGrpSpPr>
            <p:grpSpPr>
              <a:xfrm>
                <a:off x="2134348" y="979665"/>
                <a:ext cx="2438399" cy="632446"/>
                <a:chOff x="1946090" y="1391710"/>
                <a:chExt cx="2438399" cy="632446"/>
              </a:xfrm>
            </p:grpSpPr>
            <p:grpSp>
              <p:nvGrpSpPr>
                <p:cNvPr id="59" name="Grupo 58"/>
                <p:cNvGrpSpPr/>
                <p:nvPr/>
              </p:nvGrpSpPr>
              <p:grpSpPr>
                <a:xfrm>
                  <a:off x="1946090" y="1694824"/>
                  <a:ext cx="2438399" cy="0"/>
                  <a:chOff x="1922930" y="1707776"/>
                  <a:chExt cx="2438399" cy="0"/>
                </a:xfrm>
              </p:grpSpPr>
              <p:cxnSp>
                <p:nvCxnSpPr>
                  <p:cNvPr id="61" name="Conector recto 60"/>
                  <p:cNvCxnSpPr/>
                  <p:nvPr/>
                </p:nvCxnSpPr>
                <p:spPr>
                  <a:xfrm>
                    <a:off x="1922930" y="1707776"/>
                    <a:ext cx="1048870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Conector recto 61"/>
                  <p:cNvCxnSpPr/>
                  <p:nvPr/>
                </p:nvCxnSpPr>
                <p:spPr>
                  <a:xfrm>
                    <a:off x="3312459" y="1707776"/>
                    <a:ext cx="1048870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" name="Arco 59"/>
                <p:cNvSpPr/>
                <p:nvPr/>
              </p:nvSpPr>
              <p:spPr>
                <a:xfrm rot="2403808">
                  <a:off x="2810118" y="1391710"/>
                  <a:ext cx="528339" cy="632446"/>
                </a:xfrm>
                <a:prstGeom prst="arc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58" name="Arco 57"/>
              <p:cNvSpPr/>
              <p:nvPr/>
            </p:nvSpPr>
            <p:spPr>
              <a:xfrm rot="2581725" flipH="1" flipV="1">
                <a:off x="3180229" y="1024834"/>
                <a:ext cx="529719" cy="535093"/>
              </a:xfrm>
              <a:prstGeom prst="arc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4" name="Conector recto 63"/>
            <p:cNvCxnSpPr>
              <a:stCxn id="58" idx="0"/>
              <a:endCxn id="60" idx="0"/>
            </p:cNvCxnSpPr>
            <p:nvPr/>
          </p:nvCxnSpPr>
          <p:spPr>
            <a:xfrm flipV="1">
              <a:off x="3809776" y="2123484"/>
              <a:ext cx="141222" cy="36401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Rectángulo 65"/>
          <p:cNvSpPr/>
          <p:nvPr/>
        </p:nvSpPr>
        <p:spPr>
          <a:xfrm>
            <a:off x="3160625" y="5753325"/>
            <a:ext cx="27924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s-E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3146155" y="6255129"/>
            <a:ext cx="29687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s-E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8" name="Tabla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906434"/>
              </p:ext>
            </p:extLst>
          </p:nvPr>
        </p:nvGraphicFramePr>
        <p:xfrm>
          <a:off x="7661423" y="3428999"/>
          <a:ext cx="4182036" cy="3227296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96788"/>
                <a:gridCol w="1277471"/>
                <a:gridCol w="1707777"/>
              </a:tblGrid>
              <a:tr h="403412">
                <a:tc>
                  <a:txBody>
                    <a:bodyPr/>
                    <a:lstStyle/>
                    <a:p>
                      <a:r>
                        <a:rPr lang="es-ES" dirty="0" smtClean="0"/>
                        <a:t>SIMBOLO</a:t>
                      </a:r>
                      <a:endParaRPr lang="fr-F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SIMBOLO</a:t>
                      </a:r>
                      <a:r>
                        <a:rPr lang="es-ES" baseline="0" dirty="0" smtClean="0"/>
                        <a:t> 2</a:t>
                      </a:r>
                      <a:endParaRPr lang="fr-F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CONCEPTO</a:t>
                      </a:r>
                      <a:endParaRPr lang="fr-F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403412"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ENTRADA</a:t>
                      </a:r>
                      <a:endParaRPr lang="fr-FR" dirty="0"/>
                    </a:p>
                  </a:txBody>
                  <a:tcPr/>
                </a:tc>
              </a:tr>
              <a:tr h="403412">
                <a:tc>
                  <a:txBody>
                    <a:bodyPr/>
                    <a:lstStyle/>
                    <a:p>
                      <a:r>
                        <a:rPr lang="es-ES" dirty="0" smtClean="0"/>
                        <a:t>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Q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SALIDA</a:t>
                      </a:r>
                      <a:endParaRPr lang="fr-FR" dirty="0"/>
                    </a:p>
                  </a:txBody>
                  <a:tcPr/>
                </a:tc>
              </a:tr>
              <a:tr h="403412">
                <a:tc>
                  <a:txBody>
                    <a:bodyPr/>
                    <a:lstStyle/>
                    <a:p>
                      <a:r>
                        <a:rPr lang="es-ES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MEMORIA</a:t>
                      </a:r>
                      <a:endParaRPr lang="fr-FR" dirty="0"/>
                    </a:p>
                  </a:txBody>
                  <a:tcPr/>
                </a:tc>
              </a:tr>
              <a:tr h="403412">
                <a:tc>
                  <a:txBody>
                    <a:bodyPr/>
                    <a:lstStyle/>
                    <a:p>
                      <a:r>
                        <a:rPr lang="es-ES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TEMPORIZADOR</a:t>
                      </a:r>
                      <a:endParaRPr lang="fr-FR" dirty="0"/>
                    </a:p>
                  </a:txBody>
                  <a:tcPr/>
                </a:tc>
              </a:tr>
              <a:tr h="403412">
                <a:tc>
                  <a:txBody>
                    <a:bodyPr/>
                    <a:lstStyle/>
                    <a:p>
                      <a:r>
                        <a:rPr lang="es-ES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CONTADOR</a:t>
                      </a:r>
                      <a:endParaRPr lang="fr-FR" sz="1200" dirty="0"/>
                    </a:p>
                  </a:txBody>
                  <a:tcPr/>
                </a:tc>
              </a:tr>
              <a:tr h="403412">
                <a:tc>
                  <a:txBody>
                    <a:bodyPr/>
                    <a:lstStyle/>
                    <a:p>
                      <a:r>
                        <a:rPr lang="es-ES" dirty="0" smtClean="0"/>
                        <a:t>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SET</a:t>
                      </a:r>
                      <a:endParaRPr lang="fr-FR" dirty="0"/>
                    </a:p>
                  </a:txBody>
                  <a:tcPr/>
                </a:tc>
              </a:tr>
              <a:tr h="403412">
                <a:tc>
                  <a:txBody>
                    <a:bodyPr/>
                    <a:lstStyle/>
                    <a:p>
                      <a:r>
                        <a:rPr lang="es-ES" dirty="0" smtClean="0"/>
                        <a:t>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RESET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9" name="CuadroTexto 68"/>
          <p:cNvSpPr txBox="1"/>
          <p:nvPr/>
        </p:nvSpPr>
        <p:spPr>
          <a:xfrm>
            <a:off x="1515115" y="834813"/>
            <a:ext cx="3262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ENTRADA:</a:t>
            </a:r>
          </a:p>
          <a:p>
            <a:pPr marL="285750" indent="-285750">
              <a:buFontTx/>
              <a:buChar char="-"/>
            </a:pPr>
            <a:r>
              <a:rPr lang="es-ES" b="1" dirty="0" smtClean="0"/>
              <a:t>PULSADORES</a:t>
            </a:r>
          </a:p>
          <a:p>
            <a:pPr marL="285750" indent="-285750">
              <a:buFontTx/>
              <a:buChar char="-"/>
            </a:pPr>
            <a:r>
              <a:rPr lang="es-ES" b="1" dirty="0" smtClean="0"/>
              <a:t>INTERRUPTRES</a:t>
            </a:r>
          </a:p>
          <a:p>
            <a:pPr marL="285750" indent="-285750">
              <a:buFontTx/>
              <a:buChar char="-"/>
            </a:pPr>
            <a:r>
              <a:rPr lang="es-ES" b="1" dirty="0" smtClean="0"/>
              <a:t>SENSORES</a:t>
            </a:r>
          </a:p>
          <a:p>
            <a:pPr marL="285750" indent="-285750">
              <a:buFontTx/>
              <a:buChar char="-"/>
            </a:pPr>
            <a:r>
              <a:rPr lang="es-ES" b="1" dirty="0" smtClean="0"/>
              <a:t>MARCAS / MEMORIAS</a:t>
            </a:r>
            <a:endParaRPr lang="fr-FR" b="1" dirty="0"/>
          </a:p>
        </p:txBody>
      </p:sp>
      <p:sp>
        <p:nvSpPr>
          <p:cNvPr id="70" name="CuadroTexto 69"/>
          <p:cNvSpPr txBox="1"/>
          <p:nvPr/>
        </p:nvSpPr>
        <p:spPr>
          <a:xfrm>
            <a:off x="6943915" y="834813"/>
            <a:ext cx="3262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SALIDAS:</a:t>
            </a:r>
          </a:p>
          <a:p>
            <a:pPr marL="285750" indent="-285750">
              <a:buFontTx/>
              <a:buChar char="-"/>
            </a:pPr>
            <a:r>
              <a:rPr lang="es-ES" b="1" dirty="0" smtClean="0"/>
              <a:t>ACTUADORES (motores, válvulas…)</a:t>
            </a:r>
          </a:p>
          <a:p>
            <a:pPr marL="285750" indent="-285750">
              <a:buFontTx/>
              <a:buChar char="-"/>
            </a:pPr>
            <a:r>
              <a:rPr lang="es-ES" b="1" dirty="0" smtClean="0"/>
              <a:t>INDICADORES</a:t>
            </a:r>
          </a:p>
          <a:p>
            <a:pPr marL="285750" indent="-285750">
              <a:buFontTx/>
              <a:buChar char="-"/>
            </a:pPr>
            <a:r>
              <a:rPr lang="es-ES" b="1" dirty="0" smtClean="0"/>
              <a:t>MARCA / MEMORIA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678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 rot="20440540">
            <a:off x="144336" y="154135"/>
            <a:ext cx="11903328" cy="6642060"/>
            <a:chOff x="708320" y="196515"/>
            <a:chExt cx="10775361" cy="6296526"/>
          </a:xfrm>
        </p:grpSpPr>
        <p:sp>
          <p:nvSpPr>
            <p:cNvPr id="2" name="Explosión 2 1"/>
            <p:cNvSpPr/>
            <p:nvPr/>
          </p:nvSpPr>
          <p:spPr>
            <a:xfrm rot="1874124">
              <a:off x="815681" y="364958"/>
              <a:ext cx="10668000" cy="6128083"/>
            </a:xfrm>
            <a:prstGeom prst="irregularSeal2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Explosión 2 2"/>
            <p:cNvSpPr/>
            <p:nvPr/>
          </p:nvSpPr>
          <p:spPr>
            <a:xfrm rot="1874124">
              <a:off x="708320" y="196515"/>
              <a:ext cx="10668000" cy="6128083"/>
            </a:xfrm>
            <a:prstGeom prst="irregularSeal2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Rectángulo 4"/>
          <p:cNvSpPr/>
          <p:nvPr/>
        </p:nvSpPr>
        <p:spPr>
          <a:xfrm>
            <a:off x="3108275" y="2749230"/>
            <a:ext cx="49808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do-black" pitchFamily="50" charset="0"/>
              </a:rPr>
              <a:t>GRAFSET</a:t>
            </a:r>
            <a:endParaRPr lang="es-ES" sz="80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ldo-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ángulo 174"/>
          <p:cNvSpPr/>
          <p:nvPr/>
        </p:nvSpPr>
        <p:spPr>
          <a:xfrm>
            <a:off x="-34765" y="77784"/>
            <a:ext cx="12249397" cy="6376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CuadroTexto 3"/>
          <p:cNvSpPr txBox="1"/>
          <p:nvPr/>
        </p:nvSpPr>
        <p:spPr>
          <a:xfrm>
            <a:off x="371019" y="187315"/>
            <a:ext cx="112362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GRAFCET </a:t>
            </a:r>
          </a:p>
          <a:p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 smtClean="0"/>
              <a:t>Es un modelo de representación gráfica de los sucesivos comportamientos de un sistema lógico.  Es un grafo, diagrama funcional normalizado.  Significa diagrama de control con etapas y transición.  Nació en 1977 en Francia. </a:t>
            </a:r>
          </a:p>
          <a:p>
            <a:endParaRPr lang="es-ES" dirty="0"/>
          </a:p>
          <a:p>
            <a:r>
              <a:rPr lang="es-ES" dirty="0" smtClean="0"/>
              <a:t>Se compone: Etapas (van asociadas a las acciones); Transiciones (asociadas a las receptividades); Uniones Orientadas (unen las etapas a las transiciones y las transiciones a las etapas).</a:t>
            </a:r>
          </a:p>
          <a:p>
            <a:endParaRPr lang="fr-FR" dirty="0"/>
          </a:p>
        </p:txBody>
      </p:sp>
      <p:sp>
        <p:nvSpPr>
          <p:cNvPr id="6" name="CuadroTexto 5"/>
          <p:cNvSpPr txBox="1"/>
          <p:nvPr/>
        </p:nvSpPr>
        <p:spPr>
          <a:xfrm>
            <a:off x="332572" y="2449856"/>
            <a:ext cx="38687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GRAFCET </a:t>
            </a:r>
          </a:p>
          <a:p>
            <a:pPr algn="just"/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/>
              <a:t>Lineales.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El programa irá activando cada una de las etapas y desactivando la anterior conforme se vayan cumpliendo cada una de las condiciones.</a:t>
            </a:r>
            <a:endParaRPr lang="es-ES" dirty="0"/>
          </a:p>
        </p:txBody>
      </p:sp>
      <p:grpSp>
        <p:nvGrpSpPr>
          <p:cNvPr id="33" name="Grupo 32"/>
          <p:cNvGrpSpPr/>
          <p:nvPr/>
        </p:nvGrpSpPr>
        <p:grpSpPr>
          <a:xfrm>
            <a:off x="744454" y="4923584"/>
            <a:ext cx="1419367" cy="1557699"/>
            <a:chOff x="6960358" y="1562683"/>
            <a:chExt cx="1241571" cy="1362575"/>
          </a:xfrm>
        </p:grpSpPr>
        <p:cxnSp>
          <p:nvCxnSpPr>
            <p:cNvPr id="26" name="Conector recto 25"/>
            <p:cNvCxnSpPr/>
            <p:nvPr/>
          </p:nvCxnSpPr>
          <p:spPr>
            <a:xfrm flipH="1">
              <a:off x="6960358" y="2920621"/>
              <a:ext cx="39578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o 31"/>
            <p:cNvGrpSpPr/>
            <p:nvPr/>
          </p:nvGrpSpPr>
          <p:grpSpPr>
            <a:xfrm>
              <a:off x="6974036" y="1562683"/>
              <a:ext cx="1227893" cy="1362575"/>
              <a:chOff x="6974036" y="1562683"/>
              <a:chExt cx="1227893" cy="1362575"/>
            </a:xfrm>
          </p:grpSpPr>
          <p:grpSp>
            <p:nvGrpSpPr>
              <p:cNvPr id="31" name="Grupo 30"/>
              <p:cNvGrpSpPr/>
              <p:nvPr/>
            </p:nvGrpSpPr>
            <p:grpSpPr>
              <a:xfrm>
                <a:off x="6974036" y="1562683"/>
                <a:ext cx="1227893" cy="1362575"/>
                <a:chOff x="6974036" y="1562683"/>
                <a:chExt cx="1227893" cy="1362575"/>
              </a:xfrm>
            </p:grpSpPr>
            <p:grpSp>
              <p:nvGrpSpPr>
                <p:cNvPr id="24" name="Grupo 23"/>
                <p:cNvGrpSpPr/>
                <p:nvPr/>
              </p:nvGrpSpPr>
              <p:grpSpPr>
                <a:xfrm>
                  <a:off x="7151834" y="1602340"/>
                  <a:ext cx="1050095" cy="1322918"/>
                  <a:chOff x="6210138" y="1574927"/>
                  <a:chExt cx="1050095" cy="1322918"/>
                </a:xfrm>
              </p:grpSpPr>
              <p:grpSp>
                <p:nvGrpSpPr>
                  <p:cNvPr id="7" name="Grupo 6"/>
                  <p:cNvGrpSpPr/>
                  <p:nvPr/>
                </p:nvGrpSpPr>
                <p:grpSpPr>
                  <a:xfrm>
                    <a:off x="6226994" y="1574927"/>
                    <a:ext cx="351227" cy="495706"/>
                    <a:chOff x="1801398" y="571500"/>
                    <a:chExt cx="596745" cy="842219"/>
                  </a:xfrm>
                </p:grpSpPr>
                <p:sp>
                  <p:nvSpPr>
                    <p:cNvPr id="8" name="Proceso 7"/>
                    <p:cNvSpPr/>
                    <p:nvPr/>
                  </p:nvSpPr>
                  <p:spPr>
                    <a:xfrm>
                      <a:off x="1801398" y="715486"/>
                      <a:ext cx="596745" cy="526718"/>
                    </a:xfrm>
                    <a:prstGeom prst="flowChartProcess">
                      <a:avLst/>
                    </a:prstGeom>
                    <a:noFill/>
                    <a:ln w="104775" cmpd="dbl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9" name="Conector recto 8"/>
                    <p:cNvCxnSpPr>
                      <a:stCxn id="8" idx="0"/>
                    </p:cNvCxnSpPr>
                    <p:nvPr/>
                  </p:nvCxnSpPr>
                  <p:spPr>
                    <a:xfrm flipH="1" flipV="1">
                      <a:off x="2099769" y="571500"/>
                      <a:ext cx="2" cy="14398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Conector recto 9"/>
                    <p:cNvCxnSpPr/>
                    <p:nvPr/>
                  </p:nvCxnSpPr>
                  <p:spPr>
                    <a:xfrm flipH="1" flipV="1">
                      <a:off x="2099769" y="1269733"/>
                      <a:ext cx="2" cy="14398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" name="Grupo 10"/>
                  <p:cNvGrpSpPr/>
                  <p:nvPr/>
                </p:nvGrpSpPr>
                <p:grpSpPr>
                  <a:xfrm>
                    <a:off x="6240642" y="2003734"/>
                    <a:ext cx="311099" cy="272576"/>
                    <a:chOff x="2964409" y="3157187"/>
                    <a:chExt cx="270969" cy="594764"/>
                  </a:xfrm>
                </p:grpSpPr>
                <p:cxnSp>
                  <p:nvCxnSpPr>
                    <p:cNvPr id="12" name="Conector recto 11"/>
                    <p:cNvCxnSpPr/>
                    <p:nvPr/>
                  </p:nvCxnSpPr>
                  <p:spPr>
                    <a:xfrm flipV="1">
                      <a:off x="3099894" y="3157187"/>
                      <a:ext cx="0" cy="59476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Conector recto 12"/>
                    <p:cNvCxnSpPr/>
                    <p:nvPr/>
                  </p:nvCxnSpPr>
                  <p:spPr>
                    <a:xfrm flipV="1">
                      <a:off x="2964409" y="3418774"/>
                      <a:ext cx="270969" cy="5113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" name="Grupo 13"/>
                  <p:cNvGrpSpPr/>
                  <p:nvPr/>
                </p:nvGrpSpPr>
                <p:grpSpPr>
                  <a:xfrm>
                    <a:off x="6210138" y="2245843"/>
                    <a:ext cx="384938" cy="416206"/>
                    <a:chOff x="2801522" y="1325332"/>
                    <a:chExt cx="596745" cy="814690"/>
                  </a:xfrm>
                </p:grpSpPr>
                <p:sp>
                  <p:nvSpPr>
                    <p:cNvPr id="15" name="Proceso 14"/>
                    <p:cNvSpPr/>
                    <p:nvPr/>
                  </p:nvSpPr>
                  <p:spPr>
                    <a:xfrm>
                      <a:off x="2801522" y="1469318"/>
                      <a:ext cx="596745" cy="526718"/>
                    </a:xfrm>
                    <a:prstGeom prst="flowChartProcess">
                      <a:avLst/>
                    </a:prstGeom>
                    <a:noFill/>
                    <a:ln w="635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16" name="Conector recto 15"/>
                    <p:cNvCxnSpPr/>
                    <p:nvPr/>
                  </p:nvCxnSpPr>
                  <p:spPr>
                    <a:xfrm flipH="1" flipV="1">
                      <a:off x="3099894" y="1325332"/>
                      <a:ext cx="2" cy="14398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Conector recto 16"/>
                    <p:cNvCxnSpPr/>
                    <p:nvPr/>
                  </p:nvCxnSpPr>
                  <p:spPr>
                    <a:xfrm flipH="1" flipV="1">
                      <a:off x="3099894" y="1996036"/>
                      <a:ext cx="2" cy="14398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" name="Grupo 17"/>
                  <p:cNvGrpSpPr/>
                  <p:nvPr/>
                </p:nvGrpSpPr>
                <p:grpSpPr>
                  <a:xfrm>
                    <a:off x="6240642" y="2625269"/>
                    <a:ext cx="311099" cy="272576"/>
                    <a:chOff x="2964409" y="3157187"/>
                    <a:chExt cx="270969" cy="594764"/>
                  </a:xfrm>
                </p:grpSpPr>
                <p:cxnSp>
                  <p:nvCxnSpPr>
                    <p:cNvPr id="19" name="Conector recto 18"/>
                    <p:cNvCxnSpPr/>
                    <p:nvPr/>
                  </p:nvCxnSpPr>
                  <p:spPr>
                    <a:xfrm flipV="1">
                      <a:off x="3099894" y="3157187"/>
                      <a:ext cx="0" cy="59476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Conector recto 19"/>
                    <p:cNvCxnSpPr/>
                    <p:nvPr/>
                  </p:nvCxnSpPr>
                  <p:spPr>
                    <a:xfrm flipV="1">
                      <a:off x="2964409" y="3418774"/>
                      <a:ext cx="270969" cy="5113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6578221" y="2395015"/>
                    <a:ext cx="682012" cy="170338"/>
                    <a:chOff x="6581380" y="3271837"/>
                    <a:chExt cx="682012" cy="314326"/>
                  </a:xfrm>
                </p:grpSpPr>
                <p:sp>
                  <p:nvSpPr>
                    <p:cNvPr id="22" name="Proceso 21"/>
                    <p:cNvSpPr/>
                    <p:nvPr/>
                  </p:nvSpPr>
                  <p:spPr>
                    <a:xfrm rot="5400000">
                      <a:off x="6837216" y="3159987"/>
                      <a:ext cx="314326" cy="538026"/>
                    </a:xfrm>
                    <a:prstGeom prst="flowChartProcess">
                      <a:avLst/>
                    </a:prstGeom>
                    <a:noFill/>
                    <a:ln w="317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23" name="Conector recto 22"/>
                    <p:cNvCxnSpPr/>
                    <p:nvPr/>
                  </p:nvCxnSpPr>
                  <p:spPr>
                    <a:xfrm rot="5400000" flipH="1" flipV="1">
                      <a:off x="6653372" y="3366733"/>
                      <a:ext cx="2" cy="14398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7" name="Conector recto 26"/>
                <p:cNvCxnSpPr/>
                <p:nvPr/>
              </p:nvCxnSpPr>
              <p:spPr>
                <a:xfrm>
                  <a:off x="6974036" y="1562683"/>
                  <a:ext cx="2713" cy="134490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ector recto 29"/>
              <p:cNvCxnSpPr/>
              <p:nvPr/>
            </p:nvCxnSpPr>
            <p:spPr>
              <a:xfrm flipH="1">
                <a:off x="6974036" y="1578605"/>
                <a:ext cx="39578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upo 89"/>
          <p:cNvGrpSpPr/>
          <p:nvPr/>
        </p:nvGrpSpPr>
        <p:grpSpPr>
          <a:xfrm>
            <a:off x="3323113" y="4955794"/>
            <a:ext cx="4112628" cy="1537494"/>
            <a:chOff x="7892903" y="4161674"/>
            <a:chExt cx="4112628" cy="1537494"/>
          </a:xfrm>
        </p:grpSpPr>
        <p:cxnSp>
          <p:nvCxnSpPr>
            <p:cNvPr id="62" name="Conector recto 61"/>
            <p:cNvCxnSpPr/>
            <p:nvPr/>
          </p:nvCxnSpPr>
          <p:spPr>
            <a:xfrm rot="5400000" flipH="1" flipV="1">
              <a:off x="11308155" y="5150721"/>
              <a:ext cx="1" cy="1646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 rot="5400000" flipH="1" flipV="1">
              <a:off x="8621161" y="5150721"/>
              <a:ext cx="1" cy="1646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upo 88"/>
            <p:cNvGrpSpPr/>
            <p:nvPr/>
          </p:nvGrpSpPr>
          <p:grpSpPr>
            <a:xfrm>
              <a:off x="7892903" y="4161674"/>
              <a:ext cx="4112628" cy="1537494"/>
              <a:chOff x="7892903" y="4161674"/>
              <a:chExt cx="4112628" cy="1537494"/>
            </a:xfrm>
          </p:grpSpPr>
          <p:cxnSp>
            <p:nvCxnSpPr>
              <p:cNvPr id="70" name="Conector recto 69"/>
              <p:cNvCxnSpPr/>
              <p:nvPr/>
            </p:nvCxnSpPr>
            <p:spPr>
              <a:xfrm flipV="1">
                <a:off x="11015718" y="5387558"/>
                <a:ext cx="0" cy="3116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" name="Grupo 87"/>
              <p:cNvGrpSpPr/>
              <p:nvPr/>
            </p:nvGrpSpPr>
            <p:grpSpPr>
              <a:xfrm>
                <a:off x="7892903" y="4161674"/>
                <a:ext cx="4112628" cy="1537494"/>
                <a:chOff x="7892903" y="4161674"/>
                <a:chExt cx="4112628" cy="1537494"/>
              </a:xfrm>
            </p:grpSpPr>
            <p:cxnSp>
              <p:nvCxnSpPr>
                <p:cNvPr id="73" name="Conector recto 72"/>
                <p:cNvCxnSpPr/>
                <p:nvPr/>
              </p:nvCxnSpPr>
              <p:spPr>
                <a:xfrm flipV="1">
                  <a:off x="11015718" y="4710357"/>
                  <a:ext cx="0" cy="3116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7" name="Grupo 86"/>
                <p:cNvGrpSpPr/>
                <p:nvPr/>
              </p:nvGrpSpPr>
              <p:grpSpPr>
                <a:xfrm>
                  <a:off x="7892903" y="4161674"/>
                  <a:ext cx="4112628" cy="1537494"/>
                  <a:chOff x="7892903" y="4161674"/>
                  <a:chExt cx="4112628" cy="1537494"/>
                </a:xfrm>
              </p:grpSpPr>
              <p:cxnSp>
                <p:nvCxnSpPr>
                  <p:cNvPr id="71" name="Conector recto 70"/>
                  <p:cNvCxnSpPr/>
                  <p:nvPr/>
                </p:nvCxnSpPr>
                <p:spPr>
                  <a:xfrm flipV="1">
                    <a:off x="8330762" y="5387558"/>
                    <a:ext cx="0" cy="3116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6" name="Grupo 85"/>
                  <p:cNvGrpSpPr/>
                  <p:nvPr/>
                </p:nvGrpSpPr>
                <p:grpSpPr>
                  <a:xfrm>
                    <a:off x="7892903" y="4161674"/>
                    <a:ext cx="4112628" cy="1537494"/>
                    <a:chOff x="7892903" y="4161674"/>
                    <a:chExt cx="4112628" cy="1537494"/>
                  </a:xfrm>
                </p:grpSpPr>
                <p:cxnSp>
                  <p:nvCxnSpPr>
                    <p:cNvPr id="72" name="Conector recto 71"/>
                    <p:cNvCxnSpPr/>
                    <p:nvPr/>
                  </p:nvCxnSpPr>
                  <p:spPr>
                    <a:xfrm flipV="1">
                      <a:off x="8318704" y="4731582"/>
                      <a:ext cx="0" cy="3116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5" name="Grupo 84"/>
                    <p:cNvGrpSpPr/>
                    <p:nvPr/>
                  </p:nvGrpSpPr>
                  <p:grpSpPr>
                    <a:xfrm>
                      <a:off x="7892903" y="4161674"/>
                      <a:ext cx="4112628" cy="1537494"/>
                      <a:chOff x="7892903" y="4161674"/>
                      <a:chExt cx="4112628" cy="1537494"/>
                    </a:xfrm>
                  </p:grpSpPr>
                  <p:cxnSp>
                    <p:nvCxnSpPr>
                      <p:cNvPr id="64" name="Conector recto 63"/>
                      <p:cNvCxnSpPr/>
                      <p:nvPr/>
                    </p:nvCxnSpPr>
                    <p:spPr>
                      <a:xfrm flipV="1">
                        <a:off x="8152938" y="5529910"/>
                        <a:ext cx="355649" cy="2679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Conector recto 73"/>
                      <p:cNvCxnSpPr/>
                      <p:nvPr/>
                    </p:nvCxnSpPr>
                    <p:spPr>
                      <a:xfrm flipV="1">
                        <a:off x="8188868" y="4920818"/>
                        <a:ext cx="355649" cy="2679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84" name="Grupo 83"/>
                      <p:cNvGrpSpPr/>
                      <p:nvPr/>
                    </p:nvGrpSpPr>
                    <p:grpSpPr>
                      <a:xfrm>
                        <a:off x="7892903" y="4161674"/>
                        <a:ext cx="4112628" cy="1537494"/>
                        <a:chOff x="7892903" y="4161674"/>
                        <a:chExt cx="4112628" cy="1537494"/>
                      </a:xfrm>
                    </p:grpSpPr>
                    <p:grpSp>
                      <p:nvGrpSpPr>
                        <p:cNvPr id="81" name="Grupo 80"/>
                        <p:cNvGrpSpPr/>
                        <p:nvPr/>
                      </p:nvGrpSpPr>
                      <p:grpSpPr>
                        <a:xfrm>
                          <a:off x="7892903" y="4161674"/>
                          <a:ext cx="4112628" cy="1537494"/>
                          <a:chOff x="7892903" y="4161674"/>
                          <a:chExt cx="4112628" cy="1537494"/>
                        </a:xfrm>
                      </p:grpSpPr>
                      <p:sp>
                        <p:nvSpPr>
                          <p:cNvPr id="59" name="Proceso 58"/>
                          <p:cNvSpPr/>
                          <p:nvPr/>
                        </p:nvSpPr>
                        <p:spPr>
                          <a:xfrm>
                            <a:off x="10805060" y="5043192"/>
                            <a:ext cx="440062" cy="307622"/>
                          </a:xfrm>
                          <a:prstGeom prst="flowChartProcess">
                            <a:avLst/>
                          </a:prstGeom>
                          <a:noFill/>
                          <a:ln w="635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1" name="Proceso 60"/>
                          <p:cNvSpPr/>
                          <p:nvPr/>
                        </p:nvSpPr>
                        <p:spPr>
                          <a:xfrm rot="5400000">
                            <a:off x="11600629" y="4919462"/>
                            <a:ext cx="194731" cy="615073"/>
                          </a:xfrm>
                          <a:prstGeom prst="flowChartProcess">
                            <a:avLst/>
                          </a:prstGeom>
                          <a:noFill/>
                          <a:ln w="3175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grpSp>
                        <p:nvGrpSpPr>
                          <p:cNvPr id="80" name="Grupo 79"/>
                          <p:cNvGrpSpPr/>
                          <p:nvPr/>
                        </p:nvGrpSpPr>
                        <p:grpSpPr>
                          <a:xfrm>
                            <a:off x="7892903" y="4161674"/>
                            <a:ext cx="3132187" cy="1537494"/>
                            <a:chOff x="7892903" y="4161674"/>
                            <a:chExt cx="3132187" cy="1537494"/>
                          </a:xfrm>
                        </p:grpSpPr>
                        <p:grpSp>
                          <p:nvGrpSpPr>
                            <p:cNvPr id="79" name="Grupo 78"/>
                            <p:cNvGrpSpPr/>
                            <p:nvPr/>
                          </p:nvGrpSpPr>
                          <p:grpSpPr>
                            <a:xfrm>
                              <a:off x="7892903" y="4161674"/>
                              <a:ext cx="3132187" cy="1537494"/>
                              <a:chOff x="7892903" y="4161674"/>
                              <a:chExt cx="3132187" cy="1537494"/>
                            </a:xfrm>
                          </p:grpSpPr>
                          <p:grpSp>
                            <p:nvGrpSpPr>
                              <p:cNvPr id="34" name="Grupo 33"/>
                              <p:cNvGrpSpPr/>
                              <p:nvPr/>
                            </p:nvGrpSpPr>
                            <p:grpSpPr>
                              <a:xfrm>
                                <a:off x="7892903" y="4161674"/>
                                <a:ext cx="3132187" cy="1537494"/>
                                <a:chOff x="5781692" y="1575720"/>
                                <a:chExt cx="2739836" cy="1344901"/>
                              </a:xfrm>
                            </p:grpSpPr>
                            <p:cxnSp>
                              <p:nvCxnSpPr>
                                <p:cNvPr id="35" name="Conector recto 34"/>
                                <p:cNvCxnSpPr/>
                                <p:nvPr/>
                              </p:nvCxnSpPr>
                              <p:spPr>
                                <a:xfrm flipH="1">
                                  <a:off x="5781692" y="2920621"/>
                                  <a:ext cx="2739836" cy="0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grpSp>
                              <p:nvGrpSpPr>
                                <p:cNvPr id="36" name="Grupo 35"/>
                                <p:cNvGrpSpPr/>
                                <p:nvPr/>
                              </p:nvGrpSpPr>
                              <p:grpSpPr>
                                <a:xfrm>
                                  <a:off x="5781692" y="1575720"/>
                                  <a:ext cx="2739835" cy="1344901"/>
                                  <a:chOff x="5781692" y="1575720"/>
                                  <a:chExt cx="2739835" cy="1344901"/>
                                </a:xfrm>
                              </p:grpSpPr>
                              <p:grpSp>
                                <p:nvGrpSpPr>
                                  <p:cNvPr id="37" name="Grupo 36"/>
                                  <p:cNvGrpSpPr/>
                                  <p:nvPr/>
                                </p:nvGrpSpPr>
                                <p:grpSpPr>
                                  <a:xfrm>
                                    <a:off x="5781692" y="1575720"/>
                                    <a:ext cx="2739835" cy="1344901"/>
                                    <a:chOff x="5781692" y="1575720"/>
                                    <a:chExt cx="2739835" cy="1344901"/>
                                  </a:xfrm>
                                </p:grpSpPr>
                                <p:grpSp>
                                  <p:nvGrpSpPr>
                                    <p:cNvPr id="39" name="Grupo 3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6154154" y="1602340"/>
                                      <a:ext cx="2367373" cy="1318281"/>
                                      <a:chOff x="5212458" y="1574927"/>
                                      <a:chExt cx="2367373" cy="1318281"/>
                                    </a:xfrm>
                                  </p:grpSpPr>
                                  <p:grpSp>
                                    <p:nvGrpSpPr>
                                      <p:cNvPr id="41" name="Grupo 40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6226994" y="1574927"/>
                                        <a:ext cx="351227" cy="495706"/>
                                        <a:chOff x="1801398" y="571500"/>
                                        <a:chExt cx="596745" cy="842219"/>
                                      </a:xfrm>
                                    </p:grpSpPr>
                                    <p:sp>
                                      <p:nvSpPr>
                                        <p:cNvPr id="55" name="Proceso 54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801398" y="715486"/>
                                          <a:ext cx="596745" cy="526718"/>
                                        </a:xfrm>
                                        <a:prstGeom prst="flowChartProcess">
                                          <a:avLst/>
                                        </a:prstGeom>
                                        <a:noFill/>
                                        <a:ln w="104775" cmpd="dbl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fr-FR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56" name="Conector recto 55"/>
                                        <p:cNvCxnSpPr>
                                          <a:stCxn id="55" idx="0"/>
                                        </p:cNvCxnSpPr>
                                        <p:nvPr/>
                                      </p:nvCxnSpPr>
                                      <p:spPr>
                                        <a:xfrm flipH="1" flipV="1">
                                          <a:off x="2099769" y="571500"/>
                                          <a:ext cx="2" cy="143986"/>
                                        </a:xfrm>
                                        <a:prstGeom prst="line">
                                          <a:avLst/>
                                        </a:prstGeom>
                                        <a:ln w="381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57" name="Conector recto 56"/>
                                        <p:cNvCxnSpPr/>
                                        <p:nvPr/>
                                      </p:nvCxnSpPr>
                                      <p:spPr>
                                        <a:xfrm flipH="1" flipV="1">
                                          <a:off x="2099769" y="1269733"/>
                                          <a:ext cx="2" cy="143986"/>
                                        </a:xfrm>
                                        <a:prstGeom prst="line">
                                          <a:avLst/>
                                        </a:prstGeom>
                                        <a:ln w="381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grpSp>
                                    <p:nvGrpSpPr>
                                      <p:cNvPr id="42" name="Grupo 41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212458" y="2003734"/>
                                        <a:ext cx="2367373" cy="272576"/>
                                        <a:chOff x="2068855" y="3157187"/>
                                        <a:chExt cx="2061995" cy="594764"/>
                                      </a:xfrm>
                                    </p:grpSpPr>
                                    <p:cxnSp>
                                      <p:nvCxnSpPr>
                                        <p:cNvPr id="53" name="Conector recto 52"/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3099894" y="3157187"/>
                                          <a:ext cx="0" cy="594764"/>
                                        </a:xfrm>
                                        <a:prstGeom prst="line">
                                          <a:avLst/>
                                        </a:prstGeom>
                                        <a:ln w="381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54" name="Conector recto 53"/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2068855" y="3254434"/>
                                          <a:ext cx="2061995" cy="4816"/>
                                        </a:xfrm>
                                        <a:prstGeom prst="line">
                                          <a:avLst/>
                                        </a:prstGeom>
                                        <a:ln w="28575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grpSp>
                                    <p:nvGrpSpPr>
                                      <p:cNvPr id="43" name="Grupo 4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6210138" y="2245843"/>
                                        <a:ext cx="384938" cy="416206"/>
                                        <a:chOff x="2801522" y="1325332"/>
                                        <a:chExt cx="596745" cy="814690"/>
                                      </a:xfrm>
                                    </p:grpSpPr>
                                    <p:sp>
                                      <p:nvSpPr>
                                        <p:cNvPr id="50" name="Proceso 49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2801522" y="1469318"/>
                                          <a:ext cx="596745" cy="526718"/>
                                        </a:xfrm>
                                        <a:prstGeom prst="flowChartProcess">
                                          <a:avLst/>
                                        </a:prstGeom>
                                        <a:noFill/>
                                        <a:ln w="63500" cmpd="sng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fr-FR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51" name="Conector recto 50"/>
                                        <p:cNvCxnSpPr/>
                                        <p:nvPr/>
                                      </p:nvCxnSpPr>
                                      <p:spPr>
                                        <a:xfrm flipH="1" flipV="1">
                                          <a:off x="3099894" y="1325332"/>
                                          <a:ext cx="2" cy="143986"/>
                                        </a:xfrm>
                                        <a:prstGeom prst="line">
                                          <a:avLst/>
                                        </a:prstGeom>
                                        <a:ln w="381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52" name="Conector recto 51"/>
                                        <p:cNvCxnSpPr/>
                                        <p:nvPr/>
                                      </p:nvCxnSpPr>
                                      <p:spPr>
                                        <a:xfrm flipH="1" flipV="1">
                                          <a:off x="3099894" y="1996036"/>
                                          <a:ext cx="2" cy="143986"/>
                                        </a:xfrm>
                                        <a:prstGeom prst="line">
                                          <a:avLst/>
                                        </a:prstGeom>
                                        <a:ln w="381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grpSp>
                                    <p:nvGrpSpPr>
                                      <p:cNvPr id="44" name="Grupo 43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6240642" y="2620632"/>
                                        <a:ext cx="311099" cy="272576"/>
                                        <a:chOff x="2964409" y="3147069"/>
                                        <a:chExt cx="270969" cy="594764"/>
                                      </a:xfrm>
                                    </p:grpSpPr>
                                    <p:cxnSp>
                                      <p:nvCxnSpPr>
                                        <p:cNvPr id="48" name="Conector recto 47"/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3105481" y="3147069"/>
                                          <a:ext cx="0" cy="594764"/>
                                        </a:xfrm>
                                        <a:prstGeom prst="line">
                                          <a:avLst/>
                                        </a:prstGeom>
                                        <a:ln w="381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49" name="Conector recto 48"/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2964409" y="3418774"/>
                                          <a:ext cx="270969" cy="5113"/>
                                        </a:xfrm>
                                        <a:prstGeom prst="line">
                                          <a:avLst/>
                                        </a:prstGeom>
                                        <a:ln w="1905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grpSp>
                                    <p:nvGrpSpPr>
                                      <p:cNvPr id="45" name="Grupo 44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6578221" y="2395015"/>
                                        <a:ext cx="682012" cy="170338"/>
                                        <a:chOff x="6581380" y="3271837"/>
                                        <a:chExt cx="682012" cy="314326"/>
                                      </a:xfrm>
                                    </p:grpSpPr>
                                    <p:sp>
                                      <p:nvSpPr>
                                        <p:cNvPr id="46" name="Proceso 45"/>
                                        <p:cNvSpPr/>
                                        <p:nvPr/>
                                      </p:nvSpPr>
                                      <p:spPr>
                                        <a:xfrm rot="5400000">
                                          <a:off x="6837216" y="3159987"/>
                                          <a:ext cx="314326" cy="538026"/>
                                        </a:xfrm>
                                        <a:prstGeom prst="flowChartProcess">
                                          <a:avLst/>
                                        </a:prstGeom>
                                        <a:noFill/>
                                        <a:ln w="31750" cmpd="sng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fr-FR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7" name="Conector recto 46"/>
                                        <p:cNvCxnSpPr/>
                                        <p:nvPr/>
                                      </p:nvCxnSpPr>
                                      <p:spPr>
                                        <a:xfrm rot="5400000" flipH="1" flipV="1">
                                          <a:off x="6653372" y="3366733"/>
                                          <a:ext cx="2" cy="143986"/>
                                        </a:xfrm>
                                        <a:prstGeom prst="line">
                                          <a:avLst/>
                                        </a:prstGeom>
                                        <a:ln w="381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</p:grpSp>
                                <p:cxnSp>
                                  <p:nvCxnSpPr>
                                    <p:cNvPr id="40" name="Conector recto 39"/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5781692" y="1575720"/>
                                      <a:ext cx="2713" cy="1344901"/>
                                    </a:xfrm>
                                    <a:prstGeom prst="line">
                                      <a:avLst/>
                                    </a:prstGeom>
                                    <a:ln w="254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38" name="Conector recto 37"/>
                                  <p:cNvCxnSpPr/>
                                  <p:nvPr/>
                                </p:nvCxnSpPr>
                                <p:spPr>
                                  <a:xfrm flipH="1" flipV="1">
                                    <a:off x="5781692" y="1575720"/>
                                    <a:ext cx="1588129" cy="2885"/>
                                  </a:xfrm>
                                  <a:prstGeom prst="line">
                                    <a:avLst/>
                                  </a:prstGeom>
                                  <a:ln w="254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</p:grpSp>
                          <p:sp>
                            <p:nvSpPr>
                              <p:cNvPr id="63" name="Proceso 62"/>
                              <p:cNvSpPr/>
                              <p:nvPr/>
                            </p:nvSpPr>
                            <p:spPr>
                              <a:xfrm>
                                <a:off x="8118066" y="5043192"/>
                                <a:ext cx="440062" cy="307622"/>
                              </a:xfrm>
                              <a:prstGeom prst="flowChartProcess">
                                <a:avLst/>
                              </a:prstGeom>
                              <a:noFill/>
                              <a:ln w="63500" cmpd="sng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fr-FR"/>
                              </a:p>
                            </p:txBody>
                          </p:sp>
                        </p:grpSp>
                        <p:sp>
                          <p:nvSpPr>
                            <p:cNvPr id="65" name="Proceso 64"/>
                            <p:cNvSpPr/>
                            <p:nvPr/>
                          </p:nvSpPr>
                          <p:spPr>
                            <a:xfrm rot="5400000">
                              <a:off x="8913635" y="4919462"/>
                              <a:ext cx="194731" cy="615073"/>
                            </a:xfrm>
                            <a:prstGeom prst="flowChartProcess">
                              <a:avLst/>
                            </a:prstGeom>
                            <a:noFill/>
                            <a:ln w="31750" cmpd="sng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</p:grpSp>
                    </p:grpSp>
                    <p:grpSp>
                      <p:nvGrpSpPr>
                        <p:cNvPr id="83" name="Grupo 82"/>
                        <p:cNvGrpSpPr/>
                        <p:nvPr/>
                      </p:nvGrpSpPr>
                      <p:grpSpPr>
                        <a:xfrm>
                          <a:off x="9496397" y="4924649"/>
                          <a:ext cx="1708832" cy="607940"/>
                          <a:chOff x="9496397" y="4924649"/>
                          <a:chExt cx="1708832" cy="607940"/>
                        </a:xfrm>
                      </p:grpSpPr>
                      <p:cxnSp>
                        <p:nvCxnSpPr>
                          <p:cNvPr id="58" name="Conector recto 57"/>
                          <p:cNvCxnSpPr/>
                          <p:nvPr/>
                        </p:nvCxnSpPr>
                        <p:spPr>
                          <a:xfrm flipV="1">
                            <a:off x="9496397" y="4930826"/>
                            <a:ext cx="355649" cy="267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82" name="Grupo 81"/>
                          <p:cNvGrpSpPr/>
                          <p:nvPr/>
                        </p:nvGrpSpPr>
                        <p:grpSpPr>
                          <a:xfrm>
                            <a:off x="10839932" y="4924649"/>
                            <a:ext cx="365297" cy="607940"/>
                            <a:chOff x="10839932" y="4924649"/>
                            <a:chExt cx="365297" cy="607940"/>
                          </a:xfrm>
                        </p:grpSpPr>
                        <p:cxnSp>
                          <p:nvCxnSpPr>
                            <p:cNvPr id="60" name="Conector recto 59"/>
                            <p:cNvCxnSpPr/>
                            <p:nvPr/>
                          </p:nvCxnSpPr>
                          <p:spPr>
                            <a:xfrm flipV="1">
                              <a:off x="10839932" y="5529910"/>
                              <a:ext cx="355649" cy="2679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5" name="Conector recto 74"/>
                            <p:cNvCxnSpPr/>
                            <p:nvPr/>
                          </p:nvCxnSpPr>
                          <p:spPr>
                            <a:xfrm flipV="1">
                              <a:off x="10849580" y="4924649"/>
                              <a:ext cx="355649" cy="2679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91" name="Grupo 90"/>
          <p:cNvGrpSpPr/>
          <p:nvPr/>
        </p:nvGrpSpPr>
        <p:grpSpPr>
          <a:xfrm>
            <a:off x="7873545" y="4952701"/>
            <a:ext cx="4112628" cy="1537494"/>
            <a:chOff x="7892903" y="4161674"/>
            <a:chExt cx="4112628" cy="1537494"/>
          </a:xfrm>
        </p:grpSpPr>
        <p:cxnSp>
          <p:nvCxnSpPr>
            <p:cNvPr id="92" name="Conector recto 91"/>
            <p:cNvCxnSpPr/>
            <p:nvPr/>
          </p:nvCxnSpPr>
          <p:spPr>
            <a:xfrm rot="5400000" flipH="1" flipV="1">
              <a:off x="11308155" y="5150721"/>
              <a:ext cx="1" cy="1646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 rot="5400000" flipH="1" flipV="1">
              <a:off x="8621161" y="5150721"/>
              <a:ext cx="1" cy="1646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upo 93"/>
            <p:cNvGrpSpPr/>
            <p:nvPr/>
          </p:nvGrpSpPr>
          <p:grpSpPr>
            <a:xfrm>
              <a:off x="7892903" y="4161674"/>
              <a:ext cx="4112628" cy="1537494"/>
              <a:chOff x="7892903" y="4161674"/>
              <a:chExt cx="4112628" cy="1537494"/>
            </a:xfrm>
          </p:grpSpPr>
          <p:cxnSp>
            <p:nvCxnSpPr>
              <p:cNvPr id="95" name="Conector recto 94"/>
              <p:cNvCxnSpPr/>
              <p:nvPr/>
            </p:nvCxnSpPr>
            <p:spPr>
              <a:xfrm flipV="1">
                <a:off x="11015718" y="5387558"/>
                <a:ext cx="0" cy="3116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6" name="Grupo 95"/>
              <p:cNvGrpSpPr/>
              <p:nvPr/>
            </p:nvGrpSpPr>
            <p:grpSpPr>
              <a:xfrm>
                <a:off x="7892903" y="4161674"/>
                <a:ext cx="4112628" cy="1537494"/>
                <a:chOff x="7892903" y="4161674"/>
                <a:chExt cx="4112628" cy="1537494"/>
              </a:xfrm>
            </p:grpSpPr>
            <p:cxnSp>
              <p:nvCxnSpPr>
                <p:cNvPr id="97" name="Conector recto 96"/>
                <p:cNvCxnSpPr/>
                <p:nvPr/>
              </p:nvCxnSpPr>
              <p:spPr>
                <a:xfrm flipV="1">
                  <a:off x="11015718" y="4887387"/>
                  <a:ext cx="0" cy="13458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8" name="Grupo 97"/>
                <p:cNvGrpSpPr/>
                <p:nvPr/>
              </p:nvGrpSpPr>
              <p:grpSpPr>
                <a:xfrm>
                  <a:off x="7892903" y="4161674"/>
                  <a:ext cx="4112628" cy="1537494"/>
                  <a:chOff x="7892903" y="4161674"/>
                  <a:chExt cx="4112628" cy="1537494"/>
                </a:xfrm>
              </p:grpSpPr>
              <p:cxnSp>
                <p:nvCxnSpPr>
                  <p:cNvPr id="99" name="Conector recto 98"/>
                  <p:cNvCxnSpPr/>
                  <p:nvPr/>
                </p:nvCxnSpPr>
                <p:spPr>
                  <a:xfrm flipV="1">
                    <a:off x="8330762" y="5387558"/>
                    <a:ext cx="0" cy="3116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0" name="Grupo 99"/>
                  <p:cNvGrpSpPr/>
                  <p:nvPr/>
                </p:nvGrpSpPr>
                <p:grpSpPr>
                  <a:xfrm>
                    <a:off x="7892903" y="4161674"/>
                    <a:ext cx="4112628" cy="1537494"/>
                    <a:chOff x="7892903" y="4161674"/>
                    <a:chExt cx="4112628" cy="1537494"/>
                  </a:xfrm>
                </p:grpSpPr>
                <p:cxnSp>
                  <p:nvCxnSpPr>
                    <p:cNvPr id="101" name="Conector recto 100"/>
                    <p:cNvCxnSpPr/>
                    <p:nvPr/>
                  </p:nvCxnSpPr>
                  <p:spPr>
                    <a:xfrm flipV="1">
                      <a:off x="8318704" y="4887387"/>
                      <a:ext cx="12058" cy="15580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2" name="Grupo 101"/>
                    <p:cNvGrpSpPr/>
                    <p:nvPr/>
                  </p:nvGrpSpPr>
                  <p:grpSpPr>
                    <a:xfrm>
                      <a:off x="7892903" y="4161674"/>
                      <a:ext cx="4112628" cy="1537494"/>
                      <a:chOff x="7892903" y="4161674"/>
                      <a:chExt cx="4112628" cy="1537494"/>
                    </a:xfrm>
                  </p:grpSpPr>
                  <p:cxnSp>
                    <p:nvCxnSpPr>
                      <p:cNvPr id="103" name="Conector recto 102"/>
                      <p:cNvCxnSpPr/>
                      <p:nvPr/>
                    </p:nvCxnSpPr>
                    <p:spPr>
                      <a:xfrm flipV="1">
                        <a:off x="8152938" y="5529910"/>
                        <a:ext cx="355649" cy="2679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05" name="Grupo 104"/>
                      <p:cNvGrpSpPr/>
                      <p:nvPr/>
                    </p:nvGrpSpPr>
                    <p:grpSpPr>
                      <a:xfrm>
                        <a:off x="7892903" y="4161674"/>
                        <a:ext cx="4112628" cy="1537494"/>
                        <a:chOff x="7892903" y="4161674"/>
                        <a:chExt cx="4112628" cy="1537494"/>
                      </a:xfrm>
                    </p:grpSpPr>
                    <p:grpSp>
                      <p:nvGrpSpPr>
                        <p:cNvPr id="106" name="Grupo 105"/>
                        <p:cNvGrpSpPr/>
                        <p:nvPr/>
                      </p:nvGrpSpPr>
                      <p:grpSpPr>
                        <a:xfrm>
                          <a:off x="7892903" y="4161674"/>
                          <a:ext cx="4112628" cy="1537494"/>
                          <a:chOff x="7892903" y="4161674"/>
                          <a:chExt cx="4112628" cy="1537494"/>
                        </a:xfrm>
                      </p:grpSpPr>
                      <p:sp>
                        <p:nvSpPr>
                          <p:cNvPr id="112" name="Proceso 111"/>
                          <p:cNvSpPr/>
                          <p:nvPr/>
                        </p:nvSpPr>
                        <p:spPr>
                          <a:xfrm>
                            <a:off x="10805060" y="5043192"/>
                            <a:ext cx="440062" cy="307622"/>
                          </a:xfrm>
                          <a:prstGeom prst="flowChartProcess">
                            <a:avLst/>
                          </a:prstGeom>
                          <a:noFill/>
                          <a:ln w="635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13" name="Proceso 112"/>
                          <p:cNvSpPr/>
                          <p:nvPr/>
                        </p:nvSpPr>
                        <p:spPr>
                          <a:xfrm rot="5400000">
                            <a:off x="11600629" y="4919462"/>
                            <a:ext cx="194731" cy="615073"/>
                          </a:xfrm>
                          <a:prstGeom prst="flowChartProcess">
                            <a:avLst/>
                          </a:prstGeom>
                          <a:noFill/>
                          <a:ln w="3175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grpSp>
                        <p:nvGrpSpPr>
                          <p:cNvPr id="114" name="Grupo 113"/>
                          <p:cNvGrpSpPr/>
                          <p:nvPr/>
                        </p:nvGrpSpPr>
                        <p:grpSpPr>
                          <a:xfrm>
                            <a:off x="7892903" y="4161674"/>
                            <a:ext cx="3132187" cy="1537494"/>
                            <a:chOff x="7892903" y="4161674"/>
                            <a:chExt cx="3132187" cy="1537494"/>
                          </a:xfrm>
                        </p:grpSpPr>
                        <p:grpSp>
                          <p:nvGrpSpPr>
                            <p:cNvPr id="115" name="Grupo 114"/>
                            <p:cNvGrpSpPr/>
                            <p:nvPr/>
                          </p:nvGrpSpPr>
                          <p:grpSpPr>
                            <a:xfrm>
                              <a:off x="7892903" y="4161674"/>
                              <a:ext cx="3132187" cy="1537494"/>
                              <a:chOff x="7892903" y="4161674"/>
                              <a:chExt cx="3132187" cy="1537494"/>
                            </a:xfrm>
                          </p:grpSpPr>
                          <p:grpSp>
                            <p:nvGrpSpPr>
                              <p:cNvPr id="117" name="Grupo 116"/>
                              <p:cNvGrpSpPr/>
                              <p:nvPr/>
                            </p:nvGrpSpPr>
                            <p:grpSpPr>
                              <a:xfrm>
                                <a:off x="7892903" y="4161674"/>
                                <a:ext cx="3132187" cy="1537494"/>
                                <a:chOff x="5781692" y="1575720"/>
                                <a:chExt cx="2739836" cy="1344901"/>
                              </a:xfrm>
                            </p:grpSpPr>
                            <p:cxnSp>
                              <p:nvCxnSpPr>
                                <p:cNvPr id="119" name="Conector recto 118"/>
                                <p:cNvCxnSpPr/>
                                <p:nvPr/>
                              </p:nvCxnSpPr>
                              <p:spPr>
                                <a:xfrm flipH="1">
                                  <a:off x="5781692" y="2920621"/>
                                  <a:ext cx="2739836" cy="0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grpSp>
                              <p:nvGrpSpPr>
                                <p:cNvPr id="120" name="Grupo 119"/>
                                <p:cNvGrpSpPr/>
                                <p:nvPr/>
                              </p:nvGrpSpPr>
                              <p:grpSpPr>
                                <a:xfrm>
                                  <a:off x="5781692" y="1575720"/>
                                  <a:ext cx="2739835" cy="1344901"/>
                                  <a:chOff x="5781692" y="1575720"/>
                                  <a:chExt cx="2739835" cy="1344901"/>
                                </a:xfrm>
                              </p:grpSpPr>
                              <p:grpSp>
                                <p:nvGrpSpPr>
                                  <p:cNvPr id="121" name="Grupo 120"/>
                                  <p:cNvGrpSpPr/>
                                  <p:nvPr/>
                                </p:nvGrpSpPr>
                                <p:grpSpPr>
                                  <a:xfrm>
                                    <a:off x="5781692" y="1575720"/>
                                    <a:ext cx="2739835" cy="1344901"/>
                                    <a:chOff x="5781692" y="1575720"/>
                                    <a:chExt cx="2739835" cy="1344901"/>
                                  </a:xfrm>
                                </p:grpSpPr>
                                <p:grpSp>
                                  <p:nvGrpSpPr>
                                    <p:cNvPr id="123" name="Grupo 12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6154154" y="1602340"/>
                                      <a:ext cx="2367373" cy="1318281"/>
                                      <a:chOff x="5212458" y="1574927"/>
                                      <a:chExt cx="2367373" cy="1318281"/>
                                    </a:xfrm>
                                  </p:grpSpPr>
                                  <p:grpSp>
                                    <p:nvGrpSpPr>
                                      <p:cNvPr id="125" name="Grupo 124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6226994" y="1574927"/>
                                        <a:ext cx="351227" cy="495706"/>
                                        <a:chOff x="1801398" y="571500"/>
                                        <a:chExt cx="596745" cy="842219"/>
                                      </a:xfrm>
                                    </p:grpSpPr>
                                    <p:sp>
                                      <p:nvSpPr>
                                        <p:cNvPr id="139" name="Proceso 138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801398" y="715486"/>
                                          <a:ext cx="596745" cy="526718"/>
                                        </a:xfrm>
                                        <a:prstGeom prst="flowChartProcess">
                                          <a:avLst/>
                                        </a:prstGeom>
                                        <a:noFill/>
                                        <a:ln w="104775" cmpd="dbl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fr-FR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140" name="Conector recto 139"/>
                                        <p:cNvCxnSpPr>
                                          <a:stCxn id="139" idx="0"/>
                                        </p:cNvCxnSpPr>
                                        <p:nvPr/>
                                      </p:nvCxnSpPr>
                                      <p:spPr>
                                        <a:xfrm flipH="1" flipV="1">
                                          <a:off x="2099769" y="571500"/>
                                          <a:ext cx="2" cy="143986"/>
                                        </a:xfrm>
                                        <a:prstGeom prst="line">
                                          <a:avLst/>
                                        </a:prstGeom>
                                        <a:ln w="381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141" name="Conector recto 140"/>
                                        <p:cNvCxnSpPr/>
                                        <p:nvPr/>
                                      </p:nvCxnSpPr>
                                      <p:spPr>
                                        <a:xfrm flipH="1" flipV="1">
                                          <a:off x="2099769" y="1269733"/>
                                          <a:ext cx="2" cy="143986"/>
                                        </a:xfrm>
                                        <a:prstGeom prst="line">
                                          <a:avLst/>
                                        </a:prstGeom>
                                        <a:ln w="381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grpSp>
                                    <p:nvGrpSpPr>
                                      <p:cNvPr id="126" name="Grupo 125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212458" y="2003734"/>
                                        <a:ext cx="2367373" cy="272576"/>
                                        <a:chOff x="2068855" y="3157187"/>
                                        <a:chExt cx="2061995" cy="594764"/>
                                      </a:xfrm>
                                    </p:grpSpPr>
                                    <p:cxnSp>
                                      <p:nvCxnSpPr>
                                        <p:cNvPr id="137" name="Conector recto 136"/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3099894" y="3157187"/>
                                          <a:ext cx="0" cy="594764"/>
                                        </a:xfrm>
                                        <a:prstGeom prst="line">
                                          <a:avLst/>
                                        </a:prstGeom>
                                        <a:ln w="381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138" name="Conector recto 137"/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2068855" y="3598913"/>
                                          <a:ext cx="2061995" cy="4816"/>
                                        </a:xfrm>
                                        <a:prstGeom prst="line">
                                          <a:avLst/>
                                        </a:prstGeom>
                                        <a:ln w="95250" cmpd="dbl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grpSp>
                                    <p:nvGrpSpPr>
                                      <p:cNvPr id="127" name="Grupo 126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6210138" y="2245843"/>
                                        <a:ext cx="384938" cy="416206"/>
                                        <a:chOff x="2801522" y="1325332"/>
                                        <a:chExt cx="596745" cy="814690"/>
                                      </a:xfrm>
                                    </p:grpSpPr>
                                    <p:sp>
                                      <p:nvSpPr>
                                        <p:cNvPr id="134" name="Proceso 133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2801522" y="1469318"/>
                                          <a:ext cx="596745" cy="526718"/>
                                        </a:xfrm>
                                        <a:prstGeom prst="flowChartProcess">
                                          <a:avLst/>
                                        </a:prstGeom>
                                        <a:noFill/>
                                        <a:ln w="63500" cmpd="sng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fr-FR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135" name="Conector recto 134"/>
                                        <p:cNvCxnSpPr/>
                                        <p:nvPr/>
                                      </p:nvCxnSpPr>
                                      <p:spPr>
                                        <a:xfrm flipH="1" flipV="1">
                                          <a:off x="3099894" y="1325332"/>
                                          <a:ext cx="2" cy="143986"/>
                                        </a:xfrm>
                                        <a:prstGeom prst="line">
                                          <a:avLst/>
                                        </a:prstGeom>
                                        <a:ln w="381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136" name="Conector recto 135"/>
                                        <p:cNvCxnSpPr/>
                                        <p:nvPr/>
                                      </p:nvCxnSpPr>
                                      <p:spPr>
                                        <a:xfrm flipH="1" flipV="1">
                                          <a:off x="3099894" y="1996036"/>
                                          <a:ext cx="2" cy="143986"/>
                                        </a:xfrm>
                                        <a:prstGeom prst="line">
                                          <a:avLst/>
                                        </a:prstGeom>
                                        <a:ln w="381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grpSp>
                                    <p:nvGrpSpPr>
                                      <p:cNvPr id="128" name="Grupo 127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6240642" y="2620632"/>
                                        <a:ext cx="311099" cy="272576"/>
                                        <a:chOff x="2964409" y="3147069"/>
                                        <a:chExt cx="270969" cy="594764"/>
                                      </a:xfrm>
                                    </p:grpSpPr>
                                    <p:cxnSp>
                                      <p:nvCxnSpPr>
                                        <p:cNvPr id="132" name="Conector recto 131"/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3105481" y="3147069"/>
                                          <a:ext cx="0" cy="594764"/>
                                        </a:xfrm>
                                        <a:prstGeom prst="line">
                                          <a:avLst/>
                                        </a:prstGeom>
                                        <a:ln w="381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133" name="Conector recto 132"/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2964409" y="3418774"/>
                                          <a:ext cx="270969" cy="5113"/>
                                        </a:xfrm>
                                        <a:prstGeom prst="line">
                                          <a:avLst/>
                                        </a:prstGeom>
                                        <a:ln w="1905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grpSp>
                                    <p:nvGrpSpPr>
                                      <p:cNvPr id="129" name="Grupo 128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6578221" y="2395015"/>
                                        <a:ext cx="682012" cy="170338"/>
                                        <a:chOff x="6581380" y="3271837"/>
                                        <a:chExt cx="682012" cy="314326"/>
                                      </a:xfrm>
                                    </p:grpSpPr>
                                    <p:sp>
                                      <p:nvSpPr>
                                        <p:cNvPr id="130" name="Proceso 129"/>
                                        <p:cNvSpPr/>
                                        <p:nvPr/>
                                      </p:nvSpPr>
                                      <p:spPr>
                                        <a:xfrm rot="5400000">
                                          <a:off x="6837216" y="3159987"/>
                                          <a:ext cx="314326" cy="538026"/>
                                        </a:xfrm>
                                        <a:prstGeom prst="flowChartProcess">
                                          <a:avLst/>
                                        </a:prstGeom>
                                        <a:noFill/>
                                        <a:ln w="31750" cmpd="sng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fr-FR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131" name="Conector recto 130"/>
                                        <p:cNvCxnSpPr/>
                                        <p:nvPr/>
                                      </p:nvCxnSpPr>
                                      <p:spPr>
                                        <a:xfrm rot="5400000" flipH="1" flipV="1">
                                          <a:off x="6653372" y="3366733"/>
                                          <a:ext cx="2" cy="143986"/>
                                        </a:xfrm>
                                        <a:prstGeom prst="line">
                                          <a:avLst/>
                                        </a:prstGeom>
                                        <a:ln w="381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</p:grpSp>
                                <p:cxnSp>
                                  <p:nvCxnSpPr>
                                    <p:cNvPr id="124" name="Conector recto 123"/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5781692" y="1575720"/>
                                      <a:ext cx="2713" cy="1344901"/>
                                    </a:xfrm>
                                    <a:prstGeom prst="line">
                                      <a:avLst/>
                                    </a:prstGeom>
                                    <a:ln w="254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122" name="Conector recto 121"/>
                                  <p:cNvCxnSpPr/>
                                  <p:nvPr/>
                                </p:nvCxnSpPr>
                                <p:spPr>
                                  <a:xfrm flipH="1" flipV="1">
                                    <a:off x="5781692" y="1575720"/>
                                    <a:ext cx="1588129" cy="2885"/>
                                  </a:xfrm>
                                  <a:prstGeom prst="line">
                                    <a:avLst/>
                                  </a:prstGeom>
                                  <a:ln w="254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</p:grpSp>
                          <p:sp>
                            <p:nvSpPr>
                              <p:cNvPr id="118" name="Proceso 117"/>
                              <p:cNvSpPr/>
                              <p:nvPr/>
                            </p:nvSpPr>
                            <p:spPr>
                              <a:xfrm>
                                <a:off x="8118066" y="5043192"/>
                                <a:ext cx="440062" cy="307622"/>
                              </a:xfrm>
                              <a:prstGeom prst="flowChartProcess">
                                <a:avLst/>
                              </a:prstGeom>
                              <a:noFill/>
                              <a:ln w="63500" cmpd="sng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fr-FR"/>
                              </a:p>
                            </p:txBody>
                          </p:sp>
                        </p:grpSp>
                        <p:sp>
                          <p:nvSpPr>
                            <p:cNvPr id="116" name="Proceso 115"/>
                            <p:cNvSpPr/>
                            <p:nvPr/>
                          </p:nvSpPr>
                          <p:spPr>
                            <a:xfrm rot="5400000">
                              <a:off x="8913635" y="4919462"/>
                              <a:ext cx="194731" cy="615073"/>
                            </a:xfrm>
                            <a:prstGeom prst="flowChartProcess">
                              <a:avLst/>
                            </a:prstGeom>
                            <a:noFill/>
                            <a:ln w="31750" cmpd="sng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</p:grpSp>
                    </p:grpSp>
                    <p:grpSp>
                      <p:nvGrpSpPr>
                        <p:cNvPr id="107" name="Grupo 106"/>
                        <p:cNvGrpSpPr/>
                        <p:nvPr/>
                      </p:nvGrpSpPr>
                      <p:grpSpPr>
                        <a:xfrm>
                          <a:off x="9494125" y="4798123"/>
                          <a:ext cx="1701456" cy="734466"/>
                          <a:chOff x="9494125" y="4798123"/>
                          <a:chExt cx="1701456" cy="734466"/>
                        </a:xfrm>
                      </p:grpSpPr>
                      <p:cxnSp>
                        <p:nvCxnSpPr>
                          <p:cNvPr id="108" name="Conector recto 107"/>
                          <p:cNvCxnSpPr/>
                          <p:nvPr/>
                        </p:nvCxnSpPr>
                        <p:spPr>
                          <a:xfrm flipV="1">
                            <a:off x="9494125" y="4798123"/>
                            <a:ext cx="355649" cy="267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0" name="Conector recto 109"/>
                          <p:cNvCxnSpPr/>
                          <p:nvPr/>
                        </p:nvCxnSpPr>
                        <p:spPr>
                          <a:xfrm flipV="1">
                            <a:off x="10839932" y="5529910"/>
                            <a:ext cx="355649" cy="267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</p:grpSp>
            </p:grpSp>
          </p:grpSp>
        </p:grpSp>
      </p:grpSp>
      <p:sp>
        <p:nvSpPr>
          <p:cNvPr id="142" name="CuadroTexto 141"/>
          <p:cNvSpPr txBox="1"/>
          <p:nvPr/>
        </p:nvSpPr>
        <p:spPr>
          <a:xfrm>
            <a:off x="4317237" y="2999917"/>
            <a:ext cx="3925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s-E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/>
              <a:t>Con direccionamiento o alternativa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Se pueden direccionar en función de las condiciones que cumplan</a:t>
            </a:r>
            <a:endParaRPr lang="fr-FR" dirty="0"/>
          </a:p>
        </p:txBody>
      </p:sp>
      <p:sp>
        <p:nvSpPr>
          <p:cNvPr id="143" name="CuadroTexto 142"/>
          <p:cNvSpPr txBox="1"/>
          <p:nvPr/>
        </p:nvSpPr>
        <p:spPr>
          <a:xfrm>
            <a:off x="8361594" y="3033303"/>
            <a:ext cx="3574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s-E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/>
              <a:t>Simultáneos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Varios ciclos pueden estar funcionando a la vez.</a:t>
            </a:r>
            <a:endParaRPr lang="fr-FR" dirty="0"/>
          </a:p>
        </p:txBody>
      </p:sp>
      <p:sp>
        <p:nvSpPr>
          <p:cNvPr id="146" name="Rectángulo 145"/>
          <p:cNvSpPr/>
          <p:nvPr/>
        </p:nvSpPr>
        <p:spPr>
          <a:xfrm>
            <a:off x="1031996" y="507354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1</a:t>
            </a:r>
            <a:endParaRPr lang="fr-FR" dirty="0"/>
          </a:p>
        </p:txBody>
      </p:sp>
      <p:sp>
        <p:nvSpPr>
          <p:cNvPr id="147" name="Rectángulo 146"/>
          <p:cNvSpPr/>
          <p:nvPr/>
        </p:nvSpPr>
        <p:spPr>
          <a:xfrm>
            <a:off x="4959870" y="50816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1</a:t>
            </a:r>
            <a:endParaRPr lang="fr-FR" dirty="0"/>
          </a:p>
        </p:txBody>
      </p:sp>
      <p:sp>
        <p:nvSpPr>
          <p:cNvPr id="148" name="Rectángulo 147"/>
          <p:cNvSpPr/>
          <p:nvPr/>
        </p:nvSpPr>
        <p:spPr>
          <a:xfrm>
            <a:off x="9501694" y="50658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1</a:t>
            </a:r>
            <a:endParaRPr lang="fr-FR" dirty="0"/>
          </a:p>
        </p:txBody>
      </p:sp>
      <p:sp>
        <p:nvSpPr>
          <p:cNvPr id="149" name="Rectángulo 148"/>
          <p:cNvSpPr/>
          <p:nvPr/>
        </p:nvSpPr>
        <p:spPr>
          <a:xfrm>
            <a:off x="1045638" y="578764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2</a:t>
            </a:r>
            <a:endParaRPr lang="fr-FR" dirty="0"/>
          </a:p>
        </p:txBody>
      </p:sp>
      <p:sp>
        <p:nvSpPr>
          <p:cNvPr id="150" name="Rectángulo 149"/>
          <p:cNvSpPr/>
          <p:nvPr/>
        </p:nvSpPr>
        <p:spPr>
          <a:xfrm>
            <a:off x="3616826" y="578495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2</a:t>
            </a:r>
            <a:endParaRPr lang="fr-FR" dirty="0"/>
          </a:p>
        </p:txBody>
      </p:sp>
      <p:sp>
        <p:nvSpPr>
          <p:cNvPr id="151" name="Rectángulo 150"/>
          <p:cNvSpPr/>
          <p:nvPr/>
        </p:nvSpPr>
        <p:spPr>
          <a:xfrm>
            <a:off x="8172870" y="58044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2</a:t>
            </a:r>
            <a:endParaRPr lang="fr-FR" dirty="0"/>
          </a:p>
        </p:txBody>
      </p:sp>
      <p:sp>
        <p:nvSpPr>
          <p:cNvPr id="152" name="Rectángulo 151"/>
          <p:cNvSpPr/>
          <p:nvPr/>
        </p:nvSpPr>
        <p:spPr>
          <a:xfrm>
            <a:off x="4958571" y="58129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3</a:t>
            </a:r>
            <a:endParaRPr lang="fr-FR" dirty="0"/>
          </a:p>
        </p:txBody>
      </p:sp>
      <p:sp>
        <p:nvSpPr>
          <p:cNvPr id="153" name="Rectángulo 152"/>
          <p:cNvSpPr/>
          <p:nvPr/>
        </p:nvSpPr>
        <p:spPr>
          <a:xfrm>
            <a:off x="9528730" y="57986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3</a:t>
            </a:r>
            <a:endParaRPr lang="fr-FR" dirty="0"/>
          </a:p>
        </p:txBody>
      </p:sp>
      <p:sp>
        <p:nvSpPr>
          <p:cNvPr id="154" name="Rectángulo 153"/>
          <p:cNvSpPr/>
          <p:nvPr/>
        </p:nvSpPr>
        <p:spPr>
          <a:xfrm>
            <a:off x="6311690" y="581914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4</a:t>
            </a:r>
            <a:endParaRPr lang="fr-FR" dirty="0"/>
          </a:p>
        </p:txBody>
      </p:sp>
      <p:sp>
        <p:nvSpPr>
          <p:cNvPr id="155" name="Rectángulo 154"/>
          <p:cNvSpPr/>
          <p:nvPr/>
        </p:nvSpPr>
        <p:spPr>
          <a:xfrm>
            <a:off x="10842416" y="58251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4</a:t>
            </a:r>
            <a:endParaRPr lang="fr-FR" dirty="0"/>
          </a:p>
        </p:txBody>
      </p:sp>
      <p:sp>
        <p:nvSpPr>
          <p:cNvPr id="156" name="Rectángulo 155"/>
          <p:cNvSpPr/>
          <p:nvPr/>
        </p:nvSpPr>
        <p:spPr>
          <a:xfrm>
            <a:off x="9862557" y="5435964"/>
            <a:ext cx="7778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Condición</a:t>
            </a:r>
            <a:endParaRPr lang="fr-FR" sz="900" dirty="0"/>
          </a:p>
        </p:txBody>
      </p:sp>
      <p:sp>
        <p:nvSpPr>
          <p:cNvPr id="157" name="Rectángulo 156"/>
          <p:cNvSpPr/>
          <p:nvPr/>
        </p:nvSpPr>
        <p:spPr>
          <a:xfrm>
            <a:off x="5299286" y="5602681"/>
            <a:ext cx="7778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Condición</a:t>
            </a:r>
            <a:endParaRPr lang="fr-FR" sz="900" dirty="0"/>
          </a:p>
        </p:txBody>
      </p:sp>
      <p:sp>
        <p:nvSpPr>
          <p:cNvPr id="158" name="Rectángulo 157"/>
          <p:cNvSpPr/>
          <p:nvPr/>
        </p:nvSpPr>
        <p:spPr>
          <a:xfrm>
            <a:off x="6666607" y="5597397"/>
            <a:ext cx="7778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Condición</a:t>
            </a:r>
            <a:endParaRPr lang="fr-FR" sz="900" dirty="0"/>
          </a:p>
        </p:txBody>
      </p:sp>
      <p:sp>
        <p:nvSpPr>
          <p:cNvPr id="159" name="Rectángulo 158"/>
          <p:cNvSpPr/>
          <p:nvPr/>
        </p:nvSpPr>
        <p:spPr>
          <a:xfrm>
            <a:off x="3983106" y="5606480"/>
            <a:ext cx="7778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Condición</a:t>
            </a:r>
            <a:endParaRPr lang="fr-FR" sz="900" dirty="0"/>
          </a:p>
        </p:txBody>
      </p:sp>
      <p:sp>
        <p:nvSpPr>
          <p:cNvPr id="160" name="Rectángulo 159"/>
          <p:cNvSpPr/>
          <p:nvPr/>
        </p:nvSpPr>
        <p:spPr>
          <a:xfrm>
            <a:off x="5268118" y="6200354"/>
            <a:ext cx="7778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Condición</a:t>
            </a:r>
            <a:endParaRPr lang="fr-FR" sz="900" dirty="0"/>
          </a:p>
        </p:txBody>
      </p:sp>
      <p:sp>
        <p:nvSpPr>
          <p:cNvPr id="161" name="Rectángulo 160"/>
          <p:cNvSpPr/>
          <p:nvPr/>
        </p:nvSpPr>
        <p:spPr>
          <a:xfrm>
            <a:off x="6635439" y="6195070"/>
            <a:ext cx="7778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Condición</a:t>
            </a:r>
            <a:endParaRPr lang="fr-FR" sz="900" dirty="0"/>
          </a:p>
        </p:txBody>
      </p:sp>
      <p:sp>
        <p:nvSpPr>
          <p:cNvPr id="162" name="Rectángulo 161"/>
          <p:cNvSpPr/>
          <p:nvPr/>
        </p:nvSpPr>
        <p:spPr>
          <a:xfrm>
            <a:off x="3951938" y="6204153"/>
            <a:ext cx="7778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Condición</a:t>
            </a:r>
            <a:endParaRPr lang="fr-FR" sz="900" dirty="0"/>
          </a:p>
        </p:txBody>
      </p:sp>
      <p:sp>
        <p:nvSpPr>
          <p:cNvPr id="163" name="Rectángulo 162"/>
          <p:cNvSpPr/>
          <p:nvPr/>
        </p:nvSpPr>
        <p:spPr>
          <a:xfrm>
            <a:off x="9790736" y="6196555"/>
            <a:ext cx="7778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Condición</a:t>
            </a:r>
            <a:endParaRPr lang="fr-FR" sz="900" dirty="0"/>
          </a:p>
        </p:txBody>
      </p:sp>
      <p:sp>
        <p:nvSpPr>
          <p:cNvPr id="164" name="Rectángulo 163"/>
          <p:cNvSpPr/>
          <p:nvPr/>
        </p:nvSpPr>
        <p:spPr>
          <a:xfrm>
            <a:off x="11158057" y="6191271"/>
            <a:ext cx="7778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Condición</a:t>
            </a:r>
            <a:endParaRPr lang="fr-FR" sz="900" dirty="0"/>
          </a:p>
        </p:txBody>
      </p:sp>
      <p:sp>
        <p:nvSpPr>
          <p:cNvPr id="165" name="Rectángulo 164"/>
          <p:cNvSpPr/>
          <p:nvPr/>
        </p:nvSpPr>
        <p:spPr>
          <a:xfrm>
            <a:off x="8474556" y="6200354"/>
            <a:ext cx="7778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Condición</a:t>
            </a:r>
            <a:endParaRPr lang="fr-FR" sz="900" dirty="0"/>
          </a:p>
        </p:txBody>
      </p:sp>
      <p:sp>
        <p:nvSpPr>
          <p:cNvPr id="166" name="Rectángulo 165"/>
          <p:cNvSpPr/>
          <p:nvPr/>
        </p:nvSpPr>
        <p:spPr>
          <a:xfrm>
            <a:off x="1372983" y="5478716"/>
            <a:ext cx="7778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Condición</a:t>
            </a:r>
            <a:endParaRPr lang="fr-FR" sz="900" dirty="0"/>
          </a:p>
        </p:txBody>
      </p:sp>
      <p:sp>
        <p:nvSpPr>
          <p:cNvPr id="167" name="Rectángulo 166"/>
          <p:cNvSpPr/>
          <p:nvPr/>
        </p:nvSpPr>
        <p:spPr>
          <a:xfrm>
            <a:off x="1344788" y="6196927"/>
            <a:ext cx="7778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Condición</a:t>
            </a:r>
            <a:endParaRPr lang="fr-FR" sz="900" dirty="0"/>
          </a:p>
        </p:txBody>
      </p:sp>
      <p:sp>
        <p:nvSpPr>
          <p:cNvPr id="168" name="Rectángulo 167"/>
          <p:cNvSpPr/>
          <p:nvPr/>
        </p:nvSpPr>
        <p:spPr>
          <a:xfrm>
            <a:off x="1581753" y="5879138"/>
            <a:ext cx="7778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Acción</a:t>
            </a:r>
            <a:endParaRPr lang="fr-FR" sz="900" dirty="0"/>
          </a:p>
        </p:txBody>
      </p:sp>
      <p:sp>
        <p:nvSpPr>
          <p:cNvPr id="169" name="Rectángulo 168"/>
          <p:cNvSpPr/>
          <p:nvPr/>
        </p:nvSpPr>
        <p:spPr>
          <a:xfrm>
            <a:off x="4188316" y="5911009"/>
            <a:ext cx="7778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Acción</a:t>
            </a:r>
            <a:endParaRPr lang="fr-FR" sz="900" dirty="0"/>
          </a:p>
        </p:txBody>
      </p:sp>
      <p:sp>
        <p:nvSpPr>
          <p:cNvPr id="170" name="Rectángulo 169"/>
          <p:cNvSpPr/>
          <p:nvPr/>
        </p:nvSpPr>
        <p:spPr>
          <a:xfrm>
            <a:off x="5544669" y="5894658"/>
            <a:ext cx="7778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Acción</a:t>
            </a:r>
            <a:endParaRPr lang="fr-FR" sz="900" dirty="0"/>
          </a:p>
        </p:txBody>
      </p:sp>
      <p:sp>
        <p:nvSpPr>
          <p:cNvPr id="171" name="Rectángulo 170"/>
          <p:cNvSpPr/>
          <p:nvPr/>
        </p:nvSpPr>
        <p:spPr>
          <a:xfrm>
            <a:off x="6887007" y="5902609"/>
            <a:ext cx="7778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Acción</a:t>
            </a:r>
            <a:endParaRPr lang="fr-FR" sz="900" dirty="0"/>
          </a:p>
        </p:txBody>
      </p:sp>
      <p:sp>
        <p:nvSpPr>
          <p:cNvPr id="172" name="Rectángulo 171"/>
          <p:cNvSpPr/>
          <p:nvPr/>
        </p:nvSpPr>
        <p:spPr>
          <a:xfrm>
            <a:off x="8747911" y="5919601"/>
            <a:ext cx="7778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Acción</a:t>
            </a:r>
            <a:endParaRPr lang="fr-FR" sz="900" dirty="0"/>
          </a:p>
        </p:txBody>
      </p:sp>
      <p:sp>
        <p:nvSpPr>
          <p:cNvPr id="173" name="Rectángulo 172"/>
          <p:cNvSpPr/>
          <p:nvPr/>
        </p:nvSpPr>
        <p:spPr>
          <a:xfrm>
            <a:off x="10104264" y="5903250"/>
            <a:ext cx="7778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Acción</a:t>
            </a:r>
            <a:endParaRPr lang="fr-FR" sz="900" dirty="0"/>
          </a:p>
        </p:txBody>
      </p:sp>
      <p:sp>
        <p:nvSpPr>
          <p:cNvPr id="174" name="Rectángulo 173"/>
          <p:cNvSpPr/>
          <p:nvPr/>
        </p:nvSpPr>
        <p:spPr>
          <a:xfrm>
            <a:off x="11446602" y="5911201"/>
            <a:ext cx="7778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Acción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37045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450203"/>
              </p:ext>
            </p:extLst>
          </p:nvPr>
        </p:nvGraphicFramePr>
        <p:xfrm>
          <a:off x="340961" y="17253"/>
          <a:ext cx="11563491" cy="684074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854497"/>
                <a:gridCol w="3854497"/>
                <a:gridCol w="3854497"/>
              </a:tblGrid>
              <a:tr h="531835">
                <a:tc>
                  <a:txBody>
                    <a:bodyPr/>
                    <a:lstStyle/>
                    <a:p>
                      <a:r>
                        <a:rPr lang="es-ES" dirty="0" smtClean="0"/>
                        <a:t>SIMBOLO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fr-FR" dirty="0"/>
                    </a:p>
                  </a:txBody>
                  <a:tcPr/>
                </a:tc>
              </a:tr>
              <a:tr h="820400"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/>
                        <a:t>Etapa</a:t>
                      </a:r>
                      <a:r>
                        <a:rPr lang="es-ES" baseline="0" dirty="0" smtClean="0"/>
                        <a:t> Inicial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/>
                        <a:t>Comienzo</a:t>
                      </a:r>
                      <a:r>
                        <a:rPr lang="es-ES" baseline="0" dirty="0" smtClean="0"/>
                        <a:t> de GRAFCET</a:t>
                      </a:r>
                      <a:endParaRPr lang="fr-FR" dirty="0"/>
                    </a:p>
                  </a:txBody>
                  <a:tcPr anchor="ctr"/>
                </a:tc>
              </a:tr>
              <a:tr h="820400"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/>
                        <a:t>Etapa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/>
                        <a:t>Activación con acción o espera</a:t>
                      </a:r>
                      <a:endParaRPr lang="fr-FR" dirty="0"/>
                    </a:p>
                  </a:txBody>
                  <a:tcPr anchor="ctr"/>
                </a:tc>
              </a:tr>
              <a:tr h="820400"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/>
                        <a:t>Unión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/>
                        <a:t>Unir varias etapas</a:t>
                      </a:r>
                      <a:endParaRPr lang="fr-FR" dirty="0"/>
                    </a:p>
                  </a:txBody>
                  <a:tcPr anchor="ctr"/>
                </a:tc>
              </a:tr>
              <a:tr h="961928"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/>
                        <a:t>Transición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/>
                        <a:t>Condición para desactivarse la etapa en curso y activarse la siguiente.</a:t>
                      </a:r>
                      <a:endParaRPr lang="fr-FR" dirty="0"/>
                    </a:p>
                  </a:txBody>
                  <a:tcPr anchor="ctr"/>
                </a:tc>
              </a:tr>
              <a:tr h="961928">
                <a:tc>
                  <a:txBody>
                    <a:bodyPr/>
                    <a:lstStyle/>
                    <a:p>
                      <a:pPr algn="l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/>
                        <a:t>Direccionamiento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/>
                        <a:t>Indica la activación de una etapa en función de condiciones.</a:t>
                      </a:r>
                      <a:endParaRPr lang="fr-FR" dirty="0"/>
                    </a:p>
                  </a:txBody>
                  <a:tcPr anchor="ctr"/>
                </a:tc>
              </a:tr>
              <a:tr h="961928"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/>
                        <a:t>Proceso simultáneo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/>
                        <a:t>Activación o desactivación de varias etapas.</a:t>
                      </a:r>
                      <a:endParaRPr lang="fr-FR" dirty="0"/>
                    </a:p>
                  </a:txBody>
                  <a:tcPr anchor="ctr"/>
                </a:tc>
              </a:tr>
              <a:tr h="961928"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/>
                        <a:t>Acciones</a:t>
                      </a:r>
                      <a:r>
                        <a:rPr lang="es-ES" baseline="0" dirty="0" smtClean="0"/>
                        <a:t> Asociadas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/>
                        <a:t>Acciones que se realizan al activarse la etapa a la que pertenecen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Grupo 8"/>
          <p:cNvGrpSpPr/>
          <p:nvPr/>
        </p:nvGrpSpPr>
        <p:grpSpPr>
          <a:xfrm>
            <a:off x="1801398" y="571500"/>
            <a:ext cx="596745" cy="842219"/>
            <a:chOff x="1801398" y="571500"/>
            <a:chExt cx="596745" cy="842219"/>
          </a:xfrm>
        </p:grpSpPr>
        <p:sp>
          <p:nvSpPr>
            <p:cNvPr id="2" name="Proceso 1"/>
            <p:cNvSpPr/>
            <p:nvPr/>
          </p:nvSpPr>
          <p:spPr>
            <a:xfrm>
              <a:off x="1801398" y="715486"/>
              <a:ext cx="596745" cy="526718"/>
            </a:xfrm>
            <a:prstGeom prst="flowChartProcess">
              <a:avLst/>
            </a:prstGeom>
            <a:noFill/>
            <a:ln w="10477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ector recto 6"/>
            <p:cNvCxnSpPr>
              <a:stCxn id="2" idx="0"/>
            </p:cNvCxnSpPr>
            <p:nvPr/>
          </p:nvCxnSpPr>
          <p:spPr>
            <a:xfrm flipH="1" flipV="1">
              <a:off x="2099769" y="571500"/>
              <a:ext cx="2" cy="1439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>
            <a:xfrm flipH="1" flipV="1">
              <a:off x="2099769" y="1269733"/>
              <a:ext cx="2" cy="1439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o 11"/>
          <p:cNvGrpSpPr/>
          <p:nvPr/>
        </p:nvGrpSpPr>
        <p:grpSpPr>
          <a:xfrm>
            <a:off x="2801522" y="1325332"/>
            <a:ext cx="596745" cy="814690"/>
            <a:chOff x="2801522" y="1325332"/>
            <a:chExt cx="596745" cy="814690"/>
          </a:xfrm>
        </p:grpSpPr>
        <p:sp>
          <p:nvSpPr>
            <p:cNvPr id="6" name="Proceso 5"/>
            <p:cNvSpPr/>
            <p:nvPr/>
          </p:nvSpPr>
          <p:spPr>
            <a:xfrm>
              <a:off x="2801522" y="1469318"/>
              <a:ext cx="596745" cy="526718"/>
            </a:xfrm>
            <a:prstGeom prst="flowChartProcess">
              <a:avLst/>
            </a:prstGeom>
            <a:noFill/>
            <a:ln w="635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ector recto 9"/>
            <p:cNvCxnSpPr/>
            <p:nvPr/>
          </p:nvCxnSpPr>
          <p:spPr>
            <a:xfrm flipH="1" flipV="1">
              <a:off x="3099894" y="1325332"/>
              <a:ext cx="2" cy="1439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 flipH="1" flipV="1">
              <a:off x="3099894" y="1996036"/>
              <a:ext cx="2" cy="1439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ector recto 12"/>
          <p:cNvCxnSpPr/>
          <p:nvPr/>
        </p:nvCxnSpPr>
        <p:spPr>
          <a:xfrm flipV="1">
            <a:off x="2123088" y="2300836"/>
            <a:ext cx="0" cy="594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2964409" y="3157187"/>
            <a:ext cx="270969" cy="594764"/>
            <a:chOff x="2964409" y="3157187"/>
            <a:chExt cx="270969" cy="594764"/>
          </a:xfrm>
        </p:grpSpPr>
        <p:cxnSp>
          <p:nvCxnSpPr>
            <p:cNvPr id="15" name="Conector recto 14"/>
            <p:cNvCxnSpPr/>
            <p:nvPr/>
          </p:nvCxnSpPr>
          <p:spPr>
            <a:xfrm flipV="1">
              <a:off x="3099894" y="3157187"/>
              <a:ext cx="0" cy="5947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 flipV="1">
              <a:off x="2964409" y="3418774"/>
              <a:ext cx="270969" cy="51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ector recto 17"/>
          <p:cNvCxnSpPr/>
          <p:nvPr/>
        </p:nvCxnSpPr>
        <p:spPr>
          <a:xfrm flipV="1">
            <a:off x="1750651" y="4509737"/>
            <a:ext cx="1349242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1723522" y="5473483"/>
            <a:ext cx="1349242" cy="1"/>
          </a:xfrm>
          <a:prstGeom prst="line">
            <a:avLst/>
          </a:prstGeom>
          <a:ln w="1524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o 27"/>
          <p:cNvGrpSpPr/>
          <p:nvPr/>
        </p:nvGrpSpPr>
        <p:grpSpPr>
          <a:xfrm>
            <a:off x="1716131" y="6210303"/>
            <a:ext cx="1228117" cy="314326"/>
            <a:chOff x="1716131" y="6210303"/>
            <a:chExt cx="1228117" cy="314326"/>
          </a:xfrm>
        </p:grpSpPr>
        <p:grpSp>
          <p:nvGrpSpPr>
            <p:cNvPr id="27" name="Grupo 26"/>
            <p:cNvGrpSpPr/>
            <p:nvPr/>
          </p:nvGrpSpPr>
          <p:grpSpPr>
            <a:xfrm>
              <a:off x="1716131" y="6210303"/>
              <a:ext cx="682012" cy="314326"/>
              <a:chOff x="1716131" y="6210303"/>
              <a:chExt cx="682012" cy="314326"/>
            </a:xfrm>
          </p:grpSpPr>
          <p:sp>
            <p:nvSpPr>
              <p:cNvPr id="23" name="Proceso 22"/>
              <p:cNvSpPr/>
              <p:nvPr/>
            </p:nvSpPr>
            <p:spPr>
              <a:xfrm rot="5400000">
                <a:off x="1971967" y="6098453"/>
                <a:ext cx="314326" cy="538026"/>
              </a:xfrm>
              <a:prstGeom prst="flowChartProcess">
                <a:avLst/>
              </a:prstGeom>
              <a:noFill/>
              <a:ln w="317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5" name="Conector recto 24"/>
              <p:cNvCxnSpPr/>
              <p:nvPr/>
            </p:nvCxnSpPr>
            <p:spPr>
              <a:xfrm rot="5400000" flipH="1" flipV="1">
                <a:off x="1788123" y="6305199"/>
                <a:ext cx="2" cy="14398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Proceso 25"/>
            <p:cNvSpPr/>
            <p:nvPr/>
          </p:nvSpPr>
          <p:spPr>
            <a:xfrm rot="5400000">
              <a:off x="2518072" y="6098453"/>
              <a:ext cx="314326" cy="538026"/>
            </a:xfrm>
            <a:prstGeom prst="flowChartProcess">
              <a:avLst/>
            </a:prstGeom>
            <a:noFill/>
            <a:ln w="317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37263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7449667" y="1143000"/>
            <a:ext cx="1156450" cy="4769221"/>
            <a:chOff x="7449667" y="1143000"/>
            <a:chExt cx="1156450" cy="4769221"/>
          </a:xfrm>
        </p:grpSpPr>
        <p:grpSp>
          <p:nvGrpSpPr>
            <p:cNvPr id="17" name="Grupo 16"/>
            <p:cNvGrpSpPr/>
            <p:nvPr/>
          </p:nvGrpSpPr>
          <p:grpSpPr>
            <a:xfrm>
              <a:off x="7449669" y="1143000"/>
              <a:ext cx="1156448" cy="2962834"/>
              <a:chOff x="7449669" y="1143000"/>
              <a:chExt cx="1156448" cy="2962834"/>
            </a:xfrm>
          </p:grpSpPr>
          <p:sp>
            <p:nvSpPr>
              <p:cNvPr id="2" name="Rectángulo 1"/>
              <p:cNvSpPr/>
              <p:nvPr/>
            </p:nvSpPr>
            <p:spPr>
              <a:xfrm>
                <a:off x="7449670" y="1143000"/>
                <a:ext cx="1156447" cy="115644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Rectángulo 2"/>
              <p:cNvSpPr/>
              <p:nvPr/>
            </p:nvSpPr>
            <p:spPr>
              <a:xfrm>
                <a:off x="7449669" y="2949387"/>
                <a:ext cx="1156447" cy="115644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" name="Rectángulo 3"/>
            <p:cNvSpPr/>
            <p:nvPr/>
          </p:nvSpPr>
          <p:spPr>
            <a:xfrm>
              <a:off x="7449667" y="4755774"/>
              <a:ext cx="1156447" cy="115644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CuadroTexto 4"/>
          <p:cNvSpPr txBox="1"/>
          <p:nvPr/>
        </p:nvSpPr>
        <p:spPr>
          <a:xfrm>
            <a:off x="739588" y="1536557"/>
            <a:ext cx="469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rgbClr val="FF0000"/>
                </a:solidFill>
              </a:rPr>
              <a:t>ETAPAS</a:t>
            </a:r>
            <a:endParaRPr lang="fr-FR" sz="3600" b="1" dirty="0">
              <a:solidFill>
                <a:srgbClr val="FF0000"/>
              </a:solidFill>
            </a:endParaRPr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8027889" y="493060"/>
            <a:ext cx="1" cy="64994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39588" y="2949387"/>
            <a:ext cx="469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rgbClr val="00B050"/>
                </a:solidFill>
              </a:rPr>
              <a:t>UNIONES</a:t>
            </a:r>
            <a:endParaRPr lang="fr-FR" sz="3600" b="1" dirty="0">
              <a:solidFill>
                <a:srgbClr val="00B05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739588" y="4430804"/>
            <a:ext cx="469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600" b="1" dirty="0" smtClean="0">
                <a:solidFill>
                  <a:srgbClr val="00B0F0"/>
                </a:solidFill>
              </a:rPr>
              <a:t>TRANSICIONES</a:t>
            </a:r>
            <a:endParaRPr lang="fr-FR" sz="3600" b="1" dirty="0">
              <a:solidFill>
                <a:srgbClr val="00B0F0"/>
              </a:solidFill>
            </a:endParaRPr>
          </a:p>
        </p:txBody>
      </p:sp>
      <p:grpSp>
        <p:nvGrpSpPr>
          <p:cNvPr id="39" name="Grupo 38"/>
          <p:cNvGrpSpPr/>
          <p:nvPr/>
        </p:nvGrpSpPr>
        <p:grpSpPr>
          <a:xfrm>
            <a:off x="7660331" y="2624417"/>
            <a:ext cx="730634" cy="3612774"/>
            <a:chOff x="7660331" y="2624417"/>
            <a:chExt cx="730634" cy="3612774"/>
          </a:xfrm>
        </p:grpSpPr>
        <p:grpSp>
          <p:nvGrpSpPr>
            <p:cNvPr id="38" name="Grupo 37"/>
            <p:cNvGrpSpPr/>
            <p:nvPr/>
          </p:nvGrpSpPr>
          <p:grpSpPr>
            <a:xfrm>
              <a:off x="7660332" y="2624417"/>
              <a:ext cx="730633" cy="1806387"/>
              <a:chOff x="7660332" y="2624417"/>
              <a:chExt cx="730633" cy="1806387"/>
            </a:xfrm>
          </p:grpSpPr>
          <p:cxnSp>
            <p:nvCxnSpPr>
              <p:cNvPr id="22" name="Conector recto 21"/>
              <p:cNvCxnSpPr/>
              <p:nvPr/>
            </p:nvCxnSpPr>
            <p:spPr>
              <a:xfrm>
                <a:off x="7691718" y="2624417"/>
                <a:ext cx="699247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22"/>
              <p:cNvCxnSpPr/>
              <p:nvPr/>
            </p:nvCxnSpPr>
            <p:spPr>
              <a:xfrm>
                <a:off x="7660332" y="4430804"/>
                <a:ext cx="699247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Conector recto 23"/>
            <p:cNvCxnSpPr/>
            <p:nvPr/>
          </p:nvCxnSpPr>
          <p:spPr>
            <a:xfrm>
              <a:off x="7660331" y="6237191"/>
              <a:ext cx="699247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28"/>
          <p:cNvGrpSpPr/>
          <p:nvPr/>
        </p:nvGrpSpPr>
        <p:grpSpPr>
          <a:xfrm>
            <a:off x="8606116" y="3164539"/>
            <a:ext cx="3025587" cy="726141"/>
            <a:chOff x="8606116" y="3164539"/>
            <a:chExt cx="3025587" cy="726141"/>
          </a:xfrm>
        </p:grpSpPr>
        <p:sp>
          <p:nvSpPr>
            <p:cNvPr id="26" name="Rectángulo 25"/>
            <p:cNvSpPr/>
            <p:nvPr/>
          </p:nvSpPr>
          <p:spPr>
            <a:xfrm>
              <a:off x="9399491" y="3164539"/>
              <a:ext cx="2232212" cy="726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ACCIONES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/>
            <p:cNvCxnSpPr>
              <a:stCxn id="3" idx="3"/>
              <a:endCxn id="26" idx="1"/>
            </p:cNvCxnSpPr>
            <p:nvPr/>
          </p:nvCxnSpPr>
          <p:spPr>
            <a:xfrm flipV="1">
              <a:off x="8606116" y="3527610"/>
              <a:ext cx="79337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upo 42"/>
          <p:cNvGrpSpPr/>
          <p:nvPr/>
        </p:nvGrpSpPr>
        <p:grpSpPr>
          <a:xfrm>
            <a:off x="7660331" y="1380128"/>
            <a:ext cx="699247" cy="4291601"/>
            <a:chOff x="7660331" y="1380128"/>
            <a:chExt cx="699247" cy="4291601"/>
          </a:xfrm>
        </p:grpSpPr>
        <p:grpSp>
          <p:nvGrpSpPr>
            <p:cNvPr id="42" name="Grupo 41"/>
            <p:cNvGrpSpPr/>
            <p:nvPr/>
          </p:nvGrpSpPr>
          <p:grpSpPr>
            <a:xfrm>
              <a:off x="7669300" y="1380128"/>
              <a:ext cx="690278" cy="2466148"/>
              <a:chOff x="7669300" y="1380128"/>
              <a:chExt cx="690278" cy="2466148"/>
            </a:xfrm>
          </p:grpSpPr>
          <p:sp>
            <p:nvSpPr>
              <p:cNvPr id="30" name="CuadroTexto 29"/>
              <p:cNvSpPr txBox="1"/>
              <p:nvPr/>
            </p:nvSpPr>
            <p:spPr>
              <a:xfrm>
                <a:off x="7678270" y="1380128"/>
                <a:ext cx="6813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3600" b="1" dirty="0" smtClean="0"/>
                  <a:t>1</a:t>
                </a:r>
                <a:endParaRPr lang="fr-FR" sz="3600" b="1" dirty="0"/>
              </a:p>
            </p:txBody>
          </p:sp>
          <p:sp>
            <p:nvSpPr>
              <p:cNvPr id="31" name="CuadroTexto 30"/>
              <p:cNvSpPr txBox="1"/>
              <p:nvPr/>
            </p:nvSpPr>
            <p:spPr>
              <a:xfrm>
                <a:off x="7669300" y="3199945"/>
                <a:ext cx="6813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3600" b="1" dirty="0" smtClean="0"/>
                  <a:t>2</a:t>
                </a:r>
                <a:endParaRPr lang="fr-FR" sz="3600" b="1" dirty="0"/>
              </a:p>
            </p:txBody>
          </p:sp>
        </p:grpSp>
        <p:sp>
          <p:nvSpPr>
            <p:cNvPr id="32" name="CuadroTexto 31"/>
            <p:cNvSpPr txBox="1"/>
            <p:nvPr/>
          </p:nvSpPr>
          <p:spPr>
            <a:xfrm>
              <a:off x="7660331" y="5025398"/>
              <a:ext cx="681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b="1" dirty="0" smtClean="0"/>
                <a:t>3</a:t>
              </a:r>
              <a:endParaRPr lang="fr-FR" sz="3600" b="1" dirty="0"/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6360459" y="493060"/>
            <a:ext cx="1667435" cy="6069101"/>
            <a:chOff x="6360459" y="493060"/>
            <a:chExt cx="1667435" cy="6069101"/>
          </a:xfrm>
        </p:grpSpPr>
        <p:grpSp>
          <p:nvGrpSpPr>
            <p:cNvPr id="16" name="Grupo 15"/>
            <p:cNvGrpSpPr/>
            <p:nvPr/>
          </p:nvGrpSpPr>
          <p:grpSpPr>
            <a:xfrm>
              <a:off x="6620430" y="493060"/>
              <a:ext cx="1407464" cy="6069101"/>
              <a:chOff x="6620430" y="493060"/>
              <a:chExt cx="1407464" cy="6069101"/>
            </a:xfrm>
          </p:grpSpPr>
          <p:cxnSp>
            <p:nvCxnSpPr>
              <p:cNvPr id="7" name="Conector recto 6"/>
              <p:cNvCxnSpPr>
                <a:stCxn id="2" idx="2"/>
                <a:endCxn id="3" idx="0"/>
              </p:cNvCxnSpPr>
              <p:nvPr/>
            </p:nvCxnSpPr>
            <p:spPr>
              <a:xfrm flipH="1">
                <a:off x="8027893" y="2299447"/>
                <a:ext cx="1" cy="64994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7"/>
              <p:cNvCxnSpPr/>
              <p:nvPr/>
            </p:nvCxnSpPr>
            <p:spPr>
              <a:xfrm flipH="1">
                <a:off x="8027891" y="4105834"/>
                <a:ext cx="1" cy="64994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 flipH="1">
                <a:off x="8027888" y="5912221"/>
                <a:ext cx="1" cy="64994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/>
              <p:cNvCxnSpPr/>
              <p:nvPr/>
            </p:nvCxnSpPr>
            <p:spPr>
              <a:xfrm flipH="1">
                <a:off x="6620430" y="493060"/>
                <a:ext cx="35864" cy="6069101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/>
              <p:cNvCxnSpPr/>
              <p:nvPr/>
            </p:nvCxnSpPr>
            <p:spPr>
              <a:xfrm flipH="1">
                <a:off x="6638362" y="519954"/>
                <a:ext cx="1389526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 flipH="1">
                <a:off x="6620430" y="6548715"/>
                <a:ext cx="1389526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riángulo isósceles 33"/>
            <p:cNvSpPr/>
            <p:nvPr/>
          </p:nvSpPr>
          <p:spPr>
            <a:xfrm>
              <a:off x="6360459" y="3272552"/>
              <a:ext cx="497541" cy="438836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739588" y="2208679"/>
            <a:ext cx="4612338" cy="3604377"/>
            <a:chOff x="739588" y="2208679"/>
            <a:chExt cx="4612338" cy="3604377"/>
          </a:xfrm>
        </p:grpSpPr>
        <p:grpSp>
          <p:nvGrpSpPr>
            <p:cNvPr id="40" name="Grupo 39"/>
            <p:cNvGrpSpPr/>
            <p:nvPr/>
          </p:nvGrpSpPr>
          <p:grpSpPr>
            <a:xfrm>
              <a:off x="739588" y="2208679"/>
              <a:ext cx="4612338" cy="2301402"/>
              <a:chOff x="739588" y="2208679"/>
              <a:chExt cx="4612338" cy="2301402"/>
            </a:xfrm>
          </p:grpSpPr>
          <p:sp>
            <p:nvSpPr>
              <p:cNvPr id="25" name="CuadroTexto 24"/>
              <p:cNvSpPr txBox="1"/>
              <p:nvPr/>
            </p:nvSpPr>
            <p:spPr>
              <a:xfrm>
                <a:off x="739588" y="2208679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dirty="0" smtClean="0"/>
                  <a:t>Cada etapa se identifica con un número y puede tener asociada varias acciones.</a:t>
                </a:r>
                <a:endParaRPr lang="fr-FR" dirty="0"/>
              </a:p>
            </p:txBody>
          </p:sp>
          <p:sp>
            <p:nvSpPr>
              <p:cNvPr id="33" name="CuadroTexto 32"/>
              <p:cNvSpPr txBox="1"/>
              <p:nvPr/>
            </p:nvSpPr>
            <p:spPr>
              <a:xfrm>
                <a:off x="779926" y="3586751"/>
                <a:ext cx="4572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dirty="0" smtClean="0"/>
                  <a:t>Los enlaces conectan etapas con transiciones o transiciones con etapas, pero nunca etapas con etapas o transiciones con transiciones</a:t>
                </a:r>
                <a:endParaRPr lang="fr-FR" dirty="0"/>
              </a:p>
            </p:txBody>
          </p:sp>
        </p:grpSp>
        <p:sp>
          <p:nvSpPr>
            <p:cNvPr id="35" name="CuadroTexto 34"/>
            <p:cNvSpPr txBox="1"/>
            <p:nvPr/>
          </p:nvSpPr>
          <p:spPr>
            <a:xfrm>
              <a:off x="779926" y="5166725"/>
              <a:ext cx="457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dirty="0" smtClean="0"/>
                <a:t>Condición lógica que aparece vinculada a la transición y se lleva a cabo disparando ésta.</a:t>
              </a:r>
              <a:endParaRPr lang="fr-FR" dirty="0"/>
            </a:p>
          </p:txBody>
        </p:sp>
      </p:grpSp>
      <p:sp>
        <p:nvSpPr>
          <p:cNvPr id="36" name="CuadroTexto 35"/>
          <p:cNvSpPr txBox="1"/>
          <p:nvPr/>
        </p:nvSpPr>
        <p:spPr>
          <a:xfrm>
            <a:off x="779926" y="571544"/>
            <a:ext cx="469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compone de:</a:t>
            </a:r>
            <a:endParaRPr lang="fr-FR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243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0" grpId="0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1936373" y="1920618"/>
            <a:ext cx="690141" cy="3408537"/>
            <a:chOff x="7449664" y="1143000"/>
            <a:chExt cx="1156453" cy="5711607"/>
          </a:xfrm>
        </p:grpSpPr>
        <p:grpSp>
          <p:nvGrpSpPr>
            <p:cNvPr id="17" name="Grupo 16"/>
            <p:cNvGrpSpPr/>
            <p:nvPr/>
          </p:nvGrpSpPr>
          <p:grpSpPr>
            <a:xfrm>
              <a:off x="7449664" y="1143000"/>
              <a:ext cx="1156453" cy="3434028"/>
              <a:chOff x="7449664" y="1143000"/>
              <a:chExt cx="1156453" cy="3434028"/>
            </a:xfrm>
          </p:grpSpPr>
          <p:sp>
            <p:nvSpPr>
              <p:cNvPr id="2" name="Rectángulo 1"/>
              <p:cNvSpPr/>
              <p:nvPr/>
            </p:nvSpPr>
            <p:spPr>
              <a:xfrm>
                <a:off x="7449670" y="1143000"/>
                <a:ext cx="1156447" cy="115644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Rectángulo 2"/>
              <p:cNvSpPr/>
              <p:nvPr/>
            </p:nvSpPr>
            <p:spPr>
              <a:xfrm>
                <a:off x="7449664" y="3420581"/>
                <a:ext cx="1156446" cy="115644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" name="Rectángulo 3"/>
            <p:cNvSpPr/>
            <p:nvPr/>
          </p:nvSpPr>
          <p:spPr>
            <a:xfrm>
              <a:off x="7449664" y="5698160"/>
              <a:ext cx="1156447" cy="115644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95561" y="1938835"/>
            <a:ext cx="2310533" cy="1795760"/>
            <a:chOff x="-4848222" y="-583400"/>
            <a:chExt cx="3871710" cy="3009116"/>
          </a:xfrm>
        </p:grpSpPr>
        <p:grpSp>
          <p:nvGrpSpPr>
            <p:cNvPr id="42" name="Grupo 41"/>
            <p:cNvGrpSpPr/>
            <p:nvPr/>
          </p:nvGrpSpPr>
          <p:grpSpPr>
            <a:xfrm>
              <a:off x="-4848222" y="-583400"/>
              <a:ext cx="3871710" cy="3009116"/>
              <a:chOff x="-4848222" y="-583400"/>
              <a:chExt cx="3871710" cy="3009116"/>
            </a:xfrm>
          </p:grpSpPr>
          <p:sp>
            <p:nvSpPr>
              <p:cNvPr id="30" name="CuadroTexto 29"/>
              <p:cNvSpPr txBox="1"/>
              <p:nvPr/>
            </p:nvSpPr>
            <p:spPr>
              <a:xfrm>
                <a:off x="-1657820" y="-583400"/>
                <a:ext cx="6813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3600" b="1" dirty="0" smtClean="0"/>
                  <a:t>1</a:t>
                </a:r>
                <a:endParaRPr lang="fr-FR" sz="3600" b="1" dirty="0"/>
              </a:p>
            </p:txBody>
          </p:sp>
          <p:sp>
            <p:nvSpPr>
              <p:cNvPr id="31" name="CuadroTexto 30"/>
              <p:cNvSpPr txBox="1"/>
              <p:nvPr/>
            </p:nvSpPr>
            <p:spPr>
              <a:xfrm>
                <a:off x="-4848222" y="1779385"/>
                <a:ext cx="6813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3600" b="1" dirty="0" smtClean="0"/>
                  <a:t>2</a:t>
                </a:r>
                <a:endParaRPr lang="fr-FR" sz="3600" b="1" dirty="0"/>
              </a:p>
            </p:txBody>
          </p:sp>
        </p:grpSp>
        <p:sp>
          <p:nvSpPr>
            <p:cNvPr id="32" name="CuadroTexto 31"/>
            <p:cNvSpPr txBox="1"/>
            <p:nvPr/>
          </p:nvSpPr>
          <p:spPr>
            <a:xfrm>
              <a:off x="-1663988" y="1732707"/>
              <a:ext cx="681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b="1" dirty="0" smtClean="0"/>
                <a:t>3</a:t>
              </a:r>
              <a:endParaRPr lang="fr-FR" sz="3600" b="1" dirty="0"/>
            </a:p>
          </p:txBody>
        </p:sp>
      </p:grpSp>
      <p:sp>
        <p:nvSpPr>
          <p:cNvPr id="36" name="CuadroTexto 35"/>
          <p:cNvSpPr txBox="1"/>
          <p:nvPr/>
        </p:nvSpPr>
        <p:spPr>
          <a:xfrm>
            <a:off x="882950" y="726416"/>
            <a:ext cx="3464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SIMULTANEIDAD</a:t>
            </a:r>
            <a:endParaRPr lang="fr-FR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Conector recto 43"/>
          <p:cNvCxnSpPr/>
          <p:nvPr/>
        </p:nvCxnSpPr>
        <p:spPr>
          <a:xfrm>
            <a:off x="2281442" y="3988175"/>
            <a:ext cx="0" cy="6373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 flipH="1">
            <a:off x="2281441" y="5350437"/>
            <a:ext cx="2" cy="88675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H="1">
            <a:off x="416859" y="3018721"/>
            <a:ext cx="41541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 flipH="1">
            <a:off x="403411" y="2924447"/>
            <a:ext cx="41541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H="1">
            <a:off x="416859" y="5682859"/>
            <a:ext cx="41541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 flipH="1">
            <a:off x="403412" y="5789671"/>
            <a:ext cx="41541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>
            <a:endCxn id="56" idx="0"/>
          </p:cNvCxnSpPr>
          <p:nvPr/>
        </p:nvCxnSpPr>
        <p:spPr>
          <a:xfrm>
            <a:off x="4552189" y="2924447"/>
            <a:ext cx="2" cy="41629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55"/>
          <p:cNvSpPr/>
          <p:nvPr/>
        </p:nvSpPr>
        <p:spPr>
          <a:xfrm>
            <a:off x="4207122" y="3340741"/>
            <a:ext cx="690137" cy="6901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ector recto 58"/>
          <p:cNvCxnSpPr>
            <a:endCxn id="60" idx="0"/>
          </p:cNvCxnSpPr>
          <p:nvPr/>
        </p:nvCxnSpPr>
        <p:spPr>
          <a:xfrm>
            <a:off x="416857" y="2904732"/>
            <a:ext cx="2" cy="41629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/>
          <p:cNvSpPr/>
          <p:nvPr/>
        </p:nvSpPr>
        <p:spPr>
          <a:xfrm>
            <a:off x="71790" y="3321026"/>
            <a:ext cx="690137" cy="6901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ector recto 60"/>
          <p:cNvCxnSpPr/>
          <p:nvPr/>
        </p:nvCxnSpPr>
        <p:spPr>
          <a:xfrm flipH="1">
            <a:off x="4552189" y="4030878"/>
            <a:ext cx="864" cy="177850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 flipH="1">
            <a:off x="398854" y="4030878"/>
            <a:ext cx="864" cy="177850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2076666" y="2760986"/>
            <a:ext cx="417292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2076666" y="6046551"/>
            <a:ext cx="417292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2076666" y="4306730"/>
            <a:ext cx="417292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>
            <a:off x="4347567" y="3348882"/>
            <a:ext cx="406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/>
              <a:t>4</a:t>
            </a:r>
            <a:endParaRPr lang="fr-FR" sz="3600" b="1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051363" y="4628561"/>
            <a:ext cx="406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/>
              <a:t>5</a:t>
            </a:r>
            <a:endParaRPr lang="fr-FR" sz="3600" b="1" dirty="0"/>
          </a:p>
        </p:txBody>
      </p:sp>
      <p:cxnSp>
        <p:nvCxnSpPr>
          <p:cNvPr id="70" name="Conector recto 69"/>
          <p:cNvCxnSpPr/>
          <p:nvPr/>
        </p:nvCxnSpPr>
        <p:spPr>
          <a:xfrm>
            <a:off x="2267918" y="2610755"/>
            <a:ext cx="0" cy="6373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o 70"/>
          <p:cNvGrpSpPr/>
          <p:nvPr/>
        </p:nvGrpSpPr>
        <p:grpSpPr>
          <a:xfrm>
            <a:off x="7924071" y="1940333"/>
            <a:ext cx="690141" cy="3408537"/>
            <a:chOff x="7449664" y="1143000"/>
            <a:chExt cx="1156453" cy="5711607"/>
          </a:xfrm>
        </p:grpSpPr>
        <p:grpSp>
          <p:nvGrpSpPr>
            <p:cNvPr id="72" name="Grupo 71"/>
            <p:cNvGrpSpPr/>
            <p:nvPr/>
          </p:nvGrpSpPr>
          <p:grpSpPr>
            <a:xfrm>
              <a:off x="7449664" y="1143000"/>
              <a:ext cx="1156453" cy="3434028"/>
              <a:chOff x="7449664" y="1143000"/>
              <a:chExt cx="1156453" cy="3434028"/>
            </a:xfrm>
          </p:grpSpPr>
          <p:sp>
            <p:nvSpPr>
              <p:cNvPr id="74" name="Rectángulo 73"/>
              <p:cNvSpPr/>
              <p:nvPr/>
            </p:nvSpPr>
            <p:spPr>
              <a:xfrm>
                <a:off x="7449670" y="1143000"/>
                <a:ext cx="1156447" cy="115644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Rectángulo 74"/>
              <p:cNvSpPr/>
              <p:nvPr/>
            </p:nvSpPr>
            <p:spPr>
              <a:xfrm>
                <a:off x="7449664" y="3420581"/>
                <a:ext cx="1156446" cy="115644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3" name="Rectángulo 72"/>
            <p:cNvSpPr/>
            <p:nvPr/>
          </p:nvSpPr>
          <p:spPr>
            <a:xfrm>
              <a:off x="7449664" y="5698160"/>
              <a:ext cx="1156447" cy="115644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6" name="Grupo 75"/>
          <p:cNvGrpSpPr/>
          <p:nvPr/>
        </p:nvGrpSpPr>
        <p:grpSpPr>
          <a:xfrm>
            <a:off x="6183259" y="1958550"/>
            <a:ext cx="2310533" cy="1795760"/>
            <a:chOff x="-4848222" y="-583400"/>
            <a:chExt cx="3871710" cy="3009116"/>
          </a:xfrm>
        </p:grpSpPr>
        <p:grpSp>
          <p:nvGrpSpPr>
            <p:cNvPr id="77" name="Grupo 76"/>
            <p:cNvGrpSpPr/>
            <p:nvPr/>
          </p:nvGrpSpPr>
          <p:grpSpPr>
            <a:xfrm>
              <a:off x="-4848222" y="-583400"/>
              <a:ext cx="3871710" cy="3009116"/>
              <a:chOff x="-4848222" y="-583400"/>
              <a:chExt cx="3871710" cy="3009116"/>
            </a:xfrm>
          </p:grpSpPr>
          <p:sp>
            <p:nvSpPr>
              <p:cNvPr id="79" name="CuadroTexto 78"/>
              <p:cNvSpPr txBox="1"/>
              <p:nvPr/>
            </p:nvSpPr>
            <p:spPr>
              <a:xfrm>
                <a:off x="-1657820" y="-583400"/>
                <a:ext cx="6813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3600" b="1" dirty="0" smtClean="0"/>
                  <a:t>1</a:t>
                </a:r>
                <a:endParaRPr lang="fr-FR" sz="3600" b="1" dirty="0"/>
              </a:p>
            </p:txBody>
          </p:sp>
          <p:sp>
            <p:nvSpPr>
              <p:cNvPr id="80" name="CuadroTexto 79"/>
              <p:cNvSpPr txBox="1"/>
              <p:nvPr/>
            </p:nvSpPr>
            <p:spPr>
              <a:xfrm>
                <a:off x="-4848222" y="1779385"/>
                <a:ext cx="6813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3600" b="1" dirty="0" smtClean="0"/>
                  <a:t>2</a:t>
                </a:r>
                <a:endParaRPr lang="fr-FR" sz="3600" b="1" dirty="0"/>
              </a:p>
            </p:txBody>
          </p:sp>
        </p:grpSp>
        <p:sp>
          <p:nvSpPr>
            <p:cNvPr id="78" name="CuadroTexto 77"/>
            <p:cNvSpPr txBox="1"/>
            <p:nvPr/>
          </p:nvSpPr>
          <p:spPr>
            <a:xfrm>
              <a:off x="-1663988" y="1732707"/>
              <a:ext cx="681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b="1" dirty="0" smtClean="0"/>
                <a:t>3</a:t>
              </a:r>
              <a:endParaRPr lang="fr-FR" sz="3600" b="1" dirty="0"/>
            </a:p>
          </p:txBody>
        </p:sp>
      </p:grpSp>
      <p:sp>
        <p:nvSpPr>
          <p:cNvPr id="81" name="CuadroTexto 80"/>
          <p:cNvSpPr txBox="1"/>
          <p:nvPr/>
        </p:nvSpPr>
        <p:spPr>
          <a:xfrm>
            <a:off x="6357311" y="732959"/>
            <a:ext cx="438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DIRECCIONAMIENTO</a:t>
            </a:r>
            <a:endParaRPr lang="fr-FR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2" name="Conector recto 81"/>
          <p:cNvCxnSpPr/>
          <p:nvPr/>
        </p:nvCxnSpPr>
        <p:spPr>
          <a:xfrm>
            <a:off x="8269140" y="4007890"/>
            <a:ext cx="0" cy="6373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H="1">
            <a:off x="8269139" y="5370152"/>
            <a:ext cx="2" cy="88675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/>
          <p:nvPr/>
        </p:nvCxnSpPr>
        <p:spPr>
          <a:xfrm flipH="1">
            <a:off x="6391109" y="2944162"/>
            <a:ext cx="41541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/>
          <p:cNvCxnSpPr/>
          <p:nvPr/>
        </p:nvCxnSpPr>
        <p:spPr>
          <a:xfrm flipH="1">
            <a:off x="6391110" y="5809386"/>
            <a:ext cx="41541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endCxn id="89" idx="0"/>
          </p:cNvCxnSpPr>
          <p:nvPr/>
        </p:nvCxnSpPr>
        <p:spPr>
          <a:xfrm>
            <a:off x="10539887" y="2944162"/>
            <a:ext cx="2" cy="41629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/>
          <p:cNvSpPr/>
          <p:nvPr/>
        </p:nvSpPr>
        <p:spPr>
          <a:xfrm>
            <a:off x="10194820" y="3360456"/>
            <a:ext cx="690137" cy="6901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0" name="Conector recto 89"/>
          <p:cNvCxnSpPr>
            <a:endCxn id="91" idx="0"/>
          </p:cNvCxnSpPr>
          <p:nvPr/>
        </p:nvCxnSpPr>
        <p:spPr>
          <a:xfrm>
            <a:off x="6404555" y="2924447"/>
            <a:ext cx="2" cy="41629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 90"/>
          <p:cNvSpPr/>
          <p:nvPr/>
        </p:nvSpPr>
        <p:spPr>
          <a:xfrm>
            <a:off x="6059488" y="3340741"/>
            <a:ext cx="690137" cy="6901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ector recto 91"/>
          <p:cNvCxnSpPr/>
          <p:nvPr/>
        </p:nvCxnSpPr>
        <p:spPr>
          <a:xfrm flipH="1">
            <a:off x="10539887" y="4050593"/>
            <a:ext cx="864" cy="177850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 flipH="1">
            <a:off x="6386552" y="4050593"/>
            <a:ext cx="864" cy="177850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>
            <a:off x="8064364" y="3089982"/>
            <a:ext cx="417292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>
            <a:off x="8064364" y="5582171"/>
            <a:ext cx="417292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/>
          <p:cNvCxnSpPr/>
          <p:nvPr/>
        </p:nvCxnSpPr>
        <p:spPr>
          <a:xfrm>
            <a:off x="8064364" y="4353339"/>
            <a:ext cx="417292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10335265" y="3368597"/>
            <a:ext cx="406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/>
              <a:t>4</a:t>
            </a:r>
            <a:endParaRPr lang="fr-FR" sz="3600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8039061" y="4648276"/>
            <a:ext cx="406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/>
              <a:t>5</a:t>
            </a:r>
            <a:endParaRPr lang="fr-FR" sz="3600" b="1" dirty="0"/>
          </a:p>
        </p:txBody>
      </p:sp>
      <p:cxnSp>
        <p:nvCxnSpPr>
          <p:cNvPr id="99" name="Conector recto 98"/>
          <p:cNvCxnSpPr/>
          <p:nvPr/>
        </p:nvCxnSpPr>
        <p:spPr>
          <a:xfrm>
            <a:off x="8269248" y="2642423"/>
            <a:ext cx="0" cy="6373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/>
          <p:nvPr/>
        </p:nvCxnSpPr>
        <p:spPr>
          <a:xfrm>
            <a:off x="10336662" y="3147682"/>
            <a:ext cx="417292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/>
          <p:cNvCxnSpPr/>
          <p:nvPr/>
        </p:nvCxnSpPr>
        <p:spPr>
          <a:xfrm>
            <a:off x="6183259" y="3151594"/>
            <a:ext cx="417292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/>
          <p:cNvCxnSpPr/>
          <p:nvPr/>
        </p:nvCxnSpPr>
        <p:spPr>
          <a:xfrm>
            <a:off x="6203460" y="4443653"/>
            <a:ext cx="417292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10336662" y="4413918"/>
            <a:ext cx="417292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3125228" y="2005925"/>
            <a:ext cx="1772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Divergencia tipo Y</a:t>
            </a:r>
            <a:endParaRPr lang="fr-FR" sz="1600" b="1" dirty="0"/>
          </a:p>
        </p:txBody>
      </p:sp>
      <p:sp>
        <p:nvSpPr>
          <p:cNvPr id="105" name="CuadroTexto 104"/>
          <p:cNvSpPr txBox="1"/>
          <p:nvPr/>
        </p:nvSpPr>
        <p:spPr>
          <a:xfrm>
            <a:off x="3125228" y="6202446"/>
            <a:ext cx="2065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Convergencia tipo Y</a:t>
            </a:r>
            <a:endParaRPr lang="fr-FR" sz="1600" b="1" dirty="0"/>
          </a:p>
        </p:txBody>
      </p:sp>
      <p:cxnSp>
        <p:nvCxnSpPr>
          <p:cNvPr id="107" name="Conector curvado 106"/>
          <p:cNvCxnSpPr/>
          <p:nvPr/>
        </p:nvCxnSpPr>
        <p:spPr>
          <a:xfrm flipV="1">
            <a:off x="2615258" y="2310066"/>
            <a:ext cx="509970" cy="473962"/>
          </a:xfrm>
          <a:prstGeom prst="curvedConnector3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curvado 107"/>
          <p:cNvCxnSpPr>
            <a:endCxn id="105" idx="1"/>
          </p:cNvCxnSpPr>
          <p:nvPr/>
        </p:nvCxnSpPr>
        <p:spPr>
          <a:xfrm>
            <a:off x="2615258" y="5896483"/>
            <a:ext cx="509970" cy="475240"/>
          </a:xfrm>
          <a:prstGeom prst="curvedConnector3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/>
          <p:cNvSpPr txBox="1"/>
          <p:nvPr/>
        </p:nvSpPr>
        <p:spPr>
          <a:xfrm>
            <a:off x="9696106" y="1982591"/>
            <a:ext cx="1772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Divergencia tipo O</a:t>
            </a:r>
            <a:endParaRPr lang="fr-FR" sz="1600" b="1" dirty="0"/>
          </a:p>
        </p:txBody>
      </p:sp>
      <p:sp>
        <p:nvSpPr>
          <p:cNvPr id="114" name="CuadroTexto 113"/>
          <p:cNvSpPr txBox="1"/>
          <p:nvPr/>
        </p:nvSpPr>
        <p:spPr>
          <a:xfrm>
            <a:off x="9402799" y="6088379"/>
            <a:ext cx="2065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Convergencia tipo O</a:t>
            </a:r>
            <a:endParaRPr lang="fr-FR" sz="1600" b="1" dirty="0"/>
          </a:p>
        </p:txBody>
      </p:sp>
      <p:cxnSp>
        <p:nvCxnSpPr>
          <p:cNvPr id="115" name="Conector curvado 114"/>
          <p:cNvCxnSpPr>
            <a:endCxn id="112" idx="1"/>
          </p:cNvCxnSpPr>
          <p:nvPr/>
        </p:nvCxnSpPr>
        <p:spPr>
          <a:xfrm flipV="1">
            <a:off x="8762543" y="2151868"/>
            <a:ext cx="933563" cy="648792"/>
          </a:xfrm>
          <a:prstGeom prst="curvedConnector3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curvado 116"/>
          <p:cNvCxnSpPr/>
          <p:nvPr/>
        </p:nvCxnSpPr>
        <p:spPr>
          <a:xfrm>
            <a:off x="8501752" y="5977947"/>
            <a:ext cx="727572" cy="39377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01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81" grpId="0"/>
      <p:bldP spid="104" grpId="0"/>
      <p:bldP spid="105" grpId="0"/>
      <p:bldP spid="112" grpId="0"/>
      <p:bldP spid="1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 rot="20440540">
            <a:off x="38355" y="54458"/>
            <a:ext cx="11903328" cy="6642060"/>
            <a:chOff x="708320" y="196515"/>
            <a:chExt cx="10775361" cy="6296526"/>
          </a:xfrm>
        </p:grpSpPr>
        <p:sp>
          <p:nvSpPr>
            <p:cNvPr id="2" name="Explosión 2 1"/>
            <p:cNvSpPr/>
            <p:nvPr/>
          </p:nvSpPr>
          <p:spPr>
            <a:xfrm rot="1874124">
              <a:off x="815681" y="364958"/>
              <a:ext cx="10668000" cy="6128083"/>
            </a:xfrm>
            <a:prstGeom prst="irregularSeal2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Explosión 2 2"/>
            <p:cNvSpPr/>
            <p:nvPr/>
          </p:nvSpPr>
          <p:spPr>
            <a:xfrm rot="1874124">
              <a:off x="708320" y="196515"/>
              <a:ext cx="10668000" cy="6128083"/>
            </a:xfrm>
            <a:prstGeom prst="irregularSeal2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Rectángulo 4"/>
          <p:cNvSpPr/>
          <p:nvPr/>
        </p:nvSpPr>
        <p:spPr>
          <a:xfrm>
            <a:off x="2290907" y="2646492"/>
            <a:ext cx="706475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do-black" pitchFamily="50" charset="0"/>
              </a:rPr>
              <a:t>KARNAUGHT</a:t>
            </a:r>
            <a:endParaRPr lang="es-ES" sz="80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ldo-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762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239431" y="1634327"/>
            <a:ext cx="741316" cy="7413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adroTexto 4"/>
          <p:cNvSpPr txBox="1"/>
          <p:nvPr/>
        </p:nvSpPr>
        <p:spPr>
          <a:xfrm>
            <a:off x="739588" y="1536557"/>
            <a:ext cx="469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/>
              <a:t>Acción Normal</a:t>
            </a:r>
            <a:endParaRPr lang="fr-FR" sz="3600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39588" y="2949387"/>
            <a:ext cx="469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/>
              <a:t>Acción Condicionada</a:t>
            </a:r>
            <a:endParaRPr lang="fr-FR" sz="36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739588" y="4430804"/>
            <a:ext cx="469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600" b="1" dirty="0" smtClean="0"/>
              <a:t>Acción temporizada</a:t>
            </a:r>
            <a:endParaRPr lang="fr-FR" sz="3600" b="1" dirty="0"/>
          </a:p>
        </p:txBody>
      </p:sp>
      <p:grpSp>
        <p:nvGrpSpPr>
          <p:cNvPr id="29" name="Grupo 28"/>
          <p:cNvGrpSpPr/>
          <p:nvPr/>
        </p:nvGrpSpPr>
        <p:grpSpPr>
          <a:xfrm>
            <a:off x="7010751" y="1662950"/>
            <a:ext cx="3334868" cy="726141"/>
            <a:chOff x="8296835" y="3164539"/>
            <a:chExt cx="3334868" cy="726141"/>
          </a:xfrm>
        </p:grpSpPr>
        <p:sp>
          <p:nvSpPr>
            <p:cNvPr id="26" name="Rectángulo 25"/>
            <p:cNvSpPr/>
            <p:nvPr/>
          </p:nvSpPr>
          <p:spPr>
            <a:xfrm>
              <a:off x="9399491" y="3164539"/>
              <a:ext cx="2232212" cy="726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ACCIONES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/>
            <p:cNvCxnSpPr>
              <a:endCxn id="26" idx="1"/>
            </p:cNvCxnSpPr>
            <p:nvPr/>
          </p:nvCxnSpPr>
          <p:spPr>
            <a:xfrm>
              <a:off x="8296835" y="3527609"/>
              <a:ext cx="1102656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CuadroTexto 29"/>
          <p:cNvSpPr txBox="1"/>
          <p:nvPr/>
        </p:nvSpPr>
        <p:spPr>
          <a:xfrm>
            <a:off x="6269435" y="1647774"/>
            <a:ext cx="68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/>
              <a:t>1</a:t>
            </a:r>
            <a:endParaRPr lang="fr-FR" sz="3600" b="1" dirty="0"/>
          </a:p>
        </p:txBody>
      </p:sp>
      <p:grpSp>
        <p:nvGrpSpPr>
          <p:cNvPr id="41" name="Grupo 40"/>
          <p:cNvGrpSpPr/>
          <p:nvPr/>
        </p:nvGrpSpPr>
        <p:grpSpPr>
          <a:xfrm>
            <a:off x="739588" y="2208679"/>
            <a:ext cx="4612338" cy="3604377"/>
            <a:chOff x="739588" y="2208679"/>
            <a:chExt cx="4612338" cy="3604377"/>
          </a:xfrm>
        </p:grpSpPr>
        <p:grpSp>
          <p:nvGrpSpPr>
            <p:cNvPr id="40" name="Grupo 39"/>
            <p:cNvGrpSpPr/>
            <p:nvPr/>
          </p:nvGrpSpPr>
          <p:grpSpPr>
            <a:xfrm>
              <a:off x="739588" y="2208679"/>
              <a:ext cx="4612338" cy="2024403"/>
              <a:chOff x="739588" y="2208679"/>
              <a:chExt cx="4612338" cy="2024403"/>
            </a:xfrm>
          </p:grpSpPr>
          <p:sp>
            <p:nvSpPr>
              <p:cNvPr id="25" name="CuadroTexto 24"/>
              <p:cNvSpPr txBox="1"/>
              <p:nvPr/>
            </p:nvSpPr>
            <p:spPr>
              <a:xfrm>
                <a:off x="739588" y="2208679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dirty="0" smtClean="0"/>
                  <a:t>Si la etapa asociada se activa, se activará las acciones asociadas a ella.</a:t>
                </a:r>
                <a:endParaRPr lang="fr-FR" dirty="0"/>
              </a:p>
            </p:txBody>
          </p:sp>
          <p:sp>
            <p:nvSpPr>
              <p:cNvPr id="33" name="CuadroTexto 32"/>
              <p:cNvSpPr txBox="1"/>
              <p:nvPr/>
            </p:nvSpPr>
            <p:spPr>
              <a:xfrm>
                <a:off x="779926" y="3586751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dirty="0" smtClean="0"/>
                  <a:t>Cuando la etapa se activa no se activará hasta que la condición también se cumpla.</a:t>
                </a:r>
                <a:endParaRPr lang="fr-FR" dirty="0"/>
              </a:p>
            </p:txBody>
          </p:sp>
        </p:grpSp>
        <p:sp>
          <p:nvSpPr>
            <p:cNvPr id="35" name="CuadroTexto 34"/>
            <p:cNvSpPr txBox="1"/>
            <p:nvPr/>
          </p:nvSpPr>
          <p:spPr>
            <a:xfrm>
              <a:off x="779926" y="5166725"/>
              <a:ext cx="457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dirty="0" smtClean="0"/>
                <a:t>Cuando la etapa se activa, luego se desactivará cumplido el tiempo de temporización. </a:t>
              </a:r>
              <a:endParaRPr lang="fr-FR" dirty="0"/>
            </a:p>
          </p:txBody>
        </p:sp>
      </p:grpSp>
      <p:sp>
        <p:nvSpPr>
          <p:cNvPr id="36" name="CuadroTexto 35"/>
          <p:cNvSpPr txBox="1"/>
          <p:nvPr/>
        </p:nvSpPr>
        <p:spPr>
          <a:xfrm>
            <a:off x="779926" y="571544"/>
            <a:ext cx="469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Acciones</a:t>
            </a:r>
            <a:endParaRPr lang="fr-FR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179423" y="3478318"/>
            <a:ext cx="741316" cy="7413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5" name="Grupo 44"/>
          <p:cNvGrpSpPr/>
          <p:nvPr/>
        </p:nvGrpSpPr>
        <p:grpSpPr>
          <a:xfrm>
            <a:off x="6950743" y="3506941"/>
            <a:ext cx="3334868" cy="726141"/>
            <a:chOff x="8296835" y="3164539"/>
            <a:chExt cx="3334868" cy="726141"/>
          </a:xfrm>
        </p:grpSpPr>
        <p:sp>
          <p:nvSpPr>
            <p:cNvPr id="46" name="Rectángulo 45"/>
            <p:cNvSpPr/>
            <p:nvPr/>
          </p:nvSpPr>
          <p:spPr>
            <a:xfrm>
              <a:off x="9399491" y="3164539"/>
              <a:ext cx="2232212" cy="726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ACCIONES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Conector recto 46"/>
            <p:cNvCxnSpPr>
              <a:endCxn id="46" idx="1"/>
            </p:cNvCxnSpPr>
            <p:nvPr/>
          </p:nvCxnSpPr>
          <p:spPr>
            <a:xfrm>
              <a:off x="8296835" y="3527609"/>
              <a:ext cx="1102656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CuadroTexto 47"/>
          <p:cNvSpPr txBox="1"/>
          <p:nvPr/>
        </p:nvSpPr>
        <p:spPr>
          <a:xfrm>
            <a:off x="6209427" y="3491765"/>
            <a:ext cx="68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/>
              <a:t>1</a:t>
            </a:r>
            <a:endParaRPr lang="fr-FR" sz="3600" b="1" dirty="0"/>
          </a:p>
        </p:txBody>
      </p:sp>
      <p:sp>
        <p:nvSpPr>
          <p:cNvPr id="49" name="Rectángulo 48"/>
          <p:cNvSpPr/>
          <p:nvPr/>
        </p:nvSpPr>
        <p:spPr>
          <a:xfrm>
            <a:off x="6149419" y="5240769"/>
            <a:ext cx="741316" cy="7413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upo 49"/>
          <p:cNvGrpSpPr/>
          <p:nvPr/>
        </p:nvGrpSpPr>
        <p:grpSpPr>
          <a:xfrm>
            <a:off x="6920739" y="5269392"/>
            <a:ext cx="3334868" cy="726141"/>
            <a:chOff x="8296835" y="3164539"/>
            <a:chExt cx="3334868" cy="726141"/>
          </a:xfrm>
        </p:grpSpPr>
        <p:sp>
          <p:nvSpPr>
            <p:cNvPr id="51" name="Rectángulo 50"/>
            <p:cNvSpPr/>
            <p:nvPr/>
          </p:nvSpPr>
          <p:spPr>
            <a:xfrm>
              <a:off x="9399491" y="3164539"/>
              <a:ext cx="2232212" cy="726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ACCIONES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Conector recto 51"/>
            <p:cNvCxnSpPr>
              <a:endCxn id="51" idx="1"/>
            </p:cNvCxnSpPr>
            <p:nvPr/>
          </p:nvCxnSpPr>
          <p:spPr>
            <a:xfrm>
              <a:off x="8296835" y="3527609"/>
              <a:ext cx="1102656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CuadroTexto 52"/>
          <p:cNvSpPr txBox="1"/>
          <p:nvPr/>
        </p:nvSpPr>
        <p:spPr>
          <a:xfrm>
            <a:off x="6179423" y="5254216"/>
            <a:ext cx="68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/>
              <a:t>1</a:t>
            </a:r>
            <a:endParaRPr lang="fr-FR" sz="3600" b="1" dirty="0"/>
          </a:p>
        </p:txBody>
      </p:sp>
      <p:cxnSp>
        <p:nvCxnSpPr>
          <p:cNvPr id="54" name="Conector recto 53"/>
          <p:cNvCxnSpPr/>
          <p:nvPr/>
        </p:nvCxnSpPr>
        <p:spPr>
          <a:xfrm>
            <a:off x="9229513" y="2970009"/>
            <a:ext cx="0" cy="521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6532500" y="5995533"/>
            <a:ext cx="0" cy="521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6532500" y="4233082"/>
            <a:ext cx="0" cy="521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6584907" y="2375644"/>
            <a:ext cx="0" cy="521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ángulo 57"/>
          <p:cNvSpPr/>
          <p:nvPr/>
        </p:nvSpPr>
        <p:spPr>
          <a:xfrm>
            <a:off x="10255607" y="5269392"/>
            <a:ext cx="645442" cy="726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T=5s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9" name="Conector recto 58"/>
          <p:cNvCxnSpPr/>
          <p:nvPr/>
        </p:nvCxnSpPr>
        <p:spPr>
          <a:xfrm flipH="1" flipV="1">
            <a:off x="6344406" y="6256411"/>
            <a:ext cx="376188" cy="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H="1">
            <a:off x="6344406" y="4480513"/>
            <a:ext cx="376188" cy="1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H="1" flipV="1">
            <a:off x="6344406" y="2632489"/>
            <a:ext cx="427041" cy="4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ángulo 63"/>
          <p:cNvSpPr/>
          <p:nvPr/>
        </p:nvSpPr>
        <p:spPr>
          <a:xfrm>
            <a:off x="6781946" y="2465816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T</a:t>
            </a:r>
            <a:endParaRPr lang="fr-FR" b="1" dirty="0"/>
          </a:p>
        </p:txBody>
      </p:sp>
      <p:sp>
        <p:nvSpPr>
          <p:cNvPr id="65" name="Rectángulo 64"/>
          <p:cNvSpPr/>
          <p:nvPr/>
        </p:nvSpPr>
        <p:spPr>
          <a:xfrm>
            <a:off x="6787615" y="4365327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T</a:t>
            </a:r>
            <a:endParaRPr lang="fr-FR" b="1" dirty="0"/>
          </a:p>
        </p:txBody>
      </p:sp>
      <p:sp>
        <p:nvSpPr>
          <p:cNvPr id="66" name="Rectángulo 65"/>
          <p:cNvSpPr/>
          <p:nvPr/>
        </p:nvSpPr>
        <p:spPr>
          <a:xfrm>
            <a:off x="6781946" y="6078951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T</a:t>
            </a:r>
            <a:endParaRPr lang="fr-FR" b="1" dirty="0"/>
          </a:p>
        </p:txBody>
      </p:sp>
      <p:cxnSp>
        <p:nvCxnSpPr>
          <p:cNvPr id="67" name="Conector recto 66"/>
          <p:cNvCxnSpPr/>
          <p:nvPr/>
        </p:nvCxnSpPr>
        <p:spPr>
          <a:xfrm flipH="1" flipV="1">
            <a:off x="9015992" y="3226854"/>
            <a:ext cx="427041" cy="4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ángulo 67"/>
          <p:cNvSpPr/>
          <p:nvPr/>
        </p:nvSpPr>
        <p:spPr>
          <a:xfrm>
            <a:off x="9508116" y="2974703"/>
            <a:ext cx="442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a1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3538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0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 rot="20804328">
            <a:off x="80530" y="485369"/>
            <a:ext cx="4693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Pasar de </a:t>
            </a:r>
            <a:r>
              <a:rPr lang="es-ES" sz="32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Grafcet</a:t>
            </a:r>
            <a:r>
              <a:rPr lang="es-E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s-ES" sz="32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Ladder</a:t>
            </a:r>
            <a:endParaRPr lang="fr-FR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2298875" y="1664328"/>
            <a:ext cx="703693" cy="3515880"/>
            <a:chOff x="2298875" y="1664328"/>
            <a:chExt cx="703693" cy="3515880"/>
          </a:xfrm>
        </p:grpSpPr>
        <p:grpSp>
          <p:nvGrpSpPr>
            <p:cNvPr id="51" name="Grupo 50"/>
            <p:cNvGrpSpPr/>
            <p:nvPr/>
          </p:nvGrpSpPr>
          <p:grpSpPr>
            <a:xfrm>
              <a:off x="2298875" y="1664328"/>
              <a:ext cx="703693" cy="3515880"/>
              <a:chOff x="2298875" y="1664328"/>
              <a:chExt cx="703693" cy="3515880"/>
            </a:xfrm>
          </p:grpSpPr>
          <p:grpSp>
            <p:nvGrpSpPr>
              <p:cNvPr id="18" name="Grupo 17"/>
              <p:cNvGrpSpPr/>
              <p:nvPr/>
            </p:nvGrpSpPr>
            <p:grpSpPr>
              <a:xfrm>
                <a:off x="2393572" y="1664328"/>
                <a:ext cx="500953" cy="2496188"/>
                <a:chOff x="7449669" y="1143000"/>
                <a:chExt cx="1156448" cy="5762434"/>
              </a:xfrm>
            </p:grpSpPr>
            <p:sp>
              <p:nvSpPr>
                <p:cNvPr id="2" name="Rectángulo 1"/>
                <p:cNvSpPr/>
                <p:nvPr/>
              </p:nvSpPr>
              <p:spPr>
                <a:xfrm>
                  <a:off x="7449669" y="1143000"/>
                  <a:ext cx="1156448" cy="1156447"/>
                </a:xfrm>
                <a:prstGeom prst="rect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" name="Rectángulo 3"/>
                <p:cNvSpPr/>
                <p:nvPr/>
              </p:nvSpPr>
              <p:spPr>
                <a:xfrm>
                  <a:off x="7449669" y="5748987"/>
                  <a:ext cx="1156448" cy="1156447"/>
                </a:xfrm>
                <a:prstGeom prst="rect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9" name="Conector recto 8"/>
              <p:cNvCxnSpPr>
                <a:stCxn id="2" idx="2"/>
              </p:cNvCxnSpPr>
              <p:nvPr/>
            </p:nvCxnSpPr>
            <p:spPr>
              <a:xfrm flipH="1">
                <a:off x="2644048" y="2165281"/>
                <a:ext cx="2" cy="489897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upo 38"/>
              <p:cNvGrpSpPr/>
              <p:nvPr/>
            </p:nvGrpSpPr>
            <p:grpSpPr>
              <a:xfrm>
                <a:off x="2478814" y="2446824"/>
                <a:ext cx="382639" cy="1973062"/>
                <a:chOff x="7660331" y="2624417"/>
                <a:chExt cx="730634" cy="3612774"/>
              </a:xfrm>
            </p:grpSpPr>
            <p:grpSp>
              <p:nvGrpSpPr>
                <p:cNvPr id="38" name="Grupo 37"/>
                <p:cNvGrpSpPr/>
                <p:nvPr/>
              </p:nvGrpSpPr>
              <p:grpSpPr>
                <a:xfrm>
                  <a:off x="7660332" y="2624417"/>
                  <a:ext cx="730633" cy="1806387"/>
                  <a:chOff x="7660332" y="2624417"/>
                  <a:chExt cx="730633" cy="1806387"/>
                </a:xfrm>
              </p:grpSpPr>
              <p:cxnSp>
                <p:nvCxnSpPr>
                  <p:cNvPr id="22" name="Conector recto 21"/>
                  <p:cNvCxnSpPr/>
                  <p:nvPr/>
                </p:nvCxnSpPr>
                <p:spPr>
                  <a:xfrm>
                    <a:off x="7691718" y="2624417"/>
                    <a:ext cx="699247" cy="0"/>
                  </a:xfrm>
                  <a:prstGeom prst="line">
                    <a:avLst/>
                  </a:prstGeom>
                  <a:ln w="571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ctor recto 22"/>
                  <p:cNvCxnSpPr/>
                  <p:nvPr/>
                </p:nvCxnSpPr>
                <p:spPr>
                  <a:xfrm>
                    <a:off x="7660332" y="4430804"/>
                    <a:ext cx="699247" cy="0"/>
                  </a:xfrm>
                  <a:prstGeom prst="line">
                    <a:avLst/>
                  </a:prstGeom>
                  <a:ln w="571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" name="Conector recto 23"/>
                <p:cNvCxnSpPr/>
                <p:nvPr/>
              </p:nvCxnSpPr>
              <p:spPr>
                <a:xfrm>
                  <a:off x="7660331" y="6237191"/>
                  <a:ext cx="699247" cy="0"/>
                </a:xfrm>
                <a:prstGeom prst="line">
                  <a:avLst/>
                </a:prstGeom>
                <a:ln w="571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CuadroTexto 29"/>
              <p:cNvSpPr txBox="1"/>
              <p:nvPr/>
            </p:nvSpPr>
            <p:spPr>
              <a:xfrm>
                <a:off x="2298875" y="1679252"/>
                <a:ext cx="6813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b="1" dirty="0" smtClean="0"/>
                  <a:t>1</a:t>
                </a:r>
                <a:endParaRPr lang="fr-FR" sz="2400" b="1" dirty="0"/>
              </a:p>
            </p:txBody>
          </p:sp>
          <p:sp>
            <p:nvSpPr>
              <p:cNvPr id="44" name="Rectángulo 43"/>
              <p:cNvSpPr/>
              <p:nvPr/>
            </p:nvSpPr>
            <p:spPr>
              <a:xfrm>
                <a:off x="2393573" y="2673290"/>
                <a:ext cx="500953" cy="48899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Rectángulo 44"/>
              <p:cNvSpPr/>
              <p:nvPr/>
            </p:nvSpPr>
            <p:spPr>
              <a:xfrm>
                <a:off x="2419658" y="4679255"/>
                <a:ext cx="500953" cy="500953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6" name="Conector recto 45"/>
              <p:cNvCxnSpPr/>
              <p:nvPr/>
            </p:nvCxnSpPr>
            <p:spPr>
              <a:xfrm flipH="1">
                <a:off x="2644048" y="3162284"/>
                <a:ext cx="2" cy="489897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>
              <a:xfrm flipH="1">
                <a:off x="2670135" y="4189358"/>
                <a:ext cx="2" cy="489897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CuadroTexto 48"/>
              <p:cNvSpPr txBox="1"/>
              <p:nvPr/>
            </p:nvSpPr>
            <p:spPr>
              <a:xfrm>
                <a:off x="2303394" y="3675898"/>
                <a:ext cx="6813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b="1" dirty="0" smtClean="0"/>
                  <a:t>3</a:t>
                </a:r>
                <a:endParaRPr lang="fr-FR" sz="2400" b="1" dirty="0"/>
              </a:p>
            </p:txBody>
          </p:sp>
          <p:sp>
            <p:nvSpPr>
              <p:cNvPr id="50" name="CuadroTexto 49"/>
              <p:cNvSpPr txBox="1"/>
              <p:nvPr/>
            </p:nvSpPr>
            <p:spPr>
              <a:xfrm>
                <a:off x="2321260" y="4714579"/>
                <a:ext cx="6813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b="1" dirty="0" smtClean="0"/>
                  <a:t>4</a:t>
                </a:r>
                <a:endParaRPr lang="fr-FR" sz="2400" b="1" dirty="0"/>
              </a:p>
            </p:txBody>
          </p:sp>
        </p:grpSp>
        <p:sp>
          <p:nvSpPr>
            <p:cNvPr id="52" name="CuadroTexto 51"/>
            <p:cNvSpPr txBox="1"/>
            <p:nvPr/>
          </p:nvSpPr>
          <p:spPr>
            <a:xfrm>
              <a:off x="2303394" y="2679411"/>
              <a:ext cx="681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/>
                <a:t>2</a:t>
              </a:r>
              <a:endParaRPr lang="fr-FR" sz="2400" b="1" dirty="0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2894525" y="1795554"/>
            <a:ext cx="968190" cy="238499"/>
            <a:chOff x="8606116" y="3164539"/>
            <a:chExt cx="3025587" cy="726141"/>
          </a:xfrm>
        </p:grpSpPr>
        <p:sp>
          <p:nvSpPr>
            <p:cNvPr id="55" name="Rectángulo 54"/>
            <p:cNvSpPr/>
            <p:nvPr/>
          </p:nvSpPr>
          <p:spPr>
            <a:xfrm>
              <a:off x="9399491" y="3164539"/>
              <a:ext cx="2232212" cy="726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 smtClean="0">
                  <a:solidFill>
                    <a:schemeClr val="tx1"/>
                  </a:solidFill>
                </a:rPr>
                <a:t>A</a:t>
              </a:r>
              <a:endParaRPr lang="fr-FR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Conector recto 55"/>
            <p:cNvCxnSpPr>
              <a:endCxn id="55" idx="1"/>
            </p:cNvCxnSpPr>
            <p:nvPr/>
          </p:nvCxnSpPr>
          <p:spPr>
            <a:xfrm flipV="1">
              <a:off x="8606116" y="3527610"/>
              <a:ext cx="79337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upo 56"/>
          <p:cNvGrpSpPr/>
          <p:nvPr/>
        </p:nvGrpSpPr>
        <p:grpSpPr>
          <a:xfrm>
            <a:off x="2894525" y="2769897"/>
            <a:ext cx="968190" cy="238499"/>
            <a:chOff x="8606116" y="3164539"/>
            <a:chExt cx="3025587" cy="726141"/>
          </a:xfrm>
        </p:grpSpPr>
        <p:sp>
          <p:nvSpPr>
            <p:cNvPr id="58" name="Rectángulo 57"/>
            <p:cNvSpPr/>
            <p:nvPr/>
          </p:nvSpPr>
          <p:spPr>
            <a:xfrm>
              <a:off x="9399491" y="3164539"/>
              <a:ext cx="2232212" cy="726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 smtClean="0">
                  <a:solidFill>
                    <a:schemeClr val="tx1"/>
                  </a:solidFill>
                </a:rPr>
                <a:t>B</a:t>
              </a:r>
              <a:endParaRPr lang="fr-FR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Conector recto 58"/>
            <p:cNvCxnSpPr>
              <a:endCxn id="58" idx="1"/>
            </p:cNvCxnSpPr>
            <p:nvPr/>
          </p:nvCxnSpPr>
          <p:spPr>
            <a:xfrm flipV="1">
              <a:off x="8606116" y="3527610"/>
              <a:ext cx="79337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upo 59"/>
          <p:cNvGrpSpPr/>
          <p:nvPr/>
        </p:nvGrpSpPr>
        <p:grpSpPr>
          <a:xfrm>
            <a:off x="2861453" y="3783768"/>
            <a:ext cx="968190" cy="238499"/>
            <a:chOff x="8606116" y="3164539"/>
            <a:chExt cx="3025587" cy="726141"/>
          </a:xfrm>
        </p:grpSpPr>
        <p:sp>
          <p:nvSpPr>
            <p:cNvPr id="61" name="Rectángulo 60"/>
            <p:cNvSpPr/>
            <p:nvPr/>
          </p:nvSpPr>
          <p:spPr>
            <a:xfrm>
              <a:off x="9399491" y="3164539"/>
              <a:ext cx="2232212" cy="726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 smtClean="0">
                  <a:solidFill>
                    <a:schemeClr val="tx1"/>
                  </a:solidFill>
                </a:rPr>
                <a:t>C</a:t>
              </a:r>
              <a:endParaRPr lang="fr-FR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Conector recto 61"/>
            <p:cNvCxnSpPr>
              <a:endCxn id="61" idx="1"/>
            </p:cNvCxnSpPr>
            <p:nvPr/>
          </p:nvCxnSpPr>
          <p:spPr>
            <a:xfrm flipV="1">
              <a:off x="8606116" y="3527610"/>
              <a:ext cx="79337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upo 62"/>
          <p:cNvGrpSpPr/>
          <p:nvPr/>
        </p:nvGrpSpPr>
        <p:grpSpPr>
          <a:xfrm>
            <a:off x="2920611" y="4797639"/>
            <a:ext cx="968190" cy="238499"/>
            <a:chOff x="8606116" y="3164539"/>
            <a:chExt cx="3025587" cy="726141"/>
          </a:xfrm>
        </p:grpSpPr>
        <p:sp>
          <p:nvSpPr>
            <p:cNvPr id="64" name="Rectángulo 63"/>
            <p:cNvSpPr/>
            <p:nvPr/>
          </p:nvSpPr>
          <p:spPr>
            <a:xfrm>
              <a:off x="9399491" y="3164539"/>
              <a:ext cx="2232212" cy="726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 smtClean="0">
                  <a:solidFill>
                    <a:schemeClr val="tx1"/>
                  </a:solidFill>
                </a:rPr>
                <a:t>D</a:t>
              </a:r>
              <a:endParaRPr lang="fr-FR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Conector recto 64"/>
            <p:cNvCxnSpPr>
              <a:endCxn id="64" idx="1"/>
            </p:cNvCxnSpPr>
            <p:nvPr/>
          </p:nvCxnSpPr>
          <p:spPr>
            <a:xfrm flipV="1">
              <a:off x="8606116" y="3527610"/>
              <a:ext cx="79337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Conector recto 65"/>
          <p:cNvCxnSpPr/>
          <p:nvPr/>
        </p:nvCxnSpPr>
        <p:spPr>
          <a:xfrm flipH="1">
            <a:off x="2678352" y="5209050"/>
            <a:ext cx="2" cy="48989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H="1">
            <a:off x="1922930" y="5663021"/>
            <a:ext cx="778047" cy="960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>
            <a:off x="1917168" y="1385672"/>
            <a:ext cx="23500" cy="428695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 flipH="1" flipV="1">
            <a:off x="1922752" y="1386755"/>
            <a:ext cx="703466" cy="615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 flipH="1" flipV="1">
            <a:off x="5704633" y="1141198"/>
            <a:ext cx="1299545" cy="86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cto 89"/>
          <p:cNvCxnSpPr/>
          <p:nvPr/>
        </p:nvCxnSpPr>
        <p:spPr>
          <a:xfrm flipV="1">
            <a:off x="6591475" y="461747"/>
            <a:ext cx="5507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 flipV="1">
            <a:off x="6591475" y="1411127"/>
            <a:ext cx="5507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cto 91"/>
          <p:cNvCxnSpPr/>
          <p:nvPr/>
        </p:nvCxnSpPr>
        <p:spPr>
          <a:xfrm flipV="1">
            <a:off x="6611010" y="2800651"/>
            <a:ext cx="5507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 flipV="1">
            <a:off x="6596349" y="4106062"/>
            <a:ext cx="5507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Grupo 115"/>
          <p:cNvGrpSpPr/>
          <p:nvPr/>
        </p:nvGrpSpPr>
        <p:grpSpPr>
          <a:xfrm>
            <a:off x="7009489" y="1000465"/>
            <a:ext cx="247051" cy="301813"/>
            <a:chOff x="6886450" y="3512096"/>
            <a:chExt cx="402227" cy="491385"/>
          </a:xfrm>
        </p:grpSpPr>
        <p:cxnSp>
          <p:nvCxnSpPr>
            <p:cNvPr id="117" name="Conector recto 116"/>
            <p:cNvCxnSpPr/>
            <p:nvPr/>
          </p:nvCxnSpPr>
          <p:spPr>
            <a:xfrm flipH="1" flipV="1">
              <a:off x="6886450" y="3512096"/>
              <a:ext cx="19581" cy="4913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 flipH="1" flipV="1">
              <a:off x="7269096" y="3512096"/>
              <a:ext cx="19581" cy="4913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7" name="Conector recto 216"/>
          <p:cNvCxnSpPr/>
          <p:nvPr/>
        </p:nvCxnSpPr>
        <p:spPr>
          <a:xfrm flipV="1">
            <a:off x="6596349" y="5375843"/>
            <a:ext cx="5507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Grupo 225"/>
          <p:cNvGrpSpPr/>
          <p:nvPr/>
        </p:nvGrpSpPr>
        <p:grpSpPr>
          <a:xfrm>
            <a:off x="9874651" y="1000465"/>
            <a:ext cx="418731" cy="311759"/>
            <a:chOff x="5172501" y="4679255"/>
            <a:chExt cx="496775" cy="498748"/>
          </a:xfrm>
        </p:grpSpPr>
        <p:sp>
          <p:nvSpPr>
            <p:cNvPr id="227" name="Luna 226"/>
            <p:cNvSpPr/>
            <p:nvPr/>
          </p:nvSpPr>
          <p:spPr>
            <a:xfrm>
              <a:off x="5172501" y="4679255"/>
              <a:ext cx="131563" cy="496989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8" name="Luna 227"/>
            <p:cNvSpPr/>
            <p:nvPr/>
          </p:nvSpPr>
          <p:spPr>
            <a:xfrm flipH="1">
              <a:off x="5557827" y="4681014"/>
              <a:ext cx="111449" cy="496989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8" name="CuadroTexto 257"/>
          <p:cNvSpPr txBox="1"/>
          <p:nvPr/>
        </p:nvSpPr>
        <p:spPr>
          <a:xfrm>
            <a:off x="2396664" y="2217714"/>
            <a:ext cx="152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Tra1</a:t>
            </a:r>
            <a:endParaRPr lang="fr-FR" b="1" dirty="0"/>
          </a:p>
        </p:txBody>
      </p:sp>
      <p:sp>
        <p:nvSpPr>
          <p:cNvPr id="259" name="CuadroTexto 258"/>
          <p:cNvSpPr txBox="1"/>
          <p:nvPr/>
        </p:nvSpPr>
        <p:spPr>
          <a:xfrm>
            <a:off x="2465289" y="3255597"/>
            <a:ext cx="164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Tra2</a:t>
            </a:r>
            <a:endParaRPr lang="fr-FR" b="1" dirty="0"/>
          </a:p>
        </p:txBody>
      </p:sp>
      <p:sp>
        <p:nvSpPr>
          <p:cNvPr id="260" name="CuadroTexto 259"/>
          <p:cNvSpPr txBox="1"/>
          <p:nvPr/>
        </p:nvSpPr>
        <p:spPr>
          <a:xfrm>
            <a:off x="2759942" y="4228718"/>
            <a:ext cx="113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Tra3</a:t>
            </a:r>
            <a:endParaRPr lang="fr-FR" b="1" dirty="0"/>
          </a:p>
        </p:txBody>
      </p:sp>
      <p:sp>
        <p:nvSpPr>
          <p:cNvPr id="261" name="CuadroTexto 260"/>
          <p:cNvSpPr txBox="1"/>
          <p:nvPr/>
        </p:nvSpPr>
        <p:spPr>
          <a:xfrm>
            <a:off x="2504341" y="5226427"/>
            <a:ext cx="164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Tra4</a:t>
            </a:r>
            <a:endParaRPr lang="fr-FR" b="1" dirty="0"/>
          </a:p>
        </p:txBody>
      </p:sp>
      <p:cxnSp>
        <p:nvCxnSpPr>
          <p:cNvPr id="262" name="Conector recto 261"/>
          <p:cNvCxnSpPr/>
          <p:nvPr/>
        </p:nvCxnSpPr>
        <p:spPr>
          <a:xfrm>
            <a:off x="2528324" y="5449154"/>
            <a:ext cx="366201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ector recto 267"/>
          <p:cNvCxnSpPr/>
          <p:nvPr/>
        </p:nvCxnSpPr>
        <p:spPr>
          <a:xfrm flipV="1">
            <a:off x="7040037" y="1009587"/>
            <a:ext cx="187561" cy="2632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Conector recto 276"/>
          <p:cNvCxnSpPr/>
          <p:nvPr/>
        </p:nvCxnSpPr>
        <p:spPr>
          <a:xfrm flipH="1">
            <a:off x="7273455" y="1141200"/>
            <a:ext cx="328348" cy="86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9" name="Grupo 278"/>
          <p:cNvGrpSpPr/>
          <p:nvPr/>
        </p:nvGrpSpPr>
        <p:grpSpPr>
          <a:xfrm>
            <a:off x="7618317" y="1000465"/>
            <a:ext cx="247051" cy="301813"/>
            <a:chOff x="6886450" y="3512096"/>
            <a:chExt cx="402227" cy="491385"/>
          </a:xfrm>
        </p:grpSpPr>
        <p:cxnSp>
          <p:nvCxnSpPr>
            <p:cNvPr id="280" name="Conector recto 279"/>
            <p:cNvCxnSpPr/>
            <p:nvPr/>
          </p:nvCxnSpPr>
          <p:spPr>
            <a:xfrm flipH="1" flipV="1">
              <a:off x="6886450" y="3512096"/>
              <a:ext cx="19581" cy="4913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 flipH="1" flipV="1">
              <a:off x="7269096" y="3512096"/>
              <a:ext cx="19581" cy="4913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2" name="Conector recto 281"/>
          <p:cNvCxnSpPr/>
          <p:nvPr/>
        </p:nvCxnSpPr>
        <p:spPr>
          <a:xfrm flipH="1">
            <a:off x="7865368" y="1143451"/>
            <a:ext cx="328348" cy="86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3" name="Grupo 282"/>
          <p:cNvGrpSpPr/>
          <p:nvPr/>
        </p:nvGrpSpPr>
        <p:grpSpPr>
          <a:xfrm>
            <a:off x="8210230" y="1002716"/>
            <a:ext cx="247051" cy="301813"/>
            <a:chOff x="6886450" y="3512096"/>
            <a:chExt cx="402227" cy="491385"/>
          </a:xfrm>
        </p:grpSpPr>
        <p:cxnSp>
          <p:nvCxnSpPr>
            <p:cNvPr id="284" name="Conector recto 283"/>
            <p:cNvCxnSpPr/>
            <p:nvPr/>
          </p:nvCxnSpPr>
          <p:spPr>
            <a:xfrm flipH="1" flipV="1">
              <a:off x="6886450" y="3512096"/>
              <a:ext cx="19581" cy="4913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 flipH="1" flipV="1">
              <a:off x="7269096" y="3512096"/>
              <a:ext cx="19581" cy="4913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0" name="Conector recto 289"/>
          <p:cNvCxnSpPr/>
          <p:nvPr/>
        </p:nvCxnSpPr>
        <p:spPr>
          <a:xfrm flipV="1">
            <a:off x="7639605" y="1039052"/>
            <a:ext cx="187561" cy="2632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Conector recto 290"/>
          <p:cNvCxnSpPr/>
          <p:nvPr/>
        </p:nvCxnSpPr>
        <p:spPr>
          <a:xfrm flipV="1">
            <a:off x="8241408" y="1039052"/>
            <a:ext cx="187561" cy="2632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Conector recto 292"/>
          <p:cNvCxnSpPr/>
          <p:nvPr/>
        </p:nvCxnSpPr>
        <p:spPr>
          <a:xfrm flipH="1" flipV="1">
            <a:off x="8503319" y="1141198"/>
            <a:ext cx="1380631" cy="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Conector recto 295"/>
          <p:cNvCxnSpPr/>
          <p:nvPr/>
        </p:nvCxnSpPr>
        <p:spPr>
          <a:xfrm flipH="1">
            <a:off x="2626218" y="1419748"/>
            <a:ext cx="2" cy="22758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recto 298"/>
          <p:cNvCxnSpPr/>
          <p:nvPr/>
        </p:nvCxnSpPr>
        <p:spPr>
          <a:xfrm flipH="1">
            <a:off x="10273792" y="1141198"/>
            <a:ext cx="825406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0" name="CuadroTexto 299"/>
          <p:cNvSpPr txBox="1"/>
          <p:nvPr/>
        </p:nvSpPr>
        <p:spPr>
          <a:xfrm>
            <a:off x="4788530" y="341742"/>
            <a:ext cx="651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PARTE INICIAL: Anulo todas las etapas, salvo la inicial.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03" name="Rectángulo 302"/>
          <p:cNvSpPr/>
          <p:nvPr/>
        </p:nvSpPr>
        <p:spPr>
          <a:xfrm>
            <a:off x="2478805" y="1748620"/>
            <a:ext cx="324740" cy="3288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4" name="CuadroTexto 303"/>
          <p:cNvSpPr txBox="1"/>
          <p:nvPr/>
        </p:nvSpPr>
        <p:spPr>
          <a:xfrm>
            <a:off x="6836892" y="630146"/>
            <a:ext cx="56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E2</a:t>
            </a:r>
            <a:endParaRPr lang="fr-FR" b="1" dirty="0"/>
          </a:p>
        </p:txBody>
      </p:sp>
      <p:sp>
        <p:nvSpPr>
          <p:cNvPr id="305" name="CuadroTexto 304"/>
          <p:cNvSpPr txBox="1"/>
          <p:nvPr/>
        </p:nvSpPr>
        <p:spPr>
          <a:xfrm>
            <a:off x="7467441" y="630146"/>
            <a:ext cx="56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E3</a:t>
            </a:r>
            <a:endParaRPr lang="fr-FR" b="1" dirty="0"/>
          </a:p>
        </p:txBody>
      </p:sp>
      <p:sp>
        <p:nvSpPr>
          <p:cNvPr id="306" name="CuadroTexto 305"/>
          <p:cNvSpPr txBox="1"/>
          <p:nvPr/>
        </p:nvSpPr>
        <p:spPr>
          <a:xfrm>
            <a:off x="8045518" y="630146"/>
            <a:ext cx="56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E4</a:t>
            </a:r>
            <a:endParaRPr lang="fr-FR" b="1" dirty="0"/>
          </a:p>
        </p:txBody>
      </p:sp>
      <p:sp>
        <p:nvSpPr>
          <p:cNvPr id="308" name="CuadroTexto 307"/>
          <p:cNvSpPr txBox="1"/>
          <p:nvPr/>
        </p:nvSpPr>
        <p:spPr>
          <a:xfrm>
            <a:off x="9811069" y="603231"/>
            <a:ext cx="56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E1</a:t>
            </a:r>
            <a:endParaRPr lang="fr-FR" b="1" dirty="0"/>
          </a:p>
        </p:txBody>
      </p:sp>
      <p:grpSp>
        <p:nvGrpSpPr>
          <p:cNvPr id="311" name="Grupo 310"/>
          <p:cNvGrpSpPr/>
          <p:nvPr/>
        </p:nvGrpSpPr>
        <p:grpSpPr>
          <a:xfrm>
            <a:off x="6059488" y="1482935"/>
            <a:ext cx="247051" cy="301813"/>
            <a:chOff x="6886450" y="3512096"/>
            <a:chExt cx="402227" cy="491385"/>
          </a:xfrm>
        </p:grpSpPr>
        <p:cxnSp>
          <p:nvCxnSpPr>
            <p:cNvPr id="312" name="Conector recto 311"/>
            <p:cNvCxnSpPr/>
            <p:nvPr/>
          </p:nvCxnSpPr>
          <p:spPr>
            <a:xfrm flipH="1" flipV="1">
              <a:off x="6886450" y="3512096"/>
              <a:ext cx="19581" cy="4913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Conector recto 312"/>
            <p:cNvCxnSpPr/>
            <p:nvPr/>
          </p:nvCxnSpPr>
          <p:spPr>
            <a:xfrm flipH="1" flipV="1">
              <a:off x="7269096" y="3512096"/>
              <a:ext cx="19581" cy="4913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4" name="Conector recto 313"/>
          <p:cNvCxnSpPr/>
          <p:nvPr/>
        </p:nvCxnSpPr>
        <p:spPr>
          <a:xfrm flipH="1">
            <a:off x="5724868" y="1637589"/>
            <a:ext cx="328348" cy="86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Conector recto 314"/>
          <p:cNvCxnSpPr/>
          <p:nvPr/>
        </p:nvCxnSpPr>
        <p:spPr>
          <a:xfrm flipH="1">
            <a:off x="6294512" y="1641919"/>
            <a:ext cx="328348" cy="86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Conector recto 316"/>
          <p:cNvCxnSpPr/>
          <p:nvPr/>
        </p:nvCxnSpPr>
        <p:spPr>
          <a:xfrm flipV="1">
            <a:off x="6605123" y="1179459"/>
            <a:ext cx="1" cy="4581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0" name="CuadroTexto 319"/>
          <p:cNvSpPr txBox="1"/>
          <p:nvPr/>
        </p:nvSpPr>
        <p:spPr>
          <a:xfrm>
            <a:off x="5357940" y="1173556"/>
            <a:ext cx="164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M4</a:t>
            </a:r>
            <a:endParaRPr lang="fr-FR" b="1" dirty="0"/>
          </a:p>
        </p:txBody>
      </p:sp>
      <p:sp>
        <p:nvSpPr>
          <p:cNvPr id="321" name="CuadroTexto 320"/>
          <p:cNvSpPr txBox="1"/>
          <p:nvPr/>
        </p:nvSpPr>
        <p:spPr>
          <a:xfrm>
            <a:off x="4884592" y="2147323"/>
            <a:ext cx="6883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PROGRAMO EL FRANQUEO DE TRANSICIONES:</a:t>
            </a:r>
          </a:p>
          <a:p>
            <a:r>
              <a:rPr lang="es-ES" b="1" dirty="0" smtClean="0">
                <a:solidFill>
                  <a:srgbClr val="FF0000"/>
                </a:solidFill>
              </a:rPr>
              <a:t>Creo variables para cada entrada, le aplico la condición y le asigno una memoria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322" name="Conector recto 321"/>
          <p:cNvCxnSpPr/>
          <p:nvPr/>
        </p:nvCxnSpPr>
        <p:spPr>
          <a:xfrm flipH="1" flipV="1">
            <a:off x="5675691" y="3514008"/>
            <a:ext cx="1299545" cy="86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Conector recto 322"/>
          <p:cNvCxnSpPr/>
          <p:nvPr/>
        </p:nvCxnSpPr>
        <p:spPr>
          <a:xfrm flipV="1">
            <a:off x="6562533" y="3783937"/>
            <a:ext cx="5507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4" name="Grupo 323"/>
          <p:cNvGrpSpPr/>
          <p:nvPr/>
        </p:nvGrpSpPr>
        <p:grpSpPr>
          <a:xfrm>
            <a:off x="6980547" y="3373275"/>
            <a:ext cx="247051" cy="301813"/>
            <a:chOff x="6886450" y="3512096"/>
            <a:chExt cx="402227" cy="491385"/>
          </a:xfrm>
        </p:grpSpPr>
        <p:cxnSp>
          <p:nvCxnSpPr>
            <p:cNvPr id="325" name="Conector recto 324"/>
            <p:cNvCxnSpPr/>
            <p:nvPr/>
          </p:nvCxnSpPr>
          <p:spPr>
            <a:xfrm flipH="1" flipV="1">
              <a:off x="6886450" y="3512096"/>
              <a:ext cx="19581" cy="4913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Conector recto 325"/>
            <p:cNvCxnSpPr/>
            <p:nvPr/>
          </p:nvCxnSpPr>
          <p:spPr>
            <a:xfrm flipH="1" flipV="1">
              <a:off x="7269096" y="3512096"/>
              <a:ext cx="19581" cy="4913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7" name="Grupo 326"/>
          <p:cNvGrpSpPr/>
          <p:nvPr/>
        </p:nvGrpSpPr>
        <p:grpSpPr>
          <a:xfrm>
            <a:off x="9845709" y="3373275"/>
            <a:ext cx="418731" cy="311759"/>
            <a:chOff x="5172501" y="4679255"/>
            <a:chExt cx="496775" cy="498748"/>
          </a:xfrm>
        </p:grpSpPr>
        <p:sp>
          <p:nvSpPr>
            <p:cNvPr id="328" name="Luna 327"/>
            <p:cNvSpPr/>
            <p:nvPr/>
          </p:nvSpPr>
          <p:spPr>
            <a:xfrm>
              <a:off x="5172501" y="4679255"/>
              <a:ext cx="131563" cy="496989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9" name="Luna 328"/>
            <p:cNvSpPr/>
            <p:nvPr/>
          </p:nvSpPr>
          <p:spPr>
            <a:xfrm flipH="1">
              <a:off x="5557827" y="4681014"/>
              <a:ext cx="111449" cy="496989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35" name="Conector recto 334"/>
          <p:cNvCxnSpPr/>
          <p:nvPr/>
        </p:nvCxnSpPr>
        <p:spPr>
          <a:xfrm flipH="1" flipV="1">
            <a:off x="7256540" y="3514008"/>
            <a:ext cx="908234" cy="22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6" name="Grupo 335"/>
          <p:cNvGrpSpPr/>
          <p:nvPr/>
        </p:nvGrpSpPr>
        <p:grpSpPr>
          <a:xfrm>
            <a:off x="8181288" y="3375526"/>
            <a:ext cx="247051" cy="301813"/>
            <a:chOff x="6886450" y="3512096"/>
            <a:chExt cx="402227" cy="491385"/>
          </a:xfrm>
        </p:grpSpPr>
        <p:cxnSp>
          <p:nvCxnSpPr>
            <p:cNvPr id="337" name="Conector recto 336"/>
            <p:cNvCxnSpPr/>
            <p:nvPr/>
          </p:nvCxnSpPr>
          <p:spPr>
            <a:xfrm flipH="1" flipV="1">
              <a:off x="6886450" y="3512096"/>
              <a:ext cx="19581" cy="4913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Conector recto 337"/>
            <p:cNvCxnSpPr/>
            <p:nvPr/>
          </p:nvCxnSpPr>
          <p:spPr>
            <a:xfrm flipH="1" flipV="1">
              <a:off x="7269096" y="3512096"/>
              <a:ext cx="19581" cy="4913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1" name="Conector recto 340"/>
          <p:cNvCxnSpPr/>
          <p:nvPr/>
        </p:nvCxnSpPr>
        <p:spPr>
          <a:xfrm flipH="1" flipV="1">
            <a:off x="8474377" y="3514008"/>
            <a:ext cx="1380631" cy="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Conector recto 341"/>
          <p:cNvCxnSpPr/>
          <p:nvPr/>
        </p:nvCxnSpPr>
        <p:spPr>
          <a:xfrm flipH="1">
            <a:off x="10244850" y="3514008"/>
            <a:ext cx="825406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9" name="CuadroTexto 348"/>
          <p:cNvSpPr txBox="1"/>
          <p:nvPr/>
        </p:nvSpPr>
        <p:spPr>
          <a:xfrm>
            <a:off x="9348888" y="4565115"/>
            <a:ext cx="164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R</a:t>
            </a:r>
            <a:endParaRPr lang="fr-FR" b="1" dirty="0"/>
          </a:p>
        </p:txBody>
      </p:sp>
      <p:sp>
        <p:nvSpPr>
          <p:cNvPr id="350" name="CuadroTexto 349"/>
          <p:cNvSpPr txBox="1"/>
          <p:nvPr/>
        </p:nvSpPr>
        <p:spPr>
          <a:xfrm>
            <a:off x="6294512" y="2951250"/>
            <a:ext cx="164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E</a:t>
            </a:r>
            <a:r>
              <a:rPr lang="es-ES" b="1" dirty="0" smtClean="0"/>
              <a:t>1</a:t>
            </a:r>
            <a:endParaRPr lang="fr-FR" b="1" dirty="0"/>
          </a:p>
        </p:txBody>
      </p:sp>
      <p:sp>
        <p:nvSpPr>
          <p:cNvPr id="351" name="CuadroTexto 350"/>
          <p:cNvSpPr txBox="1"/>
          <p:nvPr/>
        </p:nvSpPr>
        <p:spPr>
          <a:xfrm>
            <a:off x="7563134" y="2984549"/>
            <a:ext cx="152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Tra1</a:t>
            </a:r>
            <a:endParaRPr lang="fr-FR" b="1" dirty="0"/>
          </a:p>
        </p:txBody>
      </p:sp>
      <p:sp>
        <p:nvSpPr>
          <p:cNvPr id="352" name="CuadroTexto 351"/>
          <p:cNvSpPr txBox="1"/>
          <p:nvPr/>
        </p:nvSpPr>
        <p:spPr>
          <a:xfrm>
            <a:off x="4884501" y="3919844"/>
            <a:ext cx="688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PROGRAMO ACTIVAR-DESACTIVAR ETAPAS:</a:t>
            </a:r>
          </a:p>
        </p:txBody>
      </p:sp>
      <p:cxnSp>
        <p:nvCxnSpPr>
          <p:cNvPr id="353" name="Conector recto 352"/>
          <p:cNvCxnSpPr/>
          <p:nvPr/>
        </p:nvCxnSpPr>
        <p:spPr>
          <a:xfrm flipH="1" flipV="1">
            <a:off x="5803717" y="4749781"/>
            <a:ext cx="1299545" cy="86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Conector recto 353"/>
          <p:cNvCxnSpPr/>
          <p:nvPr/>
        </p:nvCxnSpPr>
        <p:spPr>
          <a:xfrm flipV="1">
            <a:off x="6690559" y="5019710"/>
            <a:ext cx="5507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5" name="Grupo 354"/>
          <p:cNvGrpSpPr/>
          <p:nvPr/>
        </p:nvGrpSpPr>
        <p:grpSpPr>
          <a:xfrm>
            <a:off x="7108573" y="4609048"/>
            <a:ext cx="247051" cy="301813"/>
            <a:chOff x="6886450" y="3512096"/>
            <a:chExt cx="402227" cy="491385"/>
          </a:xfrm>
        </p:grpSpPr>
        <p:cxnSp>
          <p:nvCxnSpPr>
            <p:cNvPr id="356" name="Conector recto 355"/>
            <p:cNvCxnSpPr/>
            <p:nvPr/>
          </p:nvCxnSpPr>
          <p:spPr>
            <a:xfrm flipH="1" flipV="1">
              <a:off x="6886450" y="3512096"/>
              <a:ext cx="19581" cy="4913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Conector recto 356"/>
            <p:cNvCxnSpPr/>
            <p:nvPr/>
          </p:nvCxnSpPr>
          <p:spPr>
            <a:xfrm flipH="1" flipV="1">
              <a:off x="7269096" y="3512096"/>
              <a:ext cx="19581" cy="4913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8" name="Grupo 357"/>
          <p:cNvGrpSpPr/>
          <p:nvPr/>
        </p:nvGrpSpPr>
        <p:grpSpPr>
          <a:xfrm>
            <a:off x="9973735" y="4609048"/>
            <a:ext cx="418731" cy="311759"/>
            <a:chOff x="5172501" y="4679255"/>
            <a:chExt cx="496775" cy="498748"/>
          </a:xfrm>
        </p:grpSpPr>
        <p:sp>
          <p:nvSpPr>
            <p:cNvPr id="359" name="Luna 358"/>
            <p:cNvSpPr/>
            <p:nvPr/>
          </p:nvSpPr>
          <p:spPr>
            <a:xfrm>
              <a:off x="5172501" y="4679255"/>
              <a:ext cx="131563" cy="496989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0" name="Luna 359"/>
            <p:cNvSpPr/>
            <p:nvPr/>
          </p:nvSpPr>
          <p:spPr>
            <a:xfrm flipH="1">
              <a:off x="5557827" y="4681014"/>
              <a:ext cx="111449" cy="496989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72" name="Conector recto 371"/>
          <p:cNvCxnSpPr/>
          <p:nvPr/>
        </p:nvCxnSpPr>
        <p:spPr>
          <a:xfrm flipH="1">
            <a:off x="7398699" y="4749783"/>
            <a:ext cx="2584336" cy="86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Conector recto 372"/>
          <p:cNvCxnSpPr/>
          <p:nvPr/>
        </p:nvCxnSpPr>
        <p:spPr>
          <a:xfrm flipH="1">
            <a:off x="10372876" y="4749781"/>
            <a:ext cx="825406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7" name="CuadroTexto 376"/>
          <p:cNvSpPr txBox="1"/>
          <p:nvPr/>
        </p:nvSpPr>
        <p:spPr>
          <a:xfrm>
            <a:off x="6406254" y="4249815"/>
            <a:ext cx="164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M1</a:t>
            </a:r>
            <a:endParaRPr lang="fr-FR" b="1" dirty="0"/>
          </a:p>
        </p:txBody>
      </p:sp>
      <p:sp>
        <p:nvSpPr>
          <p:cNvPr id="378" name="CuadroTexto 377"/>
          <p:cNvSpPr txBox="1"/>
          <p:nvPr/>
        </p:nvSpPr>
        <p:spPr>
          <a:xfrm>
            <a:off x="9238436" y="3048014"/>
            <a:ext cx="164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M1</a:t>
            </a:r>
            <a:endParaRPr lang="fr-FR" b="1" dirty="0"/>
          </a:p>
        </p:txBody>
      </p:sp>
      <p:sp>
        <p:nvSpPr>
          <p:cNvPr id="379" name="CuadroTexto 378"/>
          <p:cNvSpPr txBox="1"/>
          <p:nvPr/>
        </p:nvSpPr>
        <p:spPr>
          <a:xfrm>
            <a:off x="10273792" y="4408370"/>
            <a:ext cx="56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E1</a:t>
            </a:r>
            <a:endParaRPr lang="fr-FR" b="1" dirty="0"/>
          </a:p>
        </p:txBody>
      </p:sp>
      <p:cxnSp>
        <p:nvCxnSpPr>
          <p:cNvPr id="380" name="Conector recto 379"/>
          <p:cNvCxnSpPr/>
          <p:nvPr/>
        </p:nvCxnSpPr>
        <p:spPr>
          <a:xfrm flipV="1">
            <a:off x="9241891" y="4770804"/>
            <a:ext cx="1" cy="4581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1" name="CuadroTexto 380"/>
          <p:cNvSpPr txBox="1"/>
          <p:nvPr/>
        </p:nvSpPr>
        <p:spPr>
          <a:xfrm>
            <a:off x="9423506" y="5022485"/>
            <a:ext cx="164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S</a:t>
            </a:r>
            <a:endParaRPr lang="fr-FR" b="1" dirty="0"/>
          </a:p>
        </p:txBody>
      </p:sp>
      <p:grpSp>
        <p:nvGrpSpPr>
          <p:cNvPr id="382" name="Grupo 381"/>
          <p:cNvGrpSpPr/>
          <p:nvPr/>
        </p:nvGrpSpPr>
        <p:grpSpPr>
          <a:xfrm>
            <a:off x="10029182" y="5056479"/>
            <a:ext cx="418731" cy="311759"/>
            <a:chOff x="5172501" y="4679255"/>
            <a:chExt cx="496775" cy="498748"/>
          </a:xfrm>
        </p:grpSpPr>
        <p:sp>
          <p:nvSpPr>
            <p:cNvPr id="383" name="Luna 382"/>
            <p:cNvSpPr/>
            <p:nvPr/>
          </p:nvSpPr>
          <p:spPr>
            <a:xfrm>
              <a:off x="5172501" y="4679255"/>
              <a:ext cx="131563" cy="496989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4" name="Luna 383"/>
            <p:cNvSpPr/>
            <p:nvPr/>
          </p:nvSpPr>
          <p:spPr>
            <a:xfrm flipH="1">
              <a:off x="5557827" y="4681014"/>
              <a:ext cx="111449" cy="496989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85" name="Conector recto 384"/>
          <p:cNvCxnSpPr/>
          <p:nvPr/>
        </p:nvCxnSpPr>
        <p:spPr>
          <a:xfrm flipH="1">
            <a:off x="10400943" y="5212908"/>
            <a:ext cx="825406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Conector recto 385"/>
          <p:cNvCxnSpPr/>
          <p:nvPr/>
        </p:nvCxnSpPr>
        <p:spPr>
          <a:xfrm flipH="1">
            <a:off x="9212361" y="5256230"/>
            <a:ext cx="825406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7" name="CuadroTexto 386"/>
          <p:cNvSpPr txBox="1"/>
          <p:nvPr/>
        </p:nvSpPr>
        <p:spPr>
          <a:xfrm>
            <a:off x="10330431" y="4871813"/>
            <a:ext cx="56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E2</a:t>
            </a:r>
            <a:endParaRPr lang="fr-FR" b="1" dirty="0"/>
          </a:p>
        </p:txBody>
      </p:sp>
      <p:sp>
        <p:nvSpPr>
          <p:cNvPr id="388" name="CuadroTexto 387"/>
          <p:cNvSpPr txBox="1"/>
          <p:nvPr/>
        </p:nvSpPr>
        <p:spPr>
          <a:xfrm>
            <a:off x="4884500" y="5341494"/>
            <a:ext cx="688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PROGRAMO LAS ACCIONES:</a:t>
            </a:r>
          </a:p>
        </p:txBody>
      </p:sp>
      <p:cxnSp>
        <p:nvCxnSpPr>
          <p:cNvPr id="389" name="Conector recto 388"/>
          <p:cNvCxnSpPr/>
          <p:nvPr/>
        </p:nvCxnSpPr>
        <p:spPr>
          <a:xfrm flipH="1" flipV="1">
            <a:off x="5823307" y="6146761"/>
            <a:ext cx="1299545" cy="86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0" name="Grupo 389"/>
          <p:cNvGrpSpPr/>
          <p:nvPr/>
        </p:nvGrpSpPr>
        <p:grpSpPr>
          <a:xfrm>
            <a:off x="7128163" y="6006028"/>
            <a:ext cx="247051" cy="301813"/>
            <a:chOff x="6886450" y="3512096"/>
            <a:chExt cx="402227" cy="491385"/>
          </a:xfrm>
        </p:grpSpPr>
        <p:cxnSp>
          <p:nvCxnSpPr>
            <p:cNvPr id="391" name="Conector recto 390"/>
            <p:cNvCxnSpPr/>
            <p:nvPr/>
          </p:nvCxnSpPr>
          <p:spPr>
            <a:xfrm flipH="1" flipV="1">
              <a:off x="6886450" y="3512096"/>
              <a:ext cx="19581" cy="4913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Conector recto 391"/>
            <p:cNvCxnSpPr/>
            <p:nvPr/>
          </p:nvCxnSpPr>
          <p:spPr>
            <a:xfrm flipH="1" flipV="1">
              <a:off x="7269096" y="3512096"/>
              <a:ext cx="19581" cy="4913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3" name="Conector recto 392"/>
          <p:cNvCxnSpPr/>
          <p:nvPr/>
        </p:nvCxnSpPr>
        <p:spPr>
          <a:xfrm flipH="1">
            <a:off x="7418289" y="6146763"/>
            <a:ext cx="2584336" cy="86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Conector recto 393"/>
          <p:cNvCxnSpPr/>
          <p:nvPr/>
        </p:nvCxnSpPr>
        <p:spPr>
          <a:xfrm flipH="1">
            <a:off x="10392466" y="6146761"/>
            <a:ext cx="825406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5" name="Grupo 394"/>
          <p:cNvGrpSpPr/>
          <p:nvPr/>
        </p:nvGrpSpPr>
        <p:grpSpPr>
          <a:xfrm>
            <a:off x="9990076" y="6003790"/>
            <a:ext cx="418731" cy="311759"/>
            <a:chOff x="5172501" y="4679255"/>
            <a:chExt cx="496775" cy="498748"/>
          </a:xfrm>
        </p:grpSpPr>
        <p:sp>
          <p:nvSpPr>
            <p:cNvPr id="396" name="Luna 395"/>
            <p:cNvSpPr/>
            <p:nvPr/>
          </p:nvSpPr>
          <p:spPr>
            <a:xfrm>
              <a:off x="5172501" y="4679255"/>
              <a:ext cx="131563" cy="496989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7" name="Luna 396"/>
            <p:cNvSpPr/>
            <p:nvPr/>
          </p:nvSpPr>
          <p:spPr>
            <a:xfrm flipH="1">
              <a:off x="5557827" y="4681014"/>
              <a:ext cx="111449" cy="496989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98" name="CuadroTexto 397"/>
          <p:cNvSpPr txBox="1"/>
          <p:nvPr/>
        </p:nvSpPr>
        <p:spPr>
          <a:xfrm>
            <a:off x="6446865" y="5656636"/>
            <a:ext cx="164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E</a:t>
            </a:r>
            <a:r>
              <a:rPr lang="es-ES" b="1" dirty="0" smtClean="0"/>
              <a:t>1</a:t>
            </a:r>
            <a:endParaRPr lang="fr-FR" b="1" dirty="0"/>
          </a:p>
        </p:txBody>
      </p:sp>
      <p:sp>
        <p:nvSpPr>
          <p:cNvPr id="399" name="CuadroTexto 398"/>
          <p:cNvSpPr txBox="1"/>
          <p:nvPr/>
        </p:nvSpPr>
        <p:spPr>
          <a:xfrm>
            <a:off x="9378098" y="5634458"/>
            <a:ext cx="164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A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21278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" y="268941"/>
            <a:ext cx="12192000" cy="10085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CuadroTexto 1"/>
          <p:cNvSpPr txBox="1"/>
          <p:nvPr/>
        </p:nvSpPr>
        <p:spPr>
          <a:xfrm>
            <a:off x="1506071" y="467013"/>
            <a:ext cx="1028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MAPA DE KARNAUGHT</a:t>
            </a:r>
            <a:endParaRPr lang="fr-FR" sz="2400" dirty="0"/>
          </a:p>
        </p:txBody>
      </p:sp>
      <p:sp>
        <p:nvSpPr>
          <p:cNvPr id="18" name="Rectángulo 17"/>
          <p:cNvSpPr/>
          <p:nvPr/>
        </p:nvSpPr>
        <p:spPr>
          <a:xfrm>
            <a:off x="197222" y="4312747"/>
            <a:ext cx="28955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FF0000"/>
                </a:solidFill>
              </a:rPr>
              <a:t>- Se toman los valores que no cambian para la fórmula, los que cambian se eliminan, en columna y en fila de títulos.</a:t>
            </a:r>
          </a:p>
          <a:p>
            <a:pPr algn="just"/>
            <a:r>
              <a:rPr lang="es-ES" b="1" dirty="0" smtClean="0">
                <a:solidFill>
                  <a:srgbClr val="FF0000"/>
                </a:solidFill>
              </a:rPr>
              <a:t>- Los ceros representan negativos y los uno positivos.</a:t>
            </a:r>
            <a:endParaRPr lang="fr-FR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360303"/>
              </p:ext>
            </p:extLst>
          </p:nvPr>
        </p:nvGraphicFramePr>
        <p:xfrm>
          <a:off x="339011" y="2017898"/>
          <a:ext cx="2753718" cy="2186940"/>
        </p:xfrm>
        <a:graphic>
          <a:graphicData uri="http://schemas.openxmlformats.org/drawingml/2006/table">
            <a:tbl>
              <a:tblPr/>
              <a:tblGrid>
                <a:gridCol w="458953"/>
                <a:gridCol w="458953"/>
                <a:gridCol w="458953"/>
                <a:gridCol w="458953"/>
                <a:gridCol w="458953"/>
                <a:gridCol w="458953"/>
              </a:tblGrid>
              <a:tr h="200025">
                <a:tc gridSpan="6">
                  <a:txBody>
                    <a:bodyPr/>
                    <a:lstStyle/>
                    <a:p>
                      <a:pPr rtl="0" fontAlgn="b"/>
                      <a:r>
                        <a:rPr lang="fr-FR" b="1" dirty="0">
                          <a:effectLst/>
                        </a:rPr>
                        <a:t>MODELO DE UBICACIÓN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fr-FR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fr-FR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fr-FR" b="1">
                          <a:solidFill>
                            <a:srgbClr val="FFFFFF"/>
                          </a:solidFill>
                          <a:effectLst/>
                        </a:rPr>
                        <a:t>CD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fr-FR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fr-FR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b="1">
                          <a:solidFill>
                            <a:srgbClr val="FFFFFF"/>
                          </a:solidFill>
                          <a:effectLst/>
                        </a:rPr>
                        <a:t>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b="1">
                          <a:solidFill>
                            <a:srgbClr val="FFFFFF"/>
                          </a:solidFill>
                          <a:effectLst/>
                        </a:rPr>
                        <a:t>01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b="1">
                          <a:solidFill>
                            <a:srgbClr val="FFFFFF"/>
                          </a:solidFill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b="1">
                          <a:solidFill>
                            <a:srgbClr val="FFFFFF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200025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fr-FR" b="1">
                          <a:solidFill>
                            <a:srgbClr val="FFFFFF"/>
                          </a:solidFill>
                          <a:effectLst/>
                        </a:rPr>
                        <a:t>AB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b="1">
                          <a:solidFill>
                            <a:srgbClr val="FFFFFF"/>
                          </a:solidFill>
                          <a:effectLst/>
                        </a:rPr>
                        <a:t>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b="1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b="1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b="1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b="1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b="1">
                          <a:solidFill>
                            <a:srgbClr val="FFFFFF"/>
                          </a:solidFill>
                          <a:effectLst/>
                        </a:rPr>
                        <a:t>01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b="1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b="1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b="1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b="1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b="1">
                          <a:solidFill>
                            <a:srgbClr val="FFFFFF"/>
                          </a:solidFill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b="1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b="1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b="1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b="1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b="1">
                          <a:solidFill>
                            <a:srgbClr val="FFFFFF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b="1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b="1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b="1"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b="1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55554"/>
              </p:ext>
            </p:extLst>
          </p:nvPr>
        </p:nvGraphicFramePr>
        <p:xfrm>
          <a:off x="3501696" y="2017898"/>
          <a:ext cx="2594304" cy="4529473"/>
        </p:xfrm>
        <a:graphic>
          <a:graphicData uri="http://schemas.openxmlformats.org/drawingml/2006/table">
            <a:tbl>
              <a:tblPr/>
              <a:tblGrid>
                <a:gridCol w="432384"/>
                <a:gridCol w="432384"/>
                <a:gridCol w="432384"/>
                <a:gridCol w="432384"/>
                <a:gridCol w="432384"/>
                <a:gridCol w="432384"/>
              </a:tblGrid>
              <a:tr h="353059">
                <a:tc>
                  <a:txBody>
                    <a:bodyPr/>
                    <a:lstStyle/>
                    <a:p>
                      <a:pPr algn="ctr" rtl="0" fontAlgn="b"/>
                      <a:endParaRPr lang="fr-FR" sz="1200" dirty="0">
                        <a:effectLst/>
                      </a:endParaRP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i1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i2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i3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i10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effectLst/>
                        </a:rPr>
                        <a:t>q1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7992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992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992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2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992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3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992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4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992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5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992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6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187992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7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992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8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992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9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059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10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059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11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059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12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059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13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059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14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53059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15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213741"/>
              </p:ext>
            </p:extLst>
          </p:nvPr>
        </p:nvGraphicFramePr>
        <p:xfrm>
          <a:off x="6649570" y="2071403"/>
          <a:ext cx="5042178" cy="4351336"/>
        </p:xfrm>
        <a:graphic>
          <a:graphicData uri="http://schemas.openxmlformats.org/drawingml/2006/table">
            <a:tbl>
              <a:tblPr/>
              <a:tblGrid>
                <a:gridCol w="302763"/>
                <a:gridCol w="302763"/>
                <a:gridCol w="302763"/>
                <a:gridCol w="896646"/>
                <a:gridCol w="978159"/>
                <a:gridCol w="1199411"/>
                <a:gridCol w="1059673"/>
              </a:tblGrid>
              <a:tr h="299840">
                <a:tc>
                  <a:txBody>
                    <a:bodyPr/>
                    <a:lstStyle/>
                    <a:p>
                      <a:pPr rtl="0" fontAlgn="b"/>
                      <a:endParaRPr lang="fr-FR" sz="1700" dirty="0">
                        <a:effectLst/>
                      </a:endParaRP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fr-FR" sz="1700">
                        <a:effectLst/>
                      </a:endParaRP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fr-FR" sz="1700">
                        <a:effectLst/>
                      </a:endParaRP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fr-FR" sz="1700" b="1">
                          <a:solidFill>
                            <a:srgbClr val="FFFFFF"/>
                          </a:solidFill>
                          <a:effectLst/>
                        </a:rPr>
                        <a:t>i3</a:t>
                      </a: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fr-FR" sz="1700" b="1">
                          <a:solidFill>
                            <a:srgbClr val="FFFFFF"/>
                          </a:solidFill>
                          <a:effectLst/>
                        </a:rPr>
                        <a:t>i10</a:t>
                      </a: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99840">
                <a:tc>
                  <a:txBody>
                    <a:bodyPr/>
                    <a:lstStyle/>
                    <a:p>
                      <a:pPr rtl="0" fontAlgn="b"/>
                      <a:endParaRPr lang="fr-FR" sz="1700">
                        <a:effectLst/>
                      </a:endParaRP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effectLst/>
                        </a:rPr>
                        <a:t>0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700" b="1">
                          <a:solidFill>
                            <a:srgbClr val="FFFFFF"/>
                          </a:solidFill>
                          <a:effectLst/>
                        </a:rPr>
                        <a:t>i3'.i10'</a:t>
                      </a: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700" b="1">
                          <a:solidFill>
                            <a:srgbClr val="FFFFFF"/>
                          </a:solidFill>
                          <a:effectLst/>
                        </a:rPr>
                        <a:t>i3'.i10</a:t>
                      </a: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700" b="1">
                          <a:solidFill>
                            <a:srgbClr val="FFFFFF"/>
                          </a:solidFill>
                          <a:effectLst/>
                        </a:rPr>
                        <a:t>i3.i10</a:t>
                      </a: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700" b="1">
                          <a:solidFill>
                            <a:srgbClr val="FFFFFF"/>
                          </a:solidFill>
                          <a:effectLst/>
                        </a:rPr>
                        <a:t>i3.i10'</a:t>
                      </a: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99840">
                <a:tc>
                  <a:txBody>
                    <a:bodyPr/>
                    <a:lstStyle/>
                    <a:p>
                      <a:pPr rtl="0" fontAlgn="b"/>
                      <a:endParaRPr lang="fr-FR" sz="1700">
                        <a:effectLst/>
                      </a:endParaRP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700">
                          <a:effectLst/>
                        </a:rPr>
                        <a:t>00</a:t>
                      </a: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700">
                          <a:effectLst/>
                        </a:rPr>
                        <a:t>01</a:t>
                      </a: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700">
                          <a:effectLst/>
                        </a:rPr>
                        <a:t>11</a:t>
                      </a: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700">
                          <a:effectLst/>
                        </a:rPr>
                        <a:t>10</a:t>
                      </a: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6311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FFFFFF"/>
                          </a:solidFill>
                          <a:effectLst/>
                        </a:rPr>
                        <a:t>i2</a:t>
                      </a:r>
                    </a:p>
                  </a:txBody>
                  <a:tcPr marL="27424" marR="27424" marT="18283" marB="1828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 b="1">
                          <a:solidFill>
                            <a:srgbClr val="FFFFFF"/>
                          </a:solidFill>
                          <a:effectLst/>
                        </a:rPr>
                        <a:t>i1'.i2'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700">
                          <a:effectLst/>
                        </a:rPr>
                        <a:t>00</a:t>
                      </a: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311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 b="1">
                          <a:solidFill>
                            <a:srgbClr val="FFFFFF"/>
                          </a:solidFill>
                          <a:effectLst/>
                        </a:rPr>
                        <a:t>i1'.i2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700">
                          <a:effectLst/>
                        </a:rPr>
                        <a:t>01</a:t>
                      </a: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FF00FF"/>
                          </a:solidFill>
                          <a:effectLst/>
                        </a:rPr>
                        <a:t>1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56311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FFFFFF"/>
                          </a:solidFill>
                          <a:effectLst/>
                        </a:rPr>
                        <a:t>i1</a:t>
                      </a:r>
                    </a:p>
                  </a:txBody>
                  <a:tcPr marL="27424" marR="27424" marT="18283" marB="1828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 b="1">
                          <a:solidFill>
                            <a:srgbClr val="FFFFFF"/>
                          </a:solidFill>
                          <a:effectLst/>
                        </a:rPr>
                        <a:t>i1.i2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700">
                          <a:effectLst/>
                        </a:rPr>
                        <a:t>11</a:t>
                      </a: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56311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 b="1">
                          <a:solidFill>
                            <a:srgbClr val="FFFFFF"/>
                          </a:solidFill>
                          <a:effectLst/>
                        </a:rPr>
                        <a:t>i1.i2'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700">
                          <a:effectLst/>
                        </a:rPr>
                        <a:t>10</a:t>
                      </a: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9840">
                <a:tc>
                  <a:txBody>
                    <a:bodyPr/>
                    <a:lstStyle/>
                    <a:p>
                      <a:pPr rtl="0" fontAlgn="b"/>
                      <a:endParaRPr lang="fr-FR" sz="1700">
                        <a:effectLst/>
                      </a:endParaRP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fr-FR" sz="1700" b="1" dirty="0">
                          <a:effectLst/>
                        </a:rPr>
                        <a:t>i3 . i10' . i2</a:t>
                      </a: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99840">
                <a:tc>
                  <a:txBody>
                    <a:bodyPr/>
                    <a:lstStyle/>
                    <a:p>
                      <a:pPr rtl="0" fontAlgn="b"/>
                      <a:endParaRPr lang="fr-FR" sz="1700">
                        <a:effectLst/>
                      </a:endParaRP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fr-FR" sz="1700" b="1">
                          <a:effectLst/>
                        </a:rPr>
                        <a:t>( i1 ) . i2 . i3</a:t>
                      </a: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99840">
                <a:tc>
                  <a:txBody>
                    <a:bodyPr/>
                    <a:lstStyle/>
                    <a:p>
                      <a:pPr rtl="0" fontAlgn="b"/>
                      <a:endParaRPr lang="fr-FR" sz="1700">
                        <a:effectLst/>
                      </a:endParaRP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nn-NO" sz="1700" b="1">
                          <a:effectLst/>
                        </a:rPr>
                        <a:t>F = i3 . i10' . i2 + ( i1 ) . i2 . i3</a:t>
                      </a: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99840">
                <a:tc>
                  <a:txBody>
                    <a:bodyPr/>
                    <a:lstStyle/>
                    <a:p>
                      <a:pPr rtl="0" fontAlgn="b"/>
                      <a:endParaRPr lang="fr-FR" sz="1700">
                        <a:effectLst/>
                      </a:endParaRP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nn-NO" sz="1700" b="1" dirty="0">
                          <a:effectLst/>
                        </a:rPr>
                        <a:t>F = ( ( i1 ) + i10' ) . i2 . i3</a:t>
                      </a: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lipse 6"/>
          <p:cNvSpPr/>
          <p:nvPr/>
        </p:nvSpPr>
        <p:spPr>
          <a:xfrm>
            <a:off x="10876547" y="3609474"/>
            <a:ext cx="577516" cy="10106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ipse 123"/>
          <p:cNvSpPr/>
          <p:nvPr/>
        </p:nvSpPr>
        <p:spPr>
          <a:xfrm rot="5249435">
            <a:off x="10362778" y="3366178"/>
            <a:ext cx="577516" cy="20719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ector recto de flecha 8"/>
          <p:cNvCxnSpPr>
            <a:stCxn id="7" idx="3"/>
          </p:cNvCxnSpPr>
          <p:nvPr/>
        </p:nvCxnSpPr>
        <p:spPr>
          <a:xfrm flipH="1">
            <a:off x="9930063" y="4472119"/>
            <a:ext cx="1031059" cy="7227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24" idx="0"/>
          </p:cNvCxnSpPr>
          <p:nvPr/>
        </p:nvCxnSpPr>
        <p:spPr>
          <a:xfrm flipH="1">
            <a:off x="10218821" y="4356812"/>
            <a:ext cx="1467715" cy="129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34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" y="268941"/>
            <a:ext cx="12192000" cy="10085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CuadroTexto 1"/>
          <p:cNvSpPr txBox="1"/>
          <p:nvPr/>
        </p:nvSpPr>
        <p:spPr>
          <a:xfrm>
            <a:off x="1506071" y="467013"/>
            <a:ext cx="1028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REPASO DISTRIBUTIVA para KARNAUGHT </a:t>
            </a:r>
            <a:endParaRPr lang="fr-FR" sz="2400" dirty="0"/>
          </a:p>
        </p:txBody>
      </p:sp>
      <p:sp>
        <p:nvSpPr>
          <p:cNvPr id="18" name="Rectángulo 17"/>
          <p:cNvSpPr/>
          <p:nvPr/>
        </p:nvSpPr>
        <p:spPr>
          <a:xfrm>
            <a:off x="277432" y="1665800"/>
            <a:ext cx="109841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 smtClean="0"/>
              <a:t>Cuando se da que en el mapa de </a:t>
            </a:r>
            <a:r>
              <a:rPr lang="es-ES" sz="2400" b="1" dirty="0" err="1" smtClean="0"/>
              <a:t>karnaught</a:t>
            </a:r>
            <a:r>
              <a:rPr lang="es-ES" sz="2400" b="1" dirty="0" smtClean="0"/>
              <a:t> tenemos dos o más conjuntos y queremos aplicarlo en la fórmula final y se repiten los números, entre ellos se sumarán pero en caso de que se repitan los valores podemos despejar éstos y aplicar una multiplicación al conjunto de repeticiones. </a:t>
            </a:r>
            <a:endParaRPr lang="fr-FR" sz="2400" dirty="0"/>
          </a:p>
        </p:txBody>
      </p:sp>
      <p:sp>
        <p:nvSpPr>
          <p:cNvPr id="8" name="Rectángulo 7"/>
          <p:cNvSpPr/>
          <p:nvPr/>
        </p:nvSpPr>
        <p:spPr>
          <a:xfrm>
            <a:off x="277432" y="3623789"/>
            <a:ext cx="37972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 err="1">
                <a:solidFill>
                  <a:srgbClr val="FF0000"/>
                </a:solidFill>
              </a:rPr>
              <a:t>Ej</a:t>
            </a:r>
            <a:r>
              <a:rPr lang="es-ES" sz="2000" b="1" dirty="0">
                <a:solidFill>
                  <a:srgbClr val="FF0000"/>
                </a:solidFill>
              </a:rPr>
              <a:t>:</a:t>
            </a:r>
          </a:p>
          <a:p>
            <a:pPr algn="just"/>
            <a:endParaRPr lang="es-ES" sz="2000" b="1" dirty="0">
              <a:solidFill>
                <a:srgbClr val="FF0000"/>
              </a:solidFill>
            </a:endParaRPr>
          </a:p>
          <a:p>
            <a:pPr algn="just"/>
            <a:r>
              <a:rPr lang="es-ES" sz="2000" b="1" dirty="0">
                <a:solidFill>
                  <a:srgbClr val="FF0000"/>
                </a:solidFill>
              </a:rPr>
              <a:t>Q1 = i1’ . I2’ . I3 . I4’ . I5 . I6</a:t>
            </a:r>
            <a:r>
              <a:rPr lang="es-ES" sz="2000" b="1" dirty="0" smtClean="0">
                <a:solidFill>
                  <a:srgbClr val="FF0000"/>
                </a:solidFill>
              </a:rPr>
              <a:t>’ + </a:t>
            </a:r>
          </a:p>
          <a:p>
            <a:pPr algn="just"/>
            <a:r>
              <a:rPr lang="es-ES" sz="2000" b="1" dirty="0" smtClean="0">
                <a:solidFill>
                  <a:srgbClr val="FF0000"/>
                </a:solidFill>
              </a:rPr>
              <a:t>          </a:t>
            </a:r>
            <a:r>
              <a:rPr lang="es-ES" sz="2000" b="1" dirty="0">
                <a:solidFill>
                  <a:srgbClr val="FF0000"/>
                </a:solidFill>
              </a:rPr>
              <a:t>i1’ . I2’ . I3 . </a:t>
            </a:r>
            <a:r>
              <a:rPr lang="es-ES" sz="2000" b="1" dirty="0" smtClean="0">
                <a:solidFill>
                  <a:srgbClr val="FF0000"/>
                </a:solidFill>
              </a:rPr>
              <a:t>I4 </a:t>
            </a:r>
            <a:r>
              <a:rPr lang="es-ES" sz="2000" b="1" dirty="0">
                <a:solidFill>
                  <a:srgbClr val="FF0000"/>
                </a:solidFill>
              </a:rPr>
              <a:t>. I5 . I6’ </a:t>
            </a:r>
            <a:r>
              <a:rPr lang="es-ES" sz="2000" b="1" dirty="0" smtClean="0">
                <a:solidFill>
                  <a:srgbClr val="FF0000"/>
                </a:solidFill>
              </a:rPr>
              <a:t> +</a:t>
            </a:r>
          </a:p>
          <a:p>
            <a:pPr algn="just"/>
            <a:r>
              <a:rPr lang="es-ES" sz="2000" b="1" dirty="0" smtClean="0">
                <a:solidFill>
                  <a:srgbClr val="FF0000"/>
                </a:solidFill>
              </a:rPr>
              <a:t>          </a:t>
            </a:r>
            <a:r>
              <a:rPr lang="es-ES" sz="2000" b="1" dirty="0">
                <a:solidFill>
                  <a:srgbClr val="FF0000"/>
                </a:solidFill>
              </a:rPr>
              <a:t>i1’ . </a:t>
            </a:r>
            <a:r>
              <a:rPr lang="es-ES" sz="2000" b="1" dirty="0" smtClean="0">
                <a:solidFill>
                  <a:srgbClr val="FF0000"/>
                </a:solidFill>
              </a:rPr>
              <a:t>I2  </a:t>
            </a:r>
            <a:r>
              <a:rPr lang="es-ES" sz="2000" b="1" dirty="0">
                <a:solidFill>
                  <a:srgbClr val="FF0000"/>
                </a:solidFill>
              </a:rPr>
              <a:t>. </a:t>
            </a:r>
            <a:r>
              <a:rPr lang="es-ES" sz="2000" b="1" dirty="0" smtClean="0">
                <a:solidFill>
                  <a:srgbClr val="FF0000"/>
                </a:solidFill>
              </a:rPr>
              <a:t>I3’ </a:t>
            </a:r>
            <a:r>
              <a:rPr lang="es-ES" sz="2000" b="1" dirty="0">
                <a:solidFill>
                  <a:srgbClr val="FF0000"/>
                </a:solidFill>
              </a:rPr>
              <a:t>. I4 . I5 . I6’ </a:t>
            </a:r>
          </a:p>
        </p:txBody>
      </p:sp>
      <p:sp>
        <p:nvSpPr>
          <p:cNvPr id="10" name="Elipse 9"/>
          <p:cNvSpPr/>
          <p:nvPr/>
        </p:nvSpPr>
        <p:spPr>
          <a:xfrm>
            <a:off x="2486526" y="4026568"/>
            <a:ext cx="866274" cy="13475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ipse 13"/>
          <p:cNvSpPr/>
          <p:nvPr/>
        </p:nvSpPr>
        <p:spPr>
          <a:xfrm>
            <a:off x="778042" y="4026568"/>
            <a:ext cx="521369" cy="13475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errar llave 10"/>
          <p:cNvSpPr/>
          <p:nvPr/>
        </p:nvSpPr>
        <p:spPr>
          <a:xfrm>
            <a:off x="3713747" y="4026568"/>
            <a:ext cx="360948" cy="134753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ángulo 15"/>
          <p:cNvSpPr/>
          <p:nvPr/>
        </p:nvSpPr>
        <p:spPr>
          <a:xfrm>
            <a:off x="4750938" y="3804445"/>
            <a:ext cx="70421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b="1" dirty="0" smtClean="0">
                <a:solidFill>
                  <a:srgbClr val="FF0000"/>
                </a:solidFill>
              </a:rPr>
              <a:t>Q1 </a:t>
            </a:r>
            <a:r>
              <a:rPr lang="es-ES" sz="3600" b="1" dirty="0">
                <a:solidFill>
                  <a:srgbClr val="FF0000"/>
                </a:solidFill>
              </a:rPr>
              <a:t>= </a:t>
            </a:r>
            <a:r>
              <a:rPr lang="es-ES" sz="3600" b="1" dirty="0" smtClean="0">
                <a:solidFill>
                  <a:srgbClr val="FF0000"/>
                </a:solidFill>
              </a:rPr>
              <a:t>i1’ . I5 . I6’ . </a:t>
            </a:r>
            <a:r>
              <a:rPr lang="es-ES" sz="4800" b="1" dirty="0" smtClean="0">
                <a:solidFill>
                  <a:srgbClr val="FF0000"/>
                </a:solidFill>
              </a:rPr>
              <a:t>[ </a:t>
            </a:r>
            <a:r>
              <a:rPr lang="es-ES" sz="3600" b="1" dirty="0" smtClean="0">
                <a:solidFill>
                  <a:srgbClr val="FF0000"/>
                </a:solidFill>
              </a:rPr>
              <a:t> ( i2’ . I3 . i4’ )  +</a:t>
            </a:r>
          </a:p>
          <a:p>
            <a:pPr algn="just"/>
            <a:r>
              <a:rPr lang="es-ES" sz="3600" b="1" dirty="0">
                <a:solidFill>
                  <a:srgbClr val="FF0000"/>
                </a:solidFill>
              </a:rPr>
              <a:t>( i2’ . I3 . </a:t>
            </a:r>
            <a:r>
              <a:rPr lang="es-ES" sz="3600" b="1" dirty="0" smtClean="0">
                <a:solidFill>
                  <a:srgbClr val="FF0000"/>
                </a:solidFill>
              </a:rPr>
              <a:t>i4 ) + </a:t>
            </a:r>
            <a:r>
              <a:rPr lang="es-ES" sz="3600" b="1" dirty="0">
                <a:solidFill>
                  <a:srgbClr val="FF0000"/>
                </a:solidFill>
              </a:rPr>
              <a:t>( </a:t>
            </a:r>
            <a:r>
              <a:rPr lang="es-ES" sz="3600" b="1" dirty="0" smtClean="0">
                <a:solidFill>
                  <a:srgbClr val="FF0000"/>
                </a:solidFill>
              </a:rPr>
              <a:t>i2 </a:t>
            </a:r>
            <a:r>
              <a:rPr lang="es-ES" sz="3600" b="1" dirty="0">
                <a:solidFill>
                  <a:srgbClr val="FF0000"/>
                </a:solidFill>
              </a:rPr>
              <a:t>. </a:t>
            </a:r>
            <a:r>
              <a:rPr lang="es-ES" sz="3600" b="1" dirty="0" smtClean="0">
                <a:solidFill>
                  <a:srgbClr val="FF0000"/>
                </a:solidFill>
              </a:rPr>
              <a:t>I3’ </a:t>
            </a:r>
            <a:r>
              <a:rPr lang="es-ES" sz="3600" b="1" dirty="0">
                <a:solidFill>
                  <a:srgbClr val="FF0000"/>
                </a:solidFill>
              </a:rPr>
              <a:t>. </a:t>
            </a:r>
            <a:r>
              <a:rPr lang="es-ES" sz="3600" b="1" dirty="0" smtClean="0">
                <a:solidFill>
                  <a:srgbClr val="FF0000"/>
                </a:solidFill>
              </a:rPr>
              <a:t>i4 )   </a:t>
            </a:r>
            <a:r>
              <a:rPr lang="es-ES" sz="4800" b="1" dirty="0" smtClean="0">
                <a:solidFill>
                  <a:srgbClr val="FF0000"/>
                </a:solidFill>
              </a:rPr>
              <a:t>]</a:t>
            </a:r>
            <a:endParaRPr lang="es-ES" sz="4800" b="1" dirty="0">
              <a:solidFill>
                <a:srgbClr val="FF0000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 rot="5400000">
            <a:off x="6377716" y="3137718"/>
            <a:ext cx="866274" cy="21997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49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 rot="20440540">
            <a:off x="38355" y="54458"/>
            <a:ext cx="11903328" cy="6642060"/>
            <a:chOff x="708320" y="196515"/>
            <a:chExt cx="10775361" cy="6296526"/>
          </a:xfrm>
        </p:grpSpPr>
        <p:sp>
          <p:nvSpPr>
            <p:cNvPr id="2" name="Explosión 2 1"/>
            <p:cNvSpPr/>
            <p:nvPr/>
          </p:nvSpPr>
          <p:spPr>
            <a:xfrm rot="1874124">
              <a:off x="815681" y="364958"/>
              <a:ext cx="10668000" cy="6128083"/>
            </a:xfrm>
            <a:prstGeom prst="irregularSeal2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Explosión 2 2"/>
            <p:cNvSpPr/>
            <p:nvPr/>
          </p:nvSpPr>
          <p:spPr>
            <a:xfrm rot="1874124">
              <a:off x="708320" y="196515"/>
              <a:ext cx="10668000" cy="6128083"/>
            </a:xfrm>
            <a:prstGeom prst="irregularSeal2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Rectángulo 4"/>
          <p:cNvSpPr/>
          <p:nvPr/>
        </p:nvSpPr>
        <p:spPr>
          <a:xfrm>
            <a:off x="2108096" y="2453987"/>
            <a:ext cx="723788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do-black" pitchFamily="50" charset="0"/>
              </a:rPr>
              <a:t>NO IMPORTA</a:t>
            </a:r>
            <a:endParaRPr lang="es-ES" sz="80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ldo-black" pitchFamily="50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241693" y="3777426"/>
            <a:ext cx="29706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do-black" pitchFamily="50" charset="0"/>
              </a:rPr>
              <a:t>KARNAUGHT</a:t>
            </a:r>
            <a:endParaRPr lang="es-ES" sz="32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ldo-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5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" y="268941"/>
            <a:ext cx="12192000" cy="10085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CuadroTexto 1"/>
          <p:cNvSpPr txBox="1"/>
          <p:nvPr/>
        </p:nvSpPr>
        <p:spPr>
          <a:xfrm>
            <a:off x="1506071" y="467013"/>
            <a:ext cx="1028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MAPA DE KARNAUGHT – CONDICIÓN NO IMPORTA</a:t>
            </a:r>
            <a:endParaRPr lang="fr-FR" sz="2400" dirty="0"/>
          </a:p>
        </p:txBody>
      </p:sp>
      <p:sp>
        <p:nvSpPr>
          <p:cNvPr id="18" name="Rectángulo 17"/>
          <p:cNvSpPr/>
          <p:nvPr/>
        </p:nvSpPr>
        <p:spPr>
          <a:xfrm>
            <a:off x="858485" y="1326116"/>
            <a:ext cx="10475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 smtClean="0"/>
              <a:t>EJEMPLO CONDICIÓN NO IMPORTA – SE REPRESENTA CON UNA X Y SE TOMA EN CUENTA</a:t>
            </a:r>
          </a:p>
          <a:p>
            <a:pPr algn="ctr"/>
            <a:r>
              <a:rPr lang="es-ES" b="1" dirty="0" smtClean="0"/>
              <a:t>LA X SE APLICA CUANDO NO PUEDEN DARSE DOS O + VARIABLES, ERROR DE LA MÁQUINA POSIBLEMENTE</a:t>
            </a:r>
            <a:endParaRPr lang="fr-FR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750667"/>
              </p:ext>
            </p:extLst>
          </p:nvPr>
        </p:nvGraphicFramePr>
        <p:xfrm>
          <a:off x="339011" y="2071403"/>
          <a:ext cx="2753718" cy="2186940"/>
        </p:xfrm>
        <a:graphic>
          <a:graphicData uri="http://schemas.openxmlformats.org/drawingml/2006/table">
            <a:tbl>
              <a:tblPr/>
              <a:tblGrid>
                <a:gridCol w="458953"/>
                <a:gridCol w="458953"/>
                <a:gridCol w="458953"/>
                <a:gridCol w="458953"/>
                <a:gridCol w="458953"/>
                <a:gridCol w="458953"/>
              </a:tblGrid>
              <a:tr h="200025">
                <a:tc gridSpan="6">
                  <a:txBody>
                    <a:bodyPr/>
                    <a:lstStyle/>
                    <a:p>
                      <a:pPr rtl="0" fontAlgn="b"/>
                      <a:r>
                        <a:rPr lang="fr-FR" b="1" dirty="0">
                          <a:effectLst/>
                        </a:rPr>
                        <a:t>MODELO DE UBICACIÓN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fr-FR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fr-FR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fr-FR" b="1">
                          <a:solidFill>
                            <a:srgbClr val="FFFFFF"/>
                          </a:solidFill>
                          <a:effectLst/>
                        </a:rPr>
                        <a:t>CD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fr-FR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fr-FR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b="1">
                          <a:solidFill>
                            <a:srgbClr val="FFFFFF"/>
                          </a:solidFill>
                          <a:effectLst/>
                        </a:rPr>
                        <a:t>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b="1">
                          <a:solidFill>
                            <a:srgbClr val="FFFFFF"/>
                          </a:solidFill>
                          <a:effectLst/>
                        </a:rPr>
                        <a:t>01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b="1">
                          <a:solidFill>
                            <a:srgbClr val="FFFFFF"/>
                          </a:solidFill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b="1">
                          <a:solidFill>
                            <a:srgbClr val="FFFFFF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200025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fr-FR" b="1">
                          <a:solidFill>
                            <a:srgbClr val="FFFFFF"/>
                          </a:solidFill>
                          <a:effectLst/>
                        </a:rPr>
                        <a:t>AB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b="1">
                          <a:solidFill>
                            <a:srgbClr val="FFFFFF"/>
                          </a:solidFill>
                          <a:effectLst/>
                        </a:rPr>
                        <a:t>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b="1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b="1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b="1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b="1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b="1">
                          <a:solidFill>
                            <a:srgbClr val="FFFFFF"/>
                          </a:solidFill>
                          <a:effectLst/>
                        </a:rPr>
                        <a:t>01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b="1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b="1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b="1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b="1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b="1">
                          <a:solidFill>
                            <a:srgbClr val="FFFFFF"/>
                          </a:solidFill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b="1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b="1" dirty="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b="1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b="1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b="1">
                          <a:solidFill>
                            <a:srgbClr val="FFFFFF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b="1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b="1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b="1"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b="1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905531"/>
              </p:ext>
            </p:extLst>
          </p:nvPr>
        </p:nvGraphicFramePr>
        <p:xfrm>
          <a:off x="3234519" y="2048011"/>
          <a:ext cx="2594304" cy="4529473"/>
        </p:xfrm>
        <a:graphic>
          <a:graphicData uri="http://schemas.openxmlformats.org/drawingml/2006/table">
            <a:tbl>
              <a:tblPr/>
              <a:tblGrid>
                <a:gridCol w="432384"/>
                <a:gridCol w="432384"/>
                <a:gridCol w="432384"/>
                <a:gridCol w="432384"/>
                <a:gridCol w="432384"/>
                <a:gridCol w="432384"/>
              </a:tblGrid>
              <a:tr h="353059">
                <a:tc>
                  <a:txBody>
                    <a:bodyPr/>
                    <a:lstStyle/>
                    <a:p>
                      <a:pPr algn="ctr" rtl="0" fontAlgn="b"/>
                      <a:endParaRPr lang="fr-FR" sz="1200" dirty="0">
                        <a:effectLst/>
                      </a:endParaRP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i1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i2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i3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i10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effectLst/>
                        </a:rPr>
                        <a:t>q1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7992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992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992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2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992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3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992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4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992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5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992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6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187992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7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dirty="0" smtClean="0">
                          <a:effectLst/>
                        </a:rPr>
                        <a:t>X</a:t>
                      </a:r>
                      <a:endParaRPr lang="fr-FR" sz="1200" dirty="0">
                        <a:effectLst/>
                      </a:endParaRP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187992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8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992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9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059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10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059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11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059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12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059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13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059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14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53059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effectLst/>
                        </a:rPr>
                        <a:t>15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7194" marR="17194" marT="11463" marB="1146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582480"/>
              </p:ext>
            </p:extLst>
          </p:nvPr>
        </p:nvGraphicFramePr>
        <p:xfrm>
          <a:off x="6649570" y="2071403"/>
          <a:ext cx="5042178" cy="3751656"/>
        </p:xfrm>
        <a:graphic>
          <a:graphicData uri="http://schemas.openxmlformats.org/drawingml/2006/table">
            <a:tbl>
              <a:tblPr/>
              <a:tblGrid>
                <a:gridCol w="302763"/>
                <a:gridCol w="302763"/>
                <a:gridCol w="302763"/>
                <a:gridCol w="896646"/>
                <a:gridCol w="978159"/>
                <a:gridCol w="1199411"/>
                <a:gridCol w="1059673"/>
              </a:tblGrid>
              <a:tr h="299840">
                <a:tc>
                  <a:txBody>
                    <a:bodyPr/>
                    <a:lstStyle/>
                    <a:p>
                      <a:pPr rtl="0" fontAlgn="b"/>
                      <a:endParaRPr lang="fr-FR" sz="1700" dirty="0">
                        <a:effectLst/>
                      </a:endParaRP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fr-FR" sz="1700">
                        <a:effectLst/>
                      </a:endParaRP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fr-FR" sz="1700">
                        <a:effectLst/>
                      </a:endParaRP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fr-FR" sz="1700" b="1">
                          <a:solidFill>
                            <a:srgbClr val="FFFFFF"/>
                          </a:solidFill>
                          <a:effectLst/>
                        </a:rPr>
                        <a:t>i3</a:t>
                      </a: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fr-FR" sz="1700" b="1">
                          <a:solidFill>
                            <a:srgbClr val="FFFFFF"/>
                          </a:solidFill>
                          <a:effectLst/>
                        </a:rPr>
                        <a:t>i10</a:t>
                      </a: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99840">
                <a:tc>
                  <a:txBody>
                    <a:bodyPr/>
                    <a:lstStyle/>
                    <a:p>
                      <a:pPr rtl="0" fontAlgn="b"/>
                      <a:endParaRPr lang="fr-FR" sz="1700">
                        <a:effectLst/>
                      </a:endParaRP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effectLst/>
                        </a:rPr>
                        <a:t>0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700" b="1">
                          <a:solidFill>
                            <a:srgbClr val="FFFFFF"/>
                          </a:solidFill>
                          <a:effectLst/>
                        </a:rPr>
                        <a:t>i3'.i10'</a:t>
                      </a: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700" b="1">
                          <a:solidFill>
                            <a:srgbClr val="FFFFFF"/>
                          </a:solidFill>
                          <a:effectLst/>
                        </a:rPr>
                        <a:t>i3'.i10</a:t>
                      </a: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700" b="1">
                          <a:solidFill>
                            <a:srgbClr val="FFFFFF"/>
                          </a:solidFill>
                          <a:effectLst/>
                        </a:rPr>
                        <a:t>i3.i10</a:t>
                      </a: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700" b="1">
                          <a:solidFill>
                            <a:srgbClr val="FFFFFF"/>
                          </a:solidFill>
                          <a:effectLst/>
                        </a:rPr>
                        <a:t>i3.i10'</a:t>
                      </a: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99840">
                <a:tc>
                  <a:txBody>
                    <a:bodyPr/>
                    <a:lstStyle/>
                    <a:p>
                      <a:pPr rtl="0" fontAlgn="b"/>
                      <a:endParaRPr lang="fr-FR" sz="1700">
                        <a:effectLst/>
                      </a:endParaRP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700">
                          <a:effectLst/>
                        </a:rPr>
                        <a:t>00</a:t>
                      </a: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700">
                          <a:effectLst/>
                        </a:rPr>
                        <a:t>01</a:t>
                      </a: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700">
                          <a:effectLst/>
                        </a:rPr>
                        <a:t>11</a:t>
                      </a: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700">
                          <a:effectLst/>
                        </a:rPr>
                        <a:t>10</a:t>
                      </a: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6311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FFFFFF"/>
                          </a:solidFill>
                          <a:effectLst/>
                        </a:rPr>
                        <a:t>i2</a:t>
                      </a:r>
                    </a:p>
                  </a:txBody>
                  <a:tcPr marL="27424" marR="27424" marT="18283" marB="1828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 b="1">
                          <a:solidFill>
                            <a:srgbClr val="FFFFFF"/>
                          </a:solidFill>
                          <a:effectLst/>
                        </a:rPr>
                        <a:t>i1'.i2'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700">
                          <a:effectLst/>
                        </a:rPr>
                        <a:t>00</a:t>
                      </a: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311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 b="1" dirty="0">
                          <a:solidFill>
                            <a:srgbClr val="FFFFFF"/>
                          </a:solidFill>
                          <a:effectLst/>
                        </a:rPr>
                        <a:t>i1'.i2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700">
                          <a:effectLst/>
                        </a:rPr>
                        <a:t>01</a:t>
                      </a: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700" b="1" dirty="0" smtClean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fr-FR" sz="17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700" b="1" dirty="0">
                          <a:solidFill>
                            <a:srgbClr val="FF00FF"/>
                          </a:solidFill>
                          <a:effectLst/>
                        </a:rPr>
                        <a:t>1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56311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FFFFFF"/>
                          </a:solidFill>
                          <a:effectLst/>
                        </a:rPr>
                        <a:t>i1</a:t>
                      </a:r>
                    </a:p>
                  </a:txBody>
                  <a:tcPr marL="27424" marR="27424" marT="18283" marB="1828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 b="1">
                          <a:solidFill>
                            <a:srgbClr val="FFFFFF"/>
                          </a:solidFill>
                          <a:effectLst/>
                        </a:rPr>
                        <a:t>i1.i2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700">
                          <a:effectLst/>
                        </a:rPr>
                        <a:t>11</a:t>
                      </a: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700" b="1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56311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 b="1">
                          <a:solidFill>
                            <a:srgbClr val="FFFFFF"/>
                          </a:solidFill>
                          <a:effectLst/>
                        </a:rPr>
                        <a:t>i1.i2'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700">
                          <a:effectLst/>
                        </a:rPr>
                        <a:t>10</a:t>
                      </a: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7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7424" marR="27424" marT="18283" marB="182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9840">
                <a:tc>
                  <a:txBody>
                    <a:bodyPr/>
                    <a:lstStyle/>
                    <a:p>
                      <a:pPr rtl="0" fontAlgn="b"/>
                      <a:endParaRPr lang="fr-FR" sz="1700">
                        <a:effectLst/>
                      </a:endParaRP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fr-FR" sz="1700" b="1" dirty="0" smtClean="0">
                          <a:effectLst/>
                        </a:rPr>
                        <a:t>i3 + i2</a:t>
                      </a:r>
                      <a:endParaRPr lang="fr-FR" sz="1700" b="1" dirty="0">
                        <a:effectLst/>
                      </a:endParaRP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99840">
                <a:tc>
                  <a:txBody>
                    <a:bodyPr/>
                    <a:lstStyle/>
                    <a:p>
                      <a:pPr rtl="0" fontAlgn="b"/>
                      <a:endParaRPr lang="fr-FR" sz="1700" dirty="0">
                        <a:effectLst/>
                      </a:endParaRP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nn-NO" sz="1700" b="1" dirty="0">
                          <a:effectLst/>
                        </a:rPr>
                        <a:t>F = </a:t>
                      </a:r>
                      <a:r>
                        <a:rPr lang="nn-NO" sz="1700" b="1" dirty="0" smtClean="0">
                          <a:effectLst/>
                        </a:rPr>
                        <a:t>i3 + i2</a:t>
                      </a:r>
                      <a:endParaRPr lang="nn-NO" sz="1700" b="1" dirty="0">
                        <a:effectLst/>
                      </a:endParaRPr>
                    </a:p>
                  </a:txBody>
                  <a:tcPr marL="27424" marR="27424" marT="18283" marB="1828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lipse 6"/>
          <p:cNvSpPr/>
          <p:nvPr/>
        </p:nvSpPr>
        <p:spPr>
          <a:xfrm>
            <a:off x="9545052" y="3545305"/>
            <a:ext cx="2018359" cy="1138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ector recto de flecha 8"/>
          <p:cNvCxnSpPr>
            <a:stCxn id="7" idx="4"/>
          </p:cNvCxnSpPr>
          <p:nvPr/>
        </p:nvCxnSpPr>
        <p:spPr>
          <a:xfrm flipH="1">
            <a:off x="9817768" y="4684294"/>
            <a:ext cx="736464" cy="7218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197222" y="4312747"/>
            <a:ext cx="28955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FF0000"/>
                </a:solidFill>
              </a:rPr>
              <a:t>- Se toman los valores que no cambian para la fórmula, los que cambian se eliminan, en columna y en fila de títulos.</a:t>
            </a:r>
          </a:p>
          <a:p>
            <a:pPr algn="just"/>
            <a:r>
              <a:rPr lang="es-ES" b="1" dirty="0" smtClean="0">
                <a:solidFill>
                  <a:srgbClr val="FF0000"/>
                </a:solidFill>
              </a:rPr>
              <a:t>- Las x del no importa se pueden tomar o no según convenga.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813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 rot="20440540">
            <a:off x="38355" y="54458"/>
            <a:ext cx="11903328" cy="6642060"/>
            <a:chOff x="708320" y="196515"/>
            <a:chExt cx="10775361" cy="6296526"/>
          </a:xfrm>
        </p:grpSpPr>
        <p:sp>
          <p:nvSpPr>
            <p:cNvPr id="2" name="Explosión 2 1"/>
            <p:cNvSpPr/>
            <p:nvPr/>
          </p:nvSpPr>
          <p:spPr>
            <a:xfrm rot="1874124">
              <a:off x="815681" y="364958"/>
              <a:ext cx="10668000" cy="6128083"/>
            </a:xfrm>
            <a:prstGeom prst="irregularSeal2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Explosión 2 2"/>
            <p:cNvSpPr/>
            <p:nvPr/>
          </p:nvSpPr>
          <p:spPr>
            <a:xfrm rot="1874124">
              <a:off x="708320" y="196515"/>
              <a:ext cx="10668000" cy="6128083"/>
            </a:xfrm>
            <a:prstGeom prst="irregularSeal2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Rectángulo 4"/>
          <p:cNvSpPr/>
          <p:nvPr/>
        </p:nvSpPr>
        <p:spPr>
          <a:xfrm>
            <a:off x="2379645" y="2587998"/>
            <a:ext cx="624562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do-black" pitchFamily="50" charset="0"/>
              </a:rPr>
              <a:t>CIRCUITOS LÓGICOS </a:t>
            </a:r>
          </a:p>
          <a:p>
            <a:pPr algn="ctr"/>
            <a:r>
              <a:rPr lang="es-ES" sz="44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do-black" pitchFamily="50" charset="0"/>
              </a:rPr>
              <a:t>COMBINACIONALES</a:t>
            </a:r>
            <a:endParaRPr lang="es-ES" sz="44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ldo-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581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" y="268941"/>
            <a:ext cx="12192000" cy="10085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CuadroTexto 1"/>
          <p:cNvSpPr txBox="1"/>
          <p:nvPr/>
        </p:nvSpPr>
        <p:spPr>
          <a:xfrm>
            <a:off x="1506071" y="467013"/>
            <a:ext cx="1028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MULTIPLEXORES</a:t>
            </a:r>
            <a:endParaRPr lang="fr-FR" sz="2400" dirty="0"/>
          </a:p>
        </p:txBody>
      </p:sp>
      <p:sp>
        <p:nvSpPr>
          <p:cNvPr id="18" name="Rectángulo 17"/>
          <p:cNvSpPr/>
          <p:nvPr/>
        </p:nvSpPr>
        <p:spPr>
          <a:xfrm>
            <a:off x="277432" y="1665800"/>
            <a:ext cx="109841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 smtClean="0"/>
              <a:t>Son circuitos combinacionales con  varias entradas y una única salida de datos.</a:t>
            </a:r>
          </a:p>
          <a:p>
            <a:pPr algn="just"/>
            <a:r>
              <a:rPr lang="es-ES" sz="2400" b="1" dirty="0" smtClean="0"/>
              <a:t>Están dotados de entradas de control capaces de seleccionar una y solo una de las entradas de datos para permitir su selección.</a:t>
            </a:r>
          </a:p>
          <a:p>
            <a:pPr algn="just"/>
            <a:endParaRPr lang="es-ES" sz="2400" b="1" dirty="0"/>
          </a:p>
          <a:p>
            <a:pPr algn="just"/>
            <a:r>
              <a:rPr lang="es-ES" sz="2400" b="1" dirty="0" smtClean="0"/>
              <a:t>Muchas líneas de entrada en una sola salida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4191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" y="268941"/>
            <a:ext cx="12192000" cy="10085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CuadroTexto 1"/>
          <p:cNvSpPr txBox="1"/>
          <p:nvPr/>
        </p:nvSpPr>
        <p:spPr>
          <a:xfrm>
            <a:off x="1506071" y="467013"/>
            <a:ext cx="1028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DEMULTIPLEXOR</a:t>
            </a:r>
            <a:endParaRPr lang="fr-FR" sz="2400" dirty="0"/>
          </a:p>
        </p:txBody>
      </p:sp>
      <p:sp>
        <p:nvSpPr>
          <p:cNvPr id="18" name="Rectángulo 17"/>
          <p:cNvSpPr/>
          <p:nvPr/>
        </p:nvSpPr>
        <p:spPr>
          <a:xfrm>
            <a:off x="277432" y="1665800"/>
            <a:ext cx="109841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 smtClean="0"/>
              <a:t>Son la inversa del multiplexor</a:t>
            </a:r>
          </a:p>
          <a:p>
            <a:pPr algn="just"/>
            <a:endParaRPr lang="es-ES" sz="2400" b="1" dirty="0" smtClean="0"/>
          </a:p>
          <a:p>
            <a:pPr algn="just"/>
            <a:r>
              <a:rPr lang="es-ES" sz="2400" b="1" dirty="0" smtClean="0"/>
              <a:t>Son circuitos combinacionales que tiene una entrada de información de datos d y n entradas de control que sirven para seleccionar una de las 2n salidas.</a:t>
            </a:r>
          </a:p>
          <a:p>
            <a:pPr algn="just"/>
            <a:endParaRPr lang="es-ES" sz="2400" b="1" dirty="0"/>
          </a:p>
          <a:p>
            <a:pPr algn="just"/>
            <a:r>
              <a:rPr lang="es-ES" sz="2400" b="1" dirty="0" smtClean="0"/>
              <a:t>Puede ser aplicado como decodificador combinado con una puerta NO-Y NAND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949560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3475</TotalTime>
  <Words>1559</Words>
  <Application>Microsoft Office PowerPoint</Application>
  <PresentationFormat>Panorámica</PresentationFormat>
  <Paragraphs>694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Aldo-black</vt:lpstr>
      <vt:lpstr>Aldo-bold</vt:lpstr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María Eugenia</dc:creator>
  <cp:lastModifiedBy>María Eugenia</cp:lastModifiedBy>
  <cp:revision>49</cp:revision>
  <dcterms:created xsi:type="dcterms:W3CDTF">2020-08-19T14:23:15Z</dcterms:created>
  <dcterms:modified xsi:type="dcterms:W3CDTF">2020-12-07T06:41:28Z</dcterms:modified>
</cp:coreProperties>
</file>