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2599975" cx="16800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46">
          <p15:clr>
            <a:srgbClr val="A4A3A4"/>
          </p15:clr>
        </p15:guide>
        <p15:guide id="2" pos="526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wDEhPC/mD1+KFHSydlZLxDyoF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46" orient="horz"/>
        <p:guide pos="52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1120034" y="1119999"/>
            <a:ext cx="11662823" cy="6253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b="0" sz="8083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1120034" y="8213326"/>
            <a:ext cx="11662823" cy="28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1423716" y="1119999"/>
            <a:ext cx="11156581" cy="5553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b="0" sz="8083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2023032" y="6673327"/>
            <a:ext cx="9957949" cy="6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 sz="294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1120031" y="8213326"/>
            <a:ext cx="11662825" cy="28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886899" y="1452136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4000" lIns="168000" spcFirstLastPara="1" rIns="168000" wrap="square" tIns="8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12397727" y="5303378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4000" lIns="168000" spcFirstLastPara="1" rIns="168000" wrap="square" tIns="8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1120031" y="3549581"/>
            <a:ext cx="11662825" cy="47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b="0" sz="8083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1423716" y="1119999"/>
            <a:ext cx="11156581" cy="5553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b="0" sz="8083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1120029" y="7373326"/>
            <a:ext cx="11662826" cy="94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3528"/>
              <a:buFont typeface="Trebuchet MS"/>
              <a:buNone/>
              <a:defRPr sz="441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886899" y="1452136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4000" lIns="168000" spcFirstLastPara="1" rIns="168000" wrap="square" tIns="8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12397727" y="5303378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4000" lIns="168000" spcFirstLastPara="1" rIns="168000" wrap="square" tIns="8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1131515" y="1119999"/>
            <a:ext cx="11651341" cy="5553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b="0" sz="8083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body"/>
          </p:nvPr>
        </p:nvSpPr>
        <p:spPr>
          <a:xfrm>
            <a:off x="1120029" y="7373326"/>
            <a:ext cx="11662826" cy="94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3528"/>
              <a:buFont typeface="Trebuchet MS"/>
              <a:buNone/>
              <a:defRPr sz="441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7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 rot="5400000">
            <a:off x="3386432" y="1703185"/>
            <a:ext cx="7130022" cy="1166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 rot="5400000">
            <a:off x="7057309" y="5044964"/>
            <a:ext cx="9648326" cy="179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 rot="5400000">
            <a:off x="1068348" y="1171683"/>
            <a:ext cx="9648326" cy="9544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5"/>
          <p:cNvGrpSpPr/>
          <p:nvPr/>
        </p:nvGrpSpPr>
        <p:grpSpPr>
          <a:xfrm>
            <a:off x="-15555" y="-15557"/>
            <a:ext cx="16847923" cy="12631102"/>
            <a:chOff x="-8466" y="-8468"/>
            <a:chExt cx="9169804" cy="6874935"/>
          </a:xfrm>
        </p:grpSpPr>
        <p:cxnSp>
          <p:nvCxnSpPr>
            <p:cNvPr id="28" name="Google Shape;28;p25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5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5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25"/>
          <p:cNvSpPr txBox="1"/>
          <p:nvPr>
            <p:ph type="ctrTitle"/>
          </p:nvPr>
        </p:nvSpPr>
        <p:spPr>
          <a:xfrm>
            <a:off x="2077273" y="4417775"/>
            <a:ext cx="10705585" cy="3024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21"/>
              <a:buFont typeface="Trebuchet MS"/>
              <a:buNone/>
              <a:defRPr sz="992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subTitle"/>
          </p:nvPr>
        </p:nvSpPr>
        <p:spPr>
          <a:xfrm>
            <a:off x="2077273" y="7442471"/>
            <a:ext cx="10705585" cy="2015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837"/>
              </a:spcBef>
              <a:spcAft>
                <a:spcPts val="0"/>
              </a:spcAft>
              <a:buSzPts val="2646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837"/>
              </a:spcBef>
              <a:spcAft>
                <a:spcPts val="0"/>
              </a:spcAft>
              <a:buSzPts val="235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37"/>
              </a:spcBef>
              <a:spcAft>
                <a:spcPts val="0"/>
              </a:spcAft>
              <a:buSzPts val="20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1120032" y="3969585"/>
            <a:ext cx="11662823" cy="7130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1120031" y="4962221"/>
            <a:ext cx="11662825" cy="335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49"/>
              <a:buFont typeface="Trebuchet MS"/>
              <a:buNone/>
              <a:defRPr b="0" sz="734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1120031" y="8318138"/>
            <a:ext cx="11662825" cy="1580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940"/>
              <a:buNone/>
              <a:defRPr sz="3675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1120034" y="1119999"/>
            <a:ext cx="11662823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1120035" y="3969582"/>
            <a:ext cx="5673864" cy="7130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95" lvl="0" marL="457200" algn="l">
              <a:spcBef>
                <a:spcPts val="1837"/>
              </a:spcBef>
              <a:spcAft>
                <a:spcPts val="0"/>
              </a:spcAft>
              <a:buSzPts val="2646"/>
              <a:buChar char="►"/>
              <a:defRPr sz="3307"/>
            </a:lvl1pPr>
            <a:lvl2pPr indent="-377952" lvl="1" marL="914400" algn="l">
              <a:spcBef>
                <a:spcPts val="1837"/>
              </a:spcBef>
              <a:spcAft>
                <a:spcPts val="0"/>
              </a:spcAft>
              <a:buSzPts val="2352"/>
              <a:buChar char="►"/>
              <a:defRPr sz="2940"/>
            </a:lvl2pPr>
            <a:lvl3pPr indent="-359257" lvl="2" marL="1371600" algn="l">
              <a:spcBef>
                <a:spcPts val="1837"/>
              </a:spcBef>
              <a:spcAft>
                <a:spcPts val="0"/>
              </a:spcAft>
              <a:buSzPts val="2058"/>
              <a:buChar char="►"/>
              <a:defRPr sz="2572"/>
            </a:lvl3pPr>
            <a:lvl4pPr indent="-340614" lvl="3" marL="18288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4pPr>
            <a:lvl5pPr indent="-340614" lvl="4" marL="22860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5pPr>
            <a:lvl6pPr indent="-340614" lvl="5" marL="27432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6pPr>
            <a:lvl7pPr indent="-340614" lvl="6" marL="32004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7pPr>
            <a:lvl8pPr indent="-340614" lvl="7" marL="36576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8pPr>
            <a:lvl9pPr indent="-340614" lvl="8" marL="41148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7108991" y="3969585"/>
            <a:ext cx="5673866" cy="7130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95" lvl="0" marL="457200" algn="l">
              <a:spcBef>
                <a:spcPts val="1837"/>
              </a:spcBef>
              <a:spcAft>
                <a:spcPts val="0"/>
              </a:spcAft>
              <a:buSzPts val="2646"/>
              <a:buChar char="►"/>
              <a:defRPr sz="3307"/>
            </a:lvl1pPr>
            <a:lvl2pPr indent="-377952" lvl="1" marL="914400" algn="l">
              <a:spcBef>
                <a:spcPts val="1837"/>
              </a:spcBef>
              <a:spcAft>
                <a:spcPts val="0"/>
              </a:spcAft>
              <a:buSzPts val="2352"/>
              <a:buChar char="►"/>
              <a:defRPr sz="2940"/>
            </a:lvl2pPr>
            <a:lvl3pPr indent="-359257" lvl="2" marL="1371600" algn="l">
              <a:spcBef>
                <a:spcPts val="1837"/>
              </a:spcBef>
              <a:spcAft>
                <a:spcPts val="0"/>
              </a:spcAft>
              <a:buSzPts val="2058"/>
              <a:buChar char="►"/>
              <a:defRPr sz="2572"/>
            </a:lvl3pPr>
            <a:lvl4pPr indent="-340614" lvl="3" marL="18288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4pPr>
            <a:lvl5pPr indent="-340614" lvl="4" marL="22860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5pPr>
            <a:lvl6pPr indent="-340614" lvl="5" marL="27432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6pPr>
            <a:lvl7pPr indent="-340614" lvl="6" marL="32004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7pPr>
            <a:lvl8pPr indent="-340614" lvl="7" marL="36576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8pPr>
            <a:lvl9pPr indent="-340614" lvl="8" marL="4114800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14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120033" y="3970306"/>
            <a:ext cx="5678573" cy="1058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3528"/>
              <a:buNone/>
              <a:defRPr b="0" sz="4410"/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940"/>
              <a:buNone/>
              <a:defRPr b="1" sz="3675"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b="1" sz="3307"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1120033" y="5029057"/>
            <a:ext cx="5678573" cy="60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7104280" y="3970306"/>
            <a:ext cx="5678573" cy="1058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3528"/>
              <a:buNone/>
              <a:defRPr b="0" sz="4410"/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2940"/>
              <a:buNone/>
              <a:defRPr b="1" sz="3675"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b="1" sz="3307"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2352"/>
              <a:buNone/>
              <a:defRPr b="1" sz="2940"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7104280" y="5029057"/>
            <a:ext cx="5678573" cy="60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1120032" y="1119999"/>
            <a:ext cx="11662823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1120032" y="2753338"/>
            <a:ext cx="5126475" cy="2348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75"/>
              <a:buFont typeface="Trebuchet MS"/>
              <a:buNone/>
              <a:defRPr sz="367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6561599" y="946057"/>
            <a:ext cx="6221255" cy="1015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1120032" y="5102223"/>
            <a:ext cx="5126475" cy="474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/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1543"/>
              <a:buNone/>
              <a:defRPr sz="1929"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1120032" y="8819992"/>
            <a:ext cx="11662823" cy="10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10"/>
              <a:buFont typeface="Trebuchet MS"/>
              <a:buNone/>
              <a:defRPr b="0" sz="441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/>
          <p:nvPr>
            <p:ph idx="2" type="pic"/>
          </p:nvPr>
        </p:nvSpPr>
        <p:spPr>
          <a:xfrm>
            <a:off x="1120032" y="1119999"/>
            <a:ext cx="11662823" cy="706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1120032" y="9861242"/>
            <a:ext cx="11662823" cy="123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37"/>
              </a:spcBef>
              <a:spcAft>
                <a:spcPts val="0"/>
              </a:spcAft>
              <a:buSzPts val="1764"/>
              <a:buNone/>
              <a:defRPr sz="2205"/>
            </a:lvl1pPr>
            <a:lvl2pPr indent="-228600" lvl="1" marL="914400" algn="l">
              <a:spcBef>
                <a:spcPts val="1837"/>
              </a:spcBef>
              <a:spcAft>
                <a:spcPts val="0"/>
              </a:spcAft>
              <a:buSzPts val="1764"/>
              <a:buNone/>
              <a:defRPr sz="2205"/>
            </a:lvl2pPr>
            <a:lvl3pPr indent="-228600" lvl="2" marL="1371600" algn="l">
              <a:spcBef>
                <a:spcPts val="1837"/>
              </a:spcBef>
              <a:spcAft>
                <a:spcPts val="0"/>
              </a:spcAft>
              <a:buSzPts val="1470"/>
              <a:buNone/>
              <a:defRPr sz="1837"/>
            </a:lvl3pPr>
            <a:lvl4pPr indent="-228600" lvl="3" marL="18288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4pPr>
            <a:lvl5pPr indent="-228600" lvl="4" marL="22860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5pPr>
            <a:lvl6pPr indent="-228600" lvl="5" marL="27432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6pPr>
            <a:lvl7pPr indent="-228600" lvl="6" marL="32004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7pPr>
            <a:lvl8pPr indent="-228600" lvl="7" marL="3657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8pPr>
            <a:lvl9pPr indent="-228600" lvl="8" marL="41148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-15556" y="-15557"/>
            <a:ext cx="16847925" cy="12631102"/>
            <a:chOff x="-8467" y="-8468"/>
            <a:chExt cx="9169805" cy="6874935"/>
          </a:xfrm>
        </p:grpSpPr>
        <p:sp>
          <p:nvSpPr>
            <p:cNvPr id="7" name="Google Shape;7;p23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2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2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2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14"/>
              <a:buFont typeface="Trebuchet MS"/>
              <a:buNone/>
              <a:defRPr b="0" i="0" sz="661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1120032" y="3969585"/>
            <a:ext cx="11662823" cy="7130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95" lvl="0" marL="4572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Noto Sans Symbols"/>
              <a:buChar char="►"/>
              <a:defRPr b="0" i="0" sz="330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77952" lvl="1" marL="9144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Char char="►"/>
              <a:defRPr b="0" i="0" sz="29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9257" lvl="2" marL="13716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058"/>
              <a:buFont typeface="Noto Sans Symbols"/>
              <a:buChar char="►"/>
              <a:defRPr b="0" i="0" sz="257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0614" lvl="3" marL="18288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0614" lvl="4" marL="22860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0614" lvl="5" marL="27432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0614" lvl="6" marL="32004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0614" lvl="7" marL="36576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0614" lvl="8" marL="4114800" marR="0" rtl="0" algn="l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b="0" i="0" sz="220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54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54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54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slide" Target="/ppt/slides/slide10.xml"/><Relationship Id="rId6" Type="http://schemas.openxmlformats.org/officeDocument/2006/relationships/slide" Target="/ppt/slides/slide17.xml"/><Relationship Id="rId7" Type="http://schemas.openxmlformats.org/officeDocument/2006/relationships/slide" Target="/ppt/slides/slide19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750736" y="179432"/>
            <a:ext cx="12287121" cy="7968343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81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1629546" y="750958"/>
            <a:ext cx="10529503" cy="6687810"/>
            <a:chOff x="1753114" y="1541790"/>
            <a:chExt cx="14185557" cy="8625016"/>
          </a:xfrm>
        </p:grpSpPr>
        <p:sp>
          <p:nvSpPr>
            <p:cNvPr id="145" name="Google Shape;145;p1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8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919896" y="4775105"/>
              <a:ext cx="9120600" cy="29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72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CORRIENTE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72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ALTERNA</a:t>
              </a:r>
              <a:endParaRPr b="1" i="0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"/>
          <p:cNvSpPr txBox="1"/>
          <p:nvPr/>
        </p:nvSpPr>
        <p:spPr>
          <a:xfrm>
            <a:off x="1087182" y="11892102"/>
            <a:ext cx="140619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62170C"/>
                </a:solidFill>
                <a:latin typeface="Trebuchet MS"/>
                <a:ea typeface="Trebuchet MS"/>
                <a:cs typeface="Trebuchet MS"/>
                <a:sym typeface="Trebuchet MS"/>
              </a:rPr>
              <a:t>Año 2020 - María Eugenia </a:t>
            </a:r>
            <a:r>
              <a:rPr lang="es-ES" sz="2000">
                <a:solidFill>
                  <a:srgbClr val="62170C"/>
                </a:solidFill>
                <a:latin typeface="Trebuchet MS"/>
                <a:ea typeface="Trebuchet MS"/>
                <a:cs typeface="Trebuchet MS"/>
                <a:sym typeface="Trebuchet MS"/>
              </a:rPr>
              <a:t>Szwedowski &amp; Diego Velázquez</a:t>
            </a:r>
            <a:endParaRPr sz="2000">
              <a:solidFill>
                <a:srgbClr val="6217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319469" y="8115116"/>
            <a:ext cx="1359741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b="1" lang="es-E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Reactancias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b="1" lang="es-E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Circuito en Serie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b="1" lang="es-E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Circuito en Paralelo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b="1" lang="es-E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Resonancias – corrección por frecuencia.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b="1" lang="es-E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Corrección del Factor de Potencia por condensadores.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"/>
          <p:cNvCxnSpPr/>
          <p:nvPr/>
        </p:nvCxnSpPr>
        <p:spPr>
          <a:xfrm>
            <a:off x="1087182" y="11640065"/>
            <a:ext cx="11071867" cy="0"/>
          </a:xfrm>
          <a:prstGeom prst="straightConnector1">
            <a:avLst/>
          </a:prstGeom>
          <a:noFill/>
          <a:ln cap="rnd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3" name="Google Shape;353;p10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354" name="Google Shape;354;p10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446948" y="4330750"/>
              <a:ext cx="9835200" cy="30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CIRCUITO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EN PARALELO</a:t>
              </a:r>
              <a:endParaRPr b="1" sz="96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0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10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10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1"/>
          <p:cNvSpPr/>
          <p:nvPr/>
        </p:nvSpPr>
        <p:spPr>
          <a:xfrm>
            <a:off x="4060187" y="454487"/>
            <a:ext cx="84465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en Paralelo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64" name="Google Shape;364;p11"/>
          <p:cNvGrpSpPr/>
          <p:nvPr/>
        </p:nvGrpSpPr>
        <p:grpSpPr>
          <a:xfrm>
            <a:off x="1787846" y="2520071"/>
            <a:ext cx="14266207" cy="6042854"/>
            <a:chOff x="2331544" y="2940202"/>
            <a:chExt cx="14266207" cy="6042854"/>
          </a:xfrm>
        </p:grpSpPr>
        <p:grpSp>
          <p:nvGrpSpPr>
            <p:cNvPr id="365" name="Google Shape;365;p11"/>
            <p:cNvGrpSpPr/>
            <p:nvPr/>
          </p:nvGrpSpPr>
          <p:grpSpPr>
            <a:xfrm>
              <a:off x="2331544" y="2940202"/>
              <a:ext cx="12139011" cy="1200329"/>
              <a:chOff x="1354567" y="3632886"/>
              <a:chExt cx="12139011" cy="1200329"/>
            </a:xfrm>
          </p:grpSpPr>
          <p:sp>
            <p:nvSpPr>
              <p:cNvPr id="366" name="Google Shape;366;p11"/>
              <p:cNvSpPr txBox="1"/>
              <p:nvPr/>
            </p:nvSpPr>
            <p:spPr>
              <a:xfrm>
                <a:off x="1354567" y="3632886"/>
                <a:ext cx="121390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72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IT =    IR</a:t>
                </a:r>
                <a:r>
                  <a:rPr b="1" baseline="30000" lang="es-ES" sz="72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2</a:t>
                </a:r>
                <a:r>
                  <a:rPr b="1" lang="es-ES" sz="72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 + (IL – IC)</a:t>
                </a:r>
                <a:r>
                  <a:rPr b="1" baseline="30000" lang="es-ES" sz="72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2</a:t>
                </a:r>
                <a:endParaRPr b="1" baseline="30000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endParaRPr>
              </a:p>
            </p:txBody>
          </p:sp>
          <p:cxnSp>
            <p:nvCxnSpPr>
              <p:cNvPr id="367" name="Google Shape;367;p11"/>
              <p:cNvCxnSpPr/>
              <p:nvPr/>
            </p:nvCxnSpPr>
            <p:spPr>
              <a:xfrm>
                <a:off x="3101547" y="3682308"/>
                <a:ext cx="407772" cy="970873"/>
              </a:xfrm>
              <a:prstGeom prst="straightConnector1">
                <a:avLst/>
              </a:prstGeom>
              <a:noFill/>
              <a:ln cap="flat" cmpd="sng" w="127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1"/>
              <p:cNvCxnSpPr/>
              <p:nvPr/>
            </p:nvCxnSpPr>
            <p:spPr>
              <a:xfrm flipH="1" rot="10800000">
                <a:off x="3509319" y="3682309"/>
                <a:ext cx="235178" cy="970872"/>
              </a:xfrm>
              <a:prstGeom prst="straightConnector1">
                <a:avLst/>
              </a:prstGeom>
              <a:noFill/>
              <a:ln cap="flat" cmpd="sng" w="127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1"/>
              <p:cNvCxnSpPr/>
              <p:nvPr/>
            </p:nvCxnSpPr>
            <p:spPr>
              <a:xfrm>
                <a:off x="3744497" y="3632886"/>
                <a:ext cx="5691947" cy="49422"/>
              </a:xfrm>
              <a:prstGeom prst="straightConnector1">
                <a:avLst/>
              </a:prstGeom>
              <a:noFill/>
              <a:ln cap="flat" cmpd="sng" w="127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70" name="Google Shape;370;p11"/>
            <p:cNvSpPr txBox="1"/>
            <p:nvPr/>
          </p:nvSpPr>
          <p:spPr>
            <a:xfrm>
              <a:off x="2331551" y="4458756"/>
              <a:ext cx="14266200" cy="45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IR =   V / 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IL =   V / XL</a:t>
              </a:r>
              <a:endParaRPr b="1" baseline="30000" sz="7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IC =   V / XC</a:t>
              </a:r>
              <a:endParaRPr b="1" baseline="30000" sz="7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COS</a:t>
              </a:r>
              <a:r>
                <a:rPr b="1" lang="es-ES" sz="7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φ</a:t>
              </a: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 Z / R  ó  </a:t>
              </a: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COS</a:t>
              </a:r>
              <a:r>
                <a:rPr b="1" lang="es-ES" sz="7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φ</a:t>
              </a:r>
              <a:r>
                <a:rPr b="1" lang="es-ES" sz="72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 P / S</a:t>
              </a:r>
              <a:endParaRPr b="1" baseline="30000" sz="7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371" name="Google Shape;371;p11"/>
          <p:cNvSpPr txBox="1"/>
          <p:nvPr/>
        </p:nvSpPr>
        <p:spPr>
          <a:xfrm>
            <a:off x="1787845" y="9202450"/>
            <a:ext cx="1402880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Z = 1 /     (I/R)</a:t>
            </a:r>
            <a:r>
              <a:rPr b="1" baseline="30000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+ (1/XL – 1/XC)</a:t>
            </a:r>
            <a:r>
              <a:rPr b="1" baseline="30000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b="1" baseline="30000" sz="7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72" name="Google Shape;372;p11"/>
          <p:cNvCxnSpPr/>
          <p:nvPr/>
        </p:nvCxnSpPr>
        <p:spPr>
          <a:xfrm>
            <a:off x="4876021" y="9202450"/>
            <a:ext cx="407772" cy="970873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1"/>
          <p:cNvCxnSpPr/>
          <p:nvPr/>
        </p:nvCxnSpPr>
        <p:spPr>
          <a:xfrm flipH="1" rot="10800000">
            <a:off x="5283793" y="9227161"/>
            <a:ext cx="235178" cy="970872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5586883" y="9202450"/>
            <a:ext cx="8565680" cy="24711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11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11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11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/>
          <p:nvPr/>
        </p:nvSpPr>
        <p:spPr>
          <a:xfrm>
            <a:off x="5284668" y="398701"/>
            <a:ext cx="623279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CÁLCULO DE Z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= RAIZ ( IR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IL – IC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2"/>
          <p:cNvSpPr/>
          <p:nvPr/>
        </p:nvSpPr>
        <p:spPr>
          <a:xfrm rot="2148485">
            <a:off x="1359686" y="6430862"/>
            <a:ext cx="1203303" cy="327714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2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12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12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IT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IR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IL – IC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11058948" y="4467326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 = V / R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11032210" y="5168786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IL = V / L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2"/>
          <p:cNvSpPr txBox="1"/>
          <p:nvPr/>
        </p:nvSpPr>
        <p:spPr>
          <a:xfrm>
            <a:off x="11058947" y="5919134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IC = V / C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6" name="Google Shape;396;p12"/>
          <p:cNvCxnSpPr/>
          <p:nvPr/>
        </p:nvCxnSpPr>
        <p:spPr>
          <a:xfrm flipH="1" rot="10800000">
            <a:off x="10206681" y="4696683"/>
            <a:ext cx="852266" cy="82507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12"/>
          <p:cNvCxnSpPr/>
          <p:nvPr/>
        </p:nvCxnSpPr>
        <p:spPr>
          <a:xfrm flipH="1" rot="10800000">
            <a:off x="10206680" y="5433646"/>
            <a:ext cx="719705" cy="881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12"/>
          <p:cNvCxnSpPr/>
          <p:nvPr/>
        </p:nvCxnSpPr>
        <p:spPr>
          <a:xfrm>
            <a:off x="10206680" y="5544235"/>
            <a:ext cx="673290" cy="61277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12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V/R)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V/L – V/C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/R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 V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 (1/XL – 1/XC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12"/>
          <p:cNvSpPr txBox="1"/>
          <p:nvPr/>
        </p:nvSpPr>
        <p:spPr>
          <a:xfrm>
            <a:off x="1" y="9632454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Z = 1 /     (I/R)</a:t>
            </a:r>
            <a:r>
              <a:rPr b="1" baseline="30000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+ (1/XL – 1/XC)</a:t>
            </a:r>
            <a:r>
              <a:rPr b="1" baseline="30000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b="1" baseline="30000" sz="7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02" name="Google Shape;402;p12"/>
          <p:cNvSpPr txBox="1"/>
          <p:nvPr/>
        </p:nvSpPr>
        <p:spPr>
          <a:xfrm>
            <a:off x="5469575" y="74906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 ( 1/R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(1/XL – 1/XC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5518920" y="8288150"/>
            <a:ext cx="8111831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 * RAIZ ( 1/R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(1/XL – 1/XC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4983581" y="6879177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4961358" y="7891596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3731741" y="3286897"/>
            <a:ext cx="1552927" cy="6345557"/>
          </a:xfrm>
          <a:prstGeom prst="leftBracket">
            <a:avLst>
              <a:gd fmla="val 8333" name="adj"/>
            </a:avLst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"/>
          <p:cNvSpPr/>
          <p:nvPr/>
        </p:nvSpPr>
        <p:spPr>
          <a:xfrm>
            <a:off x="10960248" y="9177751"/>
            <a:ext cx="4505819" cy="1910839"/>
          </a:xfrm>
          <a:prstGeom prst="cloudCallout">
            <a:avLst>
              <a:gd fmla="val -13513" name="adj1"/>
              <a:gd fmla="val -139842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5304728" y="9042711"/>
            <a:ext cx="4821411" cy="1981144"/>
          </a:xfrm>
          <a:prstGeom prst="cloudCallout">
            <a:avLst>
              <a:gd fmla="val 13178" name="adj1"/>
              <a:gd fmla="val -133375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051341" y="9597880"/>
            <a:ext cx="2488257" cy="1294659"/>
          </a:xfrm>
          <a:prstGeom prst="cloudCallout">
            <a:avLst>
              <a:gd fmla="val -13513" name="adj1"/>
              <a:gd fmla="val -139842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70657" y="3022710"/>
            <a:ext cx="392126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Resistivo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5304728" y="3054125"/>
            <a:ext cx="40815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Inductivo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0841082" y="3000944"/>
            <a:ext cx="462498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Capacitivo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17" name="Google Shape;417;p13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13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9" name="Google Shape;419;p13"/>
          <p:cNvGrpSpPr/>
          <p:nvPr/>
        </p:nvGrpSpPr>
        <p:grpSpPr>
          <a:xfrm>
            <a:off x="755599" y="5362833"/>
            <a:ext cx="2875830" cy="3064475"/>
            <a:chOff x="1235676" y="4201298"/>
            <a:chExt cx="2875830" cy="3064475"/>
          </a:xfrm>
        </p:grpSpPr>
        <p:cxnSp>
          <p:nvCxnSpPr>
            <p:cNvPr id="420" name="Google Shape;420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2" name="Google Shape;422;p13"/>
          <p:cNvGrpSpPr/>
          <p:nvPr/>
        </p:nvGrpSpPr>
        <p:grpSpPr>
          <a:xfrm>
            <a:off x="5891036" y="5325410"/>
            <a:ext cx="2875830" cy="3064475"/>
            <a:chOff x="1235676" y="4201298"/>
            <a:chExt cx="2875830" cy="3064475"/>
          </a:xfrm>
        </p:grpSpPr>
        <p:cxnSp>
          <p:nvCxnSpPr>
            <p:cNvPr id="423" name="Google Shape;423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5" name="Google Shape;425;p13"/>
          <p:cNvGrpSpPr/>
          <p:nvPr/>
        </p:nvGrpSpPr>
        <p:grpSpPr>
          <a:xfrm>
            <a:off x="10979853" y="5325409"/>
            <a:ext cx="2875830" cy="3064475"/>
            <a:chOff x="1235676" y="4201298"/>
            <a:chExt cx="2875830" cy="3064475"/>
          </a:xfrm>
        </p:grpSpPr>
        <p:cxnSp>
          <p:nvCxnSpPr>
            <p:cNvPr id="426" name="Google Shape;426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8" name="Google Shape;428;p13"/>
          <p:cNvSpPr txBox="1"/>
          <p:nvPr/>
        </p:nvSpPr>
        <p:spPr>
          <a:xfrm>
            <a:off x="1525447" y="9959545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Fase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5891035" y="9539416"/>
            <a:ext cx="3895817" cy="8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 adelanta 90º respecto a la intensidad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13"/>
          <p:cNvSpPr txBox="1"/>
          <p:nvPr/>
        </p:nvSpPr>
        <p:spPr>
          <a:xfrm>
            <a:off x="11485413" y="9539416"/>
            <a:ext cx="3641368" cy="8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 retrasa 90º respecto a la intensidad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2660260" y="816047"/>
            <a:ext cx="979787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Paralelo</a:t>
            </a:r>
            <a:endParaRPr b="0" sz="18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755599" y="6895070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13"/>
          <p:cNvCxnSpPr/>
          <p:nvPr/>
        </p:nvCxnSpPr>
        <p:spPr>
          <a:xfrm>
            <a:off x="5891036" y="6857646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13"/>
          <p:cNvCxnSpPr/>
          <p:nvPr/>
        </p:nvCxnSpPr>
        <p:spPr>
          <a:xfrm>
            <a:off x="10988663" y="6837051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13"/>
          <p:cNvCxnSpPr/>
          <p:nvPr/>
        </p:nvCxnSpPr>
        <p:spPr>
          <a:xfrm>
            <a:off x="2660260" y="6895070"/>
            <a:ext cx="731778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13"/>
          <p:cNvCxnSpPr/>
          <p:nvPr/>
        </p:nvCxnSpPr>
        <p:spPr>
          <a:xfrm flipH="1">
            <a:off x="5882228" y="6857647"/>
            <a:ext cx="8809" cy="1297965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13"/>
          <p:cNvCxnSpPr/>
          <p:nvPr/>
        </p:nvCxnSpPr>
        <p:spPr>
          <a:xfrm rot="10800000">
            <a:off x="10971044" y="5613371"/>
            <a:ext cx="8809" cy="1200046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13"/>
          <p:cNvSpPr txBox="1"/>
          <p:nvPr/>
        </p:nvSpPr>
        <p:spPr>
          <a:xfrm>
            <a:off x="894853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2644656" y="617583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5936102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13"/>
          <p:cNvSpPr txBox="1"/>
          <p:nvPr/>
        </p:nvSpPr>
        <p:spPr>
          <a:xfrm>
            <a:off x="11038670" y="6403855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13"/>
          <p:cNvSpPr txBox="1"/>
          <p:nvPr/>
        </p:nvSpPr>
        <p:spPr>
          <a:xfrm>
            <a:off x="5936102" y="7169934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Inductiva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11108925" y="5657533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Capacitiva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13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13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13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"/>
          <p:cNvSpPr/>
          <p:nvPr/>
        </p:nvSpPr>
        <p:spPr>
          <a:xfrm>
            <a:off x="738581" y="3331374"/>
            <a:ext cx="32496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Impedancias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6247985" y="3331374"/>
            <a:ext cx="26532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Corrientes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11161071" y="3540425"/>
            <a:ext cx="24817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54" name="Google Shape;454;p14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14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14"/>
          <p:cNvSpPr txBox="1"/>
          <p:nvPr/>
        </p:nvSpPr>
        <p:spPr>
          <a:xfrm rot="-2506005">
            <a:off x="204932" y="6550738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2660260" y="816047"/>
            <a:ext cx="979787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Paralelo</a:t>
            </a:r>
            <a:endParaRPr b="0" sz="28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458" name="Google Shape;458;p14"/>
          <p:cNvGrpSpPr/>
          <p:nvPr/>
        </p:nvGrpSpPr>
        <p:grpSpPr>
          <a:xfrm>
            <a:off x="806684" y="5652407"/>
            <a:ext cx="2916195" cy="2905667"/>
            <a:chOff x="806684" y="5652407"/>
            <a:chExt cx="2916195" cy="2905667"/>
          </a:xfrm>
        </p:grpSpPr>
        <p:sp>
          <p:nvSpPr>
            <p:cNvPr id="459" name="Google Shape;459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61" name="Google Shape;461;p14"/>
          <p:cNvGrpSpPr/>
          <p:nvPr/>
        </p:nvGrpSpPr>
        <p:grpSpPr>
          <a:xfrm>
            <a:off x="5853965" y="5652407"/>
            <a:ext cx="2916195" cy="2905667"/>
            <a:chOff x="806684" y="5652407"/>
            <a:chExt cx="2916195" cy="2905667"/>
          </a:xfrm>
        </p:grpSpPr>
        <p:sp>
          <p:nvSpPr>
            <p:cNvPr id="462" name="Google Shape;462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64" name="Google Shape;464;p14"/>
          <p:cNvGrpSpPr/>
          <p:nvPr/>
        </p:nvGrpSpPr>
        <p:grpSpPr>
          <a:xfrm>
            <a:off x="10726646" y="5601820"/>
            <a:ext cx="2916195" cy="2905667"/>
            <a:chOff x="806684" y="5652407"/>
            <a:chExt cx="2916195" cy="2905667"/>
          </a:xfrm>
        </p:grpSpPr>
        <p:sp>
          <p:nvSpPr>
            <p:cNvPr id="465" name="Google Shape;465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67" name="Google Shape;467;p14"/>
          <p:cNvSpPr txBox="1"/>
          <p:nvPr/>
        </p:nvSpPr>
        <p:spPr>
          <a:xfrm>
            <a:off x="690671" y="8417722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4"/>
          <p:cNvSpPr txBox="1"/>
          <p:nvPr/>
        </p:nvSpPr>
        <p:spPr>
          <a:xfrm rot="-2506005">
            <a:off x="5335892" y="6486179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14"/>
          <p:cNvSpPr txBox="1"/>
          <p:nvPr/>
        </p:nvSpPr>
        <p:spPr>
          <a:xfrm rot="-2506005">
            <a:off x="10001038" y="6107020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 = V * I  </a:t>
            </a:r>
            <a:r>
              <a:rPr b="1" lang="es-ES" sz="238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Z * I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</a:t>
            </a:r>
            <a:r>
              <a:rPr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√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* Q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baseline="30000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5293279" y="8507488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IR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14"/>
          <p:cNvSpPr/>
          <p:nvPr/>
        </p:nvSpPr>
        <p:spPr>
          <a:xfrm>
            <a:off x="6507561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14"/>
          <p:cNvSpPr/>
          <p:nvPr/>
        </p:nvSpPr>
        <p:spPr>
          <a:xfrm>
            <a:off x="1477656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11292175" y="7659515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10261368" y="8558075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 = R * IR 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14"/>
          <p:cNvSpPr txBox="1"/>
          <p:nvPr/>
        </p:nvSpPr>
        <p:spPr>
          <a:xfrm rot="-5400000">
            <a:off x="7875900" y="6832390"/>
            <a:ext cx="2919858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IL  - IC</a:t>
            </a:r>
            <a:endParaRPr/>
          </a:p>
        </p:txBody>
      </p:sp>
      <p:sp>
        <p:nvSpPr>
          <p:cNvPr id="476" name="Google Shape;476;p14"/>
          <p:cNvSpPr txBox="1"/>
          <p:nvPr/>
        </p:nvSpPr>
        <p:spPr>
          <a:xfrm rot="-5400000">
            <a:off x="12082575" y="6301538"/>
            <a:ext cx="42093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Q = ( XL * IL 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r>
              <a:rPr b="1" lang="es-E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( XC * IC 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4"/>
          <p:cNvSpPr txBox="1"/>
          <p:nvPr/>
        </p:nvSpPr>
        <p:spPr>
          <a:xfrm rot="-5400000">
            <a:off x="1884875" y="6776702"/>
            <a:ext cx="4482238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XL-XC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14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14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4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15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7" name="Google Shape;487;p15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488" name="Google Shape;488;p15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275461" y="5239800"/>
              <a:ext cx="77847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POTENCIAS</a:t>
              </a:r>
              <a:endParaRPr b="1" sz="96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5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15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15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/>
          <p:nvPr/>
        </p:nvSpPr>
        <p:spPr>
          <a:xfrm>
            <a:off x="5898602" y="398701"/>
            <a:ext cx="500489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4180381" y="2069316"/>
            <a:ext cx="12620132" cy="10187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P(w) = V * IT * cos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φ</a:t>
            </a:r>
            <a:endParaRPr b="1" sz="9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P(w) = R * IR</a:t>
            </a:r>
            <a:r>
              <a:rPr b="1" baseline="30000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b="1" baseline="30000" sz="9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Q(var) = (XL*IL</a:t>
            </a:r>
            <a:r>
              <a:rPr b="1" baseline="30000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- 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(XC*IC</a:t>
            </a:r>
            <a:r>
              <a:rPr b="1" baseline="30000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endParaRPr b="1" sz="9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S(va) = V *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S(va) = Z * I</a:t>
            </a:r>
            <a:r>
              <a:rPr b="1" baseline="30000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b="1" sz="9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258608" y="2471350"/>
            <a:ext cx="617838" cy="691979"/>
          </a:xfrm>
          <a:prstGeom prst="diamond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3258608" y="5954798"/>
            <a:ext cx="617838" cy="691979"/>
          </a:xfrm>
          <a:prstGeom prst="diamond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3258608" y="9460642"/>
            <a:ext cx="617838" cy="691979"/>
          </a:xfrm>
          <a:prstGeom prst="diamond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16"/>
          <p:cNvSpPr/>
          <p:nvPr/>
        </p:nvSpPr>
        <p:spPr>
          <a:xfrm rot="-5400000">
            <a:off x="-311122" y="2464200"/>
            <a:ext cx="4495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60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Potencia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60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Activa / Absorbida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Entrada / IN</a:t>
            </a:r>
            <a:endParaRPr b="0" sz="360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 rot="-5400000">
            <a:off x="531547" y="10037652"/>
            <a:ext cx="30418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60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Potencia Aparente</a:t>
            </a:r>
            <a:endParaRPr b="0" sz="360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16"/>
          <p:cNvCxnSpPr/>
          <p:nvPr/>
        </p:nvCxnSpPr>
        <p:spPr>
          <a:xfrm>
            <a:off x="4423719" y="5189838"/>
            <a:ext cx="8476735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16"/>
          <p:cNvCxnSpPr/>
          <p:nvPr/>
        </p:nvCxnSpPr>
        <p:spPr>
          <a:xfrm>
            <a:off x="4423718" y="8876270"/>
            <a:ext cx="8476735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16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16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16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15" name="Google Shape;515;p17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516" name="Google Shape;516;p17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699762" y="5069500"/>
              <a:ext cx="89361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RESONANCIA</a:t>
              </a:r>
              <a:endParaRPr b="1" sz="96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7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9" name="Google Shape;519;p17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p17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8"/>
          <p:cNvSpPr/>
          <p:nvPr/>
        </p:nvSpPr>
        <p:spPr>
          <a:xfrm>
            <a:off x="4915969" y="398701"/>
            <a:ext cx="697017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FRECUENCIA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RESONANCIA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526" name="Google Shape;526;p18"/>
          <p:cNvSpPr/>
          <p:nvPr/>
        </p:nvSpPr>
        <p:spPr>
          <a:xfrm>
            <a:off x="1144709" y="2925310"/>
            <a:ext cx="1378225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Cuando un circuito en serie XL = XC esta en resonancia, se comporta como si existiera sola la resistencia 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Para obtener resonancia se puede: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1- variar los valores de L y C para que XL y XC sean iguales;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2- teniendo los dos valores de L y C cualquiera, determinar la frecuencia a la cual XL = XC</a:t>
            </a:r>
            <a:endParaRPr b="0" sz="360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8"/>
          <p:cNvSpPr txBox="1"/>
          <p:nvPr/>
        </p:nvSpPr>
        <p:spPr>
          <a:xfrm>
            <a:off x="5420147" y="7454747"/>
            <a:ext cx="6862469" cy="3023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* PI * Hz * L = 1 / ( 2 * PI * Hz * C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 * PI * Hz ) 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1 / L *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RAIZ (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( 2 * PI * Hz )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  =  RAIZ ( 1 / L * C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* PI * Hz = RAIZ ( 1 / L * C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2783878" y="11037259"/>
            <a:ext cx="88821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Hz = 1 / ( 2 * PI * RAIZ( L * C) )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915969" y="7622481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0" name="Google Shape;530;p18"/>
          <p:cNvSpPr/>
          <p:nvPr/>
        </p:nvSpPr>
        <p:spPr>
          <a:xfrm>
            <a:off x="4946548" y="9328444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18"/>
          <p:cNvSpPr/>
          <p:nvPr/>
        </p:nvSpPr>
        <p:spPr>
          <a:xfrm>
            <a:off x="4943615" y="8507243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1616406" y="9375952"/>
            <a:ext cx="854945" cy="220437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18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Google Shape;534;p18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18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19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2" name="Google Shape;542;p19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543" name="Google Shape;543;p19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866800" y="5239800"/>
              <a:ext cx="90669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CORRECCIÓN</a:t>
              </a:r>
              <a:endParaRPr b="1" sz="96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19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p19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7" name="Google Shape;547;p19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1154478" y="3536493"/>
            <a:ext cx="120672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Reactancia Capacitiva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78277" y="10410478"/>
            <a:ext cx="109643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XL = 2 * PI * Hz * L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778277" y="5835698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XC = (10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^6)/(2 * PI * µF * Hz) 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589420" y="8026430"/>
            <a:ext cx="138133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Reactancia Inductiva – Bobina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367164" y="4706044"/>
            <a:ext cx="978655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la propiedad que tiene un capacitor para reducir la corriente en un circuito de corriente alterna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1367164" y="9195981"/>
            <a:ext cx="978655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la oposición que ofrece una bobina en corriente alterna a un voltaje.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310682" y="143543"/>
            <a:ext cx="65729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Resistencias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1367164" y="1259079"/>
            <a:ext cx="1465665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Disipan energía en forma de calor, son elementos pasivos.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serie se suman y en paralelo se aplica la fórmula: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1/[(1/R1)+(1/R2)+(1/RN)]</a:t>
            </a:r>
            <a:endParaRPr b="1"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/>
          <p:nvPr/>
        </p:nvSpPr>
        <p:spPr>
          <a:xfrm>
            <a:off x="1276649" y="224581"/>
            <a:ext cx="142488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CORRECCIÓN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FACTOR DE POTENCIA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819344" y="2718513"/>
            <a:ext cx="15981169" cy="1000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condensador</a:t>
            </a:r>
            <a:r>
              <a:rPr b="1" lang="es-ES" sz="3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 P * (tg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b="1" lang="es-ES" sz="3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inicial 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- tg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b="1" lang="es-ES" sz="3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final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endParaRPr b="1" sz="9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Tg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 Q /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b="1" lang="es-ES" sz="2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corregido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según UTE: 23º </a:t>
            </a:r>
            <a:endParaRPr b="1" sz="3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Equivale a 0,92 coseno.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Equivale a 0,425 tangente.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b="1" lang="es-ES" sz="2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inicial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V * I * sen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φ </a:t>
            </a:r>
            <a:r>
              <a:rPr b="1" lang="es-ES" sz="7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| |  (XL-XC) * I</a:t>
            </a:r>
            <a:r>
              <a:rPr b="1" baseline="30000" lang="es-ES" sz="7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accent5"/>
                </a:solidFill>
                <a:latin typeface="Aharoni"/>
                <a:ea typeface="Aharoni"/>
                <a:cs typeface="Aharoni"/>
                <a:sym typeface="Aharoni"/>
              </a:rPr>
              <a:t>*No hay que poner condensadores después del variador de frecuencia.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accent5"/>
                </a:solidFill>
                <a:latin typeface="Aharoni"/>
                <a:ea typeface="Aharoni"/>
                <a:cs typeface="Aharoni"/>
                <a:sym typeface="Aharoni"/>
              </a:rPr>
              <a:t>*Los condensadores se venden en VAR pero dependen de la frecuencia.</a:t>
            </a:r>
            <a:endParaRPr/>
          </a:p>
        </p:txBody>
      </p:sp>
      <p:cxnSp>
        <p:nvCxnSpPr>
          <p:cNvPr id="554" name="Google Shape;554;p20"/>
          <p:cNvCxnSpPr/>
          <p:nvPr/>
        </p:nvCxnSpPr>
        <p:spPr>
          <a:xfrm>
            <a:off x="1276649" y="4423719"/>
            <a:ext cx="13452604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"/>
          <p:cNvSpPr/>
          <p:nvPr/>
        </p:nvSpPr>
        <p:spPr>
          <a:xfrm>
            <a:off x="1276649" y="224581"/>
            <a:ext cx="142488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CORRECCIÓN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FACTOR DE POTENCIA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560" name="Google Shape;560;p21"/>
          <p:cNvGrpSpPr/>
          <p:nvPr/>
        </p:nvGrpSpPr>
        <p:grpSpPr>
          <a:xfrm>
            <a:off x="1031460" y="4139510"/>
            <a:ext cx="11022227" cy="6351373"/>
            <a:chOff x="2323070" y="3237470"/>
            <a:chExt cx="11022227" cy="6351373"/>
          </a:xfrm>
        </p:grpSpPr>
        <p:sp>
          <p:nvSpPr>
            <p:cNvPr id="561" name="Google Shape;561;p21"/>
            <p:cNvSpPr/>
            <p:nvPr/>
          </p:nvSpPr>
          <p:spPr>
            <a:xfrm>
              <a:off x="2323070" y="5486400"/>
              <a:ext cx="2075935" cy="2075935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 rot="5400000">
              <a:off x="2866766" y="5863107"/>
              <a:ext cx="98854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</a:t>
              </a:r>
              <a:endParaRPr b="1" sz="96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563" name="Google Shape;563;p21"/>
            <p:cNvCxnSpPr>
              <a:stCxn id="561" idx="0"/>
            </p:cNvCxnSpPr>
            <p:nvPr/>
          </p:nvCxnSpPr>
          <p:spPr>
            <a:xfrm rot="10800000">
              <a:off x="3361037" y="4275300"/>
              <a:ext cx="0" cy="12111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4" name="Google Shape;564;p21"/>
            <p:cNvCxnSpPr/>
            <p:nvPr/>
          </p:nvCxnSpPr>
          <p:spPr>
            <a:xfrm rot="10800000">
              <a:off x="3361036" y="7587050"/>
              <a:ext cx="2" cy="1210962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Google Shape;565;p21"/>
            <p:cNvCxnSpPr/>
            <p:nvPr/>
          </p:nvCxnSpPr>
          <p:spPr>
            <a:xfrm rot="10800000">
              <a:off x="6553199" y="4275438"/>
              <a:ext cx="0" cy="202535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6" name="Google Shape;566;p21"/>
            <p:cNvCxnSpPr/>
            <p:nvPr/>
          </p:nvCxnSpPr>
          <p:spPr>
            <a:xfrm rot="10800000">
              <a:off x="6553199" y="6969211"/>
              <a:ext cx="0" cy="1804089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Google Shape;567;p21"/>
            <p:cNvSpPr/>
            <p:nvPr/>
          </p:nvSpPr>
          <p:spPr>
            <a:xfrm>
              <a:off x="8401049" y="3237470"/>
              <a:ext cx="4944248" cy="6351373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568" name="Google Shape;568;p21"/>
            <p:cNvCxnSpPr/>
            <p:nvPr/>
          </p:nvCxnSpPr>
          <p:spPr>
            <a:xfrm rot="10800000">
              <a:off x="3361037" y="4275438"/>
              <a:ext cx="5040013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1"/>
            <p:cNvCxnSpPr/>
            <p:nvPr/>
          </p:nvCxnSpPr>
          <p:spPr>
            <a:xfrm rot="10800000">
              <a:off x="3361037" y="8773300"/>
              <a:ext cx="5040013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1"/>
            <p:cNvCxnSpPr/>
            <p:nvPr/>
          </p:nvCxnSpPr>
          <p:spPr>
            <a:xfrm flipH="1">
              <a:off x="5986847" y="6357549"/>
              <a:ext cx="1132703" cy="412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1" name="Google Shape;571;p21"/>
            <p:cNvCxnSpPr/>
            <p:nvPr/>
          </p:nvCxnSpPr>
          <p:spPr>
            <a:xfrm flipH="1">
              <a:off x="6009419" y="6904208"/>
              <a:ext cx="1132703" cy="412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2" name="Google Shape;572;p21"/>
            <p:cNvSpPr txBox="1"/>
            <p:nvPr/>
          </p:nvSpPr>
          <p:spPr>
            <a:xfrm>
              <a:off x="3511552" y="3307419"/>
              <a:ext cx="53098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7A           10A</a:t>
              </a:r>
              <a:endParaRPr sz="4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417988" y="9076852"/>
              <a:ext cx="2071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COS</a:t>
              </a:r>
              <a:r>
                <a:rPr b="1" lang="es-ES" sz="24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φ = 0,92</a:t>
              </a:r>
              <a:endParaRPr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rot="-5400000">
              <a:off x="5554874" y="7521093"/>
              <a:ext cx="14356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1105 VAR</a:t>
              </a:r>
              <a:endParaRPr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75" name="Google Shape;575;p21"/>
          <p:cNvSpPr txBox="1"/>
          <p:nvPr/>
        </p:nvSpPr>
        <p:spPr>
          <a:xfrm rot="-5400000">
            <a:off x="6124421" y="6161033"/>
            <a:ext cx="69692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CARGA 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COS</a:t>
            </a:r>
            <a:r>
              <a:rPr b="1" lang="es-ES" sz="72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 φ = 0,67</a:t>
            </a:r>
            <a:endParaRPr sz="7200">
              <a:solidFill>
                <a:srgbClr val="6C911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409626" y="11209975"/>
            <a:ext cx="12717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 Corregido = P / cos</a:t>
            </a:r>
            <a:r>
              <a:rPr b="1"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φ   \\        </a:t>
            </a:r>
            <a:r>
              <a:rPr lang="es-ES" sz="2400">
                <a:solidFill>
                  <a:schemeClr val="dk1"/>
                </a:solidFill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Scorregida = √( P² + Q² )</a:t>
            </a:r>
            <a:endParaRPr b="1" sz="2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 Corregido =  RAIZ( S</a:t>
            </a:r>
            <a:r>
              <a:rPr b="1" baseline="30000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– P</a:t>
            </a:r>
            <a:r>
              <a:rPr b="1" baseline="30000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)    \\      </a:t>
            </a:r>
            <a:r>
              <a:rPr lang="es-ES" sz="2400">
                <a:solidFill>
                  <a:schemeClr val="dk1"/>
                </a:solidFill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Q corregida = Q inicial - Q condensador</a:t>
            </a: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s-ES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 Final = S Corregido / VT</a:t>
            </a:r>
            <a:endParaRPr/>
          </a:p>
        </p:txBody>
      </p:sp>
      <p:sp>
        <p:nvSpPr>
          <p:cNvPr id="577" name="Google Shape;577;p21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8" name="Google Shape;578;p21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Google Shape;579;p21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439537" y="316020"/>
            <a:ext cx="15345547" cy="11967947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6" name="Google Shape;586;p22"/>
          <p:cNvGrpSpPr/>
          <p:nvPr/>
        </p:nvGrpSpPr>
        <p:grpSpPr>
          <a:xfrm>
            <a:off x="514333" y="-1842705"/>
            <a:ext cx="16299644" cy="17375284"/>
            <a:chOff x="696070" y="-655727"/>
            <a:chExt cx="16299644" cy="13020050"/>
          </a:xfrm>
        </p:grpSpPr>
        <p:sp>
          <p:nvSpPr>
            <p:cNvPr id="587" name="Google Shape;587;p22"/>
            <p:cNvSpPr/>
            <p:nvPr/>
          </p:nvSpPr>
          <p:spPr>
            <a:xfrm rot="1221091"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4095237" y="4025600"/>
              <a:ext cx="7693200" cy="3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Escuela Técnica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Arroyo Seco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Mantenimiento Industrial TD2</a:t>
              </a:r>
              <a:endParaRPr b="1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0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Uruguay – Montevideo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2">
            <a:hlinkClick action="ppaction://hlinkshowjump?jump=firstslide"/>
          </p:cNvPr>
          <p:cNvSpPr/>
          <p:nvPr/>
        </p:nvSpPr>
        <p:spPr>
          <a:xfrm>
            <a:off x="15433019" y="11840522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0" name="Google Shape;590;p22">
            <a:hlinkClick action="ppaction://hlinkshowjump?jump=previousslide"/>
          </p:cNvPr>
          <p:cNvSpPr/>
          <p:nvPr/>
        </p:nvSpPr>
        <p:spPr>
          <a:xfrm>
            <a:off x="14684197" y="11820050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1095818" y="3912291"/>
            <a:ext cx="5941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Frecuencia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Hz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1248514" y="5923856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F =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/ ( 2 *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π 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 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848314" y="7825913"/>
            <a:ext cx="123771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Valor Pico  vs   Valor Eficaz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1329713" y="4972189"/>
            <a:ext cx="121390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de repeticiones por unidad de tiempo. 50Hz significa que en un segundo se repiten 50 veces el ciclo.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329713" y="9088448"/>
            <a:ext cx="1260870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valor eficaz es el valor cuadrático, sirve para estudiar las formas de las ondas.  Si nos dan valor pico se divide por raíz de dos o de tres según sea monofásico o trifásico para sacar el valor eficaz. Cuando medimos red o tomamos valores con carga estamos utilizando el valor eficaz.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329713" y="93749"/>
            <a:ext cx="90380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Velocidad Angular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1383091" y="1449806"/>
            <a:ext cx="146566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velocidad angular es la variación del ángulo sobre la variación del tiempo.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el movimiento circular uniforme la velocidad angular es constante, onda sinusoidal.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434515" y="2221961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F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2 *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π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1417424" y="11030328"/>
            <a:ext cx="12139011" cy="1569660"/>
            <a:chOff x="-1817010" y="3558639"/>
            <a:chExt cx="12139011" cy="1569660"/>
          </a:xfrm>
        </p:grpSpPr>
        <p:sp>
          <p:nvSpPr>
            <p:cNvPr id="178" name="Google Shape;178;p3"/>
            <p:cNvSpPr txBox="1"/>
            <p:nvPr/>
          </p:nvSpPr>
          <p:spPr>
            <a:xfrm>
              <a:off x="-1817010" y="3558639"/>
              <a:ext cx="1213901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V</a:t>
              </a:r>
              <a:r>
                <a:rPr b="1" lang="es-ES" sz="3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eficaz</a:t>
              </a:r>
              <a:r>
                <a:rPr b="1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V</a:t>
              </a:r>
              <a:r>
                <a:rPr b="1" lang="es-ES" sz="44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pico</a:t>
              </a:r>
              <a:r>
                <a:rPr b="1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/    2</a:t>
              </a:r>
              <a:endParaRPr b="1" baseline="30000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179" name="Google Shape;179;p3"/>
            <p:cNvCxnSpPr/>
            <p:nvPr/>
          </p:nvCxnSpPr>
          <p:spPr>
            <a:xfrm>
              <a:off x="4884696" y="3683051"/>
              <a:ext cx="407772" cy="1248384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3"/>
            <p:cNvCxnSpPr/>
            <p:nvPr/>
          </p:nvCxnSpPr>
          <p:spPr>
            <a:xfrm flipH="1" rot="10800000">
              <a:off x="5292468" y="3633629"/>
              <a:ext cx="469557" cy="1253808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5737311" y="3658343"/>
              <a:ext cx="1551550" cy="24708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3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3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3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2327992" y="499959"/>
            <a:ext cx="117996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 DE TRIFÁSICA</a:t>
            </a:r>
            <a:endParaRPr b="0" sz="6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coseno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2541595" y="7239767"/>
            <a:ext cx="1203303" cy="327714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4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4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4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120º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- (1/2)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( 2ab * 1 ) / 2 )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ab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" y="9632454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RAIZ(3) * VF</a:t>
            </a:r>
            <a:endParaRPr b="1" baseline="30000" sz="7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469575" y="74906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 * VF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5518920" y="8288150"/>
            <a:ext cx="8111831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3 *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 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🡪     VL = RAIZ(3)*VF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983581" y="6879177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4961358" y="7891596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3731741" y="3286897"/>
            <a:ext cx="1552927" cy="6345557"/>
          </a:xfrm>
          <a:prstGeom prst="leftBracket">
            <a:avLst>
              <a:gd fmla="val 8333" name="adj"/>
            </a:avLst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2327992" y="1544013"/>
            <a:ext cx="11799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TRIGONOMETRÍA OCTOSÁNGULO – TEOREMA COSENO</a:t>
            </a:r>
            <a:endParaRPr b="0" sz="28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>
            <a:off x="11400391" y="4047268"/>
            <a:ext cx="2423384" cy="3037012"/>
            <a:chOff x="13728269" y="6813355"/>
            <a:chExt cx="2423384" cy="3037012"/>
          </a:xfrm>
        </p:grpSpPr>
        <p:cxnSp>
          <p:nvCxnSpPr>
            <p:cNvPr id="210" name="Google Shape;210;p4"/>
            <p:cNvCxnSpPr/>
            <p:nvPr/>
          </p:nvCxnSpPr>
          <p:spPr>
            <a:xfrm>
              <a:off x="14825002" y="8687276"/>
              <a:ext cx="1112029" cy="116309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1" name="Google Shape;211;p4"/>
            <p:cNvGrpSpPr/>
            <p:nvPr/>
          </p:nvGrpSpPr>
          <p:grpSpPr>
            <a:xfrm>
              <a:off x="13728269" y="6813355"/>
              <a:ext cx="2423384" cy="2936029"/>
              <a:chOff x="11269362" y="3575056"/>
              <a:chExt cx="2423384" cy="2936029"/>
            </a:xfrm>
          </p:grpSpPr>
          <p:cxnSp>
            <p:nvCxnSpPr>
              <p:cNvPr id="212" name="Google Shape;212;p4"/>
              <p:cNvCxnSpPr>
                <a:stCxn id="199" idx="3"/>
                <a:endCxn id="190" idx="3"/>
              </p:cNvCxnSpPr>
              <p:nvPr/>
            </p:nvCxnSpPr>
            <p:spPr>
              <a:xfrm rot="10800000">
                <a:off x="12201015" y="3575056"/>
                <a:ext cx="0" cy="13782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flipH="1">
                <a:off x="11269362" y="5428416"/>
                <a:ext cx="1062683" cy="1082669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14" name="Google Shape;214;p4"/>
              <p:cNvSpPr/>
              <p:nvPr/>
            </p:nvSpPr>
            <p:spPr>
              <a:xfrm rot="8023519">
                <a:off x="11837090" y="4999953"/>
                <a:ext cx="1013254" cy="1079057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5" name="Google Shape;215;p4"/>
              <p:cNvSpPr txBox="1"/>
              <p:nvPr/>
            </p:nvSpPr>
            <p:spPr>
              <a:xfrm rot="-2647526">
                <a:off x="11403858" y="5272049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6" name="Google Shape;216;p4"/>
              <p:cNvSpPr txBox="1"/>
              <p:nvPr/>
            </p:nvSpPr>
            <p:spPr>
              <a:xfrm rot="2651690">
                <a:off x="12519733" y="5688164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7" name="Google Shape;217;p4"/>
              <p:cNvSpPr txBox="1"/>
              <p:nvPr/>
            </p:nvSpPr>
            <p:spPr>
              <a:xfrm>
                <a:off x="12083371" y="5644864"/>
                <a:ext cx="118013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120º</a:t>
                </a:r>
                <a:endParaRPr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2327992" y="499959"/>
            <a:ext cx="117996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 DE BIFASICA</a:t>
            </a:r>
            <a:endParaRPr b="0" sz="6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2541595" y="7239767"/>
            <a:ext cx="1203303" cy="327714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5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5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5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2 *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 = RAIZ( 2 * 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 = RAIZ(2) * RAIZ(VF</a:t>
            </a:r>
            <a:r>
              <a:rPr b="1" baseline="30000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1" y="9632454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RAIZ(2) * VF</a:t>
            </a:r>
            <a:endParaRPr b="1" baseline="30000" sz="7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3731741" y="3286897"/>
            <a:ext cx="1552927" cy="4423719"/>
          </a:xfrm>
          <a:prstGeom prst="leftBracket">
            <a:avLst>
              <a:gd fmla="val 8333" name="adj"/>
            </a:avLst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2327992" y="1544013"/>
            <a:ext cx="11799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TRIGONOMETRÍA</a:t>
            </a:r>
            <a:endParaRPr b="0" sz="28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>
            <a:off x="10757840" y="3499543"/>
            <a:ext cx="2423384" cy="2564738"/>
            <a:chOff x="13728269" y="7285629"/>
            <a:chExt cx="2423384" cy="2564738"/>
          </a:xfrm>
        </p:grpSpPr>
        <p:cxnSp>
          <p:nvCxnSpPr>
            <p:cNvPr id="239" name="Google Shape;239;p5"/>
            <p:cNvCxnSpPr/>
            <p:nvPr/>
          </p:nvCxnSpPr>
          <p:spPr>
            <a:xfrm>
              <a:off x="14825002" y="8687276"/>
              <a:ext cx="1112029" cy="116309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40" name="Google Shape;240;p5"/>
            <p:cNvGrpSpPr/>
            <p:nvPr/>
          </p:nvGrpSpPr>
          <p:grpSpPr>
            <a:xfrm>
              <a:off x="13728269" y="7285629"/>
              <a:ext cx="2423384" cy="2463755"/>
              <a:chOff x="11269362" y="4047330"/>
              <a:chExt cx="2423384" cy="2463755"/>
            </a:xfrm>
          </p:grpSpPr>
          <p:cxnSp>
            <p:nvCxnSpPr>
              <p:cNvPr id="241" name="Google Shape;241;p5"/>
              <p:cNvCxnSpPr/>
              <p:nvPr/>
            </p:nvCxnSpPr>
            <p:spPr>
              <a:xfrm rot="10800000">
                <a:off x="12332044" y="4047330"/>
                <a:ext cx="0" cy="1378138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 flipH="1">
                <a:off x="11269362" y="5428416"/>
                <a:ext cx="1062683" cy="1082669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3" name="Google Shape;243;p5"/>
              <p:cNvSpPr/>
              <p:nvPr/>
            </p:nvSpPr>
            <p:spPr>
              <a:xfrm rot="8023519">
                <a:off x="11837090" y="4999953"/>
                <a:ext cx="1013254" cy="1079057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 rot="-2647526">
                <a:off x="11403858" y="5272049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5" name="Google Shape;245;p5"/>
              <p:cNvSpPr txBox="1"/>
              <p:nvPr/>
            </p:nvSpPr>
            <p:spPr>
              <a:xfrm rot="2651690">
                <a:off x="12519733" y="5688164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6" name="Google Shape;246;p5"/>
              <p:cNvSpPr txBox="1"/>
              <p:nvPr/>
            </p:nvSpPr>
            <p:spPr>
              <a:xfrm>
                <a:off x="12083371" y="5644864"/>
                <a:ext cx="118013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120º</a:t>
                </a:r>
                <a:endParaRPr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3" name="Google Shape;253;p6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254" name="Google Shape;254;p6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501603" y="4501050"/>
              <a:ext cx="7725900" cy="30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CIRCUITO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EN SERIE</a:t>
              </a:r>
              <a:endParaRPr b="1" sz="96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6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6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6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4888709" y="744690"/>
            <a:ext cx="70246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en Serie</a:t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2331544" y="5028846"/>
            <a:ext cx="8081877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VR =   R x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  XL x I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VC =   XC x I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COS</a:t>
            </a:r>
            <a:r>
              <a:rPr b="1"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b="1"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R / Z</a:t>
            </a:r>
            <a:endParaRPr b="1" baseline="30000" sz="9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65" name="Google Shape;265;p7"/>
          <p:cNvGrpSpPr/>
          <p:nvPr/>
        </p:nvGrpSpPr>
        <p:grpSpPr>
          <a:xfrm>
            <a:off x="2331544" y="3459186"/>
            <a:ext cx="12139011" cy="1569660"/>
            <a:chOff x="1354567" y="3632886"/>
            <a:chExt cx="12139011" cy="1569660"/>
          </a:xfrm>
        </p:grpSpPr>
        <p:sp>
          <p:nvSpPr>
            <p:cNvPr id="266" name="Google Shape;266;p7"/>
            <p:cNvSpPr txBox="1"/>
            <p:nvPr/>
          </p:nvSpPr>
          <p:spPr>
            <a:xfrm>
              <a:off x="1354567" y="3632886"/>
              <a:ext cx="1213901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Z =    R</a:t>
              </a:r>
              <a:r>
                <a:rPr b="1" baseline="30000" lang="es-ES" sz="8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2</a:t>
              </a:r>
              <a:r>
                <a:rPr b="1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+ (XL – XC)</a:t>
              </a:r>
              <a:r>
                <a:rPr b="1" baseline="30000" lang="es-ES" sz="96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2</a:t>
              </a:r>
              <a:endParaRPr b="1" baseline="30000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267" name="Google Shape;267;p7"/>
            <p:cNvCxnSpPr/>
            <p:nvPr/>
          </p:nvCxnSpPr>
          <p:spPr>
            <a:xfrm>
              <a:off x="3546390" y="3682308"/>
              <a:ext cx="407772" cy="1248384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 flipH="1" rot="10800000">
              <a:off x="3954162" y="3632886"/>
              <a:ext cx="469557" cy="1253808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4399005" y="3657600"/>
              <a:ext cx="8303740" cy="0"/>
            </a:xfrm>
            <a:prstGeom prst="straightConnector1">
              <a:avLst/>
            </a:prstGeom>
            <a:noFill/>
            <a:ln cap="flat" cmpd="sng" w="127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0" name="Google Shape;270;p7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7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7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/>
          <p:nvPr/>
        </p:nvSpPr>
        <p:spPr>
          <a:xfrm>
            <a:off x="10960248" y="9177751"/>
            <a:ext cx="4166533" cy="1910839"/>
          </a:xfrm>
          <a:prstGeom prst="cloudCallout">
            <a:avLst>
              <a:gd fmla="val -13513" name="adj1"/>
              <a:gd fmla="val -139842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5304728" y="9042711"/>
            <a:ext cx="4166533" cy="1910839"/>
          </a:xfrm>
          <a:prstGeom prst="cloudCallout">
            <a:avLst>
              <a:gd fmla="val -13513" name="adj1"/>
              <a:gd fmla="val -139842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1051341" y="9597880"/>
            <a:ext cx="2488257" cy="1294659"/>
          </a:xfrm>
          <a:prstGeom prst="cloudCallout">
            <a:avLst>
              <a:gd fmla="val -13513" name="adj1"/>
              <a:gd fmla="val -139842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70657" y="3022710"/>
            <a:ext cx="392126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Resistivo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5304728" y="3054125"/>
            <a:ext cx="40815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Inductivo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0841082" y="3000944"/>
            <a:ext cx="462498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Capacitivo</a:t>
            </a:r>
            <a:endParaRPr b="0" sz="7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83" name="Google Shape;283;p8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8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5" name="Google Shape;285;p8"/>
          <p:cNvGrpSpPr/>
          <p:nvPr/>
        </p:nvGrpSpPr>
        <p:grpSpPr>
          <a:xfrm>
            <a:off x="755599" y="5362833"/>
            <a:ext cx="2875830" cy="3064475"/>
            <a:chOff x="1235676" y="4201298"/>
            <a:chExt cx="2875830" cy="3064475"/>
          </a:xfrm>
        </p:grpSpPr>
        <p:cxnSp>
          <p:nvCxnSpPr>
            <p:cNvPr id="286" name="Google Shape;286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8" name="Google Shape;288;p8"/>
          <p:cNvGrpSpPr/>
          <p:nvPr/>
        </p:nvGrpSpPr>
        <p:grpSpPr>
          <a:xfrm>
            <a:off x="5891036" y="5325410"/>
            <a:ext cx="2875830" cy="3064475"/>
            <a:chOff x="1235676" y="4201298"/>
            <a:chExt cx="2875830" cy="3064475"/>
          </a:xfrm>
        </p:grpSpPr>
        <p:cxnSp>
          <p:nvCxnSpPr>
            <p:cNvPr id="289" name="Google Shape;289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1" name="Google Shape;291;p8"/>
          <p:cNvGrpSpPr/>
          <p:nvPr/>
        </p:nvGrpSpPr>
        <p:grpSpPr>
          <a:xfrm>
            <a:off x="10979853" y="5325409"/>
            <a:ext cx="2875830" cy="3064475"/>
            <a:chOff x="1235676" y="4201298"/>
            <a:chExt cx="2875830" cy="3064475"/>
          </a:xfrm>
        </p:grpSpPr>
        <p:cxnSp>
          <p:nvCxnSpPr>
            <p:cNvPr id="292" name="Google Shape;292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cap="flat" cmpd="sng" w="76200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4" name="Google Shape;294;p8"/>
          <p:cNvSpPr txBox="1"/>
          <p:nvPr/>
        </p:nvSpPr>
        <p:spPr>
          <a:xfrm>
            <a:off x="1525447" y="9959545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Fase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5891036" y="9539416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 retrasa 90º respecto a la tensión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1485413" y="9539416"/>
            <a:ext cx="3336324" cy="11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 adelantada 90º respecto a la tensión</a:t>
            </a:r>
            <a:endParaRPr b="1"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2660260" y="816047"/>
            <a:ext cx="979787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Serie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70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98" name="Google Shape;298;p8"/>
          <p:cNvCxnSpPr/>
          <p:nvPr/>
        </p:nvCxnSpPr>
        <p:spPr>
          <a:xfrm>
            <a:off x="755599" y="6895070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8"/>
          <p:cNvCxnSpPr/>
          <p:nvPr/>
        </p:nvCxnSpPr>
        <p:spPr>
          <a:xfrm>
            <a:off x="5891036" y="6857646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8"/>
          <p:cNvCxnSpPr/>
          <p:nvPr/>
        </p:nvCxnSpPr>
        <p:spPr>
          <a:xfrm>
            <a:off x="10988663" y="6837051"/>
            <a:ext cx="1904661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8"/>
          <p:cNvCxnSpPr/>
          <p:nvPr/>
        </p:nvCxnSpPr>
        <p:spPr>
          <a:xfrm>
            <a:off x="2660260" y="6895070"/>
            <a:ext cx="731778" cy="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8"/>
          <p:cNvCxnSpPr/>
          <p:nvPr/>
        </p:nvCxnSpPr>
        <p:spPr>
          <a:xfrm rot="10800000">
            <a:off x="5891036" y="5832389"/>
            <a:ext cx="0" cy="1025257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8"/>
          <p:cNvCxnSpPr/>
          <p:nvPr/>
        </p:nvCxnSpPr>
        <p:spPr>
          <a:xfrm>
            <a:off x="10979853" y="6813417"/>
            <a:ext cx="0" cy="1070194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8"/>
          <p:cNvSpPr txBox="1"/>
          <p:nvPr/>
        </p:nvSpPr>
        <p:spPr>
          <a:xfrm>
            <a:off x="894853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5936374" y="6432872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11024919" y="6471480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b="1" sz="16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11024919" y="6965724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Capacitivo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5978512" y="576024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Inductivo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2644656" y="617583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</a:t>
            </a:r>
            <a:endParaRPr b="1" sz="16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8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8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8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/>
          <p:nvPr/>
        </p:nvSpPr>
        <p:spPr>
          <a:xfrm>
            <a:off x="738581" y="3331374"/>
            <a:ext cx="32496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Impedancias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308097" y="3331374"/>
            <a:ext cx="25330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Tensiones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11161071" y="3540425"/>
            <a:ext cx="24817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b="0" sz="400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20" name="Google Shape;320;p9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9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9"/>
          <p:cNvSpPr txBox="1"/>
          <p:nvPr/>
        </p:nvSpPr>
        <p:spPr>
          <a:xfrm rot="-2506005">
            <a:off x="204932" y="6550738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2660260" y="816047"/>
            <a:ext cx="979787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700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Serie</a:t>
            </a:r>
            <a:endParaRPr b="0" sz="280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24" name="Google Shape;324;p9"/>
          <p:cNvGrpSpPr/>
          <p:nvPr/>
        </p:nvGrpSpPr>
        <p:grpSpPr>
          <a:xfrm>
            <a:off x="806684" y="5652407"/>
            <a:ext cx="2916195" cy="2905667"/>
            <a:chOff x="806684" y="5652407"/>
            <a:chExt cx="2916195" cy="2905667"/>
          </a:xfrm>
        </p:grpSpPr>
        <p:sp>
          <p:nvSpPr>
            <p:cNvPr id="325" name="Google Shape;325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27" name="Google Shape;327;p9"/>
          <p:cNvGrpSpPr/>
          <p:nvPr/>
        </p:nvGrpSpPr>
        <p:grpSpPr>
          <a:xfrm>
            <a:off x="5853965" y="5652407"/>
            <a:ext cx="2916195" cy="2905667"/>
            <a:chOff x="806684" y="5652407"/>
            <a:chExt cx="2916195" cy="2905667"/>
          </a:xfrm>
        </p:grpSpPr>
        <p:sp>
          <p:nvSpPr>
            <p:cNvPr id="328" name="Google Shape;328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30" name="Google Shape;330;p9"/>
          <p:cNvGrpSpPr/>
          <p:nvPr/>
        </p:nvGrpSpPr>
        <p:grpSpPr>
          <a:xfrm>
            <a:off x="10726646" y="5601820"/>
            <a:ext cx="2916195" cy="2905667"/>
            <a:chOff x="806684" y="5652407"/>
            <a:chExt cx="2916195" cy="2905667"/>
          </a:xfrm>
        </p:grpSpPr>
        <p:sp>
          <p:nvSpPr>
            <p:cNvPr id="331" name="Google Shape;331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33" name="Google Shape;333;p9"/>
          <p:cNvSpPr txBox="1"/>
          <p:nvPr/>
        </p:nvSpPr>
        <p:spPr>
          <a:xfrm>
            <a:off x="690671" y="8417722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9"/>
          <p:cNvSpPr txBox="1"/>
          <p:nvPr/>
        </p:nvSpPr>
        <p:spPr>
          <a:xfrm rot="-2506005">
            <a:off x="5335892" y="6486179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 = Z * I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9"/>
          <p:cNvSpPr txBox="1"/>
          <p:nvPr/>
        </p:nvSpPr>
        <p:spPr>
          <a:xfrm rot="-2506005">
            <a:off x="10001038" y="6107020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 = V * I  </a:t>
            </a:r>
            <a:r>
              <a:rPr b="1" lang="es-ES" sz="238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Z * I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</a:t>
            </a:r>
            <a:r>
              <a:rPr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√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* Q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baseline="30000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5293279" y="8507488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V2 = R * I  </a:t>
            </a:r>
            <a:r>
              <a:rPr b="1" lang="es-ES" sz="238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cos</a:t>
            </a:r>
            <a:r>
              <a:rPr b="1" lang="es-E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6507561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1477656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11292175" y="7659515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10261368" y="8558075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 = R * I 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s-ES" sz="238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I * cos</a:t>
            </a:r>
            <a:r>
              <a:rPr b="1" lang="es-E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9"/>
          <p:cNvSpPr txBox="1"/>
          <p:nvPr/>
        </p:nvSpPr>
        <p:spPr>
          <a:xfrm rot="-5400000">
            <a:off x="7875900" y="6647724"/>
            <a:ext cx="2919858" cy="828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V1 = (XL-XC) * 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s-ES" sz="238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sen</a:t>
            </a:r>
            <a:r>
              <a:rPr b="1" lang="es-E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9"/>
          <p:cNvSpPr txBox="1"/>
          <p:nvPr/>
        </p:nvSpPr>
        <p:spPr>
          <a:xfrm rot="-5400000">
            <a:off x="11950975" y="6493181"/>
            <a:ext cx="4482238" cy="828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Q = (QL-QC) * I </a:t>
            </a:r>
            <a:r>
              <a:rPr b="1" baseline="30000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I * sen</a:t>
            </a:r>
            <a:r>
              <a:rPr b="1" lang="es-E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9"/>
          <p:cNvSpPr txBox="1"/>
          <p:nvPr/>
        </p:nvSpPr>
        <p:spPr>
          <a:xfrm rot="-5400000">
            <a:off x="1884875" y="6776702"/>
            <a:ext cx="4482238" cy="458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XL-XC</a:t>
            </a:r>
            <a:endParaRPr b="1" sz="238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9">
            <a:hlinkClick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extrusionOk="0" fill="darkenLess" h="120000" w="12000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9">
            <a:hlinkClick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9">
            <a:hlinkClick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2020-11-13T09:59:09Z</dcterms:created>
  <dc:creator>María Eugenia</dc:creator>
</cp:coreProperties>
</file>