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077CF-45D8-6D4F-A481-2EDE062167D7}" type="datetimeFigureOut">
              <a:rPr kumimoji="1" lang="ja-JP" altLang="en-US" smtClean="0"/>
              <a:t>3/30/16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408D-A933-B04C-9EA2-CC8A0D6CE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3408D-A933-B04C-9EA2-CC8A0D6CED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9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52CB4F-FA80-1048-B5AE-B404E6B3EA0B}" type="datetimeFigureOut">
              <a:rPr kumimoji="1" lang="ja-JP" altLang="en-US" smtClean="0"/>
              <a:t>3/29/16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7BE4D4F-F632-CE4B-ADBA-22D5ADAAE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16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Contraception Use in Connection to GDP and Literacy Rate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81700"/>
            <a:ext cx="6400800" cy="1752600"/>
          </a:xfrm>
        </p:spPr>
        <p:txBody>
          <a:bodyPr/>
          <a:lstStyle/>
          <a:p>
            <a:r>
              <a:rPr kumimoji="1" lang="en-US" altLang="ja-JP" dirty="0" smtClean="0"/>
              <a:t>Lily Orth-Smith</a:t>
            </a:r>
            <a:endParaRPr kumimoji="1" lang="ja-JP" altLang="en-US" dirty="0"/>
          </a:p>
        </p:txBody>
      </p:sp>
      <p:pic>
        <p:nvPicPr>
          <p:cNvPr id="4" name="Picture 3" descr="Screen Shot 2016-03-30 at 2.1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61" y="173094"/>
            <a:ext cx="5480128" cy="38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Variables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GDP (purchasing power parity per capita, in </a:t>
            </a:r>
            <a:r>
              <a:rPr lang="en-US" altLang="ja-JP" dirty="0" smtClean="0"/>
              <a:t>current international dollars)</a:t>
            </a:r>
          </a:p>
          <a:p>
            <a:r>
              <a:rPr kumimoji="1" lang="en-US" altLang="ja-JP" dirty="0" smtClean="0"/>
              <a:t>Literacy rate of men/women ages 15+</a:t>
            </a:r>
          </a:p>
          <a:p>
            <a:r>
              <a:rPr lang="en-US" altLang="ja-JP" dirty="0" smtClean="0"/>
              <a:t>Contraception use of women married or in a union, ages 15-49</a:t>
            </a:r>
          </a:p>
          <a:p>
            <a:pPr lvl="1"/>
            <a:r>
              <a:rPr kumimoji="1" lang="en-US" altLang="ja-JP" dirty="0" smtClean="0"/>
              <a:t>Any contraception method</a:t>
            </a:r>
          </a:p>
          <a:p>
            <a:pPr lvl="1"/>
            <a:r>
              <a:rPr lang="en-US" altLang="ja-JP" dirty="0" smtClean="0"/>
              <a:t>Modern contraception method</a:t>
            </a:r>
          </a:p>
          <a:p>
            <a:pPr lvl="1"/>
            <a:r>
              <a:rPr kumimoji="1" lang="en-US" altLang="ja-JP" dirty="0" smtClean="0"/>
              <a:t>Condom use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28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Reading in 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alibri"/>
                <a:cs typeface="Calibri"/>
              </a:rPr>
              <a:t>The World Bank is ANNOYING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Lots of holes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Different Country Codes</a:t>
            </a:r>
          </a:p>
          <a:p>
            <a:pPr marL="0" indent="0">
              <a:buNone/>
            </a:pPr>
            <a:endParaRPr kumimoji="1" lang="ja-JP" altLang="en-US" dirty="0">
              <a:latin typeface="Calibri"/>
              <a:cs typeface="Calibri"/>
            </a:endParaRPr>
          </a:p>
        </p:txBody>
      </p:sp>
      <p:pic>
        <p:nvPicPr>
          <p:cNvPr id="4" name="Picture 3" descr="Screen Shot 2016-03-30 at 8.0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900"/>
            <a:ext cx="9144000" cy="24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Mean Contraception Use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Method: 48%</a:t>
            </a:r>
          </a:p>
          <a:p>
            <a:r>
              <a:rPr lang="en-US" altLang="ja-JP" dirty="0" smtClean="0"/>
              <a:t>Modern Method: 39%</a:t>
            </a:r>
          </a:p>
          <a:p>
            <a:r>
              <a:rPr kumimoji="1" lang="en-US" altLang="ja-JP" dirty="0" smtClean="0"/>
              <a:t>Condom Use: 6.5%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75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GDP and Contraception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GDP, Any Method: 0.39</a:t>
            </a:r>
          </a:p>
          <a:p>
            <a:r>
              <a:rPr kumimoji="1" lang="en-US" altLang="ja-JP" dirty="0" smtClean="0"/>
              <a:t>GDP, Modern Method: 0.41</a:t>
            </a:r>
          </a:p>
          <a:p>
            <a:r>
              <a:rPr lang="en-US" altLang="ja-JP" dirty="0" smtClean="0"/>
              <a:t>GDP, Condom Use: 0.47</a:t>
            </a:r>
            <a:endParaRPr kumimoji="1" lang="ja-JP" altLang="en-US" dirty="0"/>
          </a:p>
        </p:txBody>
      </p:sp>
      <p:pic>
        <p:nvPicPr>
          <p:cNvPr id="5" name="Picture 4" descr="Screen Shot 2016-03-30 at 8.2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57" y="3732132"/>
            <a:ext cx="4620343" cy="3175868"/>
          </a:xfrm>
          <a:prstGeom prst="rect">
            <a:avLst/>
          </a:prstGeom>
        </p:spPr>
      </p:pic>
      <p:pic>
        <p:nvPicPr>
          <p:cNvPr id="6" name="Picture 5" descr="Screen Shot 2016-03-30 at 8.25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500"/>
            <a:ext cx="4523657" cy="30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Correlation between log(GDP) and Contraception Use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Log(GDP), Any </a:t>
            </a:r>
            <a:r>
              <a:rPr lang="en-US" altLang="ja-JP" dirty="0"/>
              <a:t>M</a:t>
            </a:r>
            <a:r>
              <a:rPr lang="en-US" altLang="ja-JP" dirty="0" smtClean="0"/>
              <a:t>ethod: 0.67</a:t>
            </a:r>
          </a:p>
          <a:p>
            <a:r>
              <a:rPr kumimoji="1" lang="en-US" altLang="ja-JP" dirty="0" smtClean="0"/>
              <a:t>Log(GDP), Modern </a:t>
            </a:r>
            <a:r>
              <a:rPr lang="en-US" altLang="ja-JP" dirty="0"/>
              <a:t>M</a:t>
            </a:r>
            <a:r>
              <a:rPr kumimoji="1" lang="en-US" altLang="ja-JP" dirty="0" smtClean="0"/>
              <a:t>ethod: 0.62</a:t>
            </a:r>
          </a:p>
          <a:p>
            <a:r>
              <a:rPr lang="en-US" altLang="ja-JP" dirty="0" smtClean="0"/>
              <a:t>Log(GPD), Condom </a:t>
            </a:r>
            <a:r>
              <a:rPr lang="en-US" altLang="ja-JP" dirty="0"/>
              <a:t>U</a:t>
            </a:r>
            <a:r>
              <a:rPr lang="en-US" altLang="ja-JP" dirty="0" smtClean="0"/>
              <a:t>se: 0.57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GDP, Any Method: 0.39</a:t>
            </a: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GDP, Modern Method: 0.41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GDP, Condom Use: 0.47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4594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Correlation between Literacy Rate and Contraception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Literacy rate (women), </a:t>
            </a:r>
            <a:r>
              <a:rPr lang="en-US" altLang="ja-JP" sz="2800" dirty="0"/>
              <a:t>A</a:t>
            </a:r>
            <a:r>
              <a:rPr kumimoji="1" lang="en-US" altLang="ja-JP" sz="2800" dirty="0" smtClean="0"/>
              <a:t>ny </a:t>
            </a:r>
            <a:r>
              <a:rPr lang="en-US" altLang="ja-JP" sz="2800" dirty="0"/>
              <a:t>M</a:t>
            </a:r>
            <a:r>
              <a:rPr kumimoji="1" lang="en-US" altLang="ja-JP" sz="2800" dirty="0" smtClean="0"/>
              <a:t>ethod: 0.75</a:t>
            </a:r>
          </a:p>
          <a:p>
            <a:r>
              <a:rPr lang="en-US" altLang="ja-JP" sz="2800" dirty="0"/>
              <a:t>Literacy rate (women), </a:t>
            </a:r>
            <a:r>
              <a:rPr lang="en-US" altLang="ja-JP" sz="2800" dirty="0" smtClean="0"/>
              <a:t>Modern </a:t>
            </a:r>
            <a:r>
              <a:rPr lang="en-US" altLang="ja-JP" sz="2800" dirty="0" smtClean="0"/>
              <a:t>M</a:t>
            </a:r>
            <a:r>
              <a:rPr lang="en-US" altLang="ja-JP" sz="2800" dirty="0"/>
              <a:t>ethod: </a:t>
            </a:r>
            <a:r>
              <a:rPr lang="en-US" altLang="ja-JP" sz="2800" dirty="0" smtClean="0"/>
              <a:t>0.70</a:t>
            </a:r>
          </a:p>
          <a:p>
            <a:r>
              <a:rPr lang="en-US" altLang="ja-JP" sz="2800" dirty="0"/>
              <a:t>Literacy rate (women), </a:t>
            </a:r>
            <a:r>
              <a:rPr lang="en-US" altLang="ja-JP" sz="2800" dirty="0" smtClean="0"/>
              <a:t>Condom: </a:t>
            </a:r>
            <a:r>
              <a:rPr lang="en-US" altLang="ja-JP" sz="2800" dirty="0" smtClean="0"/>
              <a:t>0.46</a:t>
            </a:r>
            <a:endParaRPr lang="en-US" altLang="ja-JP" sz="28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3" descr="Screen Shot 2016-03-30 at 9.0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88315"/>
            <a:ext cx="4550153" cy="3039808"/>
          </a:xfrm>
          <a:prstGeom prst="rect">
            <a:avLst/>
          </a:prstGeom>
        </p:spPr>
      </p:pic>
      <p:pic>
        <p:nvPicPr>
          <p:cNvPr id="5" name="Picture 4" descr="Screen Shot 2016-03-30 at 9.0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98" y="3488315"/>
            <a:ext cx="4536302" cy="31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</a:t>
            </a:r>
            <a:r>
              <a:rPr lang="en-US" altLang="ja-JP" dirty="0" smtClean="0"/>
              <a:t>Investigations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Use of contraception for unmarried women</a:t>
            </a:r>
          </a:p>
          <a:p>
            <a:r>
              <a:rPr lang="en-US" altLang="ja-JP" dirty="0" smtClean="0"/>
              <a:t>Birthrate</a:t>
            </a:r>
          </a:p>
          <a:p>
            <a:r>
              <a:rPr kumimoji="1" lang="en-US" altLang="ja-JP" dirty="0" smtClean="0"/>
              <a:t>GII (Gender </a:t>
            </a:r>
            <a:r>
              <a:rPr lang="en-US" altLang="ja-JP" dirty="0" smtClean="0"/>
              <a:t>Inequality Index)</a:t>
            </a:r>
          </a:p>
          <a:p>
            <a:r>
              <a:rPr lang="en-US" altLang="ja-JP" dirty="0" smtClean="0"/>
              <a:t>Female graduation rate</a:t>
            </a:r>
          </a:p>
          <a:p>
            <a:r>
              <a:rPr kumimoji="1" lang="en-US" altLang="ja-JP" dirty="0" err="1" smtClean="0"/>
              <a:t>Intersectionality</a:t>
            </a:r>
            <a:r>
              <a:rPr kumimoji="1" lang="en-US" altLang="ja-JP" dirty="0" smtClean="0"/>
              <a:t>: class, race, location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6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Works Cited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altLang="ja-JP" dirty="0"/>
              <a:t> Works Cited</a:t>
            </a:r>
          </a:p>
          <a:p>
            <a:pPr marL="0" indent="0">
              <a:buNone/>
            </a:pPr>
            <a:r>
              <a:rPr lang="en-US" altLang="ja-JP" dirty="0"/>
              <a:t>"Adult Literacy Rate, Population 15+ Years, Female (%)" World Development Indicators. The World Bank </a:t>
            </a:r>
            <a:r>
              <a:rPr lang="en-US" altLang="ja-JP" dirty="0" smtClean="0"/>
              <a:t>Group</a:t>
            </a:r>
            <a:r>
              <a:rPr lang="en-US" altLang="ja-JP" dirty="0"/>
              <a:t>, </a:t>
            </a:r>
            <a:r>
              <a:rPr lang="en-US" altLang="ja-JP" dirty="0" err="1"/>
              <a:t>n.d.</a:t>
            </a:r>
            <a:r>
              <a:rPr lang="en-US" altLang="ja-JP" dirty="0"/>
              <a:t> Web. 29 Mar. 2016.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"Adult Literacy Rate, Population 15+ Years, Male (%)" World Development Indicators. The World Bank </a:t>
            </a:r>
            <a:r>
              <a:rPr lang="en-US" altLang="ja-JP" dirty="0" smtClean="0"/>
              <a:t>Group</a:t>
            </a:r>
            <a:r>
              <a:rPr lang="en-US" altLang="ja-JP" dirty="0"/>
              <a:t>, </a:t>
            </a:r>
            <a:r>
              <a:rPr lang="en-US" altLang="ja-JP" dirty="0" err="1"/>
              <a:t>n.d.</a:t>
            </a:r>
            <a:r>
              <a:rPr lang="en-US" altLang="ja-JP" dirty="0"/>
              <a:t> Web. 29 Mar. 2016.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"Condom Use in the Real World." </a:t>
            </a:r>
            <a:r>
              <a:rPr lang="en-US" altLang="ja-JP" dirty="0" err="1"/>
              <a:t>NAMAidsmap</a:t>
            </a:r>
            <a:r>
              <a:rPr lang="en-US" altLang="ja-JP" dirty="0"/>
              <a:t>. NAM Publications, </a:t>
            </a:r>
            <a:r>
              <a:rPr lang="en-US" altLang="ja-JP" dirty="0" err="1"/>
              <a:t>n.d.</a:t>
            </a:r>
            <a:r>
              <a:rPr lang="en-US" altLang="ja-JP" dirty="0"/>
              <a:t> Web. 28 Mar. 2016</a:t>
            </a:r>
            <a:r>
              <a:rPr lang="en-US" altLang="ja-JP" dirty="0" smtClean="0"/>
              <a:t>. "</a:t>
            </a:r>
            <a:r>
              <a:rPr lang="en-US" altLang="ja-JP" dirty="0"/>
              <a:t>GDP per Capita, PPP (current International $)." World Development Indicators. The World Bank </a:t>
            </a:r>
            <a:r>
              <a:rPr lang="en-US" altLang="ja-JP" dirty="0" smtClean="0"/>
              <a:t>Group</a:t>
            </a:r>
            <a:r>
              <a:rPr lang="en-US" altLang="ja-JP" dirty="0"/>
              <a:t>, </a:t>
            </a:r>
            <a:r>
              <a:rPr lang="en-US" altLang="ja-JP" dirty="0" err="1"/>
              <a:t>n.d.</a:t>
            </a:r>
            <a:r>
              <a:rPr lang="en-US" altLang="ja-JP" dirty="0"/>
              <a:t> Web. 29 Mar. 2016.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Openmundi</a:t>
            </a:r>
            <a:r>
              <a:rPr lang="en-US" altLang="ja-JP" dirty="0"/>
              <a:t>. World. </a:t>
            </a:r>
            <a:r>
              <a:rPr lang="en-US" altLang="ja-JP" dirty="0" err="1"/>
              <a:t>N.p</a:t>
            </a:r>
            <a:r>
              <a:rPr lang="en-US" altLang="ja-JP" dirty="0"/>
              <a:t>.: </a:t>
            </a:r>
            <a:r>
              <a:rPr lang="en-US" altLang="ja-JP" dirty="0" err="1"/>
              <a:t>GitHub</a:t>
            </a:r>
            <a:r>
              <a:rPr lang="en-US" altLang="ja-JP" dirty="0"/>
              <a:t>, Inc., </a:t>
            </a:r>
            <a:r>
              <a:rPr lang="en-US" altLang="ja-JP" dirty="0" err="1"/>
              <a:t>n.d.</a:t>
            </a:r>
            <a:r>
              <a:rPr lang="en-US" altLang="ja-JP" dirty="0"/>
              <a:t> CSV. 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openmundi</a:t>
            </a:r>
            <a:r>
              <a:rPr lang="en-US" altLang="ja-JP" dirty="0"/>
              <a:t>/</a:t>
            </a:r>
            <a:r>
              <a:rPr lang="en-US" altLang="ja-JP" dirty="0" err="1"/>
              <a:t>world.csv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United Nations, Department of Economic and Social Affairs,  Population Division (2015).  2015 Update </a:t>
            </a:r>
            <a:r>
              <a:rPr lang="en-US" altLang="ja-JP" dirty="0" smtClean="0"/>
              <a:t>for </a:t>
            </a:r>
            <a:r>
              <a:rPr lang="en-US" altLang="ja-JP" dirty="0"/>
              <a:t>the MDG Database: Contraceptive Prevalence (POP/DB/CP/A/MDG2015).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1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2886</TotalTime>
  <Words>413</Words>
  <Application>Microsoft Macintosh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Contraception Use in Connection to GDP and Literacy Rate</vt:lpstr>
      <vt:lpstr>Variables</vt:lpstr>
      <vt:lpstr>Reading in Data</vt:lpstr>
      <vt:lpstr>Mean Contraception Use</vt:lpstr>
      <vt:lpstr>GDP and Contraception</vt:lpstr>
      <vt:lpstr>Correlation between log(GDP) and Contraception Use</vt:lpstr>
      <vt:lpstr>Correlation between Literacy Rate and Contraception</vt:lpstr>
      <vt:lpstr>Future Investigations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Contraception Usage in Connection to GDP and Literacy Rate</dc:title>
  <dc:creator>Lily</dc:creator>
  <cp:lastModifiedBy>Lily</cp:lastModifiedBy>
  <cp:revision>14</cp:revision>
  <dcterms:created xsi:type="dcterms:W3CDTF">2016-03-29T21:49:10Z</dcterms:created>
  <dcterms:modified xsi:type="dcterms:W3CDTF">2016-03-31T21:55:21Z</dcterms:modified>
</cp:coreProperties>
</file>