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67" r:id="rId3"/>
    <p:sldId id="269" r:id="rId4"/>
    <p:sldId id="261" r:id="rId5"/>
    <p:sldId id="259" r:id="rId6"/>
    <p:sldId id="264" r:id="rId7"/>
    <p:sldId id="257" r:id="rId8"/>
    <p:sldId id="270" r:id="rId9"/>
    <p:sldId id="271" r:id="rId10"/>
    <p:sldId id="283" r:id="rId11"/>
    <p:sldId id="272" r:id="rId12"/>
    <p:sldId id="284" r:id="rId13"/>
    <p:sldId id="263" r:id="rId14"/>
    <p:sldId id="276" r:id="rId15"/>
    <p:sldId id="260" r:id="rId16"/>
    <p:sldId id="281" r:id="rId17"/>
    <p:sldId id="288" r:id="rId18"/>
    <p:sldId id="289" r:id="rId19"/>
    <p:sldId id="287" r:id="rId20"/>
    <p:sldId id="265" r:id="rId21"/>
    <p:sldId id="278" r:id="rId22"/>
    <p:sldId id="279" r:id="rId23"/>
    <p:sldId id="280" r:id="rId24"/>
    <p:sldId id="285" r:id="rId25"/>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snapToObjects="1">
      <p:cViewPr>
        <p:scale>
          <a:sx n="100" d="100"/>
          <a:sy n="100" d="100"/>
        </p:scale>
        <p:origin x="4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92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62388" y="0"/>
            <a:ext cx="2955925" cy="496888"/>
          </a:xfrm>
          <a:prstGeom prst="rect">
            <a:avLst/>
          </a:prstGeom>
        </p:spPr>
        <p:txBody>
          <a:bodyPr vert="horz" lIns="91440" tIns="45720" rIns="91440" bIns="45720" rtlCol="0"/>
          <a:lstStyle>
            <a:lvl1pPr algn="r">
              <a:defRPr sz="1200"/>
            </a:lvl1pPr>
          </a:lstStyle>
          <a:p>
            <a:fld id="{11AEB685-3FC1-481C-8EDE-815778DF91A0}" type="datetimeFigureOut">
              <a:rPr lang="en-US" smtClean="0"/>
              <a:t>2/8/17</a:t>
            </a:fld>
            <a:endParaRPr lang="en-US"/>
          </a:p>
        </p:txBody>
      </p:sp>
      <p:sp>
        <p:nvSpPr>
          <p:cNvPr id="4" name="Footer Placeholder 3"/>
          <p:cNvSpPr>
            <a:spLocks noGrp="1"/>
          </p:cNvSpPr>
          <p:nvPr>
            <p:ph type="ftr" sz="quarter" idx="2"/>
          </p:nvPr>
        </p:nvSpPr>
        <p:spPr>
          <a:xfrm>
            <a:off x="0" y="9421813"/>
            <a:ext cx="2955925"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62388" y="9421813"/>
            <a:ext cx="2955925" cy="496887"/>
          </a:xfrm>
          <a:prstGeom prst="rect">
            <a:avLst/>
          </a:prstGeom>
        </p:spPr>
        <p:txBody>
          <a:bodyPr vert="horz" lIns="91440" tIns="45720" rIns="91440" bIns="45720" rtlCol="0" anchor="b"/>
          <a:lstStyle>
            <a:lvl1pPr algn="r">
              <a:defRPr sz="1200"/>
            </a:lvl1pPr>
          </a:lstStyle>
          <a:p>
            <a:fld id="{00003374-8B6D-486C-A7E3-9254EF5AAF59}" type="slidenum">
              <a:rPr lang="en-US" smtClean="0"/>
              <a:t>‹#›</a:t>
            </a:fld>
            <a:endParaRPr lang="en-US"/>
          </a:p>
        </p:txBody>
      </p:sp>
    </p:spTree>
    <p:extLst>
      <p:ext uri="{BB962C8B-B14F-4D97-AF65-F5344CB8AC3E}">
        <p14:creationId xmlns:p14="http://schemas.microsoft.com/office/powerpoint/2010/main" val="3799239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92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62388" y="0"/>
            <a:ext cx="2955925" cy="496888"/>
          </a:xfrm>
          <a:prstGeom prst="rect">
            <a:avLst/>
          </a:prstGeom>
        </p:spPr>
        <p:txBody>
          <a:bodyPr vert="horz" lIns="91440" tIns="45720" rIns="91440" bIns="45720" rtlCol="0"/>
          <a:lstStyle>
            <a:lvl1pPr algn="r">
              <a:defRPr sz="1200"/>
            </a:lvl1pPr>
          </a:lstStyle>
          <a:p>
            <a:fld id="{C4FA2980-E81D-6B4B-B277-792DE74568CD}" type="datetimeFigureOut">
              <a:rPr lang="en-US" smtClean="0"/>
              <a:t>2/8/17</a:t>
            </a:fld>
            <a:endParaRPr lang="en-US"/>
          </a:p>
        </p:txBody>
      </p:sp>
      <p:sp>
        <p:nvSpPr>
          <p:cNvPr id="4" name="Slide Image Placeholder 3"/>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2625" y="4773613"/>
            <a:ext cx="5454650" cy="39052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55925"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62388" y="9421813"/>
            <a:ext cx="2955925" cy="496887"/>
          </a:xfrm>
          <a:prstGeom prst="rect">
            <a:avLst/>
          </a:prstGeom>
        </p:spPr>
        <p:txBody>
          <a:bodyPr vert="horz" lIns="91440" tIns="45720" rIns="91440" bIns="45720" rtlCol="0" anchor="b"/>
          <a:lstStyle>
            <a:lvl1pPr algn="r">
              <a:defRPr sz="1200"/>
            </a:lvl1pPr>
          </a:lstStyle>
          <a:p>
            <a:fld id="{DFAB3FE3-1EAD-4644-946D-A7744635A7DF}" type="slidenum">
              <a:rPr lang="en-US" smtClean="0"/>
              <a:t>‹#›</a:t>
            </a:fld>
            <a:endParaRPr lang="en-US"/>
          </a:p>
        </p:txBody>
      </p:sp>
    </p:spTree>
    <p:extLst>
      <p:ext uri="{BB962C8B-B14F-4D97-AF65-F5344CB8AC3E}">
        <p14:creationId xmlns:p14="http://schemas.microsoft.com/office/powerpoint/2010/main" val="131406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E1D78-A1FC-B843-8C52-12310A55A3F6}"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29698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E1D78-A1FC-B843-8C52-12310A55A3F6}"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90628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E1D78-A1FC-B843-8C52-12310A55A3F6}"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95492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E1D78-A1FC-B843-8C52-12310A55A3F6}"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48273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E1D78-A1FC-B843-8C52-12310A55A3F6}"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9325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E1D78-A1FC-B843-8C52-12310A55A3F6}"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63687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E1D78-A1FC-B843-8C52-12310A55A3F6}"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71680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E1D78-A1FC-B843-8C52-12310A55A3F6}"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81874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E1D78-A1FC-B843-8C52-12310A55A3F6}"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8031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E1D78-A1FC-B843-8C52-12310A55A3F6}"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31865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E1D78-A1FC-B843-8C52-12310A55A3F6}"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5A49D-E6CB-1B46-B376-680641B355D5}" type="slidenum">
              <a:rPr lang="en-US" smtClean="0"/>
              <a:t>‹#›</a:t>
            </a:fld>
            <a:endParaRPr lang="en-US"/>
          </a:p>
        </p:txBody>
      </p:sp>
    </p:spTree>
    <p:extLst>
      <p:ext uri="{BB962C8B-B14F-4D97-AF65-F5344CB8AC3E}">
        <p14:creationId xmlns:p14="http://schemas.microsoft.com/office/powerpoint/2010/main" val="198398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E1D78-A1FC-B843-8C52-12310A55A3F6}" type="datetimeFigureOut">
              <a:rPr lang="en-US" smtClean="0"/>
              <a:t>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5A49D-E6CB-1B46-B376-680641B355D5}" type="slidenum">
              <a:rPr lang="en-US" smtClean="0"/>
              <a:t>‹#›</a:t>
            </a:fld>
            <a:endParaRPr lang="en-US"/>
          </a:p>
        </p:txBody>
      </p:sp>
    </p:spTree>
    <p:extLst>
      <p:ext uri="{BB962C8B-B14F-4D97-AF65-F5344CB8AC3E}">
        <p14:creationId xmlns:p14="http://schemas.microsoft.com/office/powerpoint/2010/main" val="88043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Access Governance</a:t>
            </a:r>
            <a:endParaRPr lang="en-US" dirty="0"/>
          </a:p>
        </p:txBody>
      </p:sp>
      <p:sp>
        <p:nvSpPr>
          <p:cNvPr id="3" name="Subtitle 2"/>
          <p:cNvSpPr>
            <a:spLocks noGrp="1"/>
          </p:cNvSpPr>
          <p:nvPr>
            <p:ph type="subTitle" idx="1"/>
          </p:nvPr>
        </p:nvSpPr>
        <p:spPr/>
        <p:txBody>
          <a:bodyPr/>
          <a:lstStyle/>
          <a:p>
            <a:r>
              <a:rPr lang="en-US" dirty="0" smtClean="0"/>
              <a:t>Cognitive Enterprise Data Lake</a:t>
            </a:r>
            <a:endParaRPr lang="en-US" dirty="0"/>
          </a:p>
        </p:txBody>
      </p:sp>
    </p:spTree>
    <p:extLst>
      <p:ext uri="{BB962C8B-B14F-4D97-AF65-F5344CB8AC3E}">
        <p14:creationId xmlns:p14="http://schemas.microsoft.com/office/powerpoint/2010/main" val="2123908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032"/>
          </a:xfrm>
        </p:spPr>
        <p:txBody>
          <a:bodyPr>
            <a:normAutofit fontScale="90000"/>
          </a:bodyPr>
          <a:lstStyle/>
          <a:p>
            <a:r>
              <a:rPr lang="en-US" dirty="0"/>
              <a:t>Outbound Access Control Scenarios</a:t>
            </a:r>
          </a:p>
        </p:txBody>
      </p:sp>
      <p:graphicFrame>
        <p:nvGraphicFramePr>
          <p:cNvPr id="3" name="Table 2"/>
          <p:cNvGraphicFramePr>
            <a:graphicFrameLocks noGrp="1"/>
          </p:cNvGraphicFramePr>
          <p:nvPr>
            <p:extLst>
              <p:ext uri="{D42A27DB-BD31-4B8C-83A1-F6EECF244321}">
                <p14:modId xmlns:p14="http://schemas.microsoft.com/office/powerpoint/2010/main" val="2391746021"/>
              </p:ext>
            </p:extLst>
          </p:nvPr>
        </p:nvGraphicFramePr>
        <p:xfrm>
          <a:off x="401982" y="1064222"/>
          <a:ext cx="11485220" cy="4876800"/>
        </p:xfrm>
        <a:graphic>
          <a:graphicData uri="http://schemas.openxmlformats.org/drawingml/2006/table">
            <a:tbl>
              <a:tblPr firstRow="1" bandRow="1">
                <a:tableStyleId>{5C22544A-7EE6-4342-B048-85BDC9FD1C3A}</a:tableStyleId>
              </a:tblPr>
              <a:tblGrid>
                <a:gridCol w="2297044"/>
                <a:gridCol w="2297044"/>
                <a:gridCol w="2297044"/>
                <a:gridCol w="2297044"/>
                <a:gridCol w="2297044"/>
              </a:tblGrid>
              <a:tr h="370840">
                <a:tc>
                  <a:txBody>
                    <a:bodyPr/>
                    <a:lstStyle/>
                    <a:p>
                      <a:pPr algn="ctr"/>
                      <a:r>
                        <a:rPr lang="en-US" sz="1400" dirty="0" smtClean="0"/>
                        <a:t>New Consumer</a:t>
                      </a:r>
                      <a:endParaRPr lang="en-US" sz="1400" dirty="0"/>
                    </a:p>
                  </a:txBody>
                  <a:tcPr/>
                </a:tc>
                <a:tc>
                  <a:txBody>
                    <a:bodyPr/>
                    <a:lstStyle/>
                    <a:p>
                      <a:pPr algn="ctr"/>
                      <a:r>
                        <a:rPr lang="en-US" sz="1400" dirty="0" smtClean="0"/>
                        <a:t>Existing</a:t>
                      </a:r>
                      <a:r>
                        <a:rPr lang="en-US" sz="1400" baseline="0" dirty="0" smtClean="0"/>
                        <a:t> consumer, new source</a:t>
                      </a:r>
                      <a:endParaRPr lang="en-US" sz="1400" dirty="0"/>
                    </a:p>
                  </a:txBody>
                  <a:tcPr/>
                </a:tc>
                <a:tc>
                  <a:txBody>
                    <a:bodyPr/>
                    <a:lstStyle/>
                    <a:p>
                      <a:pPr algn="ctr"/>
                      <a:r>
                        <a:rPr lang="en-US" sz="1400" dirty="0" smtClean="0"/>
                        <a:t>Co-creator</a:t>
                      </a:r>
                      <a:endParaRPr lang="en-US" sz="1400" dirty="0"/>
                    </a:p>
                  </a:txBody>
                  <a:tcPr/>
                </a:tc>
                <a:tc>
                  <a:txBody>
                    <a:bodyPr/>
                    <a:lstStyle/>
                    <a:p>
                      <a:pPr algn="ctr"/>
                      <a:r>
                        <a:rPr lang="en-US" sz="1400" dirty="0" smtClean="0"/>
                        <a:t>CDO Developer</a:t>
                      </a:r>
                      <a:endParaRPr lang="en-US" sz="1400" dirty="0"/>
                    </a:p>
                  </a:txBody>
                  <a:tcPr/>
                </a:tc>
                <a:tc>
                  <a:txBody>
                    <a:bodyPr/>
                    <a:lstStyle/>
                    <a:p>
                      <a:pPr algn="ctr"/>
                      <a:r>
                        <a:rPr lang="en-US" sz="1400" dirty="0" smtClean="0"/>
                        <a:t>Derived Data (Producer)</a:t>
                      </a:r>
                      <a:endParaRPr lang="en-US" sz="1400" dirty="0"/>
                    </a:p>
                  </a:txBody>
                  <a:tcPr/>
                </a:tc>
              </a:tr>
              <a:tr h="370840">
                <a:tc>
                  <a:txBody>
                    <a:bodyPr/>
                    <a:lstStyle/>
                    <a:p>
                      <a:pPr marL="285750" lvl="0" indent="-285750">
                        <a:buFont typeface="Arial" charset="0"/>
                        <a:buChar char="•"/>
                      </a:pPr>
                      <a:r>
                        <a:rPr lang="en-US" sz="1400" dirty="0" smtClean="0"/>
                        <a:t>Consumer requests and is granted access to the CEDP</a:t>
                      </a:r>
                    </a:p>
                    <a:p>
                      <a:pPr marL="285750" lvl="0" indent="-285750">
                        <a:buFont typeface="Arial" charset="0"/>
                        <a:buChar char="•"/>
                      </a:pPr>
                      <a:r>
                        <a:rPr lang="en-US" sz="1400" dirty="0" smtClean="0"/>
                        <a:t>Consumer gets individual schema and HDFS folder</a:t>
                      </a:r>
                    </a:p>
                    <a:p>
                      <a:pPr marL="285750" lvl="0" indent="-285750">
                        <a:buFont typeface="Arial" charset="0"/>
                        <a:buChar char="•"/>
                      </a:pPr>
                      <a:r>
                        <a:rPr lang="en-US" sz="1400" dirty="0" smtClean="0"/>
                        <a:t>Consumer requests and is granted access to the IGC (catalog)</a:t>
                      </a:r>
                    </a:p>
                  </a:txBody>
                  <a:tcPr/>
                </a:tc>
                <a:tc>
                  <a:txBody>
                    <a:bodyPr/>
                    <a:lstStyle/>
                    <a:p>
                      <a:pPr marL="285750" indent="-285750">
                        <a:buFont typeface="Arial" charset="0"/>
                        <a:buChar char="•"/>
                      </a:pPr>
                      <a:r>
                        <a:rPr lang="en-US" sz="1400" dirty="0" smtClean="0"/>
                        <a:t>Access to CEDP has already been granted to consumer based on previous scenario</a:t>
                      </a:r>
                    </a:p>
                    <a:p>
                      <a:pPr marL="285750" indent="-285750">
                        <a:buFont typeface="Arial" charset="0"/>
                        <a:buChar char="•"/>
                      </a:pPr>
                      <a:r>
                        <a:rPr lang="en-US" sz="1400" dirty="0" smtClean="0"/>
                        <a:t>Consumer browses catalog and identifies new data source</a:t>
                      </a:r>
                    </a:p>
                    <a:p>
                      <a:pPr marL="285750" indent="-285750">
                        <a:buFont typeface="Arial" charset="0"/>
                        <a:buChar char="•"/>
                      </a:pPr>
                      <a:r>
                        <a:rPr lang="en-US" sz="1400" dirty="0" smtClean="0"/>
                        <a:t>Consumer requests and is granted access to the data source outside of </a:t>
                      </a:r>
                      <a:r>
                        <a:rPr lang="en-US" sz="1400" dirty="0" err="1" smtClean="0"/>
                        <a:t>CoEDL</a:t>
                      </a:r>
                      <a:endParaRPr lang="en-US" sz="1400" dirty="0" smtClean="0"/>
                    </a:p>
                    <a:p>
                      <a:pPr marL="285750" indent="-285750">
                        <a:buFont typeface="Arial" charset="0"/>
                        <a:buChar char="•"/>
                      </a:pPr>
                      <a:r>
                        <a:rPr lang="en-US" sz="1400" dirty="0" smtClean="0"/>
                        <a:t>Data producer adds consumer to appropriate </a:t>
                      </a:r>
                      <a:r>
                        <a:rPr lang="en-US" sz="1400" dirty="0" err="1" smtClean="0"/>
                        <a:t>Bluegroup</a:t>
                      </a:r>
                      <a:endParaRPr lang="en-US" sz="1400" dirty="0" smtClean="0"/>
                    </a:p>
                    <a:p>
                      <a:pPr marL="285750" indent="-285750">
                        <a:buFont typeface="Arial" charset="0"/>
                        <a:buChar char="•"/>
                      </a:pPr>
                      <a:r>
                        <a:rPr lang="en-US" sz="1400" dirty="0" err="1" smtClean="0"/>
                        <a:t>Bluegroup</a:t>
                      </a:r>
                      <a:r>
                        <a:rPr lang="en-US" sz="1400" dirty="0" smtClean="0"/>
                        <a:t> is synced to associated schema in </a:t>
                      </a:r>
                      <a:r>
                        <a:rPr lang="en-US" sz="1400" dirty="0" err="1" smtClean="0"/>
                        <a:t>CoEDL</a:t>
                      </a:r>
                      <a:endParaRPr lang="en-US" sz="1400" dirty="0" smtClean="0"/>
                    </a:p>
                    <a:p>
                      <a:pPr marL="285750" indent="-285750">
                        <a:buFont typeface="Arial" charset="0"/>
                        <a:buChar char="•"/>
                      </a:pPr>
                      <a:r>
                        <a:rPr lang="en-US" sz="1400" dirty="0" smtClean="0"/>
                        <a:t>Access to the new data is available to consumer</a:t>
                      </a:r>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smtClean="0"/>
                        <a:t>Co-creator signs DOU for access to the </a:t>
                      </a:r>
                      <a:r>
                        <a:rPr lang="en-US" sz="1400" dirty="0" err="1" smtClean="0"/>
                        <a:t>CoEDL</a:t>
                      </a:r>
                      <a:r>
                        <a:rPr lang="en-US" sz="1400" dirty="0" smtClean="0"/>
                        <a:t> </a:t>
                      </a:r>
                    </a:p>
                    <a:p>
                      <a:pPr marL="285750" indent="-285750">
                        <a:buFont typeface="Arial" charset="0"/>
                        <a:buChar char="•"/>
                      </a:pPr>
                      <a:r>
                        <a:rPr lang="en-US" sz="1400" dirty="0" smtClean="0"/>
                        <a:t>Email request is sent to CDO</a:t>
                      </a:r>
                    </a:p>
                    <a:p>
                      <a:pPr marL="285750" indent="-285750">
                        <a:buFont typeface="Arial" charset="0"/>
                        <a:buChar char="•"/>
                      </a:pPr>
                      <a:r>
                        <a:rPr lang="en-US" sz="1400" dirty="0" smtClean="0"/>
                        <a:t>Co-creator is added to the co-creator </a:t>
                      </a:r>
                      <a:r>
                        <a:rPr lang="en-US" sz="1400" dirty="0" err="1" smtClean="0"/>
                        <a:t>Bluegroup</a:t>
                      </a:r>
                      <a:endParaRPr lang="en-US" sz="1400" dirty="0" smtClean="0"/>
                    </a:p>
                    <a:p>
                      <a:pPr marL="285750" indent="-285750">
                        <a:buFont typeface="Arial" charset="0"/>
                        <a:buChar char="•"/>
                      </a:pPr>
                      <a:r>
                        <a:rPr lang="en-US" sz="1400" dirty="0" smtClean="0"/>
                        <a:t>Co-creator schema and HDFS folder are created</a:t>
                      </a:r>
                    </a:p>
                    <a:p>
                      <a:pPr marL="285750" indent="-285750">
                        <a:buFont typeface="Arial" charset="0"/>
                        <a:buChar char="•"/>
                      </a:pPr>
                      <a:r>
                        <a:rPr lang="en-US" sz="1400" dirty="0" smtClean="0"/>
                        <a:t>Access to all the data in the </a:t>
                      </a:r>
                      <a:r>
                        <a:rPr lang="en-US" sz="1400" dirty="0" err="1" smtClean="0"/>
                        <a:t>CoEDL</a:t>
                      </a:r>
                      <a:r>
                        <a:rPr lang="en-US" sz="1400" dirty="0" smtClean="0"/>
                        <a:t> is available to co-creator</a:t>
                      </a:r>
                    </a:p>
                    <a:p>
                      <a:endParaRPr lang="en-US" sz="1400" dirty="0"/>
                    </a:p>
                  </a:txBody>
                  <a:tcPr/>
                </a:tc>
                <a:tc>
                  <a:txBody>
                    <a:bodyPr/>
                    <a:lstStyle/>
                    <a:p>
                      <a:pPr marL="285750" indent="-285750">
                        <a:buFont typeface="Arial" charset="0"/>
                        <a:buChar char="•"/>
                      </a:pPr>
                      <a:r>
                        <a:rPr lang="en-US" sz="1400" dirty="0" smtClean="0"/>
                        <a:t>Email request is sent to CDO</a:t>
                      </a:r>
                    </a:p>
                    <a:p>
                      <a:pPr marL="285750" indent="-285750">
                        <a:buFont typeface="Arial" charset="0"/>
                        <a:buChar char="•"/>
                      </a:pPr>
                      <a:r>
                        <a:rPr lang="en-US" sz="1400" dirty="0" smtClean="0"/>
                        <a:t>Developer is added to the developer </a:t>
                      </a:r>
                      <a:r>
                        <a:rPr lang="en-US" sz="1400" dirty="0" err="1" smtClean="0"/>
                        <a:t>Bluegroup</a:t>
                      </a:r>
                      <a:endParaRPr lang="en-US" sz="1400" dirty="0" smtClean="0"/>
                    </a:p>
                    <a:p>
                      <a:pPr marL="285750" indent="-285750">
                        <a:buFont typeface="Arial" charset="0"/>
                        <a:buChar char="•"/>
                      </a:pPr>
                      <a:r>
                        <a:rPr lang="en-US" sz="1400" dirty="0" smtClean="0"/>
                        <a:t>Developer schema and HDFS folder are created</a:t>
                      </a:r>
                    </a:p>
                    <a:p>
                      <a:pPr marL="285750" indent="-285750">
                        <a:buFont typeface="Arial" charset="0"/>
                        <a:buChar char="•"/>
                      </a:pPr>
                      <a:r>
                        <a:rPr lang="en-US" sz="1400" dirty="0" smtClean="0"/>
                        <a:t>Access to all the data in the </a:t>
                      </a:r>
                      <a:r>
                        <a:rPr lang="en-US" sz="1400" dirty="0" err="1" smtClean="0"/>
                        <a:t>CoEDL</a:t>
                      </a:r>
                      <a:r>
                        <a:rPr lang="en-US" sz="1400" dirty="0" smtClean="0"/>
                        <a:t> is available to developer</a:t>
                      </a:r>
                    </a:p>
                    <a:p>
                      <a:endParaRPr lang="en-US" sz="1400" dirty="0"/>
                    </a:p>
                  </a:txBody>
                  <a:tcPr/>
                </a:tc>
                <a:tc>
                  <a:txBody>
                    <a:bodyPr/>
                    <a:lstStyle/>
                    <a:p>
                      <a:pPr marL="285750" indent="-285750">
                        <a:buFont typeface="Arial" charset="0"/>
                        <a:buChar char="•"/>
                      </a:pPr>
                      <a:r>
                        <a:rPr lang="en-US" sz="1400" dirty="0" smtClean="0"/>
                        <a:t>Consumer has already requested and received access to </a:t>
                      </a:r>
                      <a:r>
                        <a:rPr lang="en-US" sz="1400" dirty="0" err="1" smtClean="0"/>
                        <a:t>CoEDL</a:t>
                      </a:r>
                      <a:r>
                        <a:rPr lang="en-US" sz="1400" dirty="0" smtClean="0"/>
                        <a:t> and data sources</a:t>
                      </a:r>
                    </a:p>
                    <a:p>
                      <a:pPr marL="285750" indent="-285750">
                        <a:buFont typeface="Arial" charset="0"/>
                        <a:buChar char="•"/>
                      </a:pPr>
                      <a:r>
                        <a:rPr lang="en-US" sz="1400" dirty="0" smtClean="0"/>
                        <a:t>Consumer creates</a:t>
                      </a:r>
                      <a:r>
                        <a:rPr lang="en-US" sz="1400" baseline="0" dirty="0" smtClean="0"/>
                        <a:t> new data set by joining their data sources</a:t>
                      </a:r>
                    </a:p>
                    <a:p>
                      <a:pPr marL="285750" indent="-285750">
                        <a:buFont typeface="Arial" charset="0"/>
                        <a:buChar char="•"/>
                      </a:pPr>
                      <a:r>
                        <a:rPr lang="en-US" sz="1400" baseline="0" dirty="0" smtClean="0"/>
                        <a:t>New data set exists in integration zone</a:t>
                      </a:r>
                    </a:p>
                    <a:p>
                      <a:pPr marL="285750" indent="-285750">
                        <a:buFont typeface="Arial" charset="0"/>
                        <a:buChar char="•"/>
                      </a:pPr>
                      <a:r>
                        <a:rPr lang="en-US" sz="1400" baseline="0" dirty="0" smtClean="0"/>
                        <a:t>Access to new data in IZ driven by BCG for consumer now producer</a:t>
                      </a:r>
                    </a:p>
                    <a:p>
                      <a:pPr marL="285750" indent="-285750">
                        <a:buFont typeface="Arial" charset="0"/>
                        <a:buChar char="•"/>
                      </a:pPr>
                      <a:r>
                        <a:rPr lang="en-US" sz="1400" baseline="0" dirty="0" smtClean="0"/>
                        <a:t>Consumer/producer can submit data back to acquisition process to create new data source</a:t>
                      </a:r>
                    </a:p>
                    <a:p>
                      <a:pPr marL="285750" indent="-285750">
                        <a:buFont typeface="Arial" charset="0"/>
                        <a:buChar char="•"/>
                      </a:pPr>
                      <a:r>
                        <a:rPr lang="en-US" sz="1400" baseline="0" dirty="0" smtClean="0"/>
                        <a:t>Consumer/producer owns creating and managing </a:t>
                      </a:r>
                      <a:r>
                        <a:rPr lang="en-US" sz="1400" baseline="0" dirty="0" err="1" smtClean="0"/>
                        <a:t>Bluegroup</a:t>
                      </a:r>
                      <a:r>
                        <a:rPr lang="en-US" sz="1400" baseline="0" dirty="0" smtClean="0"/>
                        <a:t> for access to new source</a:t>
                      </a:r>
                      <a:endParaRPr lang="en-US" sz="1400" dirty="0"/>
                    </a:p>
                  </a:txBody>
                  <a:tcPr/>
                </a:tc>
              </a:tr>
            </a:tbl>
          </a:graphicData>
        </a:graphic>
      </p:graphicFrame>
    </p:spTree>
    <p:extLst>
      <p:ext uri="{BB962C8B-B14F-4D97-AF65-F5344CB8AC3E}">
        <p14:creationId xmlns:p14="http://schemas.microsoft.com/office/powerpoint/2010/main" val="149148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752474"/>
          </a:xfrm>
        </p:spPr>
        <p:txBody>
          <a:bodyPr/>
          <a:lstStyle/>
          <a:p>
            <a:r>
              <a:rPr lang="en-US" dirty="0" smtClean="0"/>
              <a:t>Outbound Access Request Flow - CEDP</a:t>
            </a:r>
            <a:endParaRPr lang="en-US" dirty="0"/>
          </a:p>
        </p:txBody>
      </p:sp>
      <p:grpSp>
        <p:nvGrpSpPr>
          <p:cNvPr id="22" name="Group 21"/>
          <p:cNvGrpSpPr/>
          <p:nvPr/>
        </p:nvGrpSpPr>
        <p:grpSpPr>
          <a:xfrm>
            <a:off x="346467" y="4927863"/>
            <a:ext cx="767292" cy="955237"/>
            <a:chOff x="346467" y="4597666"/>
            <a:chExt cx="767292" cy="955237"/>
          </a:xfrm>
        </p:grpSpPr>
        <p:sp>
          <p:nvSpPr>
            <p:cNvPr id="11" name="TextBox 10"/>
            <p:cNvSpPr txBox="1"/>
            <p:nvPr/>
          </p:nvSpPr>
          <p:spPr>
            <a:xfrm>
              <a:off x="346467" y="5306682"/>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pic>
          <p:nvPicPr>
            <p:cNvPr id="16" name="Picture 15"/>
            <p:cNvPicPr>
              <a:picLocks noChangeAspect="1"/>
            </p:cNvPicPr>
            <p:nvPr/>
          </p:nvPicPr>
          <p:blipFill>
            <a:blip r:embed="rId2"/>
            <a:stretch>
              <a:fillRect/>
            </a:stretch>
          </p:blipFill>
          <p:spPr>
            <a:xfrm>
              <a:off x="346467" y="4597666"/>
              <a:ext cx="767292" cy="867450"/>
            </a:xfrm>
            <a:prstGeom prst="rect">
              <a:avLst/>
            </a:prstGeom>
          </p:spPr>
        </p:pic>
      </p:grpSp>
      <p:grpSp>
        <p:nvGrpSpPr>
          <p:cNvPr id="26" name="Group 25"/>
          <p:cNvGrpSpPr/>
          <p:nvPr/>
        </p:nvGrpSpPr>
        <p:grpSpPr>
          <a:xfrm>
            <a:off x="346467" y="3073199"/>
            <a:ext cx="872200" cy="953861"/>
            <a:chOff x="346467" y="2505935"/>
            <a:chExt cx="872200" cy="953861"/>
          </a:xfrm>
        </p:grpSpPr>
        <p:sp>
          <p:nvSpPr>
            <p:cNvPr id="13" name="TextBox 12"/>
            <p:cNvSpPr txBox="1"/>
            <p:nvPr/>
          </p:nvSpPr>
          <p:spPr>
            <a:xfrm>
              <a:off x="346467" y="3213575"/>
              <a:ext cx="872200" cy="246221"/>
            </a:xfrm>
            <a:prstGeom prst="rect">
              <a:avLst/>
            </a:prstGeom>
            <a:noFill/>
          </p:spPr>
          <p:txBody>
            <a:bodyPr wrap="square" rtlCol="0">
              <a:spAutoFit/>
            </a:bodyPr>
            <a:lstStyle/>
            <a:p>
              <a:pPr algn="ctr"/>
              <a:r>
                <a:rPr lang="en-US" sz="1000" smtClean="0">
                  <a:solidFill>
                    <a:schemeClr val="tx1">
                      <a:lumMod val="75000"/>
                      <a:lumOff val="25000"/>
                    </a:schemeClr>
                  </a:solidFill>
                </a:rPr>
                <a:t>Author/User</a:t>
              </a:r>
              <a:endParaRPr lang="en-US" sz="1000" dirty="0">
                <a:solidFill>
                  <a:schemeClr val="tx1">
                    <a:lumMod val="75000"/>
                    <a:lumOff val="25000"/>
                  </a:schemeClr>
                </a:solidFill>
              </a:endParaRPr>
            </a:p>
          </p:txBody>
        </p:sp>
        <p:pic>
          <p:nvPicPr>
            <p:cNvPr id="17" name="Picture 16"/>
            <p:cNvPicPr>
              <a:picLocks noChangeAspect="1"/>
            </p:cNvPicPr>
            <p:nvPr/>
          </p:nvPicPr>
          <p:blipFill>
            <a:blip r:embed="rId2"/>
            <a:stretch>
              <a:fillRect/>
            </a:stretch>
          </p:blipFill>
          <p:spPr>
            <a:xfrm>
              <a:off x="376495" y="2505935"/>
              <a:ext cx="767292" cy="867450"/>
            </a:xfrm>
            <a:prstGeom prst="rect">
              <a:avLst/>
            </a:prstGeom>
          </p:spPr>
        </p:pic>
      </p:grpSp>
      <p:grpSp>
        <p:nvGrpSpPr>
          <p:cNvPr id="23" name="Group 22"/>
          <p:cNvGrpSpPr/>
          <p:nvPr/>
        </p:nvGrpSpPr>
        <p:grpSpPr>
          <a:xfrm>
            <a:off x="237325" y="5919573"/>
            <a:ext cx="955942" cy="975819"/>
            <a:chOff x="237325" y="5703673"/>
            <a:chExt cx="955942" cy="975819"/>
          </a:xfrm>
        </p:grpSpPr>
        <p:sp>
          <p:nvSpPr>
            <p:cNvPr id="15" name="TextBox 14"/>
            <p:cNvSpPr txBox="1"/>
            <p:nvPr/>
          </p:nvSpPr>
          <p:spPr>
            <a:xfrm>
              <a:off x="237325" y="6433271"/>
              <a:ext cx="955942"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CDO Approver</a:t>
              </a:r>
              <a:endParaRPr lang="en-US" sz="1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333767" y="5703673"/>
              <a:ext cx="767292" cy="867450"/>
            </a:xfrm>
            <a:prstGeom prst="rect">
              <a:avLst/>
            </a:prstGeom>
          </p:spPr>
        </p:pic>
      </p:grpSp>
      <p:sp>
        <p:nvSpPr>
          <p:cNvPr id="20" name="Process 19"/>
          <p:cNvSpPr/>
          <p:nvPr/>
        </p:nvSpPr>
        <p:spPr>
          <a:xfrm>
            <a:off x="1584977" y="220843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a:t>
            </a:r>
            <a:r>
              <a:rPr lang="en-US" sz="1000" dirty="0" err="1" smtClean="0"/>
              <a:t>CoEDL</a:t>
            </a:r>
            <a:endParaRPr lang="en-US" sz="1000" dirty="0"/>
          </a:p>
        </p:txBody>
      </p:sp>
      <p:sp>
        <p:nvSpPr>
          <p:cNvPr id="28" name="Rounded Rectangle 27"/>
          <p:cNvSpPr/>
          <p:nvPr/>
        </p:nvSpPr>
        <p:spPr>
          <a:xfrm>
            <a:off x="325823" y="2260600"/>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OneTEAM</a:t>
            </a:r>
            <a:endParaRPr lang="en-US" sz="1000" dirty="0"/>
          </a:p>
        </p:txBody>
      </p:sp>
      <p:sp>
        <p:nvSpPr>
          <p:cNvPr id="29" name="Rounded Rectangle 28"/>
          <p:cNvSpPr/>
          <p:nvPr/>
        </p:nvSpPr>
        <p:spPr>
          <a:xfrm>
            <a:off x="325823" y="1470792"/>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CEDP</a:t>
            </a:r>
            <a:endParaRPr lang="en-US" sz="1000" dirty="0"/>
          </a:p>
        </p:txBody>
      </p:sp>
      <p:cxnSp>
        <p:nvCxnSpPr>
          <p:cNvPr id="31" name="Elbow Connector 30"/>
          <p:cNvCxnSpPr>
            <a:stCxn id="17" idx="3"/>
            <a:endCxn id="20" idx="1"/>
          </p:cNvCxnSpPr>
          <p:nvPr/>
        </p:nvCxnSpPr>
        <p:spPr>
          <a:xfrm flipV="1">
            <a:off x="1143787" y="2437034"/>
            <a:ext cx="441190" cy="1069890"/>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34" name="Decision 33"/>
          <p:cNvSpPr/>
          <p:nvPr/>
        </p:nvSpPr>
        <p:spPr>
          <a:xfrm>
            <a:off x="2772835" y="513298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35" name="Decision 34"/>
          <p:cNvSpPr/>
          <p:nvPr/>
        </p:nvSpPr>
        <p:spPr>
          <a:xfrm>
            <a:off x="3839635" y="607389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cxnSp>
        <p:nvCxnSpPr>
          <p:cNvPr id="37" name="Elbow Connector 36"/>
          <p:cNvCxnSpPr>
            <a:stCxn id="20" idx="3"/>
            <a:endCxn id="34" idx="1"/>
          </p:cNvCxnSpPr>
          <p:nvPr/>
        </p:nvCxnSpPr>
        <p:spPr>
          <a:xfrm>
            <a:off x="2283477" y="2437034"/>
            <a:ext cx="489358" cy="2924554"/>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4" idx="2"/>
            <a:endCxn id="35" idx="1"/>
          </p:cNvCxnSpPr>
          <p:nvPr/>
        </p:nvCxnSpPr>
        <p:spPr>
          <a:xfrm rot="16200000" flipH="1">
            <a:off x="3222071" y="5684934"/>
            <a:ext cx="712310" cy="522817"/>
          </a:xfrm>
          <a:prstGeom prst="bentConnector2">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0" name="Process 39"/>
          <p:cNvSpPr/>
          <p:nvPr/>
        </p:nvSpPr>
        <p:spPr>
          <a:xfrm>
            <a:off x="6226175" y="2197099"/>
            <a:ext cx="781050" cy="5037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 </a:t>
            </a:r>
            <a:r>
              <a:rPr lang="en-US" sz="1000" smtClean="0"/>
              <a:t>user to CEPD </a:t>
            </a:r>
            <a:r>
              <a:rPr lang="en-US" sz="1000" dirty="0" smtClean="0"/>
              <a:t>BlueGroup</a:t>
            </a:r>
            <a:endParaRPr lang="en-US" sz="1000" dirty="0"/>
          </a:p>
        </p:txBody>
      </p:sp>
      <p:cxnSp>
        <p:nvCxnSpPr>
          <p:cNvPr id="42" name="Elbow Connector 41"/>
          <p:cNvCxnSpPr>
            <a:stCxn id="35" idx="3"/>
            <a:endCxn id="40" idx="1"/>
          </p:cNvCxnSpPr>
          <p:nvPr/>
        </p:nvCxnSpPr>
        <p:spPr>
          <a:xfrm flipV="1">
            <a:off x="4927600" y="2448983"/>
            <a:ext cx="1298575" cy="3853515"/>
          </a:xfrm>
          <a:prstGeom prst="bentConnector3">
            <a:avLst>
              <a:gd name="adj1" fmla="val 78575"/>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5" name="Process 44"/>
          <p:cNvSpPr/>
          <p:nvPr/>
        </p:nvSpPr>
        <p:spPr>
          <a:xfrm>
            <a:off x="7224182" y="2249821"/>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added to CEDP BG</a:t>
            </a:r>
            <a:endParaRPr lang="en-US" sz="1000" dirty="0"/>
          </a:p>
        </p:txBody>
      </p:sp>
      <p:cxnSp>
        <p:nvCxnSpPr>
          <p:cNvPr id="48" name="Elbow Connector 47"/>
          <p:cNvCxnSpPr>
            <a:stCxn id="40" idx="3"/>
            <a:endCxn id="45" idx="1"/>
          </p:cNvCxnSpPr>
          <p:nvPr/>
        </p:nvCxnSpPr>
        <p:spPr>
          <a:xfrm flipV="1">
            <a:off x="7007225" y="2446671"/>
            <a:ext cx="216957" cy="2312"/>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1600" y="5868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7000" y="4890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4300" y="3963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4300" y="30239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7000" y="1868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4" idx="3"/>
            <a:endCxn id="67" idx="1"/>
          </p:cNvCxnSpPr>
          <p:nvPr/>
        </p:nvCxnSpPr>
        <p:spPr>
          <a:xfrm flipV="1">
            <a:off x="3860800" y="3524809"/>
            <a:ext cx="1035965" cy="1836779"/>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5" idx="0"/>
            <a:endCxn id="34" idx="3"/>
          </p:cNvCxnSpPr>
          <p:nvPr/>
        </p:nvCxnSpPr>
        <p:spPr>
          <a:xfrm rot="16200000" flipV="1">
            <a:off x="3766054" y="5456334"/>
            <a:ext cx="712310" cy="522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74308" y="5587786"/>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8" name="TextBox 87"/>
          <p:cNvSpPr txBox="1"/>
          <p:nvPr/>
        </p:nvSpPr>
        <p:spPr>
          <a:xfrm>
            <a:off x="4896804" y="6339169"/>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9" name="TextBox 88"/>
          <p:cNvSpPr txBox="1"/>
          <p:nvPr/>
        </p:nvSpPr>
        <p:spPr>
          <a:xfrm>
            <a:off x="4510617" y="5893027"/>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0" name="TextBox 89"/>
          <p:cNvSpPr txBox="1"/>
          <p:nvPr/>
        </p:nvSpPr>
        <p:spPr>
          <a:xfrm>
            <a:off x="3772187" y="5141325"/>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67" name="Process 66"/>
          <p:cNvSpPr/>
          <p:nvPr/>
        </p:nvSpPr>
        <p:spPr>
          <a:xfrm>
            <a:off x="4896765" y="3327959"/>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rejected</a:t>
            </a:r>
            <a:endParaRPr lang="en-US" sz="1000" dirty="0"/>
          </a:p>
        </p:txBody>
      </p:sp>
      <p:sp>
        <p:nvSpPr>
          <p:cNvPr id="47" name="Process 46"/>
          <p:cNvSpPr/>
          <p:nvPr/>
        </p:nvSpPr>
        <p:spPr>
          <a:xfrm>
            <a:off x="8476512" y="1385503"/>
            <a:ext cx="781050" cy="4273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BlueGroup</a:t>
            </a:r>
            <a:r>
              <a:rPr lang="en-US" sz="1000" dirty="0" smtClean="0"/>
              <a:t> synced to LDAP</a:t>
            </a:r>
            <a:endParaRPr lang="en-US" sz="1000" dirty="0"/>
          </a:p>
        </p:txBody>
      </p:sp>
      <p:cxnSp>
        <p:nvCxnSpPr>
          <p:cNvPr id="4" name="Elbow Connector 3"/>
          <p:cNvCxnSpPr>
            <a:stCxn id="45" idx="3"/>
            <a:endCxn id="47" idx="1"/>
          </p:cNvCxnSpPr>
          <p:nvPr/>
        </p:nvCxnSpPr>
        <p:spPr>
          <a:xfrm flipV="1">
            <a:off x="8005232" y="1599194"/>
            <a:ext cx="471280" cy="847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17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752474"/>
          </a:xfrm>
        </p:spPr>
        <p:txBody>
          <a:bodyPr/>
          <a:lstStyle/>
          <a:p>
            <a:r>
              <a:rPr lang="en-US" dirty="0" smtClean="0"/>
              <a:t>Outbound Access Request Flow </a:t>
            </a:r>
            <a:r>
              <a:rPr lang="mr-IN" dirty="0" smtClean="0"/>
              <a:t>–</a:t>
            </a:r>
            <a:r>
              <a:rPr lang="en-US" dirty="0" smtClean="0"/>
              <a:t> Data Source</a:t>
            </a:r>
            <a:endParaRPr lang="en-US" dirty="0"/>
          </a:p>
        </p:txBody>
      </p:sp>
      <p:grpSp>
        <p:nvGrpSpPr>
          <p:cNvPr id="22" name="Group 21"/>
          <p:cNvGrpSpPr/>
          <p:nvPr/>
        </p:nvGrpSpPr>
        <p:grpSpPr>
          <a:xfrm>
            <a:off x="346467" y="4927863"/>
            <a:ext cx="767292" cy="955237"/>
            <a:chOff x="346467" y="4597666"/>
            <a:chExt cx="767292" cy="955237"/>
          </a:xfrm>
        </p:grpSpPr>
        <p:sp>
          <p:nvSpPr>
            <p:cNvPr id="11" name="TextBox 10"/>
            <p:cNvSpPr txBox="1"/>
            <p:nvPr/>
          </p:nvSpPr>
          <p:spPr>
            <a:xfrm>
              <a:off x="346467" y="5306682"/>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pic>
          <p:nvPicPr>
            <p:cNvPr id="16" name="Picture 15"/>
            <p:cNvPicPr>
              <a:picLocks noChangeAspect="1"/>
            </p:cNvPicPr>
            <p:nvPr/>
          </p:nvPicPr>
          <p:blipFill>
            <a:blip r:embed="rId2"/>
            <a:stretch>
              <a:fillRect/>
            </a:stretch>
          </p:blipFill>
          <p:spPr>
            <a:xfrm>
              <a:off x="346467" y="4597666"/>
              <a:ext cx="767292" cy="867450"/>
            </a:xfrm>
            <a:prstGeom prst="rect">
              <a:avLst/>
            </a:prstGeom>
          </p:spPr>
        </p:pic>
      </p:grpSp>
      <p:grpSp>
        <p:nvGrpSpPr>
          <p:cNvPr id="6" name="Group 5"/>
          <p:cNvGrpSpPr/>
          <p:nvPr/>
        </p:nvGrpSpPr>
        <p:grpSpPr>
          <a:xfrm>
            <a:off x="317520" y="3073199"/>
            <a:ext cx="872200" cy="950484"/>
            <a:chOff x="317520" y="3073199"/>
            <a:chExt cx="872200" cy="950484"/>
          </a:xfrm>
        </p:grpSpPr>
        <p:sp>
          <p:nvSpPr>
            <p:cNvPr id="13" name="TextBox 12"/>
            <p:cNvSpPr txBox="1"/>
            <p:nvPr/>
          </p:nvSpPr>
          <p:spPr>
            <a:xfrm>
              <a:off x="317520" y="3777462"/>
              <a:ext cx="872200" cy="246221"/>
            </a:xfrm>
            <a:prstGeom prst="rect">
              <a:avLst/>
            </a:prstGeom>
            <a:noFill/>
          </p:spPr>
          <p:txBody>
            <a:bodyPr wrap="square" rtlCol="0">
              <a:spAutoFit/>
            </a:bodyPr>
            <a:lstStyle/>
            <a:p>
              <a:pPr algn="ctr"/>
              <a:r>
                <a:rPr lang="en-US" sz="1000" smtClean="0">
                  <a:solidFill>
                    <a:schemeClr val="tx1">
                      <a:lumMod val="75000"/>
                      <a:lumOff val="25000"/>
                    </a:schemeClr>
                  </a:solidFill>
                </a:rPr>
                <a:t>Consumer</a:t>
              </a:r>
              <a:endParaRPr lang="en-US" sz="1000" dirty="0">
                <a:solidFill>
                  <a:schemeClr val="tx1">
                    <a:lumMod val="75000"/>
                    <a:lumOff val="25000"/>
                  </a:schemeClr>
                </a:solidFill>
              </a:endParaRPr>
            </a:p>
          </p:txBody>
        </p:sp>
        <p:pic>
          <p:nvPicPr>
            <p:cNvPr id="17" name="Picture 16"/>
            <p:cNvPicPr>
              <a:picLocks noChangeAspect="1"/>
            </p:cNvPicPr>
            <p:nvPr/>
          </p:nvPicPr>
          <p:blipFill>
            <a:blip r:embed="rId2"/>
            <a:stretch>
              <a:fillRect/>
            </a:stretch>
          </p:blipFill>
          <p:spPr>
            <a:xfrm>
              <a:off x="376495" y="3073199"/>
              <a:ext cx="767292" cy="867450"/>
            </a:xfrm>
            <a:prstGeom prst="rect">
              <a:avLst/>
            </a:prstGeom>
          </p:spPr>
        </p:pic>
      </p:grpSp>
      <p:grpSp>
        <p:nvGrpSpPr>
          <p:cNvPr id="3" name="Group 2"/>
          <p:cNvGrpSpPr/>
          <p:nvPr/>
        </p:nvGrpSpPr>
        <p:grpSpPr>
          <a:xfrm>
            <a:off x="237325" y="5919573"/>
            <a:ext cx="955942" cy="975819"/>
            <a:chOff x="237325" y="5919573"/>
            <a:chExt cx="955942" cy="975819"/>
          </a:xfrm>
        </p:grpSpPr>
        <p:sp>
          <p:nvSpPr>
            <p:cNvPr id="15" name="TextBox 14"/>
            <p:cNvSpPr txBox="1"/>
            <p:nvPr/>
          </p:nvSpPr>
          <p:spPr>
            <a:xfrm>
              <a:off x="237325" y="6649171"/>
              <a:ext cx="955942" cy="246221"/>
            </a:xfrm>
            <a:prstGeom prst="rect">
              <a:avLst/>
            </a:prstGeom>
            <a:noFill/>
          </p:spPr>
          <p:txBody>
            <a:bodyPr wrap="square" rtlCol="0">
              <a:spAutoFit/>
            </a:bodyPr>
            <a:lstStyle/>
            <a:p>
              <a:pPr algn="ctr"/>
              <a:r>
                <a:rPr lang="en-US" sz="1000" dirty="0" smtClean="0">
                  <a:solidFill>
                    <a:schemeClr val="tx1">
                      <a:lumMod val="75000"/>
                      <a:lumOff val="25000"/>
                    </a:schemeClr>
                  </a:solidFill>
                </a:rPr>
                <a:t>Approver</a:t>
              </a:r>
              <a:endParaRPr lang="en-US" sz="1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333767" y="5919573"/>
              <a:ext cx="767292" cy="867450"/>
            </a:xfrm>
            <a:prstGeom prst="rect">
              <a:avLst/>
            </a:prstGeom>
          </p:spPr>
        </p:pic>
      </p:grpSp>
      <p:sp>
        <p:nvSpPr>
          <p:cNvPr id="20" name="Process 19"/>
          <p:cNvSpPr/>
          <p:nvPr/>
        </p:nvSpPr>
        <p:spPr>
          <a:xfrm>
            <a:off x="1584977" y="220843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Source </a:t>
            </a:r>
            <a:endParaRPr lang="en-US" sz="1000" dirty="0"/>
          </a:p>
        </p:txBody>
      </p:sp>
      <p:sp>
        <p:nvSpPr>
          <p:cNvPr id="28" name="Rounded Rectangle 27"/>
          <p:cNvSpPr/>
          <p:nvPr/>
        </p:nvSpPr>
        <p:spPr>
          <a:xfrm>
            <a:off x="325823" y="2260600"/>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OneTEAM</a:t>
            </a:r>
            <a:endParaRPr lang="en-US" sz="1000" dirty="0"/>
          </a:p>
        </p:txBody>
      </p:sp>
      <p:sp>
        <p:nvSpPr>
          <p:cNvPr id="29" name="Rounded Rectangle 28"/>
          <p:cNvSpPr/>
          <p:nvPr/>
        </p:nvSpPr>
        <p:spPr>
          <a:xfrm>
            <a:off x="325823" y="1470792"/>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CEDP</a:t>
            </a:r>
            <a:endParaRPr lang="en-US" sz="1000" dirty="0"/>
          </a:p>
        </p:txBody>
      </p:sp>
      <p:cxnSp>
        <p:nvCxnSpPr>
          <p:cNvPr id="31" name="Elbow Connector 30"/>
          <p:cNvCxnSpPr>
            <a:stCxn id="17" idx="3"/>
            <a:endCxn id="20" idx="1"/>
          </p:cNvCxnSpPr>
          <p:nvPr/>
        </p:nvCxnSpPr>
        <p:spPr>
          <a:xfrm flipV="1">
            <a:off x="1143787" y="2437034"/>
            <a:ext cx="441190" cy="1069890"/>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34" name="Decision 33"/>
          <p:cNvSpPr/>
          <p:nvPr/>
        </p:nvSpPr>
        <p:spPr>
          <a:xfrm>
            <a:off x="2772835" y="513298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35" name="Decision 34"/>
          <p:cNvSpPr/>
          <p:nvPr/>
        </p:nvSpPr>
        <p:spPr>
          <a:xfrm>
            <a:off x="3839635" y="607389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cxnSp>
        <p:nvCxnSpPr>
          <p:cNvPr id="37" name="Elbow Connector 36"/>
          <p:cNvCxnSpPr>
            <a:stCxn id="20" idx="3"/>
            <a:endCxn id="34" idx="1"/>
          </p:cNvCxnSpPr>
          <p:nvPr/>
        </p:nvCxnSpPr>
        <p:spPr>
          <a:xfrm>
            <a:off x="2283477" y="2437034"/>
            <a:ext cx="489358" cy="2924554"/>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4" idx="2"/>
            <a:endCxn id="35" idx="1"/>
          </p:cNvCxnSpPr>
          <p:nvPr/>
        </p:nvCxnSpPr>
        <p:spPr>
          <a:xfrm rot="16200000" flipH="1">
            <a:off x="3222071" y="5684934"/>
            <a:ext cx="712310" cy="522817"/>
          </a:xfrm>
          <a:prstGeom prst="bentConnector2">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0" name="Process 39"/>
          <p:cNvSpPr/>
          <p:nvPr/>
        </p:nvSpPr>
        <p:spPr>
          <a:xfrm>
            <a:off x="6226175" y="2197099"/>
            <a:ext cx="781050" cy="5037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 user to Source </a:t>
            </a:r>
            <a:r>
              <a:rPr lang="en-US" sz="1000" dirty="0" err="1" smtClean="0"/>
              <a:t>BlueGroup</a:t>
            </a:r>
            <a:endParaRPr lang="en-US" sz="1000" dirty="0"/>
          </a:p>
        </p:txBody>
      </p:sp>
      <p:cxnSp>
        <p:nvCxnSpPr>
          <p:cNvPr id="42" name="Elbow Connector 41"/>
          <p:cNvCxnSpPr>
            <a:stCxn id="35" idx="3"/>
            <a:endCxn id="40" idx="1"/>
          </p:cNvCxnSpPr>
          <p:nvPr/>
        </p:nvCxnSpPr>
        <p:spPr>
          <a:xfrm flipV="1">
            <a:off x="4927600" y="2448983"/>
            <a:ext cx="1298575" cy="3853515"/>
          </a:xfrm>
          <a:prstGeom prst="bentConnector3">
            <a:avLst>
              <a:gd name="adj1" fmla="val 78575"/>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5" name="Process 44"/>
          <p:cNvSpPr/>
          <p:nvPr/>
        </p:nvSpPr>
        <p:spPr>
          <a:xfrm>
            <a:off x="7224182" y="2249821"/>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added to BG</a:t>
            </a:r>
            <a:endParaRPr lang="en-US" sz="1000" dirty="0"/>
          </a:p>
        </p:txBody>
      </p:sp>
      <p:cxnSp>
        <p:nvCxnSpPr>
          <p:cNvPr id="48" name="Elbow Connector 47"/>
          <p:cNvCxnSpPr>
            <a:stCxn id="40" idx="3"/>
            <a:endCxn id="45" idx="1"/>
          </p:cNvCxnSpPr>
          <p:nvPr/>
        </p:nvCxnSpPr>
        <p:spPr>
          <a:xfrm flipV="1">
            <a:off x="7007225" y="2446671"/>
            <a:ext cx="216957" cy="2312"/>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1600" y="5868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7000" y="4890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4300" y="3963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4300" y="30239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7000" y="1868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52400" y="1360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4" idx="3"/>
            <a:endCxn id="67" idx="1"/>
          </p:cNvCxnSpPr>
          <p:nvPr/>
        </p:nvCxnSpPr>
        <p:spPr>
          <a:xfrm flipV="1">
            <a:off x="3860800" y="3524809"/>
            <a:ext cx="1035965" cy="1836779"/>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5" idx="0"/>
            <a:endCxn id="34" idx="3"/>
          </p:cNvCxnSpPr>
          <p:nvPr/>
        </p:nvCxnSpPr>
        <p:spPr>
          <a:xfrm rot="16200000" flipV="1">
            <a:off x="3766054" y="5456334"/>
            <a:ext cx="712310" cy="522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74308" y="5587786"/>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8" name="TextBox 87"/>
          <p:cNvSpPr txBox="1"/>
          <p:nvPr/>
        </p:nvSpPr>
        <p:spPr>
          <a:xfrm>
            <a:off x="4896804" y="6339169"/>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9" name="TextBox 88"/>
          <p:cNvSpPr txBox="1"/>
          <p:nvPr/>
        </p:nvSpPr>
        <p:spPr>
          <a:xfrm>
            <a:off x="4510617" y="5893027"/>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0" name="TextBox 89"/>
          <p:cNvSpPr txBox="1"/>
          <p:nvPr/>
        </p:nvSpPr>
        <p:spPr>
          <a:xfrm>
            <a:off x="3772187" y="5141325"/>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67" name="Process 66"/>
          <p:cNvSpPr/>
          <p:nvPr/>
        </p:nvSpPr>
        <p:spPr>
          <a:xfrm>
            <a:off x="4896765" y="3327959"/>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rejected</a:t>
            </a:r>
            <a:endParaRPr lang="en-US" sz="1000" dirty="0"/>
          </a:p>
        </p:txBody>
      </p:sp>
      <p:sp>
        <p:nvSpPr>
          <p:cNvPr id="47" name="Process 46"/>
          <p:cNvSpPr/>
          <p:nvPr/>
        </p:nvSpPr>
        <p:spPr>
          <a:xfrm>
            <a:off x="8476512" y="1385503"/>
            <a:ext cx="781050" cy="4273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BlueGroup</a:t>
            </a:r>
            <a:r>
              <a:rPr lang="en-US" sz="1000" dirty="0" smtClean="0"/>
              <a:t> synced to LDAP</a:t>
            </a:r>
            <a:endParaRPr lang="en-US" sz="1000" dirty="0"/>
          </a:p>
        </p:txBody>
      </p:sp>
      <p:cxnSp>
        <p:nvCxnSpPr>
          <p:cNvPr id="4" name="Elbow Connector 3"/>
          <p:cNvCxnSpPr>
            <a:stCxn id="45" idx="3"/>
            <a:endCxn id="47" idx="1"/>
          </p:cNvCxnSpPr>
          <p:nvPr/>
        </p:nvCxnSpPr>
        <p:spPr>
          <a:xfrm flipV="1">
            <a:off x="8005232" y="1599194"/>
            <a:ext cx="471280" cy="847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87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5"/>
            <a:ext cx="10515600" cy="1325563"/>
          </a:xfrm>
        </p:spPr>
        <p:txBody>
          <a:bodyPr/>
          <a:lstStyle/>
          <a:p>
            <a:r>
              <a:rPr lang="en-US" dirty="0" smtClean="0"/>
              <a:t>Catalog Data Access Process</a:t>
            </a:r>
            <a:endParaRPr lang="en-US" dirty="0"/>
          </a:p>
        </p:txBody>
      </p:sp>
      <p:sp>
        <p:nvSpPr>
          <p:cNvPr id="10" name="AutoShape 9"/>
          <p:cNvSpPr>
            <a:spLocks noChangeArrowheads="1"/>
          </p:cNvSpPr>
          <p:nvPr/>
        </p:nvSpPr>
        <p:spPr bwMode="auto">
          <a:xfrm>
            <a:off x="2133481" y="3979570"/>
            <a:ext cx="1792127"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Integration</a:t>
            </a:r>
          </a:p>
        </p:txBody>
      </p:sp>
      <p:sp>
        <p:nvSpPr>
          <p:cNvPr id="11" name="AutoShape 10"/>
          <p:cNvSpPr>
            <a:spLocks noChangeArrowheads="1"/>
          </p:cNvSpPr>
          <p:nvPr/>
        </p:nvSpPr>
        <p:spPr bwMode="auto">
          <a:xfrm>
            <a:off x="2143533" y="2949072"/>
            <a:ext cx="1789234" cy="469900"/>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Arial" charset="0"/>
                <a:ea typeface="SimSun" pitchFamily="2" charset="-122"/>
              </a:rPr>
              <a:t>Data</a:t>
            </a:r>
            <a:r>
              <a:rPr kumimoji="0" lang="en-US" sz="1600" b="1" i="0" u="none" strike="noStrike" kern="0" cap="none" spc="0" normalizeH="0" baseline="0" noProof="0" dirty="0" smtClean="0">
                <a:ln>
                  <a:noFill/>
                </a:ln>
                <a:solidFill>
                  <a:srgbClr val="FFFFFF"/>
                </a:solidFill>
                <a:effectLst/>
                <a:uLnTx/>
                <a:uFillTx/>
                <a:latin typeface="Arial" charset="0"/>
              </a:rPr>
              <a:t> Acquisition</a:t>
            </a:r>
          </a:p>
        </p:txBody>
      </p:sp>
      <p:sp>
        <p:nvSpPr>
          <p:cNvPr id="12" name="AutoShape 13"/>
          <p:cNvSpPr>
            <a:spLocks noChangeArrowheads="1"/>
          </p:cNvSpPr>
          <p:nvPr/>
        </p:nvSpPr>
        <p:spPr bwMode="auto">
          <a:xfrm>
            <a:off x="2143533" y="4530885"/>
            <a:ext cx="1789234" cy="471488"/>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Storage</a:t>
            </a:r>
          </a:p>
        </p:txBody>
      </p:sp>
      <p:sp>
        <p:nvSpPr>
          <p:cNvPr id="13" name="AutoShape 9"/>
          <p:cNvSpPr>
            <a:spLocks noChangeArrowheads="1"/>
          </p:cNvSpPr>
          <p:nvPr/>
        </p:nvSpPr>
        <p:spPr bwMode="auto">
          <a:xfrm>
            <a:off x="2143533" y="3464102"/>
            <a:ext cx="1789234"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Ingestion</a:t>
            </a:r>
          </a:p>
        </p:txBody>
      </p:sp>
      <p:sp>
        <p:nvSpPr>
          <p:cNvPr id="14" name="Can 13"/>
          <p:cNvSpPr/>
          <p:nvPr/>
        </p:nvSpPr>
        <p:spPr>
          <a:xfrm>
            <a:off x="4466166" y="4545173"/>
            <a:ext cx="2239433"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a:t>
            </a:r>
            <a:endParaRPr lang="en-US" dirty="0"/>
          </a:p>
        </p:txBody>
      </p:sp>
      <p:sp>
        <p:nvSpPr>
          <p:cNvPr id="18" name="Right Arrow 17"/>
          <p:cNvSpPr/>
          <p:nvPr/>
        </p:nvSpPr>
        <p:spPr>
          <a:xfrm rot="5400000">
            <a:off x="604066" y="4955922"/>
            <a:ext cx="1806003"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Outbound</a:t>
            </a:r>
            <a:endParaRPr lang="en-US" b="1" dirty="0">
              <a:solidFill>
                <a:schemeClr val="tx1"/>
              </a:solidFill>
            </a:endParaRPr>
          </a:p>
        </p:txBody>
      </p:sp>
      <p:sp>
        <p:nvSpPr>
          <p:cNvPr id="19" name="Rounded Rectangle 18"/>
          <p:cNvSpPr/>
          <p:nvPr/>
        </p:nvSpPr>
        <p:spPr>
          <a:xfrm>
            <a:off x="4017433" y="2949073"/>
            <a:ext cx="969435" cy="2156324"/>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939800" y="3412522"/>
            <a:ext cx="11027834" cy="828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39803" y="3920521"/>
            <a:ext cx="11027831" cy="1179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39800" y="4478230"/>
            <a:ext cx="11027834" cy="5265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5400000">
            <a:off x="595453" y="3045205"/>
            <a:ext cx="1823224"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Inbound</a:t>
            </a:r>
            <a:endParaRPr lang="en-US" b="1">
              <a:solidFill>
                <a:schemeClr val="tx1"/>
              </a:solidFill>
            </a:endParaRPr>
          </a:p>
        </p:txBody>
      </p:sp>
      <p:sp>
        <p:nvSpPr>
          <p:cNvPr id="29" name="TextBox 28"/>
          <p:cNvSpPr txBox="1"/>
          <p:nvPr/>
        </p:nvSpPr>
        <p:spPr>
          <a:xfrm>
            <a:off x="7366000" y="4543985"/>
            <a:ext cx="4826000" cy="830997"/>
          </a:xfrm>
          <a:prstGeom prst="rect">
            <a:avLst/>
          </a:prstGeom>
          <a:noFill/>
        </p:spPr>
        <p:txBody>
          <a:bodyPr wrap="square" rtlCol="0">
            <a:spAutoFit/>
          </a:bodyPr>
          <a:lstStyle/>
          <a:p>
            <a:pPr marL="285750" indent="-285750">
              <a:buFont typeface="Arial" charset="0"/>
              <a:buChar char="•"/>
            </a:pPr>
            <a:r>
              <a:rPr lang="en-US" sz="1600" dirty="0" smtClean="0">
                <a:solidFill>
                  <a:schemeClr val="tx1">
                    <a:lumMod val="75000"/>
                    <a:lumOff val="25000"/>
                  </a:schemeClr>
                </a:solidFill>
              </a:rPr>
              <a:t>User access to table(s) requested via OneTeam</a:t>
            </a:r>
            <a:r>
              <a:rPr lang="en-US" sz="1600" baseline="30000" dirty="0">
                <a:solidFill>
                  <a:schemeClr val="tx1">
                    <a:lumMod val="75000"/>
                    <a:lumOff val="25000"/>
                  </a:schemeClr>
                </a:solidFill>
              </a:rPr>
              <a:t>2</a:t>
            </a:r>
            <a:endParaRPr lang="en-US" sz="1600" baseline="30000" dirty="0" smtClean="0">
              <a:solidFill>
                <a:schemeClr val="tx1">
                  <a:lumMod val="75000"/>
                  <a:lumOff val="25000"/>
                </a:schemeClr>
              </a:solidFill>
            </a:endParaRPr>
          </a:p>
          <a:p>
            <a:pPr marL="285750" indent="-285750">
              <a:buFont typeface="Arial" charset="0"/>
              <a:buChar char="•"/>
            </a:pPr>
            <a:r>
              <a:rPr lang="en-US" sz="1600" dirty="0" smtClean="0">
                <a:solidFill>
                  <a:schemeClr val="tx1">
                    <a:lumMod val="75000"/>
                    <a:lumOff val="25000"/>
                  </a:schemeClr>
                </a:solidFill>
              </a:rPr>
              <a:t>Approvals obtained</a:t>
            </a:r>
          </a:p>
          <a:p>
            <a:pPr marL="285750" indent="-285750">
              <a:buFont typeface="Arial" charset="0"/>
              <a:buChar char="•"/>
            </a:pPr>
            <a:r>
              <a:rPr lang="en-US" sz="1600" dirty="0" smtClean="0">
                <a:solidFill>
                  <a:schemeClr val="tx1">
                    <a:lumMod val="75000"/>
                    <a:lumOff val="25000"/>
                  </a:schemeClr>
                </a:solidFill>
              </a:rPr>
              <a:t>User mapped against </a:t>
            </a:r>
            <a:r>
              <a:rPr lang="en-US" sz="1600" dirty="0" err="1" smtClean="0">
                <a:solidFill>
                  <a:schemeClr val="tx1">
                    <a:lumMod val="75000"/>
                    <a:lumOff val="25000"/>
                  </a:schemeClr>
                </a:solidFill>
              </a:rPr>
              <a:t>BlueGroup</a:t>
            </a:r>
            <a:r>
              <a:rPr lang="en-US" sz="1600" dirty="0" smtClean="0">
                <a:solidFill>
                  <a:schemeClr val="tx1">
                    <a:lumMod val="75000"/>
                    <a:lumOff val="25000"/>
                  </a:schemeClr>
                </a:solidFill>
              </a:rPr>
              <a:t>(s)</a:t>
            </a:r>
          </a:p>
        </p:txBody>
      </p:sp>
      <p:sp>
        <p:nvSpPr>
          <p:cNvPr id="31" name="Rectangular Callout 30"/>
          <p:cNvSpPr/>
          <p:nvPr/>
        </p:nvSpPr>
        <p:spPr>
          <a:xfrm>
            <a:off x="2781834" y="5753346"/>
            <a:ext cx="2573866" cy="554300"/>
          </a:xfrm>
          <a:prstGeom prst="wedgeRectCallout">
            <a:avLst>
              <a:gd name="adj1" fmla="val 24233"/>
              <a:gd name="adj2" fmla="val -17041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Catalog </a:t>
            </a:r>
            <a:r>
              <a:rPr lang="en-US" dirty="0" err="1" smtClean="0">
                <a:solidFill>
                  <a:schemeClr val="tx1"/>
                </a:solidFill>
              </a:rPr>
              <a:t>BlueGroups</a:t>
            </a:r>
            <a:endParaRPr lang="en-US" dirty="0">
              <a:solidFill>
                <a:schemeClr val="tx1"/>
              </a:solidFill>
            </a:endParaRPr>
          </a:p>
        </p:txBody>
      </p:sp>
      <p:sp>
        <p:nvSpPr>
          <p:cNvPr id="32" name="TextBox 31"/>
          <p:cNvSpPr txBox="1"/>
          <p:nvPr/>
        </p:nvSpPr>
        <p:spPr>
          <a:xfrm>
            <a:off x="7700434" y="5964756"/>
            <a:ext cx="4267200" cy="646331"/>
          </a:xfrm>
          <a:prstGeom prst="rect">
            <a:avLst/>
          </a:prstGeom>
          <a:noFill/>
        </p:spPr>
        <p:txBody>
          <a:bodyPr wrap="square" rtlCol="0">
            <a:spAutoFit/>
          </a:bodyPr>
          <a:lstStyle/>
          <a:p>
            <a:r>
              <a:rPr lang="en-US" sz="1200" dirty="0" smtClean="0"/>
              <a:t>Notes: 1 </a:t>
            </a:r>
            <a:r>
              <a:rPr lang="mr-IN" sz="1200" dirty="0" smtClean="0"/>
              <a:t>– </a:t>
            </a:r>
            <a:r>
              <a:rPr lang="en-US" sz="1200" dirty="0" smtClean="0"/>
              <a:t>General access, admin and author access </a:t>
            </a:r>
            <a:r>
              <a:rPr lang="en-US" sz="1200" dirty="0" err="1" smtClean="0"/>
              <a:t>BlueGroups</a:t>
            </a:r>
            <a:endParaRPr lang="en-US" sz="1200" dirty="0" smtClean="0"/>
          </a:p>
          <a:p>
            <a:r>
              <a:rPr lang="en-US" sz="1200" dirty="0"/>
              <a:t> </a:t>
            </a:r>
            <a:r>
              <a:rPr lang="en-US" sz="1200" dirty="0" smtClean="0"/>
              <a:t>            2 </a:t>
            </a:r>
            <a:r>
              <a:rPr lang="mr-IN" sz="1200" dirty="0" smtClean="0"/>
              <a:t>– </a:t>
            </a:r>
            <a:r>
              <a:rPr lang="en-US" sz="1200" dirty="0" smtClean="0"/>
              <a:t>Read only no approval, author must be approved.   	Manual process in place for admin accounts</a:t>
            </a:r>
          </a:p>
        </p:txBody>
      </p:sp>
      <p:sp>
        <p:nvSpPr>
          <p:cNvPr id="33" name="Left Brace 32"/>
          <p:cNvSpPr/>
          <p:nvPr/>
        </p:nvSpPr>
        <p:spPr>
          <a:xfrm rot="5400000">
            <a:off x="5422174" y="247322"/>
            <a:ext cx="306788" cy="3013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a:off x="9452041" y="-612309"/>
            <a:ext cx="306783" cy="47328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2860457" y="856823"/>
            <a:ext cx="328404" cy="1782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622797" y="1274233"/>
            <a:ext cx="1917707" cy="338554"/>
          </a:xfrm>
          <a:prstGeom prst="rect">
            <a:avLst/>
          </a:prstGeom>
          <a:noFill/>
        </p:spPr>
        <p:txBody>
          <a:bodyPr wrap="square" rtlCol="0">
            <a:spAutoFit/>
          </a:bodyPr>
          <a:lstStyle/>
          <a:p>
            <a:pPr algn="ctr"/>
            <a:r>
              <a:rPr lang="en-US" sz="1600" smtClean="0">
                <a:solidFill>
                  <a:schemeClr val="accent1">
                    <a:lumMod val="75000"/>
                  </a:schemeClr>
                </a:solidFill>
              </a:rPr>
              <a:t>Sources</a:t>
            </a:r>
            <a:endParaRPr lang="en-US" sz="1600" dirty="0">
              <a:solidFill>
                <a:schemeClr val="accent1">
                  <a:lumMod val="75000"/>
                </a:schemeClr>
              </a:solidFill>
            </a:endParaRPr>
          </a:p>
        </p:txBody>
      </p:sp>
      <p:sp>
        <p:nvSpPr>
          <p:cNvPr id="38" name="TextBox 37"/>
          <p:cNvSpPr txBox="1"/>
          <p:nvPr/>
        </p:nvSpPr>
        <p:spPr>
          <a:xfrm>
            <a:off x="8754523" y="1274236"/>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Process</a:t>
            </a:r>
            <a:endParaRPr lang="en-US" sz="1600" dirty="0">
              <a:solidFill>
                <a:schemeClr val="accent1">
                  <a:lumMod val="75000"/>
                </a:schemeClr>
              </a:solidFill>
            </a:endParaRPr>
          </a:p>
        </p:txBody>
      </p:sp>
      <p:sp>
        <p:nvSpPr>
          <p:cNvPr id="39" name="TextBox 38"/>
          <p:cNvSpPr txBox="1"/>
          <p:nvPr/>
        </p:nvSpPr>
        <p:spPr>
          <a:xfrm>
            <a:off x="3966633" y="2638388"/>
            <a:ext cx="1083081" cy="345186"/>
          </a:xfrm>
          <a:prstGeom prst="rect">
            <a:avLst/>
          </a:prstGeom>
          <a:noFill/>
        </p:spPr>
        <p:txBody>
          <a:bodyPr wrap="square" rtlCol="0">
            <a:spAutoFit/>
          </a:bodyPr>
          <a:lstStyle/>
          <a:p>
            <a:pPr algn="ctr"/>
            <a:r>
              <a:rPr lang="en-US" sz="1600" smtClean="0">
                <a:solidFill>
                  <a:schemeClr val="accent1">
                    <a:lumMod val="75000"/>
                  </a:schemeClr>
                </a:solidFill>
              </a:rPr>
              <a:t>General</a:t>
            </a:r>
            <a:endParaRPr lang="en-US" sz="1600" dirty="0">
              <a:solidFill>
                <a:schemeClr val="accent1">
                  <a:lumMod val="75000"/>
                </a:schemeClr>
              </a:solidFill>
            </a:endParaRPr>
          </a:p>
        </p:txBody>
      </p:sp>
      <p:sp>
        <p:nvSpPr>
          <p:cNvPr id="40" name="TextBox 39"/>
          <p:cNvSpPr txBox="1"/>
          <p:nvPr/>
        </p:nvSpPr>
        <p:spPr>
          <a:xfrm>
            <a:off x="6138330" y="2625689"/>
            <a:ext cx="901703" cy="345186"/>
          </a:xfrm>
          <a:prstGeom prst="rect">
            <a:avLst/>
          </a:prstGeom>
          <a:noFill/>
        </p:spPr>
        <p:txBody>
          <a:bodyPr wrap="square" rtlCol="0">
            <a:spAutoFit/>
          </a:bodyPr>
          <a:lstStyle/>
          <a:p>
            <a:pPr algn="ctr"/>
            <a:r>
              <a:rPr lang="en-US" sz="1600" smtClean="0">
                <a:solidFill>
                  <a:schemeClr val="accent1">
                    <a:lumMod val="75000"/>
                  </a:schemeClr>
                </a:solidFill>
              </a:rPr>
              <a:t>Admin</a:t>
            </a:r>
            <a:endParaRPr lang="en-US" sz="1600" dirty="0">
              <a:solidFill>
                <a:schemeClr val="accent1">
                  <a:lumMod val="75000"/>
                </a:schemeClr>
              </a:solidFill>
            </a:endParaRPr>
          </a:p>
        </p:txBody>
      </p:sp>
      <p:sp>
        <p:nvSpPr>
          <p:cNvPr id="42" name="Rectangle 41"/>
          <p:cNvSpPr/>
          <p:nvPr/>
        </p:nvSpPr>
        <p:spPr>
          <a:xfrm>
            <a:off x="7366000" y="1961752"/>
            <a:ext cx="2387385" cy="584775"/>
          </a:xfrm>
          <a:prstGeom prst="rect">
            <a:avLst/>
          </a:prstGeom>
        </p:spPr>
        <p:txBody>
          <a:bodyPr wrap="none">
            <a:spAutoFit/>
          </a:bodyPr>
          <a:lstStyle/>
          <a:p>
            <a:pPr marL="285750" indent="-285750">
              <a:buFont typeface="Arial" charset="0"/>
              <a:buChar char="•"/>
            </a:pPr>
            <a:r>
              <a:rPr lang="en-US" sz="1600" dirty="0" smtClean="0">
                <a:solidFill>
                  <a:schemeClr val="tx1">
                    <a:lumMod val="75000"/>
                    <a:lumOff val="25000"/>
                  </a:schemeClr>
                </a:solidFill>
              </a:rPr>
              <a:t>3 </a:t>
            </a:r>
            <a:r>
              <a:rPr lang="en-US" sz="1600" dirty="0" err="1" smtClean="0">
                <a:solidFill>
                  <a:schemeClr val="tx1">
                    <a:lumMod val="75000"/>
                    <a:lumOff val="25000"/>
                  </a:schemeClr>
                </a:solidFill>
              </a:rPr>
              <a:t>BlueGroups</a:t>
            </a:r>
            <a:r>
              <a:rPr lang="en-US" sz="1600" dirty="0" smtClean="0">
                <a:solidFill>
                  <a:schemeClr val="tx1">
                    <a:lumMod val="75000"/>
                    <a:lumOff val="25000"/>
                  </a:schemeClr>
                </a:solidFill>
              </a:rPr>
              <a:t> existing</a:t>
            </a:r>
            <a:r>
              <a:rPr lang="en-US" sz="1600" baseline="30000" dirty="0">
                <a:solidFill>
                  <a:schemeClr val="tx1">
                    <a:lumMod val="75000"/>
                    <a:lumOff val="25000"/>
                  </a:schemeClr>
                </a:solidFill>
              </a:rPr>
              <a:t>1</a:t>
            </a:r>
            <a:r>
              <a:rPr lang="en-US" sz="1600" dirty="0" smtClean="0">
                <a:solidFill>
                  <a:schemeClr val="tx1">
                    <a:lumMod val="75000"/>
                    <a:lumOff val="25000"/>
                  </a:schemeClr>
                </a:solidFill>
              </a:rPr>
              <a:t> </a:t>
            </a:r>
          </a:p>
          <a:p>
            <a:pPr marL="285750" indent="-285750">
              <a:buFont typeface="Arial" charset="0"/>
              <a:buChar char="•"/>
            </a:pPr>
            <a:r>
              <a:rPr lang="en-US" sz="1600" dirty="0" smtClean="0">
                <a:solidFill>
                  <a:schemeClr val="tx1">
                    <a:lumMod val="75000"/>
                    <a:lumOff val="25000"/>
                  </a:schemeClr>
                </a:solidFill>
              </a:rPr>
              <a:t>OneTEAM</a:t>
            </a:r>
            <a:r>
              <a:rPr lang="en-US" sz="1600" baseline="30000" dirty="0">
                <a:solidFill>
                  <a:schemeClr val="tx1">
                    <a:lumMod val="75000"/>
                    <a:lumOff val="25000"/>
                  </a:schemeClr>
                </a:solidFill>
              </a:rPr>
              <a:t>2</a:t>
            </a:r>
            <a:r>
              <a:rPr lang="en-US" sz="1600" dirty="0" smtClean="0">
                <a:solidFill>
                  <a:schemeClr val="tx1">
                    <a:lumMod val="75000"/>
                    <a:lumOff val="25000"/>
                  </a:schemeClr>
                </a:solidFill>
              </a:rPr>
              <a:t> setup</a:t>
            </a:r>
          </a:p>
        </p:txBody>
      </p:sp>
      <p:sp>
        <p:nvSpPr>
          <p:cNvPr id="43" name="Left Brace 42"/>
          <p:cNvSpPr/>
          <p:nvPr/>
        </p:nvSpPr>
        <p:spPr>
          <a:xfrm rot="5400000">
            <a:off x="1396866" y="1202932"/>
            <a:ext cx="328404" cy="109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01131" y="1274231"/>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Data</a:t>
            </a:r>
            <a:endParaRPr lang="en-US" sz="1600" dirty="0">
              <a:solidFill>
                <a:schemeClr val="accent1">
                  <a:lumMod val="75000"/>
                </a:schemeClr>
              </a:solidFill>
            </a:endParaRPr>
          </a:p>
        </p:txBody>
      </p:sp>
      <p:sp>
        <p:nvSpPr>
          <p:cNvPr id="47" name="Left Brace 46"/>
          <p:cNvSpPr/>
          <p:nvPr/>
        </p:nvSpPr>
        <p:spPr>
          <a:xfrm>
            <a:off x="601131" y="1961752"/>
            <a:ext cx="237069" cy="600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a:off x="573577" y="5222686"/>
            <a:ext cx="264623" cy="129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rot="16200000">
            <a:off x="-153720" y="2091601"/>
            <a:ext cx="1231409" cy="276999"/>
          </a:xfrm>
          <a:prstGeom prst="rect">
            <a:avLst/>
          </a:prstGeom>
          <a:noFill/>
        </p:spPr>
        <p:txBody>
          <a:bodyPr wrap="square" rtlCol="0">
            <a:spAutoFit/>
          </a:bodyPr>
          <a:lstStyle/>
          <a:p>
            <a:pPr algn="ctr"/>
            <a:r>
              <a:rPr lang="en-US" sz="1200" smtClean="0">
                <a:solidFill>
                  <a:schemeClr val="accent1">
                    <a:lumMod val="75000"/>
                  </a:schemeClr>
                </a:solidFill>
              </a:rPr>
              <a:t>Startup</a:t>
            </a:r>
            <a:endParaRPr lang="en-US" sz="1200" dirty="0">
              <a:solidFill>
                <a:schemeClr val="accent1">
                  <a:lumMod val="75000"/>
                </a:schemeClr>
              </a:solidFill>
            </a:endParaRPr>
          </a:p>
        </p:txBody>
      </p:sp>
      <p:sp>
        <p:nvSpPr>
          <p:cNvPr id="51" name="TextBox 50"/>
          <p:cNvSpPr txBox="1"/>
          <p:nvPr/>
        </p:nvSpPr>
        <p:spPr>
          <a:xfrm rot="16200000">
            <a:off x="-291912" y="5735247"/>
            <a:ext cx="1409705" cy="276999"/>
          </a:xfrm>
          <a:prstGeom prst="rect">
            <a:avLst/>
          </a:prstGeom>
          <a:noFill/>
        </p:spPr>
        <p:txBody>
          <a:bodyPr wrap="square" rtlCol="0">
            <a:spAutoFit/>
          </a:bodyPr>
          <a:lstStyle/>
          <a:p>
            <a:pPr algn="ctr"/>
            <a:r>
              <a:rPr lang="en-US" sz="1200" dirty="0" smtClean="0">
                <a:solidFill>
                  <a:schemeClr val="accent1">
                    <a:lumMod val="75000"/>
                  </a:schemeClr>
                </a:solidFill>
              </a:rPr>
              <a:t>Consumer </a:t>
            </a:r>
            <a:r>
              <a:rPr lang="en-US" sz="1200" smtClean="0">
                <a:solidFill>
                  <a:schemeClr val="accent1">
                    <a:lumMod val="75000"/>
                  </a:schemeClr>
                </a:solidFill>
              </a:rPr>
              <a:t>use case</a:t>
            </a:r>
            <a:endParaRPr lang="en-US" sz="1200" dirty="0">
              <a:solidFill>
                <a:schemeClr val="accent1">
                  <a:lumMod val="75000"/>
                </a:schemeClr>
              </a:solidFill>
            </a:endParaRPr>
          </a:p>
        </p:txBody>
      </p:sp>
      <p:cxnSp>
        <p:nvCxnSpPr>
          <p:cNvPr id="53" name="Straight Connector 52"/>
          <p:cNvCxnSpPr/>
          <p:nvPr/>
        </p:nvCxnSpPr>
        <p:spPr>
          <a:xfrm>
            <a:off x="939800" y="2561622"/>
            <a:ext cx="11027834" cy="101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5084233" y="2949073"/>
            <a:ext cx="969435" cy="2156324"/>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6138333" y="2949073"/>
            <a:ext cx="969435" cy="2156324"/>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122330" y="2638389"/>
            <a:ext cx="901703" cy="345186"/>
          </a:xfrm>
          <a:prstGeom prst="rect">
            <a:avLst/>
          </a:prstGeom>
          <a:noFill/>
        </p:spPr>
        <p:txBody>
          <a:bodyPr wrap="square" rtlCol="0">
            <a:spAutoFit/>
          </a:bodyPr>
          <a:lstStyle/>
          <a:p>
            <a:pPr algn="ctr"/>
            <a:r>
              <a:rPr lang="en-US" sz="1600" dirty="0" smtClean="0">
                <a:solidFill>
                  <a:schemeClr val="accent1">
                    <a:lumMod val="75000"/>
                  </a:schemeClr>
                </a:solidFill>
              </a:rPr>
              <a:t>Author</a:t>
            </a:r>
            <a:endParaRPr lang="en-US" sz="1600" dirty="0">
              <a:solidFill>
                <a:schemeClr val="accent1">
                  <a:lumMod val="75000"/>
                </a:schemeClr>
              </a:solidFill>
            </a:endParaRPr>
          </a:p>
        </p:txBody>
      </p:sp>
      <p:sp>
        <p:nvSpPr>
          <p:cNvPr id="41" name="TextBox 40"/>
          <p:cNvSpPr txBox="1"/>
          <p:nvPr/>
        </p:nvSpPr>
        <p:spPr>
          <a:xfrm>
            <a:off x="2072273" y="1064162"/>
            <a:ext cx="1917707" cy="584775"/>
          </a:xfrm>
          <a:prstGeom prst="rect">
            <a:avLst/>
          </a:prstGeom>
          <a:noFill/>
        </p:spPr>
        <p:txBody>
          <a:bodyPr wrap="square" rtlCol="0">
            <a:spAutoFit/>
          </a:bodyPr>
          <a:lstStyle/>
          <a:p>
            <a:pPr algn="ctr"/>
            <a:r>
              <a:rPr lang="en-US" sz="1600" smtClean="0">
                <a:solidFill>
                  <a:schemeClr val="accent1">
                    <a:lumMod val="75000"/>
                  </a:schemeClr>
                </a:solidFill>
              </a:rPr>
              <a:t>Governance Framework</a:t>
            </a:r>
            <a:endParaRPr lang="en-US" sz="1600" dirty="0">
              <a:solidFill>
                <a:schemeClr val="accent1">
                  <a:lumMod val="75000"/>
                </a:schemeClr>
              </a:solidFill>
            </a:endParaRPr>
          </a:p>
        </p:txBody>
      </p:sp>
    </p:spTree>
    <p:extLst>
      <p:ext uri="{BB962C8B-B14F-4D97-AF65-F5344CB8AC3E}">
        <p14:creationId xmlns:p14="http://schemas.microsoft.com/office/powerpoint/2010/main" val="865008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752474"/>
          </a:xfrm>
        </p:spPr>
        <p:txBody>
          <a:bodyPr/>
          <a:lstStyle/>
          <a:p>
            <a:r>
              <a:rPr lang="en-US" dirty="0" smtClean="0"/>
              <a:t>Catalog Access Request Flow</a:t>
            </a:r>
            <a:r>
              <a:rPr lang="en-US" sz="3200" baseline="30000" dirty="0" smtClean="0"/>
              <a:t>1</a:t>
            </a:r>
            <a:endParaRPr lang="en-US" sz="3200" baseline="30000" dirty="0"/>
          </a:p>
        </p:txBody>
      </p:sp>
      <p:grpSp>
        <p:nvGrpSpPr>
          <p:cNvPr id="24" name="Group 23"/>
          <p:cNvGrpSpPr/>
          <p:nvPr/>
        </p:nvGrpSpPr>
        <p:grpSpPr>
          <a:xfrm>
            <a:off x="363270" y="3986734"/>
            <a:ext cx="767292" cy="959528"/>
            <a:chOff x="363270" y="3521073"/>
            <a:chExt cx="767292" cy="959528"/>
          </a:xfrm>
        </p:grpSpPr>
        <p:pic>
          <p:nvPicPr>
            <p:cNvPr id="10" name="Picture 9"/>
            <p:cNvPicPr>
              <a:picLocks noChangeAspect="1"/>
            </p:cNvPicPr>
            <p:nvPr/>
          </p:nvPicPr>
          <p:blipFill>
            <a:blip r:embed="rId2"/>
            <a:stretch>
              <a:fillRect/>
            </a:stretch>
          </p:blipFill>
          <p:spPr>
            <a:xfrm>
              <a:off x="363270" y="3521073"/>
              <a:ext cx="767292" cy="867450"/>
            </a:xfrm>
            <a:prstGeom prst="rect">
              <a:avLst/>
            </a:prstGeom>
          </p:spPr>
        </p:pic>
        <p:sp>
          <p:nvSpPr>
            <p:cNvPr id="12" name="TextBox 11"/>
            <p:cNvSpPr txBox="1"/>
            <p:nvPr/>
          </p:nvSpPr>
          <p:spPr>
            <a:xfrm>
              <a:off x="363270" y="4234380"/>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Admin</a:t>
              </a:r>
              <a:endParaRPr lang="en-US" sz="1000" dirty="0">
                <a:solidFill>
                  <a:schemeClr val="tx1">
                    <a:lumMod val="75000"/>
                    <a:lumOff val="25000"/>
                  </a:schemeClr>
                </a:solidFill>
              </a:endParaRPr>
            </a:p>
          </p:txBody>
        </p:sp>
      </p:grpSp>
      <p:grpSp>
        <p:nvGrpSpPr>
          <p:cNvPr id="22" name="Group 21"/>
          <p:cNvGrpSpPr/>
          <p:nvPr/>
        </p:nvGrpSpPr>
        <p:grpSpPr>
          <a:xfrm>
            <a:off x="346467" y="4927863"/>
            <a:ext cx="767292" cy="955237"/>
            <a:chOff x="346467" y="4597666"/>
            <a:chExt cx="767292" cy="955237"/>
          </a:xfrm>
        </p:grpSpPr>
        <p:sp>
          <p:nvSpPr>
            <p:cNvPr id="11" name="TextBox 10"/>
            <p:cNvSpPr txBox="1"/>
            <p:nvPr/>
          </p:nvSpPr>
          <p:spPr>
            <a:xfrm>
              <a:off x="346467" y="5306682"/>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pic>
          <p:nvPicPr>
            <p:cNvPr id="16" name="Picture 15"/>
            <p:cNvPicPr>
              <a:picLocks noChangeAspect="1"/>
            </p:cNvPicPr>
            <p:nvPr/>
          </p:nvPicPr>
          <p:blipFill>
            <a:blip r:embed="rId2"/>
            <a:stretch>
              <a:fillRect/>
            </a:stretch>
          </p:blipFill>
          <p:spPr>
            <a:xfrm>
              <a:off x="346467" y="4597666"/>
              <a:ext cx="767292" cy="867450"/>
            </a:xfrm>
            <a:prstGeom prst="rect">
              <a:avLst/>
            </a:prstGeom>
          </p:spPr>
        </p:pic>
      </p:grpSp>
      <p:grpSp>
        <p:nvGrpSpPr>
          <p:cNvPr id="26" name="Group 25"/>
          <p:cNvGrpSpPr/>
          <p:nvPr/>
        </p:nvGrpSpPr>
        <p:grpSpPr>
          <a:xfrm>
            <a:off x="346467" y="3073199"/>
            <a:ext cx="872200" cy="953861"/>
            <a:chOff x="346467" y="2505935"/>
            <a:chExt cx="872200" cy="953861"/>
          </a:xfrm>
        </p:grpSpPr>
        <p:sp>
          <p:nvSpPr>
            <p:cNvPr id="13" name="TextBox 12"/>
            <p:cNvSpPr txBox="1"/>
            <p:nvPr/>
          </p:nvSpPr>
          <p:spPr>
            <a:xfrm>
              <a:off x="346467" y="3213575"/>
              <a:ext cx="872200" cy="246221"/>
            </a:xfrm>
            <a:prstGeom prst="rect">
              <a:avLst/>
            </a:prstGeom>
            <a:noFill/>
          </p:spPr>
          <p:txBody>
            <a:bodyPr wrap="square" rtlCol="0">
              <a:spAutoFit/>
            </a:bodyPr>
            <a:lstStyle/>
            <a:p>
              <a:pPr algn="ctr"/>
              <a:r>
                <a:rPr lang="en-US" sz="1000" smtClean="0">
                  <a:solidFill>
                    <a:schemeClr val="tx1">
                      <a:lumMod val="75000"/>
                      <a:lumOff val="25000"/>
                    </a:schemeClr>
                  </a:solidFill>
                </a:rPr>
                <a:t>Author/User</a:t>
              </a:r>
              <a:endParaRPr lang="en-US" sz="1000" dirty="0">
                <a:solidFill>
                  <a:schemeClr val="tx1">
                    <a:lumMod val="75000"/>
                    <a:lumOff val="25000"/>
                  </a:schemeClr>
                </a:solidFill>
              </a:endParaRPr>
            </a:p>
          </p:txBody>
        </p:sp>
        <p:pic>
          <p:nvPicPr>
            <p:cNvPr id="17" name="Picture 16"/>
            <p:cNvPicPr>
              <a:picLocks noChangeAspect="1"/>
            </p:cNvPicPr>
            <p:nvPr/>
          </p:nvPicPr>
          <p:blipFill>
            <a:blip r:embed="rId2"/>
            <a:stretch>
              <a:fillRect/>
            </a:stretch>
          </p:blipFill>
          <p:spPr>
            <a:xfrm>
              <a:off x="376495" y="2505935"/>
              <a:ext cx="767292" cy="867450"/>
            </a:xfrm>
            <a:prstGeom prst="rect">
              <a:avLst/>
            </a:prstGeom>
          </p:spPr>
        </p:pic>
      </p:grpSp>
      <p:grpSp>
        <p:nvGrpSpPr>
          <p:cNvPr id="23" name="Group 22"/>
          <p:cNvGrpSpPr/>
          <p:nvPr/>
        </p:nvGrpSpPr>
        <p:grpSpPr>
          <a:xfrm>
            <a:off x="237325" y="5919573"/>
            <a:ext cx="955942" cy="975819"/>
            <a:chOff x="237325" y="5703673"/>
            <a:chExt cx="955942" cy="975819"/>
          </a:xfrm>
        </p:grpSpPr>
        <p:sp>
          <p:nvSpPr>
            <p:cNvPr id="15" name="TextBox 14"/>
            <p:cNvSpPr txBox="1"/>
            <p:nvPr/>
          </p:nvSpPr>
          <p:spPr>
            <a:xfrm>
              <a:off x="237325" y="6433271"/>
              <a:ext cx="955942"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CDO Approver</a:t>
              </a:r>
              <a:endParaRPr lang="en-US" sz="1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333767" y="5703673"/>
              <a:ext cx="767292" cy="867450"/>
            </a:xfrm>
            <a:prstGeom prst="rect">
              <a:avLst/>
            </a:prstGeom>
          </p:spPr>
        </p:pic>
      </p:grpSp>
      <p:sp>
        <p:nvSpPr>
          <p:cNvPr id="20" name="Process 19"/>
          <p:cNvSpPr/>
          <p:nvPr/>
        </p:nvSpPr>
        <p:spPr>
          <a:xfrm>
            <a:off x="1584977" y="220843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DB</a:t>
            </a:r>
            <a:endParaRPr lang="en-US" sz="1000" dirty="0"/>
          </a:p>
        </p:txBody>
      </p:sp>
      <p:sp>
        <p:nvSpPr>
          <p:cNvPr id="28" name="Rounded Rectangle 27"/>
          <p:cNvSpPr/>
          <p:nvPr/>
        </p:nvSpPr>
        <p:spPr>
          <a:xfrm>
            <a:off x="325823" y="2260600"/>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OneTEAM</a:t>
            </a:r>
            <a:endParaRPr lang="en-US" sz="1000" dirty="0"/>
          </a:p>
        </p:txBody>
      </p:sp>
      <p:sp>
        <p:nvSpPr>
          <p:cNvPr id="29" name="Rounded Rectangle 28"/>
          <p:cNvSpPr/>
          <p:nvPr/>
        </p:nvSpPr>
        <p:spPr>
          <a:xfrm>
            <a:off x="325823" y="1470792"/>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CEDP</a:t>
            </a:r>
            <a:endParaRPr lang="en-US" sz="1000" dirty="0"/>
          </a:p>
        </p:txBody>
      </p:sp>
      <p:cxnSp>
        <p:nvCxnSpPr>
          <p:cNvPr id="31" name="Elbow Connector 30"/>
          <p:cNvCxnSpPr>
            <a:stCxn id="17" idx="3"/>
            <a:endCxn id="20" idx="1"/>
          </p:cNvCxnSpPr>
          <p:nvPr/>
        </p:nvCxnSpPr>
        <p:spPr>
          <a:xfrm flipV="1">
            <a:off x="1143787" y="2437034"/>
            <a:ext cx="441190" cy="10698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Decision 33"/>
          <p:cNvSpPr/>
          <p:nvPr/>
        </p:nvSpPr>
        <p:spPr>
          <a:xfrm>
            <a:off x="2772835" y="513298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35" name="Decision 34"/>
          <p:cNvSpPr/>
          <p:nvPr/>
        </p:nvSpPr>
        <p:spPr>
          <a:xfrm>
            <a:off x="3839635" y="607389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cxnSp>
        <p:nvCxnSpPr>
          <p:cNvPr id="37" name="Elbow Connector 36"/>
          <p:cNvCxnSpPr>
            <a:stCxn id="20" idx="3"/>
            <a:endCxn id="47" idx="1"/>
          </p:cNvCxnSpPr>
          <p:nvPr/>
        </p:nvCxnSpPr>
        <p:spPr>
          <a:xfrm>
            <a:off x="2283477" y="2437034"/>
            <a:ext cx="479609" cy="21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4" idx="2"/>
            <a:endCxn id="35" idx="1"/>
          </p:cNvCxnSpPr>
          <p:nvPr/>
        </p:nvCxnSpPr>
        <p:spPr>
          <a:xfrm rot="16200000" flipH="1">
            <a:off x="3222071" y="5684934"/>
            <a:ext cx="712310" cy="52281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Process 39"/>
          <p:cNvSpPr/>
          <p:nvPr/>
        </p:nvSpPr>
        <p:spPr>
          <a:xfrm>
            <a:off x="6226175" y="2197099"/>
            <a:ext cx="781050" cy="5037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 </a:t>
            </a:r>
            <a:r>
              <a:rPr lang="en-US" sz="1000" smtClean="0"/>
              <a:t>user to CEPD </a:t>
            </a:r>
            <a:r>
              <a:rPr lang="en-US" sz="1000" dirty="0" smtClean="0"/>
              <a:t>BlueGroup</a:t>
            </a:r>
            <a:endParaRPr lang="en-US" sz="1000" dirty="0"/>
          </a:p>
        </p:txBody>
      </p:sp>
      <p:cxnSp>
        <p:nvCxnSpPr>
          <p:cNvPr id="42" name="Elbow Connector 41"/>
          <p:cNvCxnSpPr>
            <a:stCxn id="35" idx="3"/>
            <a:endCxn id="40" idx="1"/>
          </p:cNvCxnSpPr>
          <p:nvPr/>
        </p:nvCxnSpPr>
        <p:spPr>
          <a:xfrm flipV="1">
            <a:off x="4927600" y="2448983"/>
            <a:ext cx="1298575" cy="3853515"/>
          </a:xfrm>
          <a:prstGeom prst="bentConnector3">
            <a:avLst>
              <a:gd name="adj1" fmla="val 78575"/>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1600" y="5868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7000" y="4890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4300" y="3963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4300" y="30239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7000" y="1868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4" idx="3"/>
            <a:endCxn id="67" idx="1"/>
          </p:cNvCxnSpPr>
          <p:nvPr/>
        </p:nvCxnSpPr>
        <p:spPr>
          <a:xfrm flipV="1">
            <a:off x="3860800" y="3524809"/>
            <a:ext cx="1035965" cy="18367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5" idx="0"/>
            <a:endCxn id="34" idx="3"/>
          </p:cNvCxnSpPr>
          <p:nvPr/>
        </p:nvCxnSpPr>
        <p:spPr>
          <a:xfrm rot="16200000" flipV="1">
            <a:off x="3766054" y="5456334"/>
            <a:ext cx="712310" cy="522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74308" y="5587786"/>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8" name="TextBox 87"/>
          <p:cNvSpPr txBox="1"/>
          <p:nvPr/>
        </p:nvSpPr>
        <p:spPr>
          <a:xfrm>
            <a:off x="4896804" y="6339169"/>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9" name="TextBox 88"/>
          <p:cNvSpPr txBox="1"/>
          <p:nvPr/>
        </p:nvSpPr>
        <p:spPr>
          <a:xfrm>
            <a:off x="4510617" y="5893027"/>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0" name="TextBox 89"/>
          <p:cNvSpPr txBox="1"/>
          <p:nvPr/>
        </p:nvSpPr>
        <p:spPr>
          <a:xfrm>
            <a:off x="3772187" y="5141325"/>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67" name="Process 66"/>
          <p:cNvSpPr/>
          <p:nvPr/>
        </p:nvSpPr>
        <p:spPr>
          <a:xfrm>
            <a:off x="4896765" y="3327959"/>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rejected</a:t>
            </a:r>
            <a:endParaRPr lang="en-US" sz="1000" dirty="0"/>
          </a:p>
        </p:txBody>
      </p:sp>
      <p:sp>
        <p:nvSpPr>
          <p:cNvPr id="47" name="Decision 46"/>
          <p:cNvSpPr/>
          <p:nvPr/>
        </p:nvSpPr>
        <p:spPr>
          <a:xfrm>
            <a:off x="2763086" y="2210622"/>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Author access?</a:t>
            </a:r>
            <a:endParaRPr lang="en-US" sz="800" dirty="0"/>
          </a:p>
        </p:txBody>
      </p:sp>
      <p:sp>
        <p:nvSpPr>
          <p:cNvPr id="49" name="TextBox 48"/>
          <p:cNvSpPr txBox="1"/>
          <p:nvPr/>
        </p:nvSpPr>
        <p:spPr>
          <a:xfrm>
            <a:off x="2901422" y="2652430"/>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50" name="TextBox 49"/>
          <p:cNvSpPr txBox="1"/>
          <p:nvPr/>
        </p:nvSpPr>
        <p:spPr>
          <a:xfrm>
            <a:off x="3712553" y="2152958"/>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cxnSp>
        <p:nvCxnSpPr>
          <p:cNvPr id="9" name="Straight Arrow Connector 8"/>
          <p:cNvCxnSpPr>
            <a:stCxn id="47" idx="3"/>
            <a:endCxn id="40" idx="1"/>
          </p:cNvCxnSpPr>
          <p:nvPr/>
        </p:nvCxnSpPr>
        <p:spPr>
          <a:xfrm>
            <a:off x="3851051" y="2439222"/>
            <a:ext cx="2375124" cy="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7" idx="2"/>
            <a:endCxn id="34" idx="0"/>
          </p:cNvCxnSpPr>
          <p:nvPr/>
        </p:nvCxnSpPr>
        <p:spPr>
          <a:xfrm>
            <a:off x="3307069" y="2667822"/>
            <a:ext cx="9749" cy="246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525789" y="6414038"/>
            <a:ext cx="3217338" cy="276999"/>
          </a:xfrm>
          <a:prstGeom prst="rect">
            <a:avLst/>
          </a:prstGeom>
        </p:spPr>
        <p:txBody>
          <a:bodyPr wrap="square">
            <a:spAutoFit/>
          </a:bodyPr>
          <a:lstStyle/>
          <a:p>
            <a:r>
              <a:rPr lang="en-US" sz="1200" dirty="0"/>
              <a:t>Notes: 1 </a:t>
            </a:r>
            <a:r>
              <a:rPr lang="mr-IN" sz="1200" dirty="0"/>
              <a:t>– </a:t>
            </a:r>
            <a:r>
              <a:rPr lang="en-US" sz="1200" dirty="0" smtClean="0"/>
              <a:t>Admin access only done manually</a:t>
            </a:r>
            <a:endParaRPr lang="en-US" sz="1200" dirty="0"/>
          </a:p>
        </p:txBody>
      </p:sp>
      <p:cxnSp>
        <p:nvCxnSpPr>
          <p:cNvPr id="4" name="Elbow Connector 3"/>
          <p:cNvCxnSpPr>
            <a:stCxn id="10" idx="3"/>
            <a:endCxn id="34" idx="1"/>
          </p:cNvCxnSpPr>
          <p:nvPr/>
        </p:nvCxnSpPr>
        <p:spPr>
          <a:xfrm>
            <a:off x="1130562" y="4420459"/>
            <a:ext cx="1642273" cy="941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Process 50"/>
          <p:cNvSpPr/>
          <p:nvPr/>
        </p:nvSpPr>
        <p:spPr>
          <a:xfrm>
            <a:off x="8476512" y="1385503"/>
            <a:ext cx="781050" cy="4273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BlueGroup</a:t>
            </a:r>
            <a:r>
              <a:rPr lang="en-US" sz="1000" dirty="0" smtClean="0"/>
              <a:t> synced to LDAP</a:t>
            </a:r>
            <a:endParaRPr lang="en-US" sz="1000" dirty="0"/>
          </a:p>
        </p:txBody>
      </p:sp>
      <p:cxnSp>
        <p:nvCxnSpPr>
          <p:cNvPr id="5" name="Elbow Connector 4"/>
          <p:cNvCxnSpPr>
            <a:stCxn id="40" idx="3"/>
            <a:endCxn id="51" idx="1"/>
          </p:cNvCxnSpPr>
          <p:nvPr/>
        </p:nvCxnSpPr>
        <p:spPr>
          <a:xfrm flipV="1">
            <a:off x="7007225" y="1599194"/>
            <a:ext cx="1469287" cy="849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07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Control System View</a:t>
            </a:r>
            <a:endParaRPr lang="en-US" dirty="0"/>
          </a:p>
        </p:txBody>
      </p:sp>
      <p:sp>
        <p:nvSpPr>
          <p:cNvPr id="4" name="Rectangle 3"/>
          <p:cNvSpPr/>
          <p:nvPr/>
        </p:nvSpPr>
        <p:spPr>
          <a:xfrm>
            <a:off x="3038475" y="3886200"/>
            <a:ext cx="1308100" cy="728396"/>
          </a:xfrm>
          <a:prstGeom prst="rect">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OneTEAM</a:t>
            </a:r>
            <a:endParaRPr lang="en-US" sz="1400" dirty="0">
              <a:solidFill>
                <a:schemeClr val="tx1">
                  <a:lumMod val="75000"/>
                  <a:lumOff val="25000"/>
                </a:schemeClr>
              </a:solidFill>
            </a:endParaRPr>
          </a:p>
        </p:txBody>
      </p:sp>
      <p:sp>
        <p:nvSpPr>
          <p:cNvPr id="5" name="Rectangle 4"/>
          <p:cNvSpPr/>
          <p:nvPr/>
        </p:nvSpPr>
        <p:spPr>
          <a:xfrm>
            <a:off x="7619999" y="4567097"/>
            <a:ext cx="993775" cy="6482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LDAP</a:t>
            </a:r>
            <a:endParaRPr lang="en-US" sz="1400" dirty="0">
              <a:solidFill>
                <a:schemeClr val="tx1">
                  <a:lumMod val="75000"/>
                  <a:lumOff val="25000"/>
                </a:schemeClr>
              </a:solidFill>
            </a:endParaRPr>
          </a:p>
        </p:txBody>
      </p:sp>
      <p:sp>
        <p:nvSpPr>
          <p:cNvPr id="7" name="Can 6"/>
          <p:cNvSpPr/>
          <p:nvPr/>
        </p:nvSpPr>
        <p:spPr>
          <a:xfrm>
            <a:off x="3319463" y="5140326"/>
            <a:ext cx="746125" cy="9038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DB2</a:t>
            </a:r>
            <a:endParaRPr lang="en-US" sz="1400" dirty="0"/>
          </a:p>
        </p:txBody>
      </p:sp>
      <p:sp>
        <p:nvSpPr>
          <p:cNvPr id="8" name="Can 7"/>
          <p:cNvSpPr/>
          <p:nvPr/>
        </p:nvSpPr>
        <p:spPr>
          <a:xfrm>
            <a:off x="8900054" y="4584701"/>
            <a:ext cx="709612" cy="622300"/>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Drop Zone</a:t>
            </a:r>
            <a:endParaRPr lang="en-US" sz="1400" dirty="0">
              <a:solidFill>
                <a:schemeClr val="tx1">
                  <a:lumMod val="75000"/>
                  <a:lumOff val="25000"/>
                </a:schemeClr>
              </a:solidFill>
            </a:endParaRPr>
          </a:p>
        </p:txBody>
      </p:sp>
      <p:pic>
        <p:nvPicPr>
          <p:cNvPr id="14" name="Picture 13"/>
          <p:cNvPicPr>
            <a:picLocks noChangeAspect="1"/>
          </p:cNvPicPr>
          <p:nvPr/>
        </p:nvPicPr>
        <p:blipFill>
          <a:blip r:embed="rId2"/>
          <a:stretch>
            <a:fillRect/>
          </a:stretch>
        </p:blipFill>
        <p:spPr>
          <a:xfrm>
            <a:off x="231775" y="3670300"/>
            <a:ext cx="1045897" cy="1182422"/>
          </a:xfrm>
          <a:prstGeom prst="rect">
            <a:avLst/>
          </a:prstGeom>
        </p:spPr>
      </p:pic>
      <p:pic>
        <p:nvPicPr>
          <p:cNvPr id="15" name="Picture 14"/>
          <p:cNvPicPr>
            <a:picLocks noChangeAspect="1"/>
          </p:cNvPicPr>
          <p:nvPr/>
        </p:nvPicPr>
        <p:blipFill>
          <a:blip r:embed="rId2"/>
          <a:stretch>
            <a:fillRect/>
          </a:stretch>
        </p:blipFill>
        <p:spPr>
          <a:xfrm>
            <a:off x="241300" y="5153420"/>
            <a:ext cx="1045897" cy="1160596"/>
          </a:xfrm>
          <a:prstGeom prst="rect">
            <a:avLst/>
          </a:prstGeom>
        </p:spPr>
      </p:pic>
      <p:sp>
        <p:nvSpPr>
          <p:cNvPr id="16" name="Rectangle 15"/>
          <p:cNvSpPr/>
          <p:nvPr/>
        </p:nvSpPr>
        <p:spPr>
          <a:xfrm>
            <a:off x="3795713" y="2717800"/>
            <a:ext cx="1308100" cy="6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BlueGroups</a:t>
            </a:r>
            <a:endParaRPr lang="en-US" sz="1400" dirty="0"/>
          </a:p>
        </p:txBody>
      </p:sp>
      <p:cxnSp>
        <p:nvCxnSpPr>
          <p:cNvPr id="20" name="Elbow Connector 19"/>
          <p:cNvCxnSpPr>
            <a:stCxn id="16" idx="3"/>
            <a:endCxn id="63" idx="1"/>
          </p:cNvCxnSpPr>
          <p:nvPr/>
        </p:nvCxnSpPr>
        <p:spPr>
          <a:xfrm>
            <a:off x="5103813" y="3066455"/>
            <a:ext cx="2508555" cy="229416"/>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7" idx="1"/>
          </p:cNvCxnSpPr>
          <p:nvPr/>
        </p:nvCxnSpPr>
        <p:spPr>
          <a:xfrm>
            <a:off x="3692525" y="4614596"/>
            <a:ext cx="1" cy="525730"/>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3" idx="2"/>
            <a:endCxn id="5" idx="0"/>
          </p:cNvCxnSpPr>
          <p:nvPr/>
        </p:nvCxnSpPr>
        <p:spPr>
          <a:xfrm>
            <a:off x="8109256" y="3531802"/>
            <a:ext cx="7631" cy="1035295"/>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4" idx="1"/>
          </p:cNvCxnSpPr>
          <p:nvPr/>
        </p:nvCxnSpPr>
        <p:spPr>
          <a:xfrm flipV="1">
            <a:off x="1277672" y="4250398"/>
            <a:ext cx="1760803" cy="1111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4" idx="1"/>
            <a:endCxn id="15" idx="3"/>
          </p:cNvCxnSpPr>
          <p:nvPr/>
        </p:nvCxnSpPr>
        <p:spPr>
          <a:xfrm rot="10800000" flipV="1">
            <a:off x="1287197" y="4250398"/>
            <a:ext cx="1751278" cy="1483320"/>
          </a:xfrm>
          <a:prstGeom prst="bentConnector3">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515099" y="2746903"/>
            <a:ext cx="3518826" cy="352689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330699" y="3977613"/>
            <a:ext cx="2266947" cy="246221"/>
          </a:xfrm>
          <a:prstGeom prst="rect">
            <a:avLst/>
          </a:prstGeom>
          <a:noFill/>
        </p:spPr>
        <p:txBody>
          <a:bodyPr wrap="square" rtlCol="0">
            <a:spAutoFit/>
          </a:bodyPr>
          <a:lstStyle/>
          <a:p>
            <a:r>
              <a:rPr lang="en-US" sz="1000" dirty="0" smtClean="0">
                <a:solidFill>
                  <a:schemeClr val="tx1">
                    <a:lumMod val="75000"/>
                    <a:lumOff val="25000"/>
                  </a:schemeClr>
                </a:solidFill>
              </a:rPr>
              <a:t>Approved access request sent to CEDP</a:t>
            </a:r>
            <a:endParaRPr lang="en-US" sz="1000" dirty="0">
              <a:solidFill>
                <a:schemeClr val="tx1">
                  <a:lumMod val="75000"/>
                  <a:lumOff val="25000"/>
                </a:schemeClr>
              </a:solidFill>
            </a:endParaRPr>
          </a:p>
        </p:txBody>
      </p:sp>
      <p:sp>
        <p:nvSpPr>
          <p:cNvPr id="37" name="TextBox 36"/>
          <p:cNvSpPr txBox="1"/>
          <p:nvPr/>
        </p:nvSpPr>
        <p:spPr>
          <a:xfrm>
            <a:off x="4584700" y="4244313"/>
            <a:ext cx="2019300" cy="400110"/>
          </a:xfrm>
          <a:prstGeom prst="rect">
            <a:avLst/>
          </a:prstGeom>
          <a:noFill/>
        </p:spPr>
        <p:txBody>
          <a:bodyPr wrap="square" rtlCol="0">
            <a:spAutoFit/>
          </a:bodyPr>
          <a:lstStyle/>
          <a:p>
            <a:r>
              <a:rPr lang="en-US" sz="1000" dirty="0" smtClean="0">
                <a:solidFill>
                  <a:schemeClr val="tx1">
                    <a:lumMod val="75000"/>
                    <a:lumOff val="25000"/>
                  </a:schemeClr>
                </a:solidFill>
              </a:rPr>
              <a:t>Query request to OneTEAM for user IW access list</a:t>
            </a:r>
            <a:endParaRPr lang="en-US" sz="1000" dirty="0">
              <a:solidFill>
                <a:schemeClr val="tx1">
                  <a:lumMod val="75000"/>
                  <a:lumOff val="25000"/>
                </a:schemeClr>
              </a:solidFill>
            </a:endParaRPr>
          </a:p>
        </p:txBody>
      </p:sp>
      <p:sp>
        <p:nvSpPr>
          <p:cNvPr id="64" name="Rectangle 63"/>
          <p:cNvSpPr/>
          <p:nvPr/>
        </p:nvSpPr>
        <p:spPr>
          <a:xfrm>
            <a:off x="2207419" y="2719453"/>
            <a:ext cx="1308100" cy="6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Slack</a:t>
            </a:r>
            <a:endParaRPr lang="en-US" sz="1400" dirty="0"/>
          </a:p>
        </p:txBody>
      </p:sp>
      <p:pic>
        <p:nvPicPr>
          <p:cNvPr id="65" name="Picture 64"/>
          <p:cNvPicPr>
            <a:picLocks noChangeAspect="1"/>
          </p:cNvPicPr>
          <p:nvPr/>
        </p:nvPicPr>
        <p:blipFill>
          <a:blip r:embed="rId2"/>
          <a:stretch>
            <a:fillRect/>
          </a:stretch>
        </p:blipFill>
        <p:spPr>
          <a:xfrm>
            <a:off x="223045" y="1946276"/>
            <a:ext cx="1045897" cy="1182422"/>
          </a:xfrm>
          <a:prstGeom prst="rect">
            <a:avLst/>
          </a:prstGeom>
        </p:spPr>
      </p:pic>
      <p:cxnSp>
        <p:nvCxnSpPr>
          <p:cNvPr id="67" name="Elbow Connector 66"/>
          <p:cNvCxnSpPr>
            <a:stCxn id="4" idx="0"/>
            <a:endCxn id="16" idx="2"/>
          </p:cNvCxnSpPr>
          <p:nvPr/>
        </p:nvCxnSpPr>
        <p:spPr>
          <a:xfrm rot="5400000" flipH="1" flipV="1">
            <a:off x="3835599" y="3272036"/>
            <a:ext cx="471090" cy="757238"/>
          </a:xfrm>
          <a:prstGeom prst="bentConnector3">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0"/>
            <a:endCxn id="64" idx="2"/>
          </p:cNvCxnSpPr>
          <p:nvPr/>
        </p:nvCxnSpPr>
        <p:spPr>
          <a:xfrm rot="16200000" flipV="1">
            <a:off x="3042279" y="3235954"/>
            <a:ext cx="469437" cy="831056"/>
          </a:xfrm>
          <a:prstGeom prst="bentConnector3">
            <a:avLst/>
          </a:prstGeom>
          <a:ln>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4" idx="0"/>
            <a:endCxn id="65" idx="3"/>
          </p:cNvCxnSpPr>
          <p:nvPr/>
        </p:nvCxnSpPr>
        <p:spPr>
          <a:xfrm rot="16200000" flipV="1">
            <a:off x="1974223" y="1832206"/>
            <a:ext cx="181966" cy="1592527"/>
          </a:xfrm>
          <a:prstGeom prst="bentConnector2">
            <a:avLst/>
          </a:prstGeom>
          <a:ln>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8026400" y="2463198"/>
            <a:ext cx="796924" cy="338554"/>
          </a:xfrm>
          <a:prstGeom prst="rect">
            <a:avLst/>
          </a:prstGeom>
          <a:noFill/>
        </p:spPr>
        <p:txBody>
          <a:bodyPr wrap="square" rtlCol="0">
            <a:spAutoFit/>
          </a:bodyPr>
          <a:lstStyle/>
          <a:p>
            <a:pPr algn="ctr"/>
            <a:r>
              <a:rPr lang="en-US" sz="1600" b="1" smtClean="0">
                <a:solidFill>
                  <a:schemeClr val="tx1">
                    <a:lumMod val="75000"/>
                    <a:lumOff val="25000"/>
                  </a:schemeClr>
                </a:solidFill>
              </a:rPr>
              <a:t>CEDP</a:t>
            </a:r>
            <a:endParaRPr lang="en-US" sz="1600" b="1" dirty="0">
              <a:solidFill>
                <a:schemeClr val="tx1">
                  <a:lumMod val="75000"/>
                  <a:lumOff val="25000"/>
                </a:schemeClr>
              </a:solidFill>
            </a:endParaRPr>
          </a:p>
        </p:txBody>
      </p:sp>
      <p:sp>
        <p:nvSpPr>
          <p:cNvPr id="77" name="Can 76"/>
          <p:cNvSpPr/>
          <p:nvPr/>
        </p:nvSpPr>
        <p:spPr>
          <a:xfrm>
            <a:off x="8900054" y="5373155"/>
            <a:ext cx="709612" cy="608545"/>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Prod</a:t>
            </a:r>
          </a:p>
        </p:txBody>
      </p:sp>
      <p:sp>
        <p:nvSpPr>
          <p:cNvPr id="80" name="Rectangle 79"/>
          <p:cNvSpPr/>
          <p:nvPr/>
        </p:nvSpPr>
        <p:spPr>
          <a:xfrm>
            <a:off x="1411819" y="1574800"/>
            <a:ext cx="583139"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SAML</a:t>
            </a:r>
            <a:endParaRPr lang="en-US" sz="1100" dirty="0"/>
          </a:p>
        </p:txBody>
      </p:sp>
      <p:sp>
        <p:nvSpPr>
          <p:cNvPr id="85" name="Can 84"/>
          <p:cNvSpPr/>
          <p:nvPr/>
        </p:nvSpPr>
        <p:spPr>
          <a:xfrm>
            <a:off x="8900054" y="3759198"/>
            <a:ext cx="709612" cy="608545"/>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75000"/>
                    <a:lumOff val="25000"/>
                  </a:schemeClr>
                </a:solidFill>
              </a:rPr>
              <a:t>Catalog</a:t>
            </a:r>
            <a:endParaRPr lang="en-US" sz="1200" dirty="0">
              <a:solidFill>
                <a:schemeClr val="tx1">
                  <a:lumMod val="75000"/>
                  <a:lumOff val="25000"/>
                </a:schemeClr>
              </a:solidFill>
            </a:endParaRPr>
          </a:p>
        </p:txBody>
      </p:sp>
      <p:cxnSp>
        <p:nvCxnSpPr>
          <p:cNvPr id="87" name="Elbow Connector 86"/>
          <p:cNvCxnSpPr>
            <a:stCxn id="5" idx="3"/>
            <a:endCxn id="8" idx="2"/>
          </p:cNvCxnSpPr>
          <p:nvPr/>
        </p:nvCxnSpPr>
        <p:spPr>
          <a:xfrm>
            <a:off x="8613774" y="4891213"/>
            <a:ext cx="286280" cy="4638"/>
          </a:xfrm>
          <a:prstGeom prst="bentConnector3">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5" idx="3"/>
            <a:endCxn id="77" idx="2"/>
          </p:cNvCxnSpPr>
          <p:nvPr/>
        </p:nvCxnSpPr>
        <p:spPr>
          <a:xfrm>
            <a:off x="8613774" y="4891213"/>
            <a:ext cx="286280" cy="786215"/>
          </a:xfrm>
          <a:prstGeom prst="bentConnector3">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 idx="3"/>
            <a:endCxn id="85" idx="2"/>
          </p:cNvCxnSpPr>
          <p:nvPr/>
        </p:nvCxnSpPr>
        <p:spPr>
          <a:xfrm flipV="1">
            <a:off x="8613774" y="4063471"/>
            <a:ext cx="286280" cy="827742"/>
          </a:xfrm>
          <a:prstGeom prst="bentConnector3">
            <a:avLst>
              <a:gd name="adj1" fmla="val 50000"/>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65" idx="0"/>
            <a:endCxn id="85" idx="4"/>
          </p:cNvCxnSpPr>
          <p:nvPr/>
        </p:nvCxnSpPr>
        <p:spPr>
          <a:xfrm rot="16200000" flipH="1">
            <a:off x="4119232" y="-1426963"/>
            <a:ext cx="2117195" cy="8863672"/>
          </a:xfrm>
          <a:prstGeom prst="bentConnector4">
            <a:avLst>
              <a:gd name="adj1" fmla="val -10797"/>
              <a:gd name="adj2" fmla="val 102579"/>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65" idx="0"/>
            <a:endCxn id="8" idx="4"/>
          </p:cNvCxnSpPr>
          <p:nvPr/>
        </p:nvCxnSpPr>
        <p:spPr>
          <a:xfrm rot="16200000" flipH="1">
            <a:off x="3703042" y="-1010773"/>
            <a:ext cx="2949575" cy="8863672"/>
          </a:xfrm>
          <a:prstGeom prst="bentConnector4">
            <a:avLst>
              <a:gd name="adj1" fmla="val -7750"/>
              <a:gd name="adj2" fmla="val 102579"/>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15" idx="2"/>
            <a:endCxn id="77" idx="3"/>
          </p:cNvCxnSpPr>
          <p:nvPr/>
        </p:nvCxnSpPr>
        <p:spPr>
          <a:xfrm rot="5400000" flipH="1" flipV="1">
            <a:off x="4843396" y="1902552"/>
            <a:ext cx="332316" cy="8490611"/>
          </a:xfrm>
          <a:prstGeom prst="bentConnector3">
            <a:avLst>
              <a:gd name="adj1" fmla="val -6879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16" idx="0"/>
          </p:cNvCxnSpPr>
          <p:nvPr/>
        </p:nvCxnSpPr>
        <p:spPr>
          <a:xfrm rot="16200000" flipV="1">
            <a:off x="2910682" y="1178718"/>
            <a:ext cx="622300" cy="245586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367373" y="4715407"/>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sp>
        <p:nvSpPr>
          <p:cNvPr id="114" name="TextBox 113"/>
          <p:cNvSpPr txBox="1"/>
          <p:nvPr/>
        </p:nvSpPr>
        <p:spPr>
          <a:xfrm>
            <a:off x="367373" y="2996064"/>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Producer</a:t>
            </a:r>
            <a:endParaRPr lang="en-US" sz="1000" dirty="0">
              <a:solidFill>
                <a:schemeClr val="tx1">
                  <a:lumMod val="75000"/>
                  <a:lumOff val="25000"/>
                </a:schemeClr>
              </a:solidFill>
            </a:endParaRPr>
          </a:p>
        </p:txBody>
      </p:sp>
      <p:sp>
        <p:nvSpPr>
          <p:cNvPr id="115" name="TextBox 114"/>
          <p:cNvSpPr txBox="1"/>
          <p:nvPr/>
        </p:nvSpPr>
        <p:spPr>
          <a:xfrm>
            <a:off x="320542" y="6127405"/>
            <a:ext cx="872200"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Consumer</a:t>
            </a:r>
            <a:endParaRPr lang="en-US" sz="1000" dirty="0">
              <a:solidFill>
                <a:schemeClr val="tx1">
                  <a:lumMod val="75000"/>
                  <a:lumOff val="25000"/>
                </a:schemeClr>
              </a:solidFill>
            </a:endParaRPr>
          </a:p>
        </p:txBody>
      </p:sp>
      <p:sp>
        <p:nvSpPr>
          <p:cNvPr id="116" name="Rectangle 115"/>
          <p:cNvSpPr/>
          <p:nvPr/>
        </p:nvSpPr>
        <p:spPr>
          <a:xfrm>
            <a:off x="10712449" y="5200319"/>
            <a:ext cx="993775" cy="28608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lumMod val="75000"/>
                    <a:lumOff val="25000"/>
                  </a:schemeClr>
                </a:solidFill>
              </a:rPr>
              <a:t>Exists</a:t>
            </a:r>
            <a:endParaRPr lang="en-US" sz="1400" dirty="0">
              <a:solidFill>
                <a:schemeClr val="tx1">
                  <a:lumMod val="75000"/>
                  <a:lumOff val="25000"/>
                </a:schemeClr>
              </a:solidFill>
            </a:endParaRPr>
          </a:p>
        </p:txBody>
      </p:sp>
      <p:sp>
        <p:nvSpPr>
          <p:cNvPr id="117" name="Rectangle 116"/>
          <p:cNvSpPr/>
          <p:nvPr/>
        </p:nvSpPr>
        <p:spPr>
          <a:xfrm>
            <a:off x="10712449" y="5599642"/>
            <a:ext cx="993775" cy="286081"/>
          </a:xfrm>
          <a:prstGeom prst="rect">
            <a:avLst/>
          </a:prstGeom>
          <a:pattFill prst="wdDnDiag">
            <a:fgClr>
              <a:schemeClr val="bg1">
                <a:lumMod val="8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75000"/>
                    <a:lumOff val="25000"/>
                  </a:schemeClr>
                </a:solidFill>
              </a:rPr>
              <a:t>Doesn’t Exist</a:t>
            </a:r>
            <a:endParaRPr lang="en-US" sz="1200" dirty="0">
              <a:solidFill>
                <a:schemeClr val="tx1">
                  <a:lumMod val="75000"/>
                  <a:lumOff val="25000"/>
                </a:schemeClr>
              </a:solidFill>
            </a:endParaRPr>
          </a:p>
        </p:txBody>
      </p:sp>
      <p:sp>
        <p:nvSpPr>
          <p:cNvPr id="118" name="Rectangle 117"/>
          <p:cNvSpPr/>
          <p:nvPr/>
        </p:nvSpPr>
        <p:spPr>
          <a:xfrm>
            <a:off x="10712449" y="3868740"/>
            <a:ext cx="984382" cy="348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Exists</a:t>
            </a:r>
            <a:endParaRPr lang="en-US" sz="1400" dirty="0"/>
          </a:p>
        </p:txBody>
      </p:sp>
      <p:sp>
        <p:nvSpPr>
          <p:cNvPr id="119" name="Rectangle 118"/>
          <p:cNvSpPr/>
          <p:nvPr/>
        </p:nvSpPr>
        <p:spPr>
          <a:xfrm>
            <a:off x="10712452" y="4309006"/>
            <a:ext cx="984382" cy="348655"/>
          </a:xfrm>
          <a:prstGeom prst="rect">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75000"/>
                    <a:lumOff val="25000"/>
                  </a:schemeClr>
                </a:solidFill>
              </a:rPr>
              <a:t>In process</a:t>
            </a:r>
            <a:endParaRPr lang="en-US" sz="1200" dirty="0">
              <a:solidFill>
                <a:schemeClr val="tx1">
                  <a:lumMod val="75000"/>
                  <a:lumOff val="25000"/>
                </a:schemeClr>
              </a:solidFill>
            </a:endParaRPr>
          </a:p>
        </p:txBody>
      </p:sp>
      <p:sp>
        <p:nvSpPr>
          <p:cNvPr id="120" name="TextBox 119"/>
          <p:cNvSpPr txBox="1"/>
          <p:nvPr/>
        </p:nvSpPr>
        <p:spPr>
          <a:xfrm>
            <a:off x="10806178" y="4865422"/>
            <a:ext cx="796924" cy="338554"/>
          </a:xfrm>
          <a:prstGeom prst="rect">
            <a:avLst/>
          </a:prstGeom>
          <a:noFill/>
        </p:spPr>
        <p:txBody>
          <a:bodyPr wrap="square" rtlCol="0">
            <a:spAutoFit/>
          </a:bodyPr>
          <a:lstStyle/>
          <a:p>
            <a:pPr algn="ctr"/>
            <a:r>
              <a:rPr lang="en-US" sz="1600" smtClean="0">
                <a:solidFill>
                  <a:schemeClr val="tx1">
                    <a:lumMod val="75000"/>
                    <a:lumOff val="25000"/>
                  </a:schemeClr>
                </a:solidFill>
              </a:rPr>
              <a:t>CEDP</a:t>
            </a:r>
            <a:endParaRPr lang="en-US" sz="1600" dirty="0">
              <a:solidFill>
                <a:schemeClr val="tx1">
                  <a:lumMod val="75000"/>
                  <a:lumOff val="25000"/>
                </a:schemeClr>
              </a:solidFill>
            </a:endParaRPr>
          </a:p>
        </p:txBody>
      </p:sp>
      <p:sp>
        <p:nvSpPr>
          <p:cNvPr id="121" name="TextBox 120"/>
          <p:cNvSpPr txBox="1"/>
          <p:nvPr/>
        </p:nvSpPr>
        <p:spPr>
          <a:xfrm>
            <a:off x="10814643" y="3560345"/>
            <a:ext cx="796924" cy="338554"/>
          </a:xfrm>
          <a:prstGeom prst="rect">
            <a:avLst/>
          </a:prstGeom>
          <a:noFill/>
        </p:spPr>
        <p:txBody>
          <a:bodyPr wrap="square" rtlCol="0">
            <a:spAutoFit/>
          </a:bodyPr>
          <a:lstStyle/>
          <a:p>
            <a:pPr algn="ctr"/>
            <a:r>
              <a:rPr lang="en-US" sz="1600" dirty="0" smtClean="0">
                <a:solidFill>
                  <a:schemeClr val="tx1">
                    <a:lumMod val="75000"/>
                    <a:lumOff val="25000"/>
                  </a:schemeClr>
                </a:solidFill>
              </a:rPr>
              <a:t>IBM</a:t>
            </a:r>
            <a:endParaRPr lang="en-US" sz="1600" dirty="0">
              <a:solidFill>
                <a:schemeClr val="tx1">
                  <a:lumMod val="75000"/>
                  <a:lumOff val="25000"/>
                </a:schemeClr>
              </a:solidFill>
            </a:endParaRPr>
          </a:p>
        </p:txBody>
      </p:sp>
      <p:sp>
        <p:nvSpPr>
          <p:cNvPr id="122" name="TextBox 121"/>
          <p:cNvSpPr txBox="1"/>
          <p:nvPr/>
        </p:nvSpPr>
        <p:spPr>
          <a:xfrm>
            <a:off x="2968626" y="4702154"/>
            <a:ext cx="749961" cy="553998"/>
          </a:xfrm>
          <a:prstGeom prst="rect">
            <a:avLst/>
          </a:prstGeom>
          <a:noFill/>
        </p:spPr>
        <p:txBody>
          <a:bodyPr wrap="square" rtlCol="0">
            <a:spAutoFit/>
          </a:bodyPr>
          <a:lstStyle/>
          <a:p>
            <a:r>
              <a:rPr lang="en-US" sz="1000" dirty="0" smtClean="0">
                <a:solidFill>
                  <a:schemeClr val="tx1">
                    <a:lumMod val="75000"/>
                    <a:lumOff val="25000"/>
                  </a:schemeClr>
                </a:solidFill>
              </a:rPr>
              <a:t>OneTEAM access info store</a:t>
            </a:r>
            <a:endParaRPr lang="en-US" sz="1000" dirty="0">
              <a:solidFill>
                <a:schemeClr val="tx1">
                  <a:lumMod val="75000"/>
                  <a:lumOff val="25000"/>
                </a:schemeClr>
              </a:solidFill>
            </a:endParaRPr>
          </a:p>
        </p:txBody>
      </p:sp>
      <p:sp>
        <p:nvSpPr>
          <p:cNvPr id="123" name="TextBox 122"/>
          <p:cNvSpPr txBox="1"/>
          <p:nvPr/>
        </p:nvSpPr>
        <p:spPr>
          <a:xfrm>
            <a:off x="1993900" y="2326420"/>
            <a:ext cx="2071688" cy="246221"/>
          </a:xfrm>
          <a:prstGeom prst="rect">
            <a:avLst/>
          </a:prstGeom>
          <a:noFill/>
        </p:spPr>
        <p:txBody>
          <a:bodyPr wrap="square" rtlCol="0">
            <a:spAutoFit/>
          </a:bodyPr>
          <a:lstStyle/>
          <a:p>
            <a:r>
              <a:rPr lang="en-US" sz="1000" smtClean="0">
                <a:solidFill>
                  <a:schemeClr val="tx1">
                    <a:lumMod val="75000"/>
                    <a:lumOff val="25000"/>
                  </a:schemeClr>
                </a:solidFill>
              </a:rPr>
              <a:t>Activity notifications sent to channel</a:t>
            </a:r>
            <a:endParaRPr lang="en-US" sz="1000" dirty="0">
              <a:solidFill>
                <a:schemeClr val="tx1">
                  <a:lumMod val="75000"/>
                  <a:lumOff val="25000"/>
                </a:schemeClr>
              </a:solidFill>
            </a:endParaRPr>
          </a:p>
        </p:txBody>
      </p:sp>
      <p:sp>
        <p:nvSpPr>
          <p:cNvPr id="124" name="TextBox 123"/>
          <p:cNvSpPr txBox="1"/>
          <p:nvPr/>
        </p:nvSpPr>
        <p:spPr>
          <a:xfrm>
            <a:off x="2146300" y="1881920"/>
            <a:ext cx="2817682" cy="246221"/>
          </a:xfrm>
          <a:prstGeom prst="rect">
            <a:avLst/>
          </a:prstGeom>
          <a:noFill/>
        </p:spPr>
        <p:txBody>
          <a:bodyPr wrap="square" rtlCol="0">
            <a:spAutoFit/>
          </a:bodyPr>
          <a:lstStyle/>
          <a:p>
            <a:r>
              <a:rPr lang="en-US" sz="1000" dirty="0" smtClean="0">
                <a:solidFill>
                  <a:schemeClr val="tx1">
                    <a:lumMod val="75000"/>
                    <a:lumOff val="25000"/>
                  </a:schemeClr>
                </a:solidFill>
              </a:rPr>
              <a:t>Sign on authentication associated with BlueGroup</a:t>
            </a:r>
            <a:endParaRPr lang="en-US" sz="1000" dirty="0">
              <a:solidFill>
                <a:schemeClr val="tx1">
                  <a:lumMod val="75000"/>
                  <a:lumOff val="25000"/>
                </a:schemeClr>
              </a:solidFill>
            </a:endParaRPr>
          </a:p>
        </p:txBody>
      </p:sp>
      <p:sp>
        <p:nvSpPr>
          <p:cNvPr id="125" name="TextBox 124"/>
          <p:cNvSpPr txBox="1"/>
          <p:nvPr/>
        </p:nvSpPr>
        <p:spPr>
          <a:xfrm>
            <a:off x="2025585" y="3542837"/>
            <a:ext cx="736402" cy="707886"/>
          </a:xfrm>
          <a:prstGeom prst="rect">
            <a:avLst/>
          </a:prstGeom>
          <a:noFill/>
        </p:spPr>
        <p:txBody>
          <a:bodyPr wrap="square" rtlCol="0">
            <a:spAutoFit/>
          </a:bodyPr>
          <a:lstStyle/>
          <a:p>
            <a:r>
              <a:rPr lang="en-US" sz="1000" dirty="0" smtClean="0">
                <a:solidFill>
                  <a:schemeClr val="tx1">
                    <a:lumMod val="75000"/>
                    <a:lumOff val="25000"/>
                  </a:schemeClr>
                </a:solidFill>
              </a:rPr>
              <a:t>First line </a:t>
            </a:r>
            <a:r>
              <a:rPr lang="en-US" sz="1000" dirty="0" err="1" smtClean="0">
                <a:solidFill>
                  <a:schemeClr val="tx1">
                    <a:lumMod val="75000"/>
                    <a:lumOff val="25000"/>
                  </a:schemeClr>
                </a:solidFill>
              </a:rPr>
              <a:t>mgmt</a:t>
            </a:r>
            <a:r>
              <a:rPr lang="en-US" sz="1000" dirty="0" smtClean="0">
                <a:solidFill>
                  <a:schemeClr val="tx1">
                    <a:lumMod val="75000"/>
                    <a:lumOff val="25000"/>
                  </a:schemeClr>
                </a:solidFill>
              </a:rPr>
              <a:t> approval required</a:t>
            </a:r>
            <a:endParaRPr lang="en-US" sz="1000" dirty="0">
              <a:solidFill>
                <a:schemeClr val="tx1">
                  <a:lumMod val="75000"/>
                  <a:lumOff val="25000"/>
                </a:schemeClr>
              </a:solidFill>
            </a:endParaRPr>
          </a:p>
        </p:txBody>
      </p:sp>
      <p:sp>
        <p:nvSpPr>
          <p:cNvPr id="126" name="TextBox 125"/>
          <p:cNvSpPr txBox="1"/>
          <p:nvPr/>
        </p:nvSpPr>
        <p:spPr>
          <a:xfrm>
            <a:off x="2192537" y="5143695"/>
            <a:ext cx="855462" cy="1169551"/>
          </a:xfrm>
          <a:prstGeom prst="rect">
            <a:avLst/>
          </a:prstGeom>
          <a:noFill/>
        </p:spPr>
        <p:txBody>
          <a:bodyPr wrap="square" rtlCol="0">
            <a:spAutoFit/>
          </a:bodyPr>
          <a:lstStyle/>
          <a:p>
            <a:r>
              <a:rPr lang="en-US" sz="1000" dirty="0" smtClean="0">
                <a:solidFill>
                  <a:schemeClr val="tx1">
                    <a:lumMod val="75000"/>
                    <a:lumOff val="25000"/>
                  </a:schemeClr>
                </a:solidFill>
              </a:rPr>
              <a:t>User requests access with biz justification and </a:t>
            </a:r>
            <a:r>
              <a:rPr lang="en-US" sz="1000" smtClean="0">
                <a:solidFill>
                  <a:schemeClr val="tx1">
                    <a:lumMod val="75000"/>
                    <a:lumOff val="25000"/>
                  </a:schemeClr>
                </a:solidFill>
              </a:rPr>
              <a:t>access credentials</a:t>
            </a:r>
            <a:endParaRPr lang="en-US" sz="1000" dirty="0">
              <a:solidFill>
                <a:schemeClr val="tx1">
                  <a:lumMod val="75000"/>
                  <a:lumOff val="25000"/>
                </a:schemeClr>
              </a:solidFill>
            </a:endParaRPr>
          </a:p>
        </p:txBody>
      </p:sp>
      <p:sp>
        <p:nvSpPr>
          <p:cNvPr id="127" name="TextBox 126"/>
          <p:cNvSpPr txBox="1"/>
          <p:nvPr/>
        </p:nvSpPr>
        <p:spPr>
          <a:xfrm>
            <a:off x="4492591" y="3405682"/>
            <a:ext cx="1305221" cy="400110"/>
          </a:xfrm>
          <a:prstGeom prst="rect">
            <a:avLst/>
          </a:prstGeom>
          <a:noFill/>
        </p:spPr>
        <p:txBody>
          <a:bodyPr wrap="square" rtlCol="0">
            <a:spAutoFit/>
          </a:bodyPr>
          <a:lstStyle/>
          <a:p>
            <a:r>
              <a:rPr lang="en-US" sz="1000" dirty="0" smtClean="0">
                <a:solidFill>
                  <a:schemeClr val="tx1">
                    <a:lumMod val="75000"/>
                    <a:lumOff val="25000"/>
                  </a:schemeClr>
                </a:solidFill>
              </a:rPr>
              <a:t>User associated with a BlueGroup</a:t>
            </a:r>
            <a:endParaRPr lang="en-US" sz="1000" dirty="0">
              <a:solidFill>
                <a:schemeClr val="tx1">
                  <a:lumMod val="75000"/>
                  <a:lumOff val="25000"/>
                </a:schemeClr>
              </a:solidFill>
            </a:endParaRPr>
          </a:p>
        </p:txBody>
      </p:sp>
      <p:sp>
        <p:nvSpPr>
          <p:cNvPr id="129" name="TextBox 128"/>
          <p:cNvSpPr txBox="1"/>
          <p:nvPr/>
        </p:nvSpPr>
        <p:spPr>
          <a:xfrm>
            <a:off x="7077698" y="3682250"/>
            <a:ext cx="1103088" cy="707886"/>
          </a:xfrm>
          <a:prstGeom prst="rect">
            <a:avLst/>
          </a:prstGeom>
          <a:noFill/>
        </p:spPr>
        <p:txBody>
          <a:bodyPr wrap="square" rtlCol="0">
            <a:spAutoFit/>
          </a:bodyPr>
          <a:lstStyle/>
          <a:p>
            <a:r>
              <a:rPr lang="en-US" sz="1000" dirty="0" err="1" smtClean="0">
                <a:solidFill>
                  <a:schemeClr val="tx1">
                    <a:lumMod val="75000"/>
                    <a:lumOff val="25000"/>
                  </a:schemeClr>
                </a:solidFill>
              </a:rPr>
              <a:t>BlueGroup</a:t>
            </a:r>
            <a:r>
              <a:rPr lang="en-US" sz="1000" dirty="0" smtClean="0">
                <a:solidFill>
                  <a:schemeClr val="tx1">
                    <a:lumMod val="75000"/>
                    <a:lumOff val="25000"/>
                  </a:schemeClr>
                </a:solidFill>
              </a:rPr>
              <a:t> members synced into CEDP schemas</a:t>
            </a:r>
            <a:endParaRPr lang="en-US" sz="1000" dirty="0">
              <a:solidFill>
                <a:schemeClr val="tx1">
                  <a:lumMod val="75000"/>
                  <a:lumOff val="25000"/>
                </a:schemeClr>
              </a:solidFill>
            </a:endParaRPr>
          </a:p>
        </p:txBody>
      </p:sp>
      <p:sp>
        <p:nvSpPr>
          <p:cNvPr id="130" name="TextBox 129"/>
          <p:cNvSpPr txBox="1"/>
          <p:nvPr/>
        </p:nvSpPr>
        <p:spPr>
          <a:xfrm>
            <a:off x="6327573" y="1447538"/>
            <a:ext cx="3646358" cy="246221"/>
          </a:xfrm>
          <a:prstGeom prst="rect">
            <a:avLst/>
          </a:prstGeom>
          <a:noFill/>
        </p:spPr>
        <p:txBody>
          <a:bodyPr wrap="square" rtlCol="0">
            <a:spAutoFit/>
          </a:bodyPr>
          <a:lstStyle/>
          <a:p>
            <a:r>
              <a:rPr lang="en-US" sz="1000" smtClean="0">
                <a:solidFill>
                  <a:schemeClr val="tx1">
                    <a:lumMod val="75000"/>
                    <a:lumOff val="25000"/>
                  </a:schemeClr>
                </a:solidFill>
              </a:rPr>
              <a:t>Admin validated against LDAP to push data or manage catalog</a:t>
            </a:r>
            <a:endParaRPr lang="en-US" sz="1000" dirty="0">
              <a:solidFill>
                <a:schemeClr val="tx1">
                  <a:lumMod val="75000"/>
                  <a:lumOff val="25000"/>
                </a:schemeClr>
              </a:solidFill>
            </a:endParaRPr>
          </a:p>
        </p:txBody>
      </p:sp>
      <p:sp>
        <p:nvSpPr>
          <p:cNvPr id="131" name="TextBox 130"/>
          <p:cNvSpPr txBox="1"/>
          <p:nvPr/>
        </p:nvSpPr>
        <p:spPr>
          <a:xfrm>
            <a:off x="3585630" y="6518276"/>
            <a:ext cx="4377269" cy="246221"/>
          </a:xfrm>
          <a:prstGeom prst="rect">
            <a:avLst/>
          </a:prstGeom>
          <a:noFill/>
        </p:spPr>
        <p:txBody>
          <a:bodyPr wrap="square" rtlCol="0">
            <a:spAutoFit/>
          </a:bodyPr>
          <a:lstStyle/>
          <a:p>
            <a:r>
              <a:rPr lang="en-US" sz="1000" dirty="0" smtClean="0">
                <a:solidFill>
                  <a:schemeClr val="tx1">
                    <a:lumMod val="75000"/>
                    <a:lumOff val="25000"/>
                  </a:schemeClr>
                </a:solidFill>
              </a:rPr>
              <a:t>User validated against LDAP to access data or catalog </a:t>
            </a:r>
            <a:r>
              <a:rPr lang="en-US" sz="1000" smtClean="0">
                <a:solidFill>
                  <a:schemeClr val="tx1">
                    <a:lumMod val="75000"/>
                    <a:lumOff val="25000"/>
                  </a:schemeClr>
                </a:solidFill>
              </a:rPr>
              <a:t>for viewing/query/reports</a:t>
            </a:r>
            <a:endParaRPr lang="en-US" sz="1000" dirty="0">
              <a:solidFill>
                <a:schemeClr val="tx1">
                  <a:lumMod val="75000"/>
                  <a:lumOff val="25000"/>
                </a:schemeClr>
              </a:solidFill>
            </a:endParaRPr>
          </a:p>
        </p:txBody>
      </p:sp>
      <p:pic>
        <p:nvPicPr>
          <p:cNvPr id="132" name="Picture 131"/>
          <p:cNvPicPr>
            <a:picLocks noChangeAspect="1"/>
          </p:cNvPicPr>
          <p:nvPr/>
        </p:nvPicPr>
        <p:blipFill>
          <a:blip r:embed="rId2"/>
          <a:stretch>
            <a:fillRect/>
          </a:stretch>
        </p:blipFill>
        <p:spPr>
          <a:xfrm>
            <a:off x="4753551" y="5309330"/>
            <a:ext cx="884897" cy="825027"/>
          </a:xfrm>
          <a:prstGeom prst="rect">
            <a:avLst/>
          </a:prstGeom>
        </p:spPr>
      </p:pic>
      <p:sp>
        <p:nvSpPr>
          <p:cNvPr id="133" name="TextBox 132"/>
          <p:cNvSpPr txBox="1"/>
          <p:nvPr/>
        </p:nvSpPr>
        <p:spPr>
          <a:xfrm>
            <a:off x="4783181" y="5962130"/>
            <a:ext cx="872200" cy="400110"/>
          </a:xfrm>
          <a:prstGeom prst="rect">
            <a:avLst/>
          </a:prstGeom>
          <a:noFill/>
        </p:spPr>
        <p:txBody>
          <a:bodyPr wrap="square" rtlCol="0">
            <a:spAutoFit/>
          </a:bodyPr>
          <a:lstStyle/>
          <a:p>
            <a:pPr algn="ctr"/>
            <a:r>
              <a:rPr lang="en-US" sz="1000" dirty="0" smtClean="0">
                <a:solidFill>
                  <a:schemeClr val="tx1">
                    <a:lumMod val="75000"/>
                    <a:lumOff val="25000"/>
                  </a:schemeClr>
                </a:solidFill>
              </a:rPr>
              <a:t>CDO Approver</a:t>
            </a:r>
            <a:endParaRPr lang="en-US" sz="1000" dirty="0">
              <a:solidFill>
                <a:schemeClr val="tx1">
                  <a:lumMod val="75000"/>
                  <a:lumOff val="25000"/>
                </a:schemeClr>
              </a:solidFill>
            </a:endParaRPr>
          </a:p>
        </p:txBody>
      </p:sp>
      <p:cxnSp>
        <p:nvCxnSpPr>
          <p:cNvPr id="135" name="Elbow Connector 134"/>
          <p:cNvCxnSpPr>
            <a:stCxn id="4" idx="3"/>
            <a:endCxn id="132" idx="1"/>
          </p:cNvCxnSpPr>
          <p:nvPr/>
        </p:nvCxnSpPr>
        <p:spPr>
          <a:xfrm>
            <a:off x="4346575" y="4250398"/>
            <a:ext cx="406976" cy="1471446"/>
          </a:xfrm>
          <a:prstGeom prst="bentConnector3">
            <a:avLst>
              <a:gd name="adj1" fmla="val 50000"/>
            </a:avLst>
          </a:prstGeom>
          <a:ln>
            <a:headEnd type="triangle"/>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785620" y="4901674"/>
            <a:ext cx="948762" cy="400110"/>
          </a:xfrm>
          <a:prstGeom prst="rect">
            <a:avLst/>
          </a:prstGeom>
          <a:noFill/>
        </p:spPr>
        <p:txBody>
          <a:bodyPr wrap="square" rtlCol="0">
            <a:spAutoFit/>
          </a:bodyPr>
          <a:lstStyle/>
          <a:p>
            <a:r>
              <a:rPr lang="en-US" sz="1000" smtClean="0">
                <a:solidFill>
                  <a:schemeClr val="tx1">
                    <a:lumMod val="75000"/>
                    <a:lumOff val="25000"/>
                  </a:schemeClr>
                </a:solidFill>
              </a:rPr>
              <a:t>CDO approval </a:t>
            </a:r>
            <a:r>
              <a:rPr lang="en-US" sz="1000" dirty="0" smtClean="0">
                <a:solidFill>
                  <a:schemeClr val="tx1">
                    <a:lumMod val="75000"/>
                    <a:lumOff val="25000"/>
                  </a:schemeClr>
                </a:solidFill>
              </a:rPr>
              <a:t>required</a:t>
            </a:r>
            <a:endParaRPr lang="en-US" sz="1000" dirty="0">
              <a:solidFill>
                <a:schemeClr val="tx1">
                  <a:lumMod val="75000"/>
                  <a:lumOff val="25000"/>
                </a:schemeClr>
              </a:solidFill>
            </a:endParaRPr>
          </a:p>
        </p:txBody>
      </p:sp>
      <p:sp>
        <p:nvSpPr>
          <p:cNvPr id="63" name="Rectangle 62"/>
          <p:cNvSpPr/>
          <p:nvPr/>
        </p:nvSpPr>
        <p:spPr>
          <a:xfrm>
            <a:off x="7612368" y="3059940"/>
            <a:ext cx="993775" cy="471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Sync Script</a:t>
            </a:r>
            <a:endParaRPr lang="en-US" sz="1400" dirty="0">
              <a:solidFill>
                <a:schemeClr val="tx1">
                  <a:lumMod val="75000"/>
                  <a:lumOff val="25000"/>
                </a:schemeClr>
              </a:solidFill>
            </a:endParaRPr>
          </a:p>
        </p:txBody>
      </p:sp>
      <p:sp>
        <p:nvSpPr>
          <p:cNvPr id="66" name="TextBox 65"/>
          <p:cNvSpPr txBox="1"/>
          <p:nvPr/>
        </p:nvSpPr>
        <p:spPr>
          <a:xfrm>
            <a:off x="5332588" y="2790118"/>
            <a:ext cx="1305221" cy="246221"/>
          </a:xfrm>
          <a:prstGeom prst="rect">
            <a:avLst/>
          </a:prstGeom>
          <a:noFill/>
        </p:spPr>
        <p:txBody>
          <a:bodyPr wrap="square" rtlCol="0">
            <a:spAutoFit/>
          </a:bodyPr>
          <a:lstStyle/>
          <a:p>
            <a:r>
              <a:rPr lang="en-US" sz="1000" dirty="0" smtClean="0">
                <a:solidFill>
                  <a:schemeClr val="tx1">
                    <a:lumMod val="75000"/>
                    <a:lumOff val="25000"/>
                  </a:schemeClr>
                </a:solidFill>
              </a:rPr>
              <a:t>Users in </a:t>
            </a:r>
            <a:r>
              <a:rPr lang="en-US" sz="1000" dirty="0" err="1" smtClean="0">
                <a:solidFill>
                  <a:schemeClr val="tx1">
                    <a:lumMod val="75000"/>
                    <a:lumOff val="25000"/>
                  </a:schemeClr>
                </a:solidFill>
              </a:rPr>
              <a:t>BlueGroups</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79168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66" y="316259"/>
            <a:ext cx="10515600" cy="522771"/>
          </a:xfrm>
        </p:spPr>
        <p:txBody>
          <a:bodyPr>
            <a:normAutofit fontScale="90000"/>
          </a:bodyPr>
          <a:lstStyle/>
          <a:p>
            <a:r>
              <a:rPr lang="en-US" dirty="0" smtClean="0"/>
              <a:t>Access Control - </a:t>
            </a:r>
            <a:r>
              <a:rPr lang="en-US" dirty="0" err="1" smtClean="0"/>
              <a:t>BlueGroups</a:t>
            </a:r>
            <a:endParaRPr lang="en-US" dirty="0"/>
          </a:p>
        </p:txBody>
      </p:sp>
      <p:sp>
        <p:nvSpPr>
          <p:cNvPr id="3" name="Rectangle 2"/>
          <p:cNvSpPr/>
          <p:nvPr/>
        </p:nvSpPr>
        <p:spPr>
          <a:xfrm>
            <a:off x="2319131" y="2054087"/>
            <a:ext cx="2756452" cy="1775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DZ</a:t>
            </a:r>
            <a:endParaRPr lang="en-US" b="1" dirty="0">
              <a:solidFill>
                <a:schemeClr val="tx1"/>
              </a:solidFill>
            </a:endParaRPr>
          </a:p>
        </p:txBody>
      </p:sp>
      <p:sp>
        <p:nvSpPr>
          <p:cNvPr id="4" name="Rectangle 3"/>
          <p:cNvSpPr/>
          <p:nvPr/>
        </p:nvSpPr>
        <p:spPr>
          <a:xfrm>
            <a:off x="5546035" y="1895060"/>
            <a:ext cx="2756452" cy="27299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a:t>
            </a: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a:t>
            </a:r>
          </a:p>
          <a:p>
            <a:pPr algn="ctr"/>
            <a:r>
              <a:rPr lang="en-US" b="1" dirty="0">
                <a:solidFill>
                  <a:schemeClr val="tx1"/>
                </a:solidFill>
              </a:rPr>
              <a:t>	</a:t>
            </a:r>
            <a:r>
              <a:rPr lang="en-US" b="1" dirty="0" smtClean="0">
                <a:solidFill>
                  <a:schemeClr val="tx1"/>
                </a:solidFill>
              </a:rPr>
              <a:t>	       LZ</a:t>
            </a:r>
            <a:endParaRPr lang="en-US" b="1" dirty="0">
              <a:solidFill>
                <a:schemeClr val="tx1"/>
              </a:solidFill>
            </a:endParaRPr>
          </a:p>
        </p:txBody>
      </p:sp>
      <p:sp>
        <p:nvSpPr>
          <p:cNvPr id="5" name="Rectangle 4"/>
          <p:cNvSpPr/>
          <p:nvPr/>
        </p:nvSpPr>
        <p:spPr>
          <a:xfrm>
            <a:off x="5546035" y="4849259"/>
            <a:ext cx="2756452" cy="10469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Catalog</a:t>
            </a:r>
            <a:endParaRPr lang="en-US" b="1" dirty="0">
              <a:solidFill>
                <a:schemeClr val="tx1"/>
              </a:solidFill>
            </a:endParaRPr>
          </a:p>
        </p:txBody>
      </p:sp>
      <p:sp>
        <p:nvSpPr>
          <p:cNvPr id="6" name="Rectangle 5"/>
          <p:cNvSpPr/>
          <p:nvPr/>
        </p:nvSpPr>
        <p:spPr>
          <a:xfrm>
            <a:off x="5764696" y="3326294"/>
            <a:ext cx="2236304" cy="907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HDFS</a:t>
            </a:r>
            <a:endParaRPr lang="en-US" b="1" dirty="0">
              <a:solidFill>
                <a:schemeClr val="tx1"/>
              </a:solidFill>
            </a:endParaRPr>
          </a:p>
        </p:txBody>
      </p:sp>
      <p:sp>
        <p:nvSpPr>
          <p:cNvPr id="13" name="Rectangle 12"/>
          <p:cNvSpPr/>
          <p:nvPr/>
        </p:nvSpPr>
        <p:spPr>
          <a:xfrm>
            <a:off x="5764696" y="2352257"/>
            <a:ext cx="2236304" cy="8619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	               	 	         </a:t>
            </a:r>
            <a:r>
              <a:rPr lang="en-US" b="1" dirty="0" err="1" smtClean="0">
                <a:solidFill>
                  <a:schemeClr val="tx1"/>
                </a:solidFill>
              </a:rPr>
              <a:t>BigSQL</a:t>
            </a:r>
            <a:endParaRPr lang="en-US" b="1" dirty="0">
              <a:solidFill>
                <a:schemeClr val="tx1"/>
              </a:solidFill>
            </a:endParaRPr>
          </a:p>
        </p:txBody>
      </p:sp>
      <p:sp>
        <p:nvSpPr>
          <p:cNvPr id="14" name="Rectangle 13"/>
          <p:cNvSpPr/>
          <p:nvPr/>
        </p:nvSpPr>
        <p:spPr>
          <a:xfrm>
            <a:off x="5936974" y="2474953"/>
            <a:ext cx="331304" cy="1192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89374" y="2643808"/>
            <a:ext cx="331304" cy="1192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82750" y="2822712"/>
            <a:ext cx="331304" cy="1192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76126" y="3014868"/>
            <a:ext cx="331304" cy="1192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2610678" y="2451652"/>
            <a:ext cx="967409" cy="682486"/>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7708802" y="2635034"/>
            <a:ext cx="861392" cy="276999"/>
          </a:xfrm>
          <a:prstGeom prst="rect">
            <a:avLst/>
          </a:prstGeom>
          <a:solidFill>
            <a:schemeClr val="bg1"/>
          </a:solidFill>
          <a:ln>
            <a:solidFill>
              <a:schemeClr val="tx1"/>
            </a:solidFill>
          </a:ln>
        </p:spPr>
        <p:txBody>
          <a:bodyPr wrap="square" rtlCol="0">
            <a:spAutoFit/>
          </a:bodyPr>
          <a:lstStyle/>
          <a:p>
            <a:pPr algn="ctr"/>
            <a:r>
              <a:rPr lang="en-US" sz="1200" smtClean="0"/>
              <a:t>JDBC</a:t>
            </a:r>
            <a:endParaRPr lang="en-US" sz="1200"/>
          </a:p>
        </p:txBody>
      </p:sp>
      <p:sp>
        <p:nvSpPr>
          <p:cNvPr id="21" name="TextBox 20"/>
          <p:cNvSpPr txBox="1"/>
          <p:nvPr/>
        </p:nvSpPr>
        <p:spPr>
          <a:xfrm rot="16200000">
            <a:off x="7700212" y="3644995"/>
            <a:ext cx="901148" cy="276999"/>
          </a:xfrm>
          <a:prstGeom prst="rect">
            <a:avLst/>
          </a:prstGeom>
          <a:solidFill>
            <a:schemeClr val="bg1"/>
          </a:solidFill>
          <a:ln>
            <a:solidFill>
              <a:schemeClr val="tx1"/>
            </a:solidFill>
          </a:ln>
        </p:spPr>
        <p:txBody>
          <a:bodyPr wrap="square" rtlCol="0">
            <a:spAutoFit/>
          </a:bodyPr>
          <a:lstStyle/>
          <a:p>
            <a:pPr algn="ctr"/>
            <a:r>
              <a:rPr lang="en-US" sz="1200" smtClean="0"/>
              <a:t>WebHDFS</a:t>
            </a:r>
            <a:endParaRPr lang="en-US" sz="1200" dirty="0"/>
          </a:p>
        </p:txBody>
      </p:sp>
      <p:sp>
        <p:nvSpPr>
          <p:cNvPr id="22" name="TextBox 21"/>
          <p:cNvSpPr txBox="1"/>
          <p:nvPr/>
        </p:nvSpPr>
        <p:spPr>
          <a:xfrm>
            <a:off x="6420678" y="2597427"/>
            <a:ext cx="503583" cy="246221"/>
          </a:xfrm>
          <a:prstGeom prst="rect">
            <a:avLst/>
          </a:prstGeom>
          <a:noFill/>
        </p:spPr>
        <p:txBody>
          <a:bodyPr wrap="square" rtlCol="0">
            <a:spAutoFit/>
          </a:bodyPr>
          <a:lstStyle/>
          <a:p>
            <a:r>
              <a:rPr lang="en-US" sz="1000" dirty="0" smtClean="0"/>
              <a:t>V1</a:t>
            </a:r>
            <a:endParaRPr lang="en-US" sz="1000" dirty="0"/>
          </a:p>
        </p:txBody>
      </p:sp>
      <p:sp>
        <p:nvSpPr>
          <p:cNvPr id="23" name="TextBox 22"/>
          <p:cNvSpPr txBox="1"/>
          <p:nvPr/>
        </p:nvSpPr>
        <p:spPr>
          <a:xfrm>
            <a:off x="6427306" y="2763079"/>
            <a:ext cx="503583" cy="246221"/>
          </a:xfrm>
          <a:prstGeom prst="rect">
            <a:avLst/>
          </a:prstGeom>
          <a:noFill/>
        </p:spPr>
        <p:txBody>
          <a:bodyPr wrap="square" rtlCol="0">
            <a:spAutoFit/>
          </a:bodyPr>
          <a:lstStyle/>
          <a:p>
            <a:r>
              <a:rPr lang="en-US" sz="1000" dirty="0" smtClean="0"/>
              <a:t>V2</a:t>
            </a:r>
            <a:endParaRPr lang="en-US" sz="1000" dirty="0"/>
          </a:p>
        </p:txBody>
      </p:sp>
      <p:cxnSp>
        <p:nvCxnSpPr>
          <p:cNvPr id="26" name="Straight Arrow Connector 25"/>
          <p:cNvCxnSpPr>
            <a:endCxn id="13" idx="1"/>
          </p:cNvCxnSpPr>
          <p:nvPr/>
        </p:nvCxnSpPr>
        <p:spPr>
          <a:xfrm>
            <a:off x="3578087" y="2760281"/>
            <a:ext cx="2186609" cy="2293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8" idx="4"/>
            <a:endCxn id="6" idx="1"/>
          </p:cNvCxnSpPr>
          <p:nvPr/>
        </p:nvCxnSpPr>
        <p:spPr>
          <a:xfrm>
            <a:off x="3578087" y="2792895"/>
            <a:ext cx="2186609" cy="987286"/>
          </a:xfrm>
          <a:prstGeom prst="bentConnector3">
            <a:avLst>
              <a:gd name="adj1" fmla="val 82727"/>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8" idx="4"/>
            <a:endCxn id="5" idx="1"/>
          </p:cNvCxnSpPr>
          <p:nvPr/>
        </p:nvCxnSpPr>
        <p:spPr>
          <a:xfrm>
            <a:off x="3578087" y="2792895"/>
            <a:ext cx="1967948" cy="2579825"/>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97826" y="1152945"/>
            <a:ext cx="940904" cy="3417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89559" y="2041892"/>
            <a:ext cx="1152574" cy="177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	      </a:t>
            </a:r>
            <a:r>
              <a:rPr lang="en-US" sz="1600" b="1" dirty="0" smtClean="0">
                <a:solidFill>
                  <a:schemeClr val="tx1"/>
                </a:solidFill>
              </a:rPr>
              <a:t>Data Source</a:t>
            </a:r>
            <a:endParaRPr lang="en-US" sz="1600" b="1" dirty="0">
              <a:solidFill>
                <a:schemeClr val="tx1"/>
              </a:solidFill>
            </a:endParaRPr>
          </a:p>
        </p:txBody>
      </p:sp>
      <p:sp>
        <p:nvSpPr>
          <p:cNvPr id="42" name="Can 41"/>
          <p:cNvSpPr/>
          <p:nvPr/>
        </p:nvSpPr>
        <p:spPr>
          <a:xfrm>
            <a:off x="974031" y="2451652"/>
            <a:ext cx="967409" cy="682486"/>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2" idx="4"/>
            <a:endCxn id="18" idx="2"/>
          </p:cNvCxnSpPr>
          <p:nvPr/>
        </p:nvCxnSpPr>
        <p:spPr>
          <a:xfrm>
            <a:off x="1941440" y="2792895"/>
            <a:ext cx="669238"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637183" y="1443969"/>
            <a:ext cx="940904" cy="34481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DZ BG</a:t>
            </a:r>
            <a:endParaRPr lang="en-US" sz="1200" b="1" dirty="0"/>
          </a:p>
        </p:txBody>
      </p:sp>
      <p:sp>
        <p:nvSpPr>
          <p:cNvPr id="47" name="TextBox 46"/>
          <p:cNvSpPr txBox="1"/>
          <p:nvPr/>
        </p:nvSpPr>
        <p:spPr>
          <a:xfrm>
            <a:off x="6449703" y="1988242"/>
            <a:ext cx="829843" cy="276999"/>
          </a:xfrm>
          <a:prstGeom prst="rect">
            <a:avLst/>
          </a:prstGeom>
          <a:solidFill>
            <a:schemeClr val="bg1"/>
          </a:solidFill>
          <a:ln>
            <a:solidFill>
              <a:schemeClr val="tx1"/>
            </a:solidFill>
          </a:ln>
        </p:spPr>
        <p:txBody>
          <a:bodyPr wrap="none" rtlCol="0">
            <a:spAutoFit/>
          </a:bodyPr>
          <a:lstStyle/>
          <a:p>
            <a:r>
              <a:rPr lang="en-US" sz="1200" smtClean="0"/>
              <a:t>LDAP Sync</a:t>
            </a:r>
            <a:endParaRPr lang="en-US" sz="1200"/>
          </a:p>
        </p:txBody>
      </p:sp>
      <p:sp>
        <p:nvSpPr>
          <p:cNvPr id="48" name="TextBox 47"/>
          <p:cNvSpPr txBox="1"/>
          <p:nvPr/>
        </p:nvSpPr>
        <p:spPr>
          <a:xfrm>
            <a:off x="3774853" y="2167894"/>
            <a:ext cx="829843" cy="276999"/>
          </a:xfrm>
          <a:prstGeom prst="rect">
            <a:avLst/>
          </a:prstGeom>
          <a:solidFill>
            <a:schemeClr val="bg1"/>
          </a:solidFill>
          <a:ln>
            <a:solidFill>
              <a:schemeClr val="tx1"/>
            </a:solidFill>
          </a:ln>
        </p:spPr>
        <p:txBody>
          <a:bodyPr wrap="none" rtlCol="0">
            <a:spAutoFit/>
          </a:bodyPr>
          <a:lstStyle/>
          <a:p>
            <a:r>
              <a:rPr lang="en-US" sz="1200" smtClean="0"/>
              <a:t>LDAP Sync</a:t>
            </a:r>
            <a:endParaRPr lang="en-US" sz="1200"/>
          </a:p>
        </p:txBody>
      </p:sp>
      <p:sp>
        <p:nvSpPr>
          <p:cNvPr id="49" name="Oval 48"/>
          <p:cNvSpPr/>
          <p:nvPr/>
        </p:nvSpPr>
        <p:spPr>
          <a:xfrm>
            <a:off x="8653668" y="1373715"/>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CEDP</a:t>
            </a:r>
            <a:endParaRPr lang="en-US" sz="1200" b="1" dirty="0"/>
          </a:p>
        </p:txBody>
      </p:sp>
      <p:sp>
        <p:nvSpPr>
          <p:cNvPr id="50" name="Snip Single Corner Rectangle 49"/>
          <p:cNvSpPr/>
          <p:nvPr/>
        </p:nvSpPr>
        <p:spPr>
          <a:xfrm>
            <a:off x="917893" y="3977930"/>
            <a:ext cx="971220" cy="906144"/>
          </a:xfrm>
          <a:prstGeom prst="snip1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Form</a:t>
            </a:r>
          </a:p>
          <a:p>
            <a:pPr algn="ctr"/>
            <a:endParaRPr lang="en-US" sz="1000" dirty="0" smtClean="0">
              <a:solidFill>
                <a:schemeClr val="tx1"/>
              </a:solidFill>
            </a:endParaRPr>
          </a:p>
          <a:p>
            <a:pPr algn="ctr"/>
            <a:r>
              <a:rPr lang="en-US" sz="1000" dirty="0" smtClean="0">
                <a:solidFill>
                  <a:schemeClr val="tx1"/>
                </a:solidFill>
              </a:rPr>
              <a:t>DB/DS Name</a:t>
            </a:r>
          </a:p>
          <a:p>
            <a:pPr algn="ctr"/>
            <a:r>
              <a:rPr lang="en-US" sz="1000" dirty="0" smtClean="0">
                <a:solidFill>
                  <a:schemeClr val="tx1"/>
                </a:solidFill>
              </a:rPr>
              <a:t>I/BG Name</a:t>
            </a:r>
          </a:p>
          <a:p>
            <a:pPr algn="ctr"/>
            <a:r>
              <a:rPr lang="en-US" sz="1000" dirty="0" smtClean="0">
                <a:solidFill>
                  <a:schemeClr val="tx1"/>
                </a:solidFill>
              </a:rPr>
              <a:t>O/BG </a:t>
            </a:r>
            <a:r>
              <a:rPr lang="en-US" sz="1000" dirty="0">
                <a:solidFill>
                  <a:schemeClr val="tx1"/>
                </a:solidFill>
              </a:rPr>
              <a:t>Name</a:t>
            </a:r>
          </a:p>
          <a:p>
            <a:pPr algn="ctr"/>
            <a:endParaRPr lang="en-US" sz="1200" dirty="0">
              <a:solidFill>
                <a:schemeClr val="tx1"/>
              </a:solidFill>
            </a:endParaRPr>
          </a:p>
        </p:txBody>
      </p:sp>
      <p:grpSp>
        <p:nvGrpSpPr>
          <p:cNvPr id="51" name="Group 50"/>
          <p:cNvGrpSpPr/>
          <p:nvPr/>
        </p:nvGrpSpPr>
        <p:grpSpPr>
          <a:xfrm>
            <a:off x="35461" y="2488723"/>
            <a:ext cx="753405" cy="959528"/>
            <a:chOff x="363270" y="3521073"/>
            <a:chExt cx="767292" cy="959528"/>
          </a:xfrm>
        </p:grpSpPr>
        <p:pic>
          <p:nvPicPr>
            <p:cNvPr id="52" name="Picture 51"/>
            <p:cNvPicPr>
              <a:picLocks noChangeAspect="1"/>
            </p:cNvPicPr>
            <p:nvPr/>
          </p:nvPicPr>
          <p:blipFill>
            <a:blip r:embed="rId2"/>
            <a:stretch>
              <a:fillRect/>
            </a:stretch>
          </p:blipFill>
          <p:spPr>
            <a:xfrm>
              <a:off x="363270" y="3521073"/>
              <a:ext cx="767292" cy="867450"/>
            </a:xfrm>
            <a:prstGeom prst="rect">
              <a:avLst/>
            </a:prstGeom>
            <a:noFill/>
          </p:spPr>
        </p:pic>
        <p:sp>
          <p:nvSpPr>
            <p:cNvPr id="53" name="TextBox 52"/>
            <p:cNvSpPr txBox="1"/>
            <p:nvPr/>
          </p:nvSpPr>
          <p:spPr>
            <a:xfrm>
              <a:off x="363270" y="4234380"/>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Producer</a:t>
              </a:r>
              <a:endParaRPr lang="en-US" sz="1000" dirty="0">
                <a:solidFill>
                  <a:schemeClr val="tx1">
                    <a:lumMod val="75000"/>
                    <a:lumOff val="25000"/>
                  </a:schemeClr>
                </a:solidFill>
              </a:endParaRPr>
            </a:p>
          </p:txBody>
        </p:sp>
      </p:grpSp>
      <p:cxnSp>
        <p:nvCxnSpPr>
          <p:cNvPr id="59" name="Elbow Connector 58"/>
          <p:cNvCxnSpPr>
            <a:stCxn id="53" idx="2"/>
            <a:endCxn id="50" idx="2"/>
          </p:cNvCxnSpPr>
          <p:nvPr/>
        </p:nvCxnSpPr>
        <p:spPr>
          <a:xfrm rot="16200000" flipH="1">
            <a:off x="169528" y="3682636"/>
            <a:ext cx="982751" cy="513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5" idx="6"/>
            <a:endCxn id="48" idx="0"/>
          </p:cNvCxnSpPr>
          <p:nvPr/>
        </p:nvCxnSpPr>
        <p:spPr>
          <a:xfrm>
            <a:off x="3578087" y="1616376"/>
            <a:ext cx="611688" cy="5515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2" idx="0"/>
            <a:endCxn id="45" idx="2"/>
          </p:cNvCxnSpPr>
          <p:nvPr/>
        </p:nvCxnSpPr>
        <p:spPr>
          <a:xfrm rot="5400000" flipH="1" flipV="1">
            <a:off x="1088500" y="940041"/>
            <a:ext cx="872347" cy="22250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52" idx="0"/>
            <a:endCxn id="38" idx="0"/>
          </p:cNvCxnSpPr>
          <p:nvPr/>
        </p:nvCxnSpPr>
        <p:spPr>
          <a:xfrm rot="5400000" flipH="1" flipV="1">
            <a:off x="2672332" y="-1107223"/>
            <a:ext cx="1335778" cy="5856114"/>
          </a:xfrm>
          <a:prstGeom prst="bentConnector3">
            <a:avLst>
              <a:gd name="adj1" fmla="val 11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8387947" y="4830597"/>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Author</a:t>
            </a:r>
            <a:endParaRPr lang="en-US" sz="1200" b="1" dirty="0">
              <a:solidFill>
                <a:schemeClr val="bg1"/>
              </a:solidFill>
            </a:endParaRPr>
          </a:p>
        </p:txBody>
      </p:sp>
      <p:sp>
        <p:nvSpPr>
          <p:cNvPr id="79" name="TextBox 78"/>
          <p:cNvSpPr txBox="1"/>
          <p:nvPr/>
        </p:nvSpPr>
        <p:spPr>
          <a:xfrm>
            <a:off x="7265856" y="5029845"/>
            <a:ext cx="829843" cy="276999"/>
          </a:xfrm>
          <a:prstGeom prst="rect">
            <a:avLst/>
          </a:prstGeom>
          <a:solidFill>
            <a:schemeClr val="bg1"/>
          </a:solidFill>
          <a:ln>
            <a:solidFill>
              <a:schemeClr val="tx1"/>
            </a:solidFill>
          </a:ln>
        </p:spPr>
        <p:txBody>
          <a:bodyPr wrap="none" rtlCol="0">
            <a:spAutoFit/>
          </a:bodyPr>
          <a:lstStyle/>
          <a:p>
            <a:r>
              <a:rPr lang="en-US" sz="1200" smtClean="0"/>
              <a:t>LDAP Sync</a:t>
            </a:r>
            <a:endParaRPr lang="en-US" sz="1200"/>
          </a:p>
        </p:txBody>
      </p:sp>
      <p:grpSp>
        <p:nvGrpSpPr>
          <p:cNvPr id="80" name="Group 79"/>
          <p:cNvGrpSpPr/>
          <p:nvPr/>
        </p:nvGrpSpPr>
        <p:grpSpPr>
          <a:xfrm>
            <a:off x="18962" y="5685181"/>
            <a:ext cx="753405" cy="959528"/>
            <a:chOff x="363270" y="3521073"/>
            <a:chExt cx="767292" cy="959528"/>
          </a:xfrm>
        </p:grpSpPr>
        <p:pic>
          <p:nvPicPr>
            <p:cNvPr id="81" name="Picture 80"/>
            <p:cNvPicPr>
              <a:picLocks noChangeAspect="1"/>
            </p:cNvPicPr>
            <p:nvPr/>
          </p:nvPicPr>
          <p:blipFill>
            <a:blip r:embed="rId2"/>
            <a:stretch>
              <a:fillRect/>
            </a:stretch>
          </p:blipFill>
          <p:spPr>
            <a:xfrm>
              <a:off x="363270" y="3521073"/>
              <a:ext cx="767292" cy="867450"/>
            </a:xfrm>
            <a:prstGeom prst="rect">
              <a:avLst/>
            </a:prstGeom>
            <a:noFill/>
          </p:spPr>
        </p:pic>
        <p:sp>
          <p:nvSpPr>
            <p:cNvPr id="82" name="TextBox 81"/>
            <p:cNvSpPr txBox="1"/>
            <p:nvPr/>
          </p:nvSpPr>
          <p:spPr>
            <a:xfrm>
              <a:off x="363270" y="4234380"/>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Consumer</a:t>
              </a:r>
              <a:endParaRPr lang="en-US" sz="1000" dirty="0">
                <a:solidFill>
                  <a:schemeClr val="tx1">
                    <a:lumMod val="75000"/>
                    <a:lumOff val="25000"/>
                  </a:schemeClr>
                </a:solidFill>
              </a:endParaRPr>
            </a:p>
          </p:txBody>
        </p:sp>
      </p:grpSp>
      <p:sp>
        <p:nvSpPr>
          <p:cNvPr id="84" name="Can 83"/>
          <p:cNvSpPr/>
          <p:nvPr/>
        </p:nvSpPr>
        <p:spPr>
          <a:xfrm>
            <a:off x="2657056" y="3260135"/>
            <a:ext cx="516841" cy="47370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a:t>
            </a:r>
            <a:endParaRPr lang="en-US" dirty="0">
              <a:solidFill>
                <a:schemeClr val="tx1"/>
              </a:solidFill>
            </a:endParaRPr>
          </a:p>
        </p:txBody>
      </p:sp>
      <p:sp>
        <p:nvSpPr>
          <p:cNvPr id="85" name="Oval 84"/>
          <p:cNvSpPr/>
          <p:nvPr/>
        </p:nvSpPr>
        <p:spPr>
          <a:xfrm>
            <a:off x="5950226" y="1239085"/>
            <a:ext cx="940904" cy="3417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102626" y="1364981"/>
            <a:ext cx="940904" cy="3417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LZ BG</a:t>
            </a:r>
            <a:endParaRPr lang="en-US" sz="1200" b="1" dirty="0"/>
          </a:p>
        </p:txBody>
      </p:sp>
      <p:sp>
        <p:nvSpPr>
          <p:cNvPr id="87" name="Can 86"/>
          <p:cNvSpPr/>
          <p:nvPr/>
        </p:nvSpPr>
        <p:spPr>
          <a:xfrm>
            <a:off x="5943601" y="5002695"/>
            <a:ext cx="967409" cy="682486"/>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233671" y="1799502"/>
            <a:ext cx="8527094" cy="429649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	</a:t>
            </a:r>
            <a:endParaRPr lang="en-US" sz="1600" b="1" dirty="0">
              <a:solidFill>
                <a:schemeClr val="tx1"/>
              </a:solidFill>
            </a:endParaRPr>
          </a:p>
        </p:txBody>
      </p:sp>
      <p:sp>
        <p:nvSpPr>
          <p:cNvPr id="55" name="Oval 54"/>
          <p:cNvSpPr/>
          <p:nvPr/>
        </p:nvSpPr>
        <p:spPr>
          <a:xfrm>
            <a:off x="8387947" y="5217523"/>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Read</a:t>
            </a:r>
            <a:endParaRPr lang="en-US" sz="1200" b="1" dirty="0">
              <a:solidFill>
                <a:schemeClr val="bg1"/>
              </a:solidFill>
            </a:endParaRPr>
          </a:p>
        </p:txBody>
      </p:sp>
      <p:sp>
        <p:nvSpPr>
          <p:cNvPr id="56" name="Oval 55"/>
          <p:cNvSpPr/>
          <p:nvPr/>
        </p:nvSpPr>
        <p:spPr>
          <a:xfrm>
            <a:off x="7239728" y="998054"/>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Co-creator</a:t>
            </a:r>
            <a:endParaRPr lang="en-US" sz="1200" b="1" dirty="0">
              <a:solidFill>
                <a:schemeClr val="bg1"/>
              </a:solidFill>
            </a:endParaRPr>
          </a:p>
        </p:txBody>
      </p:sp>
      <p:sp>
        <p:nvSpPr>
          <p:cNvPr id="58" name="Oval 57"/>
          <p:cNvSpPr/>
          <p:nvPr/>
        </p:nvSpPr>
        <p:spPr>
          <a:xfrm>
            <a:off x="7240225" y="1358023"/>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Dev</a:t>
            </a:r>
            <a:endParaRPr lang="en-US" sz="1200" b="1" dirty="0">
              <a:solidFill>
                <a:schemeClr val="bg1"/>
              </a:solidFill>
            </a:endParaRPr>
          </a:p>
        </p:txBody>
      </p:sp>
      <p:sp>
        <p:nvSpPr>
          <p:cNvPr id="60" name="Rectangle 59"/>
          <p:cNvSpPr/>
          <p:nvPr/>
        </p:nvSpPr>
        <p:spPr>
          <a:xfrm>
            <a:off x="8444950" y="3214168"/>
            <a:ext cx="420754" cy="14200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a:t>
            </a:r>
            <a:r>
              <a:rPr lang="en-US" b="1" dirty="0">
                <a:solidFill>
                  <a:schemeClr val="tx1"/>
                </a:solidFill>
              </a:rPr>
              <a:t>I</a:t>
            </a:r>
            <a:r>
              <a:rPr lang="en-US" b="1" dirty="0" smtClean="0">
                <a:solidFill>
                  <a:schemeClr val="tx1"/>
                </a:solidFill>
              </a:rPr>
              <a:t>Z</a:t>
            </a:r>
            <a:endParaRPr lang="en-US" b="1" dirty="0">
              <a:solidFill>
                <a:schemeClr val="tx1"/>
              </a:solidFill>
            </a:endParaRPr>
          </a:p>
        </p:txBody>
      </p:sp>
      <p:sp>
        <p:nvSpPr>
          <p:cNvPr id="62" name="Rectangle 61"/>
          <p:cNvSpPr/>
          <p:nvPr/>
        </p:nvSpPr>
        <p:spPr>
          <a:xfrm>
            <a:off x="917894" y="5051317"/>
            <a:ext cx="971220" cy="8929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 </a:t>
            </a:r>
            <a:r>
              <a:rPr lang="en-US" sz="1200" b="1" dirty="0" err="1" smtClean="0">
                <a:solidFill>
                  <a:schemeClr val="tx1"/>
                </a:solidFill>
              </a:rPr>
              <a:t>OneTEAM</a:t>
            </a:r>
            <a:endParaRPr lang="en-US" sz="1200" b="1" dirty="0">
              <a:solidFill>
                <a:schemeClr val="tx1"/>
              </a:solidFill>
            </a:endParaRPr>
          </a:p>
        </p:txBody>
      </p:sp>
      <p:sp>
        <p:nvSpPr>
          <p:cNvPr id="64" name="Rectangle 63"/>
          <p:cNvSpPr/>
          <p:nvPr/>
        </p:nvSpPr>
        <p:spPr>
          <a:xfrm>
            <a:off x="9008166" y="3214168"/>
            <a:ext cx="970721" cy="14200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ES</a:t>
            </a:r>
            <a:endParaRPr lang="en-US" b="1" dirty="0">
              <a:solidFill>
                <a:schemeClr val="tx1"/>
              </a:solidFill>
            </a:endParaRPr>
          </a:p>
        </p:txBody>
      </p:sp>
      <p:sp>
        <p:nvSpPr>
          <p:cNvPr id="65" name="TextBox 64"/>
          <p:cNvSpPr txBox="1"/>
          <p:nvPr/>
        </p:nvSpPr>
        <p:spPr>
          <a:xfrm>
            <a:off x="9057242" y="3865157"/>
            <a:ext cx="706549" cy="461665"/>
          </a:xfrm>
          <a:prstGeom prst="rect">
            <a:avLst/>
          </a:prstGeom>
          <a:solidFill>
            <a:schemeClr val="bg1"/>
          </a:solidFill>
          <a:ln>
            <a:solidFill>
              <a:schemeClr val="tx1"/>
            </a:solidFill>
          </a:ln>
        </p:spPr>
        <p:txBody>
          <a:bodyPr wrap="square" rtlCol="0">
            <a:spAutoFit/>
          </a:bodyPr>
          <a:lstStyle/>
          <a:p>
            <a:endParaRPr lang="en-US" sz="1200" smtClean="0"/>
          </a:p>
          <a:p>
            <a:endParaRPr lang="en-US" sz="1200" dirty="0"/>
          </a:p>
        </p:txBody>
      </p:sp>
      <p:sp>
        <p:nvSpPr>
          <p:cNvPr id="66" name="TextBox 65"/>
          <p:cNvSpPr txBox="1"/>
          <p:nvPr/>
        </p:nvSpPr>
        <p:spPr>
          <a:xfrm>
            <a:off x="9063869" y="3341696"/>
            <a:ext cx="706549" cy="461665"/>
          </a:xfrm>
          <a:prstGeom prst="rect">
            <a:avLst/>
          </a:prstGeom>
          <a:solidFill>
            <a:schemeClr val="bg1"/>
          </a:solidFill>
          <a:ln>
            <a:solidFill>
              <a:schemeClr val="tx1"/>
            </a:solidFill>
          </a:ln>
        </p:spPr>
        <p:txBody>
          <a:bodyPr wrap="square" rtlCol="0">
            <a:spAutoFit/>
          </a:bodyPr>
          <a:lstStyle/>
          <a:p>
            <a:endParaRPr lang="en-US" sz="1200" smtClean="0"/>
          </a:p>
          <a:p>
            <a:endParaRPr lang="en-US" sz="1200" dirty="0"/>
          </a:p>
        </p:txBody>
      </p:sp>
      <p:cxnSp>
        <p:nvCxnSpPr>
          <p:cNvPr id="12" name="Elbow Connector 11"/>
          <p:cNvCxnSpPr>
            <a:stCxn id="86" idx="4"/>
            <a:endCxn id="47" idx="0"/>
          </p:cNvCxnSpPr>
          <p:nvPr/>
        </p:nvCxnSpPr>
        <p:spPr>
          <a:xfrm rot="16200000" flipH="1">
            <a:off x="6578099" y="1701716"/>
            <a:ext cx="281504" cy="291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8" idx="4"/>
            <a:endCxn id="47" idx="0"/>
          </p:cNvCxnSpPr>
          <p:nvPr/>
        </p:nvCxnSpPr>
        <p:spPr>
          <a:xfrm rot="5400000">
            <a:off x="7148391" y="1425956"/>
            <a:ext cx="278520" cy="846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9" idx="4"/>
            <a:endCxn id="47" idx="0"/>
          </p:cNvCxnSpPr>
          <p:nvPr/>
        </p:nvCxnSpPr>
        <p:spPr>
          <a:xfrm rot="5400000">
            <a:off x="7862959" y="727081"/>
            <a:ext cx="262828" cy="2259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052313" y="2110143"/>
            <a:ext cx="954157" cy="3347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1052312" y="3074503"/>
            <a:ext cx="954157" cy="334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933042" y="1561789"/>
            <a:ext cx="1152939" cy="375661"/>
          </a:xfrm>
          <a:prstGeom prst="rect">
            <a:avLst/>
          </a:prstGeom>
          <a:noFill/>
        </p:spPr>
        <p:txBody>
          <a:bodyPr wrap="square" rtlCol="0">
            <a:spAutoFit/>
          </a:bodyPr>
          <a:lstStyle/>
          <a:p>
            <a:pPr algn="ctr"/>
            <a:r>
              <a:rPr lang="en-US" smtClean="0"/>
              <a:t>Legend</a:t>
            </a:r>
            <a:endParaRPr lang="en-US"/>
          </a:p>
        </p:txBody>
      </p:sp>
      <p:sp>
        <p:nvSpPr>
          <p:cNvPr id="76" name="TextBox 75"/>
          <p:cNvSpPr txBox="1"/>
          <p:nvPr/>
        </p:nvSpPr>
        <p:spPr>
          <a:xfrm>
            <a:off x="10939670" y="2416554"/>
            <a:ext cx="1152939" cy="523220"/>
          </a:xfrm>
          <a:prstGeom prst="rect">
            <a:avLst/>
          </a:prstGeom>
          <a:noFill/>
        </p:spPr>
        <p:txBody>
          <a:bodyPr wrap="square" rtlCol="0">
            <a:spAutoFit/>
          </a:bodyPr>
          <a:lstStyle/>
          <a:p>
            <a:pPr algn="ctr"/>
            <a:r>
              <a:rPr lang="en-US" sz="1400" dirty="0" smtClean="0"/>
              <a:t>Producer managed</a:t>
            </a:r>
            <a:endParaRPr lang="en-US" sz="1400" dirty="0"/>
          </a:p>
        </p:txBody>
      </p:sp>
      <p:sp>
        <p:nvSpPr>
          <p:cNvPr id="83" name="TextBox 82"/>
          <p:cNvSpPr txBox="1"/>
          <p:nvPr/>
        </p:nvSpPr>
        <p:spPr>
          <a:xfrm>
            <a:off x="10946298" y="3417094"/>
            <a:ext cx="1152939" cy="523220"/>
          </a:xfrm>
          <a:prstGeom prst="rect">
            <a:avLst/>
          </a:prstGeom>
          <a:noFill/>
        </p:spPr>
        <p:txBody>
          <a:bodyPr wrap="square" rtlCol="0">
            <a:spAutoFit/>
          </a:bodyPr>
          <a:lstStyle/>
          <a:p>
            <a:pPr algn="ctr"/>
            <a:r>
              <a:rPr lang="en-US" sz="1400" dirty="0" smtClean="0"/>
              <a:t>GCDO managed</a:t>
            </a:r>
            <a:endParaRPr lang="en-US" sz="1400" dirty="0"/>
          </a:p>
        </p:txBody>
      </p:sp>
      <p:sp>
        <p:nvSpPr>
          <p:cNvPr id="32" name="Rectangle 31"/>
          <p:cNvSpPr/>
          <p:nvPr/>
        </p:nvSpPr>
        <p:spPr>
          <a:xfrm>
            <a:off x="10946298" y="1892135"/>
            <a:ext cx="1152939" cy="2341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9402417" y="5207449"/>
            <a:ext cx="1152939" cy="461665"/>
          </a:xfrm>
          <a:prstGeom prst="rect">
            <a:avLst/>
          </a:prstGeom>
          <a:noFill/>
        </p:spPr>
        <p:txBody>
          <a:bodyPr wrap="square" rtlCol="0">
            <a:spAutoFit/>
          </a:bodyPr>
          <a:lstStyle/>
          <a:p>
            <a:pPr algn="ctr"/>
            <a:r>
              <a:rPr lang="en-US" sz="1200" b="1" dirty="0" smtClean="0">
                <a:solidFill>
                  <a:schemeClr val="accent1"/>
                </a:solidFill>
              </a:rPr>
              <a:t>Catalog </a:t>
            </a:r>
            <a:r>
              <a:rPr lang="en-US" sz="1200" b="1" dirty="0" err="1" smtClean="0">
                <a:solidFill>
                  <a:schemeClr val="accent1"/>
                </a:solidFill>
              </a:rPr>
              <a:t>BlueGroups</a:t>
            </a:r>
            <a:endParaRPr lang="en-US" sz="1200" b="1" dirty="0">
              <a:solidFill>
                <a:schemeClr val="accent1"/>
              </a:solidFill>
            </a:endParaRPr>
          </a:p>
        </p:txBody>
      </p:sp>
      <p:sp>
        <p:nvSpPr>
          <p:cNvPr id="33" name="Right Brace 32"/>
          <p:cNvSpPr/>
          <p:nvPr/>
        </p:nvSpPr>
        <p:spPr>
          <a:xfrm>
            <a:off x="9328851" y="4884074"/>
            <a:ext cx="265721" cy="1060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ine Callout 1 33"/>
          <p:cNvSpPr/>
          <p:nvPr/>
        </p:nvSpPr>
        <p:spPr>
          <a:xfrm>
            <a:off x="9770418" y="657521"/>
            <a:ext cx="952684" cy="400169"/>
          </a:xfrm>
          <a:prstGeom prst="borderCallout1">
            <a:avLst>
              <a:gd name="adj1" fmla="val 18750"/>
              <a:gd name="adj2" fmla="val -8333"/>
              <a:gd name="adj3" fmla="val 158294"/>
              <a:gd name="adj4" fmla="val -508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Access to CEDP only</a:t>
            </a:r>
            <a:endParaRPr lang="en-US" sz="1000" dirty="0">
              <a:solidFill>
                <a:schemeClr val="tx1">
                  <a:lumMod val="75000"/>
                  <a:lumOff val="25000"/>
                </a:schemeClr>
              </a:solidFill>
            </a:endParaRPr>
          </a:p>
        </p:txBody>
      </p:sp>
      <p:sp>
        <p:nvSpPr>
          <p:cNvPr id="92" name="Line Callout 1 91"/>
          <p:cNvSpPr/>
          <p:nvPr/>
        </p:nvSpPr>
        <p:spPr>
          <a:xfrm>
            <a:off x="8622448" y="334104"/>
            <a:ext cx="952684" cy="400169"/>
          </a:xfrm>
          <a:prstGeom prst="borderCallout1">
            <a:avLst>
              <a:gd name="adj1" fmla="val 18750"/>
              <a:gd name="adj2" fmla="val -8333"/>
              <a:gd name="adj3" fmla="val 164917"/>
              <a:gd name="adj4" fmla="val -61981"/>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Access to all data </a:t>
            </a:r>
            <a:endParaRPr lang="en-US" sz="1000" dirty="0">
              <a:solidFill>
                <a:schemeClr val="tx1">
                  <a:lumMod val="75000"/>
                  <a:lumOff val="25000"/>
                </a:schemeClr>
              </a:solidFill>
            </a:endParaRPr>
          </a:p>
        </p:txBody>
      </p:sp>
      <p:sp>
        <p:nvSpPr>
          <p:cNvPr id="93" name="Line Callout 1 92"/>
          <p:cNvSpPr/>
          <p:nvPr/>
        </p:nvSpPr>
        <p:spPr>
          <a:xfrm>
            <a:off x="3916017" y="1022156"/>
            <a:ext cx="1244707" cy="463431"/>
          </a:xfrm>
          <a:prstGeom prst="borderCallout1">
            <a:avLst>
              <a:gd name="adj1" fmla="val 31997"/>
              <a:gd name="adj2" fmla="val 104341"/>
              <a:gd name="adj3" fmla="val 52321"/>
              <a:gd name="adj4" fmla="val 152704"/>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Producer </a:t>
            </a:r>
            <a:r>
              <a:rPr lang="en-US" sz="1000" smtClean="0">
                <a:solidFill>
                  <a:schemeClr val="tx1">
                    <a:lumMod val="75000"/>
                    <a:lumOff val="25000"/>
                  </a:schemeClr>
                </a:solidFill>
              </a:rPr>
              <a:t>managed access to their data in landing zone</a:t>
            </a:r>
            <a:endParaRPr lang="en-US" sz="1000" dirty="0">
              <a:solidFill>
                <a:schemeClr val="tx1">
                  <a:lumMod val="75000"/>
                  <a:lumOff val="25000"/>
                </a:schemeClr>
              </a:solidFill>
            </a:endParaRPr>
          </a:p>
        </p:txBody>
      </p:sp>
      <p:sp>
        <p:nvSpPr>
          <p:cNvPr id="94" name="Line Callout 1 93"/>
          <p:cNvSpPr/>
          <p:nvPr/>
        </p:nvSpPr>
        <p:spPr>
          <a:xfrm>
            <a:off x="1098159" y="1014343"/>
            <a:ext cx="1244707" cy="513602"/>
          </a:xfrm>
          <a:prstGeom prst="borderCallout1">
            <a:avLst>
              <a:gd name="adj1" fmla="val 31997"/>
              <a:gd name="adj2" fmla="val 104341"/>
              <a:gd name="adj3" fmla="val 98684"/>
              <a:gd name="adj4" fmla="val 137798"/>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Producer managed access to their data in drop zone</a:t>
            </a:r>
            <a:endParaRPr lang="en-US" sz="1000" dirty="0">
              <a:solidFill>
                <a:schemeClr val="tx1">
                  <a:lumMod val="75000"/>
                  <a:lumOff val="25000"/>
                </a:schemeClr>
              </a:solidFill>
            </a:endParaRPr>
          </a:p>
        </p:txBody>
      </p:sp>
      <p:sp>
        <p:nvSpPr>
          <p:cNvPr id="95" name="Can 94"/>
          <p:cNvSpPr/>
          <p:nvPr/>
        </p:nvSpPr>
        <p:spPr>
          <a:xfrm>
            <a:off x="2425145" y="4094383"/>
            <a:ext cx="967409" cy="682486"/>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50" idx="0"/>
            <a:endCxn id="95" idx="2"/>
          </p:cNvCxnSpPr>
          <p:nvPr/>
        </p:nvCxnSpPr>
        <p:spPr>
          <a:xfrm>
            <a:off x="1889113" y="4431002"/>
            <a:ext cx="536032" cy="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95" idx="4"/>
            <a:endCxn id="47" idx="1"/>
          </p:cNvCxnSpPr>
          <p:nvPr/>
        </p:nvCxnSpPr>
        <p:spPr>
          <a:xfrm flipV="1">
            <a:off x="3392554" y="2126742"/>
            <a:ext cx="3057149" cy="2308884"/>
          </a:xfrm>
          <a:prstGeom prst="bentConnector3">
            <a:avLst>
              <a:gd name="adj1" fmla="val 59536"/>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Line Callout 1 95"/>
          <p:cNvSpPr/>
          <p:nvPr/>
        </p:nvSpPr>
        <p:spPr>
          <a:xfrm>
            <a:off x="1180438" y="6167330"/>
            <a:ext cx="1244707" cy="513602"/>
          </a:xfrm>
          <a:prstGeom prst="borderCallout1">
            <a:avLst>
              <a:gd name="adj1" fmla="val -11867"/>
              <a:gd name="adj2" fmla="val 55366"/>
              <a:gd name="adj3" fmla="val -27748"/>
              <a:gd name="adj4" fmla="val 281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Used by consumers and producers to request access</a:t>
            </a:r>
            <a:endParaRPr lang="en-US" sz="1000" dirty="0">
              <a:solidFill>
                <a:schemeClr val="tx1">
                  <a:lumMod val="75000"/>
                  <a:lumOff val="25000"/>
                </a:schemeClr>
              </a:solidFill>
            </a:endParaRPr>
          </a:p>
        </p:txBody>
      </p:sp>
      <p:sp>
        <p:nvSpPr>
          <p:cNvPr id="97" name="Oval 96"/>
          <p:cNvSpPr/>
          <p:nvPr/>
        </p:nvSpPr>
        <p:spPr>
          <a:xfrm>
            <a:off x="8404420" y="5604703"/>
            <a:ext cx="940904" cy="351699"/>
          </a:xfrm>
          <a:prstGeom prst="ellipse">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rPr>
              <a:t>Admin</a:t>
            </a:r>
            <a:endParaRPr lang="en-US" sz="1200" b="1" dirty="0">
              <a:solidFill>
                <a:schemeClr val="tx1"/>
              </a:solidFill>
            </a:endParaRPr>
          </a:p>
        </p:txBody>
      </p:sp>
    </p:spTree>
    <p:extLst>
      <p:ext uri="{BB962C8B-B14F-4D97-AF65-F5344CB8AC3E}">
        <p14:creationId xmlns:p14="http://schemas.microsoft.com/office/powerpoint/2010/main" val="171578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5725"/>
            <a:ext cx="10693401" cy="1325563"/>
          </a:xfrm>
        </p:spPr>
        <p:txBody>
          <a:bodyPr/>
          <a:lstStyle/>
          <a:p>
            <a:r>
              <a:rPr lang="en-US" dirty="0" smtClean="0"/>
              <a:t>Co-Creator (Outbound</a:t>
            </a:r>
            <a:r>
              <a:rPr lang="en-US" dirty="0" smtClean="0"/>
              <a:t>) Data Access Process</a:t>
            </a:r>
            <a:endParaRPr lang="en-US" dirty="0"/>
          </a:p>
        </p:txBody>
      </p:sp>
      <p:sp>
        <p:nvSpPr>
          <p:cNvPr id="10" name="AutoShape 9"/>
          <p:cNvSpPr>
            <a:spLocks noChangeArrowheads="1"/>
          </p:cNvSpPr>
          <p:nvPr/>
        </p:nvSpPr>
        <p:spPr bwMode="auto">
          <a:xfrm>
            <a:off x="2133481" y="3979570"/>
            <a:ext cx="1792127"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Integration</a:t>
            </a:r>
          </a:p>
        </p:txBody>
      </p:sp>
      <p:sp>
        <p:nvSpPr>
          <p:cNvPr id="11" name="AutoShape 10"/>
          <p:cNvSpPr>
            <a:spLocks noChangeArrowheads="1"/>
          </p:cNvSpPr>
          <p:nvPr/>
        </p:nvSpPr>
        <p:spPr bwMode="auto">
          <a:xfrm>
            <a:off x="2143533" y="2949072"/>
            <a:ext cx="1789234" cy="469900"/>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Arial" charset="0"/>
                <a:ea typeface="SimSun" pitchFamily="2" charset="-122"/>
              </a:rPr>
              <a:t>Data</a:t>
            </a:r>
            <a:r>
              <a:rPr kumimoji="0" lang="en-US" sz="1600" b="1" i="0" u="none" strike="noStrike" kern="0" cap="none" spc="0" normalizeH="0" baseline="0" noProof="0" dirty="0" smtClean="0">
                <a:ln>
                  <a:noFill/>
                </a:ln>
                <a:solidFill>
                  <a:srgbClr val="FFFFFF"/>
                </a:solidFill>
                <a:effectLst/>
                <a:uLnTx/>
                <a:uFillTx/>
                <a:latin typeface="Arial" charset="0"/>
              </a:rPr>
              <a:t> Acquisition</a:t>
            </a:r>
          </a:p>
        </p:txBody>
      </p:sp>
      <p:sp>
        <p:nvSpPr>
          <p:cNvPr id="12" name="AutoShape 13"/>
          <p:cNvSpPr>
            <a:spLocks noChangeArrowheads="1"/>
          </p:cNvSpPr>
          <p:nvPr/>
        </p:nvSpPr>
        <p:spPr bwMode="auto">
          <a:xfrm>
            <a:off x="2143533" y="4530885"/>
            <a:ext cx="1789234" cy="471488"/>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Storage</a:t>
            </a:r>
          </a:p>
        </p:txBody>
      </p:sp>
      <p:sp>
        <p:nvSpPr>
          <p:cNvPr id="13" name="AutoShape 9"/>
          <p:cNvSpPr>
            <a:spLocks noChangeArrowheads="1"/>
          </p:cNvSpPr>
          <p:nvPr/>
        </p:nvSpPr>
        <p:spPr bwMode="auto">
          <a:xfrm>
            <a:off x="2143533" y="3464102"/>
            <a:ext cx="1789234"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Ingestion</a:t>
            </a:r>
          </a:p>
        </p:txBody>
      </p:sp>
      <p:sp>
        <p:nvSpPr>
          <p:cNvPr id="18" name="Right Arrow 17"/>
          <p:cNvSpPr/>
          <p:nvPr/>
        </p:nvSpPr>
        <p:spPr>
          <a:xfrm rot="5400000">
            <a:off x="604066" y="4955922"/>
            <a:ext cx="1806003"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Outbound</a:t>
            </a:r>
            <a:endParaRPr lang="en-US" b="1" dirty="0">
              <a:solidFill>
                <a:schemeClr val="tx1"/>
              </a:solidFill>
            </a:endParaRPr>
          </a:p>
        </p:txBody>
      </p:sp>
      <p:cxnSp>
        <p:nvCxnSpPr>
          <p:cNvPr id="23" name="Straight Connector 22"/>
          <p:cNvCxnSpPr/>
          <p:nvPr/>
        </p:nvCxnSpPr>
        <p:spPr>
          <a:xfrm>
            <a:off x="939800" y="3412522"/>
            <a:ext cx="11027834" cy="828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39803" y="3920521"/>
            <a:ext cx="11027831" cy="1179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39800" y="4478230"/>
            <a:ext cx="11027834" cy="5265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5400000">
            <a:off x="595453" y="3045205"/>
            <a:ext cx="1823224"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Inbound</a:t>
            </a:r>
            <a:endParaRPr lang="en-US" b="1">
              <a:solidFill>
                <a:schemeClr val="tx1"/>
              </a:solidFill>
            </a:endParaRPr>
          </a:p>
        </p:txBody>
      </p:sp>
      <p:sp>
        <p:nvSpPr>
          <p:cNvPr id="29" name="TextBox 28"/>
          <p:cNvSpPr txBox="1"/>
          <p:nvPr/>
        </p:nvSpPr>
        <p:spPr>
          <a:xfrm>
            <a:off x="7366000" y="4543985"/>
            <a:ext cx="4826000" cy="1169551"/>
          </a:xfrm>
          <a:prstGeom prst="rect">
            <a:avLst/>
          </a:prstGeom>
          <a:noFill/>
        </p:spPr>
        <p:txBody>
          <a:bodyPr wrap="square" rtlCol="0">
            <a:spAutoFit/>
          </a:bodyPr>
          <a:lstStyle/>
          <a:p>
            <a:pPr marL="285750" indent="-285750">
              <a:buFont typeface="Arial" charset="0"/>
              <a:buChar char="•"/>
            </a:pPr>
            <a:r>
              <a:rPr lang="en-US" sz="1400" dirty="0" smtClean="0">
                <a:solidFill>
                  <a:schemeClr val="tx1">
                    <a:lumMod val="75000"/>
                    <a:lumOff val="25000"/>
                  </a:schemeClr>
                </a:solidFill>
              </a:rPr>
              <a:t>User access</a:t>
            </a:r>
            <a:r>
              <a:rPr lang="en-US" sz="1400" baseline="30000" dirty="0" smtClean="0">
                <a:solidFill>
                  <a:schemeClr val="tx1">
                    <a:lumMod val="75000"/>
                    <a:lumOff val="25000"/>
                  </a:schemeClr>
                </a:solidFill>
              </a:rPr>
              <a:t>1</a:t>
            </a:r>
            <a:r>
              <a:rPr lang="en-US" sz="1400" dirty="0" smtClean="0">
                <a:solidFill>
                  <a:schemeClr val="tx1">
                    <a:lumMod val="75000"/>
                    <a:lumOff val="25000"/>
                  </a:schemeClr>
                </a:solidFill>
              </a:rPr>
              <a:t> to </a:t>
            </a:r>
            <a:r>
              <a:rPr lang="en-US" sz="1400" dirty="0" smtClean="0">
                <a:solidFill>
                  <a:schemeClr val="tx1">
                    <a:lumMod val="75000"/>
                    <a:lumOff val="25000"/>
                  </a:schemeClr>
                </a:solidFill>
              </a:rPr>
              <a:t>Co-creator project</a:t>
            </a:r>
            <a:r>
              <a:rPr lang="en-US" sz="1400" dirty="0" smtClean="0">
                <a:solidFill>
                  <a:schemeClr val="tx1">
                    <a:lumMod val="75000"/>
                    <a:lumOff val="25000"/>
                  </a:schemeClr>
                </a:solidFill>
              </a:rPr>
              <a:t> </a:t>
            </a:r>
            <a:r>
              <a:rPr lang="en-US" sz="1400" dirty="0" smtClean="0">
                <a:solidFill>
                  <a:schemeClr val="tx1">
                    <a:lumMod val="75000"/>
                    <a:lumOff val="25000"/>
                  </a:schemeClr>
                </a:solidFill>
              </a:rPr>
              <a:t>requested via </a:t>
            </a:r>
            <a:r>
              <a:rPr lang="en-US" sz="1400" dirty="0" err="1" smtClean="0">
                <a:solidFill>
                  <a:schemeClr val="tx1">
                    <a:lumMod val="75000"/>
                    <a:lumOff val="25000"/>
                  </a:schemeClr>
                </a:solidFill>
              </a:rPr>
              <a:t>OneTeam</a:t>
            </a:r>
            <a:endParaRPr lang="en-US" sz="1400" baseline="30000" dirty="0">
              <a:solidFill>
                <a:schemeClr val="tx1">
                  <a:lumMod val="75000"/>
                  <a:lumOff val="25000"/>
                </a:schemeClr>
              </a:solidFill>
            </a:endParaRPr>
          </a:p>
          <a:p>
            <a:pPr marL="285750" indent="-285750">
              <a:buFont typeface="Arial" charset="0"/>
              <a:buChar char="•"/>
            </a:pPr>
            <a:r>
              <a:rPr lang="en-US" sz="1400" dirty="0" smtClean="0">
                <a:solidFill>
                  <a:schemeClr val="tx1">
                    <a:lumMod val="75000"/>
                    <a:lumOff val="25000"/>
                  </a:schemeClr>
                </a:solidFill>
              </a:rPr>
              <a:t>Approvals obtained</a:t>
            </a:r>
            <a:r>
              <a:rPr lang="en-US" sz="1400" baseline="30000" dirty="0">
                <a:solidFill>
                  <a:schemeClr val="tx1">
                    <a:lumMod val="75000"/>
                    <a:lumOff val="25000"/>
                  </a:schemeClr>
                </a:solidFill>
              </a:rPr>
              <a:t>2</a:t>
            </a:r>
            <a:endParaRPr lang="en-US" sz="1400" baseline="30000" dirty="0" smtClean="0">
              <a:solidFill>
                <a:schemeClr val="tx1">
                  <a:lumMod val="75000"/>
                  <a:lumOff val="25000"/>
                </a:schemeClr>
              </a:solidFill>
            </a:endParaRPr>
          </a:p>
          <a:p>
            <a:pPr marL="285750" indent="-285750">
              <a:buFont typeface="Arial" charset="0"/>
              <a:buChar char="•"/>
            </a:pPr>
            <a:r>
              <a:rPr lang="en-US" sz="1400" dirty="0" smtClean="0">
                <a:solidFill>
                  <a:schemeClr val="tx1">
                    <a:lumMod val="75000"/>
                    <a:lumOff val="25000"/>
                  </a:schemeClr>
                </a:solidFill>
              </a:rPr>
              <a:t>User added to CEDP </a:t>
            </a:r>
            <a:r>
              <a:rPr lang="en-US" sz="1400" dirty="0" smtClean="0">
                <a:solidFill>
                  <a:schemeClr val="tx1">
                    <a:lumMod val="75000"/>
                    <a:lumOff val="25000"/>
                  </a:schemeClr>
                </a:solidFill>
              </a:rPr>
              <a:t>BlueGroup</a:t>
            </a:r>
            <a:r>
              <a:rPr lang="en-US" sz="1400" baseline="30000" dirty="0">
                <a:solidFill>
                  <a:schemeClr val="tx1">
                    <a:lumMod val="75000"/>
                    <a:lumOff val="25000"/>
                  </a:schemeClr>
                </a:solidFill>
              </a:rPr>
              <a:t>3</a:t>
            </a:r>
            <a:r>
              <a:rPr lang="en-US" sz="1400" dirty="0" smtClean="0">
                <a:solidFill>
                  <a:schemeClr val="tx1">
                    <a:lumMod val="75000"/>
                    <a:lumOff val="25000"/>
                  </a:schemeClr>
                </a:solidFill>
              </a:rPr>
              <a:t> </a:t>
            </a:r>
            <a:endParaRPr lang="en-US" sz="1400" dirty="0" smtClean="0">
              <a:solidFill>
                <a:schemeClr val="tx1">
                  <a:lumMod val="75000"/>
                  <a:lumOff val="25000"/>
                </a:schemeClr>
              </a:solidFill>
            </a:endParaRPr>
          </a:p>
          <a:p>
            <a:pPr marL="285750" indent="-285750">
              <a:buFont typeface="Arial" charset="0"/>
              <a:buChar char="•"/>
            </a:pPr>
            <a:r>
              <a:rPr lang="en-US" sz="1400" dirty="0" smtClean="0">
                <a:solidFill>
                  <a:schemeClr val="tx1">
                    <a:lumMod val="75000"/>
                    <a:lumOff val="25000"/>
                  </a:schemeClr>
                </a:solidFill>
              </a:rPr>
              <a:t>Periodic sync of users in source </a:t>
            </a:r>
            <a:r>
              <a:rPr lang="en-US" sz="1400" dirty="0" err="1" smtClean="0">
                <a:solidFill>
                  <a:schemeClr val="tx1">
                    <a:lumMod val="75000"/>
                    <a:lumOff val="25000"/>
                  </a:schemeClr>
                </a:solidFill>
              </a:rPr>
              <a:t>BlueGroup</a:t>
            </a:r>
            <a:r>
              <a:rPr lang="en-US" sz="1400" dirty="0" smtClean="0">
                <a:solidFill>
                  <a:schemeClr val="tx1">
                    <a:lumMod val="75000"/>
                    <a:lumOff val="25000"/>
                  </a:schemeClr>
                </a:solidFill>
              </a:rPr>
              <a:t>(s) to schema LDAPs in CEDP</a:t>
            </a:r>
          </a:p>
        </p:txBody>
      </p:sp>
      <p:sp>
        <p:nvSpPr>
          <p:cNvPr id="32" name="TextBox 31"/>
          <p:cNvSpPr txBox="1"/>
          <p:nvPr/>
        </p:nvSpPr>
        <p:spPr>
          <a:xfrm>
            <a:off x="7065430" y="5679836"/>
            <a:ext cx="5020553" cy="1015663"/>
          </a:xfrm>
          <a:prstGeom prst="rect">
            <a:avLst/>
          </a:prstGeom>
          <a:noFill/>
        </p:spPr>
        <p:txBody>
          <a:bodyPr wrap="square" rtlCol="0">
            <a:spAutoFit/>
          </a:bodyPr>
          <a:lstStyle/>
          <a:p>
            <a:r>
              <a:rPr lang="en-US" sz="1200" dirty="0" smtClean="0"/>
              <a:t>Notes:  1 </a:t>
            </a:r>
            <a:r>
              <a:rPr lang="mr-IN" sz="1200" dirty="0" smtClean="0"/>
              <a:t>– </a:t>
            </a:r>
            <a:r>
              <a:rPr lang="en-US" sz="1200" dirty="0" smtClean="0"/>
              <a:t>Access granted at the source </a:t>
            </a:r>
            <a:r>
              <a:rPr lang="en-US" sz="1200" dirty="0" smtClean="0"/>
              <a:t>level for each data set</a:t>
            </a:r>
          </a:p>
          <a:p>
            <a:r>
              <a:rPr lang="en-US" sz="1200" dirty="0" smtClean="0"/>
              <a:t>              2</a:t>
            </a:r>
            <a:r>
              <a:rPr lang="en-US" sz="1200" dirty="0" smtClean="0"/>
              <a:t> </a:t>
            </a:r>
            <a:r>
              <a:rPr lang="mr-IN" sz="1200" dirty="0" smtClean="0"/>
              <a:t>–</a:t>
            </a:r>
            <a:r>
              <a:rPr lang="en-US" sz="1200" dirty="0" smtClean="0"/>
              <a:t> First line </a:t>
            </a:r>
            <a:r>
              <a:rPr lang="en-US" sz="1200" dirty="0" err="1" smtClean="0"/>
              <a:t>mgmt</a:t>
            </a:r>
            <a:r>
              <a:rPr lang="en-US" sz="1200" dirty="0" smtClean="0"/>
              <a:t>, Co-creator project admin, </a:t>
            </a:r>
            <a:r>
              <a:rPr lang="en-US" sz="1200" dirty="0" smtClean="0"/>
              <a:t>and CDO approval </a:t>
            </a:r>
            <a:r>
              <a:rPr lang="en-US" sz="1200" dirty="0" smtClean="0"/>
              <a:t>required      </a:t>
            </a:r>
            <a:endParaRPr lang="en-US" sz="1200" dirty="0" smtClean="0"/>
          </a:p>
          <a:p>
            <a:r>
              <a:rPr lang="en-US" sz="1200" dirty="0"/>
              <a:t> </a:t>
            </a:r>
            <a:r>
              <a:rPr lang="en-US" sz="1200" dirty="0" smtClean="0"/>
              <a:t>            </a:t>
            </a:r>
            <a:r>
              <a:rPr lang="en-US" sz="1200" dirty="0" smtClean="0"/>
              <a:t>3 </a:t>
            </a:r>
            <a:r>
              <a:rPr lang="mr-IN" sz="1200" dirty="0" smtClean="0"/>
              <a:t>– </a:t>
            </a:r>
            <a:r>
              <a:rPr lang="en-US" sz="1200" dirty="0" smtClean="0"/>
              <a:t>Single BlueGroup for all outbound data to allow into </a:t>
            </a:r>
            <a:r>
              <a:rPr lang="en-US" sz="1200" dirty="0" err="1" smtClean="0"/>
              <a:t>CoEDL</a:t>
            </a:r>
            <a:r>
              <a:rPr lang="en-US" sz="1200" dirty="0" smtClean="0"/>
              <a:t>, </a:t>
            </a:r>
            <a:r>
              <a:rPr lang="en-US" sz="1200" dirty="0" smtClean="0"/>
              <a:t>co-creator identified </a:t>
            </a:r>
            <a:r>
              <a:rPr lang="en-US" sz="1200" dirty="0" err="1" smtClean="0"/>
              <a:t>BlueGroup</a:t>
            </a:r>
            <a:r>
              <a:rPr lang="en-US" sz="1200" dirty="0" smtClean="0"/>
              <a:t> </a:t>
            </a:r>
            <a:r>
              <a:rPr lang="en-US" sz="1200" dirty="0" smtClean="0"/>
              <a:t>for </a:t>
            </a:r>
            <a:r>
              <a:rPr lang="en-US" sz="1200" dirty="0" smtClean="0"/>
              <a:t>access to each </a:t>
            </a:r>
            <a:r>
              <a:rPr lang="en-US" sz="1200" dirty="0" smtClean="0"/>
              <a:t>data source in </a:t>
            </a:r>
            <a:r>
              <a:rPr lang="en-US" sz="1200" dirty="0" smtClean="0"/>
              <a:t>project in CEDP</a:t>
            </a:r>
            <a:endParaRPr lang="en-US" sz="1200" dirty="0"/>
          </a:p>
        </p:txBody>
      </p:sp>
      <p:sp>
        <p:nvSpPr>
          <p:cNvPr id="33" name="Left Brace 32"/>
          <p:cNvSpPr/>
          <p:nvPr/>
        </p:nvSpPr>
        <p:spPr>
          <a:xfrm rot="5400000">
            <a:off x="5422174" y="247322"/>
            <a:ext cx="306788" cy="3013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a:off x="9452041" y="-612309"/>
            <a:ext cx="306783" cy="47328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2860457" y="856823"/>
            <a:ext cx="328404" cy="1782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622797" y="1274233"/>
            <a:ext cx="1917707" cy="338554"/>
          </a:xfrm>
          <a:prstGeom prst="rect">
            <a:avLst/>
          </a:prstGeom>
          <a:noFill/>
        </p:spPr>
        <p:txBody>
          <a:bodyPr wrap="square" rtlCol="0">
            <a:spAutoFit/>
          </a:bodyPr>
          <a:lstStyle/>
          <a:p>
            <a:pPr algn="ctr"/>
            <a:r>
              <a:rPr lang="en-US" sz="1600" smtClean="0">
                <a:solidFill>
                  <a:schemeClr val="accent1">
                    <a:lumMod val="75000"/>
                  </a:schemeClr>
                </a:solidFill>
              </a:rPr>
              <a:t>Sources</a:t>
            </a:r>
            <a:endParaRPr lang="en-US" sz="1600" dirty="0">
              <a:solidFill>
                <a:schemeClr val="accent1">
                  <a:lumMod val="75000"/>
                </a:schemeClr>
              </a:solidFill>
            </a:endParaRPr>
          </a:p>
        </p:txBody>
      </p:sp>
      <p:sp>
        <p:nvSpPr>
          <p:cNvPr id="38" name="TextBox 37"/>
          <p:cNvSpPr txBox="1"/>
          <p:nvPr/>
        </p:nvSpPr>
        <p:spPr>
          <a:xfrm>
            <a:off x="8754523" y="1274236"/>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Process</a:t>
            </a:r>
            <a:endParaRPr lang="en-US" sz="1600" dirty="0">
              <a:solidFill>
                <a:schemeClr val="accent1">
                  <a:lumMod val="75000"/>
                </a:schemeClr>
              </a:solidFill>
            </a:endParaRPr>
          </a:p>
        </p:txBody>
      </p:sp>
      <p:sp>
        <p:nvSpPr>
          <p:cNvPr id="39" name="TextBox 38"/>
          <p:cNvSpPr txBox="1"/>
          <p:nvPr/>
        </p:nvSpPr>
        <p:spPr>
          <a:xfrm>
            <a:off x="4017433" y="2575440"/>
            <a:ext cx="1473200" cy="345186"/>
          </a:xfrm>
          <a:prstGeom prst="rect">
            <a:avLst/>
          </a:prstGeom>
          <a:noFill/>
        </p:spPr>
        <p:txBody>
          <a:bodyPr wrap="square" rtlCol="0">
            <a:spAutoFit/>
          </a:bodyPr>
          <a:lstStyle/>
          <a:p>
            <a:pPr algn="ctr"/>
            <a:r>
              <a:rPr lang="en-US" sz="1600" smtClean="0">
                <a:solidFill>
                  <a:schemeClr val="accent1">
                    <a:lumMod val="75000"/>
                  </a:schemeClr>
                </a:solidFill>
              </a:rPr>
              <a:t>Source 1</a:t>
            </a:r>
            <a:endParaRPr lang="en-US" sz="1600" dirty="0">
              <a:solidFill>
                <a:schemeClr val="accent1">
                  <a:lumMod val="75000"/>
                </a:schemeClr>
              </a:solidFill>
            </a:endParaRPr>
          </a:p>
        </p:txBody>
      </p:sp>
      <p:sp>
        <p:nvSpPr>
          <p:cNvPr id="40" name="TextBox 39"/>
          <p:cNvSpPr txBox="1"/>
          <p:nvPr/>
        </p:nvSpPr>
        <p:spPr>
          <a:xfrm>
            <a:off x="5592230" y="2575441"/>
            <a:ext cx="1473200" cy="345186"/>
          </a:xfrm>
          <a:prstGeom prst="rect">
            <a:avLst/>
          </a:prstGeom>
          <a:noFill/>
        </p:spPr>
        <p:txBody>
          <a:bodyPr wrap="square" rtlCol="0">
            <a:spAutoFit/>
          </a:bodyPr>
          <a:lstStyle/>
          <a:p>
            <a:pPr algn="ctr"/>
            <a:r>
              <a:rPr lang="en-US" sz="1600" dirty="0" smtClean="0">
                <a:solidFill>
                  <a:schemeClr val="accent1">
                    <a:lumMod val="75000"/>
                  </a:schemeClr>
                </a:solidFill>
              </a:rPr>
              <a:t>Source n</a:t>
            </a:r>
            <a:endParaRPr lang="en-US" sz="1600" dirty="0">
              <a:solidFill>
                <a:schemeClr val="accent1">
                  <a:lumMod val="75000"/>
                </a:schemeClr>
              </a:solidFill>
            </a:endParaRPr>
          </a:p>
        </p:txBody>
      </p:sp>
      <p:sp>
        <p:nvSpPr>
          <p:cNvPr id="42" name="Rectangle 41"/>
          <p:cNvSpPr/>
          <p:nvPr/>
        </p:nvSpPr>
        <p:spPr>
          <a:xfrm>
            <a:off x="7366000" y="1720452"/>
            <a:ext cx="4601633" cy="954107"/>
          </a:xfrm>
          <a:prstGeom prst="rect">
            <a:avLst/>
          </a:prstGeom>
        </p:spPr>
        <p:txBody>
          <a:bodyPr wrap="square">
            <a:spAutoFit/>
          </a:bodyPr>
          <a:lstStyle/>
          <a:p>
            <a:pPr marL="285750" indent="-285750">
              <a:buFont typeface="Arial" charset="0"/>
              <a:buChar char="•"/>
            </a:pPr>
            <a:r>
              <a:rPr lang="en-US" sz="1400" dirty="0" smtClean="0">
                <a:solidFill>
                  <a:schemeClr val="tx1">
                    <a:lumMod val="75000"/>
                    <a:lumOff val="25000"/>
                  </a:schemeClr>
                </a:solidFill>
              </a:rPr>
              <a:t>Co-creator project identifies source data sets and gets agreement to be proxy to give access to data</a:t>
            </a:r>
            <a:endParaRPr lang="en-US" sz="1400" dirty="0" smtClean="0">
              <a:solidFill>
                <a:schemeClr val="tx1">
                  <a:lumMod val="75000"/>
                  <a:lumOff val="25000"/>
                </a:schemeClr>
              </a:solidFill>
            </a:endParaRPr>
          </a:p>
          <a:p>
            <a:pPr marL="285750" indent="-285750">
              <a:buFont typeface="Arial" charset="0"/>
              <a:buChar char="•"/>
            </a:pPr>
            <a:r>
              <a:rPr lang="en-US" sz="1400" dirty="0" smtClean="0">
                <a:solidFill>
                  <a:schemeClr val="tx1">
                    <a:lumMod val="75000"/>
                    <a:lumOff val="25000"/>
                  </a:schemeClr>
                </a:solidFill>
              </a:rPr>
              <a:t>Co-creator project </a:t>
            </a:r>
            <a:r>
              <a:rPr lang="en-US" sz="1400" dirty="0" err="1" smtClean="0">
                <a:solidFill>
                  <a:schemeClr val="tx1">
                    <a:lumMod val="75000"/>
                    <a:lumOff val="25000"/>
                  </a:schemeClr>
                </a:solidFill>
              </a:rPr>
              <a:t>BlueGroup</a:t>
            </a:r>
            <a:r>
              <a:rPr lang="en-US" sz="1400" dirty="0" smtClean="0">
                <a:solidFill>
                  <a:schemeClr val="tx1">
                    <a:lumMod val="75000"/>
                    <a:lumOff val="25000"/>
                  </a:schemeClr>
                </a:solidFill>
              </a:rPr>
              <a:t> is </a:t>
            </a:r>
            <a:r>
              <a:rPr lang="en-US" sz="1400" dirty="0" smtClean="0">
                <a:solidFill>
                  <a:schemeClr val="tx1">
                    <a:lumMod val="75000"/>
                    <a:lumOff val="25000"/>
                  </a:schemeClr>
                </a:solidFill>
              </a:rPr>
              <a:t>created. Co-creator project admin identified</a:t>
            </a:r>
            <a:endParaRPr lang="en-US" sz="1400" dirty="0" smtClean="0">
              <a:solidFill>
                <a:schemeClr val="tx1">
                  <a:lumMod val="75000"/>
                  <a:lumOff val="25000"/>
                </a:schemeClr>
              </a:solidFill>
            </a:endParaRPr>
          </a:p>
        </p:txBody>
      </p:sp>
      <p:sp>
        <p:nvSpPr>
          <p:cNvPr id="43" name="Left Brace 42"/>
          <p:cNvSpPr/>
          <p:nvPr/>
        </p:nvSpPr>
        <p:spPr>
          <a:xfrm rot="5400000">
            <a:off x="1396866" y="1202932"/>
            <a:ext cx="328404" cy="109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01131" y="1274231"/>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Data</a:t>
            </a:r>
            <a:endParaRPr lang="en-US" sz="1600" dirty="0">
              <a:solidFill>
                <a:schemeClr val="accent1">
                  <a:lumMod val="75000"/>
                </a:schemeClr>
              </a:solidFill>
            </a:endParaRPr>
          </a:p>
        </p:txBody>
      </p:sp>
      <p:sp>
        <p:nvSpPr>
          <p:cNvPr id="47" name="Left Brace 46"/>
          <p:cNvSpPr/>
          <p:nvPr/>
        </p:nvSpPr>
        <p:spPr>
          <a:xfrm>
            <a:off x="601131" y="1961752"/>
            <a:ext cx="237069" cy="600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a:off x="573577" y="5222686"/>
            <a:ext cx="264623" cy="129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rot="16200000">
            <a:off x="-153720" y="2091601"/>
            <a:ext cx="1231409" cy="276999"/>
          </a:xfrm>
          <a:prstGeom prst="rect">
            <a:avLst/>
          </a:prstGeom>
          <a:noFill/>
        </p:spPr>
        <p:txBody>
          <a:bodyPr wrap="square" rtlCol="0">
            <a:spAutoFit/>
          </a:bodyPr>
          <a:lstStyle/>
          <a:p>
            <a:pPr algn="ctr"/>
            <a:r>
              <a:rPr lang="en-US" sz="1200" smtClean="0">
                <a:solidFill>
                  <a:schemeClr val="accent1">
                    <a:lumMod val="75000"/>
                  </a:schemeClr>
                </a:solidFill>
              </a:rPr>
              <a:t>Startup</a:t>
            </a:r>
            <a:endParaRPr lang="en-US" sz="1200" dirty="0">
              <a:solidFill>
                <a:schemeClr val="accent1">
                  <a:lumMod val="75000"/>
                </a:schemeClr>
              </a:solidFill>
            </a:endParaRPr>
          </a:p>
        </p:txBody>
      </p:sp>
      <p:sp>
        <p:nvSpPr>
          <p:cNvPr id="51" name="TextBox 50"/>
          <p:cNvSpPr txBox="1"/>
          <p:nvPr/>
        </p:nvSpPr>
        <p:spPr>
          <a:xfrm rot="16200000">
            <a:off x="-291912" y="5735247"/>
            <a:ext cx="1409705" cy="276999"/>
          </a:xfrm>
          <a:prstGeom prst="rect">
            <a:avLst/>
          </a:prstGeom>
          <a:noFill/>
        </p:spPr>
        <p:txBody>
          <a:bodyPr wrap="square" rtlCol="0">
            <a:spAutoFit/>
          </a:bodyPr>
          <a:lstStyle/>
          <a:p>
            <a:pPr algn="ctr"/>
            <a:r>
              <a:rPr lang="en-US" sz="1200" dirty="0" smtClean="0">
                <a:solidFill>
                  <a:schemeClr val="accent1">
                    <a:lumMod val="75000"/>
                  </a:schemeClr>
                </a:solidFill>
              </a:rPr>
              <a:t>Consumer </a:t>
            </a:r>
            <a:r>
              <a:rPr lang="en-US" sz="1200" smtClean="0">
                <a:solidFill>
                  <a:schemeClr val="accent1">
                    <a:lumMod val="75000"/>
                  </a:schemeClr>
                </a:solidFill>
              </a:rPr>
              <a:t>use case</a:t>
            </a:r>
            <a:endParaRPr lang="en-US" sz="1200" dirty="0">
              <a:solidFill>
                <a:schemeClr val="accent1">
                  <a:lumMod val="75000"/>
                </a:schemeClr>
              </a:solidFill>
            </a:endParaRPr>
          </a:p>
        </p:txBody>
      </p:sp>
      <p:cxnSp>
        <p:nvCxnSpPr>
          <p:cNvPr id="53" name="Straight Connector 52"/>
          <p:cNvCxnSpPr/>
          <p:nvPr/>
        </p:nvCxnSpPr>
        <p:spPr>
          <a:xfrm>
            <a:off x="939800" y="2561622"/>
            <a:ext cx="11027834" cy="101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4072467" y="4545173"/>
            <a:ext cx="1333500" cy="42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5676900" y="4544621"/>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ular Callout 30"/>
          <p:cNvSpPr/>
          <p:nvPr/>
        </p:nvSpPr>
        <p:spPr>
          <a:xfrm>
            <a:off x="2107247" y="5679836"/>
            <a:ext cx="2573866" cy="561534"/>
          </a:xfrm>
          <a:prstGeom prst="wedgeRectCallout">
            <a:avLst>
              <a:gd name="adj1" fmla="val 60317"/>
              <a:gd name="adj2" fmla="val -16492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Co-creator </a:t>
            </a:r>
            <a:r>
              <a:rPr lang="en-US" sz="1600" dirty="0" err="1" smtClean="0">
                <a:solidFill>
                  <a:schemeClr val="tx1"/>
                </a:solidFill>
              </a:rPr>
              <a:t>BlueGroups</a:t>
            </a:r>
            <a:r>
              <a:rPr lang="en-US" sz="1600" dirty="0" smtClean="0">
                <a:solidFill>
                  <a:schemeClr val="tx1"/>
                </a:solidFill>
              </a:rPr>
              <a:t> for Data </a:t>
            </a:r>
            <a:r>
              <a:rPr lang="en-US" sz="1600" dirty="0" smtClean="0">
                <a:solidFill>
                  <a:schemeClr val="tx1"/>
                </a:solidFill>
              </a:rPr>
              <a:t>Sources</a:t>
            </a:r>
            <a:endParaRPr lang="en-US" sz="1600" dirty="0">
              <a:solidFill>
                <a:schemeClr val="tx1"/>
              </a:solidFill>
            </a:endParaRPr>
          </a:p>
        </p:txBody>
      </p:sp>
      <p:sp>
        <p:nvSpPr>
          <p:cNvPr id="52" name="Rounded Rectangle 51"/>
          <p:cNvSpPr/>
          <p:nvPr/>
        </p:nvSpPr>
        <p:spPr>
          <a:xfrm rot="16200000">
            <a:off x="5747207" y="5571513"/>
            <a:ext cx="1205664" cy="3512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Co-creator</a:t>
            </a:r>
            <a:endParaRPr lang="en-US" sz="1200" dirty="0"/>
          </a:p>
        </p:txBody>
      </p:sp>
      <p:sp>
        <p:nvSpPr>
          <p:cNvPr id="57" name="Rounded Rectangle 56"/>
          <p:cNvSpPr/>
          <p:nvPr/>
        </p:nvSpPr>
        <p:spPr>
          <a:xfrm>
            <a:off x="3932767" y="4490509"/>
            <a:ext cx="3298509" cy="523782"/>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059916" y="1076519"/>
            <a:ext cx="1917707" cy="584775"/>
          </a:xfrm>
          <a:prstGeom prst="rect">
            <a:avLst/>
          </a:prstGeom>
          <a:noFill/>
        </p:spPr>
        <p:txBody>
          <a:bodyPr wrap="square" rtlCol="0">
            <a:spAutoFit/>
          </a:bodyPr>
          <a:lstStyle/>
          <a:p>
            <a:pPr algn="ctr"/>
            <a:r>
              <a:rPr lang="en-US" sz="1600" smtClean="0">
                <a:solidFill>
                  <a:schemeClr val="accent1">
                    <a:lumMod val="75000"/>
                  </a:schemeClr>
                </a:solidFill>
              </a:rPr>
              <a:t>Governance Framework</a:t>
            </a:r>
            <a:endParaRPr lang="en-US" sz="1600" dirty="0">
              <a:solidFill>
                <a:schemeClr val="accent1">
                  <a:lumMod val="75000"/>
                </a:schemeClr>
              </a:solidFill>
            </a:endParaRPr>
          </a:p>
        </p:txBody>
      </p:sp>
    </p:spTree>
    <p:extLst>
      <p:ext uri="{BB962C8B-B14F-4D97-AF65-F5344CB8AC3E}">
        <p14:creationId xmlns:p14="http://schemas.microsoft.com/office/powerpoint/2010/main" val="749284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752474"/>
          </a:xfrm>
        </p:spPr>
        <p:txBody>
          <a:bodyPr>
            <a:normAutofit/>
          </a:bodyPr>
          <a:lstStyle/>
          <a:p>
            <a:r>
              <a:rPr lang="en-US" dirty="0" smtClean="0"/>
              <a:t>Co-creator </a:t>
            </a:r>
            <a:r>
              <a:rPr lang="en-US" dirty="0" smtClean="0"/>
              <a:t>Access Request </a:t>
            </a:r>
            <a:r>
              <a:rPr lang="en-US" dirty="0" smtClean="0"/>
              <a:t>Flow</a:t>
            </a:r>
            <a:endParaRPr lang="en-US" dirty="0"/>
          </a:p>
        </p:txBody>
      </p:sp>
      <p:grpSp>
        <p:nvGrpSpPr>
          <p:cNvPr id="5" name="Group 4"/>
          <p:cNvGrpSpPr/>
          <p:nvPr/>
        </p:nvGrpSpPr>
        <p:grpSpPr>
          <a:xfrm>
            <a:off x="152401" y="4937712"/>
            <a:ext cx="1126458" cy="955607"/>
            <a:chOff x="152401" y="4937712"/>
            <a:chExt cx="1126458" cy="955607"/>
          </a:xfrm>
        </p:grpSpPr>
        <p:sp>
          <p:nvSpPr>
            <p:cNvPr id="11" name="TextBox 10"/>
            <p:cNvSpPr txBox="1"/>
            <p:nvPr/>
          </p:nvSpPr>
          <p:spPr>
            <a:xfrm>
              <a:off x="152401" y="5647098"/>
              <a:ext cx="1126458" cy="246221"/>
            </a:xfrm>
            <a:prstGeom prst="rect">
              <a:avLst/>
            </a:prstGeom>
            <a:noFill/>
          </p:spPr>
          <p:txBody>
            <a:bodyPr wrap="square" rtlCol="0">
              <a:spAutoFit/>
            </a:bodyPr>
            <a:lstStyle/>
            <a:p>
              <a:pPr algn="ctr"/>
              <a:r>
                <a:rPr lang="en-US" sz="1000" smtClean="0">
                  <a:solidFill>
                    <a:schemeClr val="tx1">
                      <a:lumMod val="75000"/>
                      <a:lumOff val="25000"/>
                    </a:schemeClr>
                  </a:solidFill>
                </a:rPr>
                <a:t>Co-Creator admin</a:t>
              </a:r>
              <a:endParaRPr lang="en-US" sz="1000" dirty="0">
                <a:solidFill>
                  <a:schemeClr val="tx1">
                    <a:lumMod val="75000"/>
                    <a:lumOff val="25000"/>
                  </a:schemeClr>
                </a:solidFill>
              </a:endParaRPr>
            </a:p>
          </p:txBody>
        </p:sp>
        <p:pic>
          <p:nvPicPr>
            <p:cNvPr id="16" name="Picture 15"/>
            <p:cNvPicPr>
              <a:picLocks noChangeAspect="1"/>
            </p:cNvPicPr>
            <p:nvPr/>
          </p:nvPicPr>
          <p:blipFill>
            <a:blip r:embed="rId2"/>
            <a:stretch>
              <a:fillRect/>
            </a:stretch>
          </p:blipFill>
          <p:spPr>
            <a:xfrm>
              <a:off x="347799" y="4937712"/>
              <a:ext cx="767292" cy="844494"/>
            </a:xfrm>
            <a:prstGeom prst="rect">
              <a:avLst/>
            </a:prstGeom>
          </p:spPr>
        </p:pic>
      </p:grpSp>
      <p:grpSp>
        <p:nvGrpSpPr>
          <p:cNvPr id="6" name="Group 5"/>
          <p:cNvGrpSpPr/>
          <p:nvPr/>
        </p:nvGrpSpPr>
        <p:grpSpPr>
          <a:xfrm>
            <a:off x="317520" y="3073199"/>
            <a:ext cx="872200" cy="950484"/>
            <a:chOff x="317520" y="3073199"/>
            <a:chExt cx="872200" cy="950484"/>
          </a:xfrm>
        </p:grpSpPr>
        <p:sp>
          <p:nvSpPr>
            <p:cNvPr id="13" name="TextBox 12"/>
            <p:cNvSpPr txBox="1"/>
            <p:nvPr/>
          </p:nvSpPr>
          <p:spPr>
            <a:xfrm>
              <a:off x="317520" y="3777462"/>
              <a:ext cx="872200" cy="246221"/>
            </a:xfrm>
            <a:prstGeom prst="rect">
              <a:avLst/>
            </a:prstGeom>
            <a:noFill/>
          </p:spPr>
          <p:txBody>
            <a:bodyPr wrap="square" rtlCol="0">
              <a:spAutoFit/>
            </a:bodyPr>
            <a:lstStyle/>
            <a:p>
              <a:pPr algn="ctr"/>
              <a:r>
                <a:rPr lang="en-US" sz="1000" smtClean="0">
                  <a:solidFill>
                    <a:schemeClr val="tx1">
                      <a:lumMod val="75000"/>
                      <a:lumOff val="25000"/>
                    </a:schemeClr>
                  </a:solidFill>
                </a:rPr>
                <a:t>Consumer</a:t>
              </a:r>
              <a:endParaRPr lang="en-US" sz="1000" dirty="0">
                <a:solidFill>
                  <a:schemeClr val="tx1">
                    <a:lumMod val="75000"/>
                    <a:lumOff val="25000"/>
                  </a:schemeClr>
                </a:solidFill>
              </a:endParaRPr>
            </a:p>
          </p:txBody>
        </p:sp>
        <p:pic>
          <p:nvPicPr>
            <p:cNvPr id="17" name="Picture 16"/>
            <p:cNvPicPr>
              <a:picLocks noChangeAspect="1"/>
            </p:cNvPicPr>
            <p:nvPr/>
          </p:nvPicPr>
          <p:blipFill>
            <a:blip r:embed="rId2"/>
            <a:stretch>
              <a:fillRect/>
            </a:stretch>
          </p:blipFill>
          <p:spPr>
            <a:xfrm>
              <a:off x="376495" y="3073199"/>
              <a:ext cx="767292" cy="867450"/>
            </a:xfrm>
            <a:prstGeom prst="rect">
              <a:avLst/>
            </a:prstGeom>
          </p:spPr>
        </p:pic>
      </p:grpSp>
      <p:grpSp>
        <p:nvGrpSpPr>
          <p:cNvPr id="3" name="Group 2"/>
          <p:cNvGrpSpPr/>
          <p:nvPr/>
        </p:nvGrpSpPr>
        <p:grpSpPr>
          <a:xfrm>
            <a:off x="237325" y="5919573"/>
            <a:ext cx="955942" cy="975819"/>
            <a:chOff x="237325" y="5919573"/>
            <a:chExt cx="955942" cy="975819"/>
          </a:xfrm>
        </p:grpSpPr>
        <p:sp>
          <p:nvSpPr>
            <p:cNvPr id="15" name="TextBox 14"/>
            <p:cNvSpPr txBox="1"/>
            <p:nvPr/>
          </p:nvSpPr>
          <p:spPr>
            <a:xfrm>
              <a:off x="237325" y="6649171"/>
              <a:ext cx="955942"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CDO Approver</a:t>
              </a:r>
              <a:endParaRPr lang="en-US" sz="1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333767" y="5919573"/>
              <a:ext cx="767292" cy="867450"/>
            </a:xfrm>
            <a:prstGeom prst="rect">
              <a:avLst/>
            </a:prstGeom>
          </p:spPr>
        </p:pic>
      </p:grpSp>
      <p:sp>
        <p:nvSpPr>
          <p:cNvPr id="20" name="Process 19"/>
          <p:cNvSpPr/>
          <p:nvPr/>
        </p:nvSpPr>
        <p:spPr>
          <a:xfrm>
            <a:off x="1584977" y="220843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Source </a:t>
            </a:r>
            <a:endParaRPr lang="en-US" sz="1000" dirty="0"/>
          </a:p>
        </p:txBody>
      </p:sp>
      <p:sp>
        <p:nvSpPr>
          <p:cNvPr id="28" name="Rounded Rectangle 27"/>
          <p:cNvSpPr/>
          <p:nvPr/>
        </p:nvSpPr>
        <p:spPr>
          <a:xfrm>
            <a:off x="325823" y="2260600"/>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OneTEAM</a:t>
            </a:r>
            <a:endParaRPr lang="en-US" sz="1000" dirty="0"/>
          </a:p>
        </p:txBody>
      </p:sp>
      <p:sp>
        <p:nvSpPr>
          <p:cNvPr id="29" name="Rounded Rectangle 28"/>
          <p:cNvSpPr/>
          <p:nvPr/>
        </p:nvSpPr>
        <p:spPr>
          <a:xfrm>
            <a:off x="325823" y="1318392"/>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CEDP</a:t>
            </a:r>
            <a:endParaRPr lang="en-US" sz="1000" dirty="0"/>
          </a:p>
        </p:txBody>
      </p:sp>
      <p:cxnSp>
        <p:nvCxnSpPr>
          <p:cNvPr id="31" name="Elbow Connector 30"/>
          <p:cNvCxnSpPr>
            <a:stCxn id="17" idx="3"/>
            <a:endCxn id="20" idx="1"/>
          </p:cNvCxnSpPr>
          <p:nvPr/>
        </p:nvCxnSpPr>
        <p:spPr>
          <a:xfrm flipV="1">
            <a:off x="1143787" y="2437034"/>
            <a:ext cx="441190" cy="1069890"/>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34" name="Decision 33"/>
          <p:cNvSpPr/>
          <p:nvPr/>
        </p:nvSpPr>
        <p:spPr>
          <a:xfrm>
            <a:off x="2772835" y="418048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35" name="Decision 34"/>
          <p:cNvSpPr/>
          <p:nvPr/>
        </p:nvSpPr>
        <p:spPr>
          <a:xfrm>
            <a:off x="3839635" y="607389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cxnSp>
        <p:nvCxnSpPr>
          <p:cNvPr id="37" name="Elbow Connector 36"/>
          <p:cNvCxnSpPr>
            <a:stCxn id="20" idx="3"/>
            <a:endCxn id="34" idx="1"/>
          </p:cNvCxnSpPr>
          <p:nvPr/>
        </p:nvCxnSpPr>
        <p:spPr>
          <a:xfrm>
            <a:off x="2283477" y="2437034"/>
            <a:ext cx="489358" cy="1972054"/>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4" idx="2"/>
            <a:endCxn id="35" idx="1"/>
          </p:cNvCxnSpPr>
          <p:nvPr/>
        </p:nvCxnSpPr>
        <p:spPr>
          <a:xfrm rot="16200000" flipH="1">
            <a:off x="2745821" y="5208684"/>
            <a:ext cx="1664810" cy="522817"/>
          </a:xfrm>
          <a:prstGeom prst="bentConnector2">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0" name="Process 39"/>
          <p:cNvSpPr/>
          <p:nvPr/>
        </p:nvSpPr>
        <p:spPr>
          <a:xfrm>
            <a:off x="6226175" y="2197099"/>
            <a:ext cx="781050" cy="5037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 user to </a:t>
            </a:r>
            <a:r>
              <a:rPr lang="en-US" sz="1000" dirty="0" smtClean="0"/>
              <a:t>C0-creator </a:t>
            </a:r>
            <a:r>
              <a:rPr lang="en-US" sz="1000" dirty="0" err="1" smtClean="0"/>
              <a:t>BlueGroup</a:t>
            </a:r>
            <a:endParaRPr lang="en-US" sz="1000" dirty="0"/>
          </a:p>
        </p:txBody>
      </p:sp>
      <p:cxnSp>
        <p:nvCxnSpPr>
          <p:cNvPr id="42" name="Elbow Connector 41"/>
          <p:cNvCxnSpPr>
            <a:stCxn id="35" idx="3"/>
            <a:endCxn id="40" idx="1"/>
          </p:cNvCxnSpPr>
          <p:nvPr/>
        </p:nvCxnSpPr>
        <p:spPr>
          <a:xfrm flipV="1">
            <a:off x="4927600" y="2448983"/>
            <a:ext cx="1298575" cy="3853515"/>
          </a:xfrm>
          <a:prstGeom prst="bentConnector3">
            <a:avLst>
              <a:gd name="adj1" fmla="val 78575"/>
            </a:avLst>
          </a:prstGeom>
          <a:ln>
            <a:headEnd w="lg" len="lg"/>
            <a:tailEnd type="stealth"/>
          </a:ln>
        </p:spPr>
        <p:style>
          <a:lnRef idx="1">
            <a:schemeClr val="accent1"/>
          </a:lnRef>
          <a:fillRef idx="0">
            <a:schemeClr val="accent1"/>
          </a:fillRef>
          <a:effectRef idx="0">
            <a:schemeClr val="accent1"/>
          </a:effectRef>
          <a:fontRef idx="minor">
            <a:schemeClr val="tx1"/>
          </a:fontRef>
        </p:style>
      </p:cxnSp>
      <p:sp>
        <p:nvSpPr>
          <p:cNvPr id="45" name="Process 44"/>
          <p:cNvSpPr/>
          <p:nvPr/>
        </p:nvSpPr>
        <p:spPr>
          <a:xfrm>
            <a:off x="7224182" y="2249821"/>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added to BG</a:t>
            </a:r>
            <a:endParaRPr lang="en-US" sz="1000" dirty="0"/>
          </a:p>
        </p:txBody>
      </p:sp>
      <p:cxnSp>
        <p:nvCxnSpPr>
          <p:cNvPr id="48" name="Elbow Connector 47"/>
          <p:cNvCxnSpPr>
            <a:stCxn id="40" idx="3"/>
            <a:endCxn id="45" idx="1"/>
          </p:cNvCxnSpPr>
          <p:nvPr/>
        </p:nvCxnSpPr>
        <p:spPr>
          <a:xfrm flipV="1">
            <a:off x="7007225" y="2446671"/>
            <a:ext cx="216957" cy="2312"/>
          </a:xfrm>
          <a:prstGeom prst="bentConnector3">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1600" y="5906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7000" y="4890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4300" y="3963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4300" y="30239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7000" y="1868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52400" y="1106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4" idx="3"/>
            <a:endCxn id="67" idx="1"/>
          </p:cNvCxnSpPr>
          <p:nvPr/>
        </p:nvCxnSpPr>
        <p:spPr>
          <a:xfrm flipV="1">
            <a:off x="3860800" y="3524809"/>
            <a:ext cx="1035965" cy="884279"/>
          </a:xfrm>
          <a:prstGeom prst="bentConnector3">
            <a:avLst>
              <a:gd name="adj1" fmla="val 50000"/>
            </a:avLst>
          </a:prstGeom>
          <a:ln>
            <a:headEnd w="lg" len="lg"/>
            <a:tailEnd type="stealth"/>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5" idx="0"/>
            <a:endCxn id="34" idx="3"/>
          </p:cNvCxnSpPr>
          <p:nvPr/>
        </p:nvCxnSpPr>
        <p:spPr>
          <a:xfrm rot="16200000" flipV="1">
            <a:off x="3289804" y="4980084"/>
            <a:ext cx="1664810" cy="522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74308" y="4635286"/>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8" name="TextBox 87"/>
          <p:cNvSpPr txBox="1"/>
          <p:nvPr/>
        </p:nvSpPr>
        <p:spPr>
          <a:xfrm>
            <a:off x="4896804" y="6339169"/>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9" name="TextBox 88"/>
          <p:cNvSpPr txBox="1"/>
          <p:nvPr/>
        </p:nvSpPr>
        <p:spPr>
          <a:xfrm>
            <a:off x="4510617" y="5893027"/>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0" name="TextBox 89"/>
          <p:cNvSpPr txBox="1"/>
          <p:nvPr/>
        </p:nvSpPr>
        <p:spPr>
          <a:xfrm>
            <a:off x="3772187" y="4188825"/>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67" name="Process 66"/>
          <p:cNvSpPr/>
          <p:nvPr/>
        </p:nvSpPr>
        <p:spPr>
          <a:xfrm>
            <a:off x="4896765" y="3327959"/>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rejected</a:t>
            </a:r>
            <a:endParaRPr lang="en-US" sz="1000" dirty="0"/>
          </a:p>
        </p:txBody>
      </p:sp>
      <p:sp>
        <p:nvSpPr>
          <p:cNvPr id="47" name="Process 46"/>
          <p:cNvSpPr/>
          <p:nvPr/>
        </p:nvSpPr>
        <p:spPr>
          <a:xfrm>
            <a:off x="8476512" y="1165541"/>
            <a:ext cx="1200888" cy="6681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BlueGroup</a:t>
            </a:r>
            <a:r>
              <a:rPr lang="en-US" sz="1000" dirty="0" smtClean="0"/>
              <a:t> synced to </a:t>
            </a:r>
            <a:r>
              <a:rPr lang="en-US" sz="1000" dirty="0" smtClean="0"/>
              <a:t>LDAP for all source identified in co-creator project</a:t>
            </a:r>
            <a:endParaRPr lang="en-US" sz="1000" dirty="0"/>
          </a:p>
        </p:txBody>
      </p:sp>
      <p:cxnSp>
        <p:nvCxnSpPr>
          <p:cNvPr id="4" name="Elbow Connector 3"/>
          <p:cNvCxnSpPr>
            <a:stCxn id="45" idx="3"/>
            <a:endCxn id="47" idx="1"/>
          </p:cNvCxnSpPr>
          <p:nvPr/>
        </p:nvCxnSpPr>
        <p:spPr>
          <a:xfrm flipV="1">
            <a:off x="8005232" y="1499608"/>
            <a:ext cx="471280" cy="9470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33767" y="4000727"/>
            <a:ext cx="767292" cy="955237"/>
            <a:chOff x="346467" y="4597666"/>
            <a:chExt cx="767292" cy="955237"/>
          </a:xfrm>
        </p:grpSpPr>
        <p:sp>
          <p:nvSpPr>
            <p:cNvPr id="43" name="TextBox 42"/>
            <p:cNvSpPr txBox="1"/>
            <p:nvPr/>
          </p:nvSpPr>
          <p:spPr>
            <a:xfrm>
              <a:off x="346467" y="5306682"/>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pic>
          <p:nvPicPr>
            <p:cNvPr id="44" name="Picture 43"/>
            <p:cNvPicPr>
              <a:picLocks noChangeAspect="1"/>
            </p:cNvPicPr>
            <p:nvPr/>
          </p:nvPicPr>
          <p:blipFill>
            <a:blip r:embed="rId2"/>
            <a:stretch>
              <a:fillRect/>
            </a:stretch>
          </p:blipFill>
          <p:spPr>
            <a:xfrm>
              <a:off x="346467" y="4597666"/>
              <a:ext cx="767292" cy="867450"/>
            </a:xfrm>
            <a:prstGeom prst="rect">
              <a:avLst/>
            </a:prstGeom>
          </p:spPr>
        </p:pic>
      </p:grpSp>
      <p:sp>
        <p:nvSpPr>
          <p:cNvPr id="46" name="Decision 45"/>
          <p:cNvSpPr/>
          <p:nvPr/>
        </p:nvSpPr>
        <p:spPr>
          <a:xfrm>
            <a:off x="2783738" y="5166394"/>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49" name="TextBox 48"/>
          <p:cNvSpPr txBox="1"/>
          <p:nvPr/>
        </p:nvSpPr>
        <p:spPr>
          <a:xfrm>
            <a:off x="2985211" y="5621192"/>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50" name="TextBox 49"/>
          <p:cNvSpPr txBox="1"/>
          <p:nvPr/>
        </p:nvSpPr>
        <p:spPr>
          <a:xfrm>
            <a:off x="3783090" y="5123931"/>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cxnSp>
        <p:nvCxnSpPr>
          <p:cNvPr id="14" name="Elbow Connector 13"/>
          <p:cNvCxnSpPr>
            <a:stCxn id="46" idx="3"/>
            <a:endCxn id="67" idx="1"/>
          </p:cNvCxnSpPr>
          <p:nvPr/>
        </p:nvCxnSpPr>
        <p:spPr>
          <a:xfrm flipV="1">
            <a:off x="3871703" y="3524809"/>
            <a:ext cx="1025062" cy="1870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64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66" y="316259"/>
            <a:ext cx="10515600" cy="522771"/>
          </a:xfrm>
        </p:spPr>
        <p:txBody>
          <a:bodyPr>
            <a:normAutofit fontScale="90000"/>
          </a:bodyPr>
          <a:lstStyle/>
          <a:p>
            <a:r>
              <a:rPr lang="en-US" dirty="0" smtClean="0"/>
              <a:t>Co-Creator Access Control</a:t>
            </a:r>
            <a:endParaRPr lang="en-US" dirty="0"/>
          </a:p>
        </p:txBody>
      </p:sp>
      <p:sp>
        <p:nvSpPr>
          <p:cNvPr id="3" name="Rectangle 2"/>
          <p:cNvSpPr/>
          <p:nvPr/>
        </p:nvSpPr>
        <p:spPr>
          <a:xfrm>
            <a:off x="2319131" y="2054087"/>
            <a:ext cx="2756452" cy="1775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DZ</a:t>
            </a:r>
            <a:endParaRPr lang="en-US" b="1" dirty="0">
              <a:solidFill>
                <a:schemeClr val="tx1"/>
              </a:solidFill>
            </a:endParaRPr>
          </a:p>
        </p:txBody>
      </p:sp>
      <p:sp>
        <p:nvSpPr>
          <p:cNvPr id="4" name="Rectangle 3"/>
          <p:cNvSpPr/>
          <p:nvPr/>
        </p:nvSpPr>
        <p:spPr>
          <a:xfrm>
            <a:off x="5546035" y="1895060"/>
            <a:ext cx="2756452" cy="27299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a:t>
            </a:r>
          </a:p>
          <a:p>
            <a:pPr algn="ctr"/>
            <a:endParaRPr lang="en-US" b="1" dirty="0">
              <a:solidFill>
                <a:schemeClr val="tx1"/>
              </a:solidFill>
            </a:endParaRPr>
          </a:p>
          <a:p>
            <a:pPr algn="ctr"/>
            <a:endParaRPr lang="en-US" b="1" dirty="0" smtClean="0">
              <a:solidFill>
                <a:schemeClr val="tx1"/>
              </a:solidFill>
            </a:endParaRPr>
          </a:p>
          <a:p>
            <a:pPr algn="ctr"/>
            <a:r>
              <a:rPr lang="en-US" b="1" dirty="0">
                <a:solidFill>
                  <a:schemeClr val="tx1"/>
                </a:solidFill>
              </a:rPr>
              <a:t>	</a:t>
            </a:r>
            <a:r>
              <a:rPr lang="en-US" b="1" dirty="0" smtClean="0">
                <a:solidFill>
                  <a:schemeClr val="tx1"/>
                </a:solidFill>
              </a:rPr>
              <a:t>	        </a:t>
            </a:r>
          </a:p>
          <a:p>
            <a:pPr algn="ctr"/>
            <a:r>
              <a:rPr lang="en-US" b="1" dirty="0">
                <a:solidFill>
                  <a:schemeClr val="tx1"/>
                </a:solidFill>
              </a:rPr>
              <a:t>	</a:t>
            </a:r>
            <a:r>
              <a:rPr lang="en-US" b="1" dirty="0" smtClean="0">
                <a:solidFill>
                  <a:schemeClr val="tx1"/>
                </a:solidFill>
              </a:rPr>
              <a:t>	       LZ</a:t>
            </a:r>
            <a:endParaRPr lang="en-US" b="1" dirty="0">
              <a:solidFill>
                <a:schemeClr val="tx1"/>
              </a:solidFill>
            </a:endParaRPr>
          </a:p>
        </p:txBody>
      </p:sp>
      <p:sp>
        <p:nvSpPr>
          <p:cNvPr id="5" name="Rectangle 4"/>
          <p:cNvSpPr/>
          <p:nvPr/>
        </p:nvSpPr>
        <p:spPr>
          <a:xfrm>
            <a:off x="5546035" y="4849259"/>
            <a:ext cx="2756452" cy="10469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Catalog</a:t>
            </a:r>
            <a:endParaRPr lang="en-US" b="1" dirty="0">
              <a:solidFill>
                <a:schemeClr val="tx1"/>
              </a:solidFill>
            </a:endParaRPr>
          </a:p>
        </p:txBody>
      </p:sp>
      <p:sp>
        <p:nvSpPr>
          <p:cNvPr id="6" name="Rectangle 5"/>
          <p:cNvSpPr/>
          <p:nvPr/>
        </p:nvSpPr>
        <p:spPr>
          <a:xfrm>
            <a:off x="5764696" y="3326294"/>
            <a:ext cx="2236304" cy="907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HDFS</a:t>
            </a:r>
            <a:endParaRPr lang="en-US" b="1" dirty="0">
              <a:solidFill>
                <a:schemeClr val="tx1"/>
              </a:solidFill>
            </a:endParaRPr>
          </a:p>
        </p:txBody>
      </p:sp>
      <p:sp>
        <p:nvSpPr>
          <p:cNvPr id="13" name="Rectangle 12"/>
          <p:cNvSpPr/>
          <p:nvPr/>
        </p:nvSpPr>
        <p:spPr>
          <a:xfrm>
            <a:off x="5764696" y="2352257"/>
            <a:ext cx="2236304" cy="8619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	               	 	         </a:t>
            </a:r>
            <a:r>
              <a:rPr lang="en-US" b="1" dirty="0" err="1" smtClean="0">
                <a:solidFill>
                  <a:schemeClr val="tx1"/>
                </a:solidFill>
              </a:rPr>
              <a:t>BigSQL</a:t>
            </a:r>
            <a:endParaRPr lang="en-US" b="1" dirty="0">
              <a:solidFill>
                <a:schemeClr val="tx1"/>
              </a:solidFill>
            </a:endParaRPr>
          </a:p>
        </p:txBody>
      </p:sp>
      <p:sp>
        <p:nvSpPr>
          <p:cNvPr id="14" name="Rectangle 13"/>
          <p:cNvSpPr/>
          <p:nvPr/>
        </p:nvSpPr>
        <p:spPr>
          <a:xfrm>
            <a:off x="5936974" y="2474953"/>
            <a:ext cx="331304" cy="1192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89374" y="2643808"/>
            <a:ext cx="331304" cy="119270"/>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050" y="2822712"/>
            <a:ext cx="331304" cy="119270"/>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76126" y="3014868"/>
            <a:ext cx="331304" cy="119270"/>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2610678" y="2451652"/>
            <a:ext cx="967409" cy="682486"/>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7708802" y="2635034"/>
            <a:ext cx="861392" cy="276999"/>
          </a:xfrm>
          <a:prstGeom prst="rect">
            <a:avLst/>
          </a:prstGeom>
          <a:solidFill>
            <a:schemeClr val="bg1"/>
          </a:solidFill>
          <a:ln>
            <a:solidFill>
              <a:schemeClr val="tx1"/>
            </a:solidFill>
          </a:ln>
        </p:spPr>
        <p:txBody>
          <a:bodyPr wrap="square" rtlCol="0">
            <a:spAutoFit/>
          </a:bodyPr>
          <a:lstStyle/>
          <a:p>
            <a:pPr algn="ctr"/>
            <a:r>
              <a:rPr lang="en-US" sz="1200" smtClean="0"/>
              <a:t>JDBC</a:t>
            </a:r>
            <a:endParaRPr lang="en-US" sz="1200"/>
          </a:p>
        </p:txBody>
      </p:sp>
      <p:sp>
        <p:nvSpPr>
          <p:cNvPr id="21" name="TextBox 20"/>
          <p:cNvSpPr txBox="1"/>
          <p:nvPr/>
        </p:nvSpPr>
        <p:spPr>
          <a:xfrm rot="16200000">
            <a:off x="7700212" y="3644995"/>
            <a:ext cx="901148" cy="276999"/>
          </a:xfrm>
          <a:prstGeom prst="rect">
            <a:avLst/>
          </a:prstGeom>
          <a:solidFill>
            <a:schemeClr val="bg1"/>
          </a:solidFill>
          <a:ln>
            <a:solidFill>
              <a:schemeClr val="tx1"/>
            </a:solidFill>
          </a:ln>
        </p:spPr>
        <p:txBody>
          <a:bodyPr wrap="square" rtlCol="0">
            <a:spAutoFit/>
          </a:bodyPr>
          <a:lstStyle/>
          <a:p>
            <a:pPr algn="ctr"/>
            <a:r>
              <a:rPr lang="en-US" sz="1200" smtClean="0"/>
              <a:t>WebHDFS</a:t>
            </a:r>
            <a:endParaRPr lang="en-US" sz="1200" dirty="0"/>
          </a:p>
        </p:txBody>
      </p:sp>
      <p:cxnSp>
        <p:nvCxnSpPr>
          <p:cNvPr id="26" name="Straight Arrow Connector 25"/>
          <p:cNvCxnSpPr>
            <a:endCxn id="13" idx="1"/>
          </p:cNvCxnSpPr>
          <p:nvPr/>
        </p:nvCxnSpPr>
        <p:spPr>
          <a:xfrm>
            <a:off x="3578087" y="2760281"/>
            <a:ext cx="2186609" cy="2293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8" idx="4"/>
            <a:endCxn id="6" idx="1"/>
          </p:cNvCxnSpPr>
          <p:nvPr/>
        </p:nvCxnSpPr>
        <p:spPr>
          <a:xfrm>
            <a:off x="3578087" y="2792895"/>
            <a:ext cx="2186609" cy="987286"/>
          </a:xfrm>
          <a:prstGeom prst="bentConnector3">
            <a:avLst>
              <a:gd name="adj1" fmla="val 82727"/>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8" idx="4"/>
            <a:endCxn id="5" idx="1"/>
          </p:cNvCxnSpPr>
          <p:nvPr/>
        </p:nvCxnSpPr>
        <p:spPr>
          <a:xfrm>
            <a:off x="3578087" y="2792895"/>
            <a:ext cx="1967948" cy="2579825"/>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9559" y="2041892"/>
            <a:ext cx="1152574" cy="177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	      </a:t>
            </a:r>
            <a:r>
              <a:rPr lang="en-US" sz="1600" b="1" dirty="0" smtClean="0">
                <a:solidFill>
                  <a:schemeClr val="tx1"/>
                </a:solidFill>
              </a:rPr>
              <a:t>Data Source</a:t>
            </a:r>
            <a:endParaRPr lang="en-US" sz="1600" b="1" dirty="0">
              <a:solidFill>
                <a:schemeClr val="tx1"/>
              </a:solidFill>
            </a:endParaRPr>
          </a:p>
        </p:txBody>
      </p:sp>
      <p:sp>
        <p:nvSpPr>
          <p:cNvPr id="42" name="Can 41"/>
          <p:cNvSpPr/>
          <p:nvPr/>
        </p:nvSpPr>
        <p:spPr>
          <a:xfrm>
            <a:off x="974031" y="2451652"/>
            <a:ext cx="967409" cy="682486"/>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2" idx="4"/>
            <a:endCxn id="18" idx="2"/>
          </p:cNvCxnSpPr>
          <p:nvPr/>
        </p:nvCxnSpPr>
        <p:spPr>
          <a:xfrm>
            <a:off x="1941440" y="2792895"/>
            <a:ext cx="669238"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49703" y="1988242"/>
            <a:ext cx="829843" cy="276999"/>
          </a:xfrm>
          <a:prstGeom prst="rect">
            <a:avLst/>
          </a:prstGeom>
          <a:solidFill>
            <a:schemeClr val="bg1"/>
          </a:solidFill>
          <a:ln>
            <a:solidFill>
              <a:schemeClr val="tx1"/>
            </a:solidFill>
          </a:ln>
        </p:spPr>
        <p:txBody>
          <a:bodyPr wrap="none" rtlCol="0">
            <a:spAutoFit/>
          </a:bodyPr>
          <a:lstStyle/>
          <a:p>
            <a:r>
              <a:rPr lang="en-US" sz="1200" smtClean="0"/>
              <a:t>LDAP Sync</a:t>
            </a:r>
            <a:endParaRPr lang="en-US" sz="1200"/>
          </a:p>
        </p:txBody>
      </p:sp>
      <p:sp>
        <p:nvSpPr>
          <p:cNvPr id="49" name="Oval 48"/>
          <p:cNvSpPr/>
          <p:nvPr/>
        </p:nvSpPr>
        <p:spPr>
          <a:xfrm>
            <a:off x="7265856" y="1081615"/>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CEDP</a:t>
            </a:r>
            <a:endParaRPr lang="en-US" sz="1200" b="1" dirty="0"/>
          </a:p>
        </p:txBody>
      </p:sp>
      <p:grpSp>
        <p:nvGrpSpPr>
          <p:cNvPr id="51" name="Group 50"/>
          <p:cNvGrpSpPr/>
          <p:nvPr/>
        </p:nvGrpSpPr>
        <p:grpSpPr>
          <a:xfrm>
            <a:off x="35461" y="2488723"/>
            <a:ext cx="753405" cy="959528"/>
            <a:chOff x="363270" y="3521073"/>
            <a:chExt cx="767292" cy="959528"/>
          </a:xfrm>
        </p:grpSpPr>
        <p:pic>
          <p:nvPicPr>
            <p:cNvPr id="52" name="Picture 51"/>
            <p:cNvPicPr>
              <a:picLocks noChangeAspect="1"/>
            </p:cNvPicPr>
            <p:nvPr/>
          </p:nvPicPr>
          <p:blipFill>
            <a:blip r:embed="rId2"/>
            <a:stretch>
              <a:fillRect/>
            </a:stretch>
          </p:blipFill>
          <p:spPr>
            <a:xfrm>
              <a:off x="363270" y="3521073"/>
              <a:ext cx="767292" cy="867450"/>
            </a:xfrm>
            <a:prstGeom prst="rect">
              <a:avLst/>
            </a:prstGeom>
            <a:noFill/>
          </p:spPr>
        </p:pic>
        <p:sp>
          <p:nvSpPr>
            <p:cNvPr id="53" name="TextBox 52"/>
            <p:cNvSpPr txBox="1"/>
            <p:nvPr/>
          </p:nvSpPr>
          <p:spPr>
            <a:xfrm>
              <a:off x="363270" y="4234380"/>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Producer</a:t>
              </a:r>
              <a:endParaRPr lang="en-US" sz="1000" dirty="0">
                <a:solidFill>
                  <a:schemeClr val="tx1">
                    <a:lumMod val="75000"/>
                    <a:lumOff val="25000"/>
                  </a:schemeClr>
                </a:solidFill>
              </a:endParaRPr>
            </a:p>
          </p:txBody>
        </p:sp>
      </p:grpSp>
      <p:sp>
        <p:nvSpPr>
          <p:cNvPr id="78" name="Oval 77"/>
          <p:cNvSpPr/>
          <p:nvPr/>
        </p:nvSpPr>
        <p:spPr>
          <a:xfrm>
            <a:off x="8387947" y="4830597"/>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Author</a:t>
            </a:r>
            <a:endParaRPr lang="en-US" sz="1200" b="1" dirty="0">
              <a:solidFill>
                <a:schemeClr val="bg1"/>
              </a:solidFill>
            </a:endParaRPr>
          </a:p>
        </p:txBody>
      </p:sp>
      <p:sp>
        <p:nvSpPr>
          <p:cNvPr id="79" name="TextBox 78"/>
          <p:cNvSpPr txBox="1"/>
          <p:nvPr/>
        </p:nvSpPr>
        <p:spPr>
          <a:xfrm>
            <a:off x="7265856" y="5029845"/>
            <a:ext cx="829843" cy="276999"/>
          </a:xfrm>
          <a:prstGeom prst="rect">
            <a:avLst/>
          </a:prstGeom>
          <a:solidFill>
            <a:schemeClr val="bg1"/>
          </a:solidFill>
          <a:ln>
            <a:solidFill>
              <a:schemeClr val="tx1"/>
            </a:solidFill>
          </a:ln>
        </p:spPr>
        <p:txBody>
          <a:bodyPr wrap="none" rtlCol="0">
            <a:spAutoFit/>
          </a:bodyPr>
          <a:lstStyle/>
          <a:p>
            <a:r>
              <a:rPr lang="en-US" sz="1200" smtClean="0"/>
              <a:t>LDAP Sync</a:t>
            </a:r>
            <a:endParaRPr lang="en-US" sz="1200"/>
          </a:p>
        </p:txBody>
      </p:sp>
      <p:grpSp>
        <p:nvGrpSpPr>
          <p:cNvPr id="80" name="Group 79"/>
          <p:cNvGrpSpPr/>
          <p:nvPr/>
        </p:nvGrpSpPr>
        <p:grpSpPr>
          <a:xfrm>
            <a:off x="18962" y="5685181"/>
            <a:ext cx="753405" cy="1113417"/>
            <a:chOff x="363270" y="3521073"/>
            <a:chExt cx="767292" cy="1113417"/>
          </a:xfrm>
        </p:grpSpPr>
        <p:pic>
          <p:nvPicPr>
            <p:cNvPr id="81" name="Picture 80"/>
            <p:cNvPicPr>
              <a:picLocks noChangeAspect="1"/>
            </p:cNvPicPr>
            <p:nvPr/>
          </p:nvPicPr>
          <p:blipFill>
            <a:blip r:embed="rId2"/>
            <a:stretch>
              <a:fillRect/>
            </a:stretch>
          </p:blipFill>
          <p:spPr>
            <a:xfrm>
              <a:off x="363270" y="3521073"/>
              <a:ext cx="767292" cy="867450"/>
            </a:xfrm>
            <a:prstGeom prst="rect">
              <a:avLst/>
            </a:prstGeom>
            <a:noFill/>
          </p:spPr>
        </p:pic>
        <p:sp>
          <p:nvSpPr>
            <p:cNvPr id="82" name="TextBox 81"/>
            <p:cNvSpPr txBox="1"/>
            <p:nvPr/>
          </p:nvSpPr>
          <p:spPr>
            <a:xfrm>
              <a:off x="363270" y="4234380"/>
              <a:ext cx="750489" cy="400110"/>
            </a:xfrm>
            <a:prstGeom prst="rect">
              <a:avLst/>
            </a:prstGeom>
            <a:noFill/>
          </p:spPr>
          <p:txBody>
            <a:bodyPr wrap="square" rtlCol="0">
              <a:spAutoFit/>
            </a:bodyPr>
            <a:lstStyle/>
            <a:p>
              <a:pPr algn="ctr"/>
              <a:r>
                <a:rPr lang="en-US" sz="1000" dirty="0" smtClean="0">
                  <a:solidFill>
                    <a:schemeClr val="tx1">
                      <a:lumMod val="75000"/>
                      <a:lumOff val="25000"/>
                    </a:schemeClr>
                  </a:solidFill>
                </a:rPr>
                <a:t>Co-Creator</a:t>
              </a:r>
              <a:endParaRPr lang="en-US" sz="1000" dirty="0">
                <a:solidFill>
                  <a:schemeClr val="tx1">
                    <a:lumMod val="75000"/>
                    <a:lumOff val="25000"/>
                  </a:schemeClr>
                </a:solidFill>
              </a:endParaRPr>
            </a:p>
          </p:txBody>
        </p:sp>
      </p:grpSp>
      <p:sp>
        <p:nvSpPr>
          <p:cNvPr id="84" name="Can 83"/>
          <p:cNvSpPr/>
          <p:nvPr/>
        </p:nvSpPr>
        <p:spPr>
          <a:xfrm>
            <a:off x="2657056" y="3260135"/>
            <a:ext cx="516841" cy="47370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a:t>
            </a:r>
            <a:endParaRPr lang="en-US" dirty="0">
              <a:solidFill>
                <a:schemeClr val="tx1"/>
              </a:solidFill>
            </a:endParaRPr>
          </a:p>
        </p:txBody>
      </p:sp>
      <p:sp>
        <p:nvSpPr>
          <p:cNvPr id="87" name="Can 86"/>
          <p:cNvSpPr/>
          <p:nvPr/>
        </p:nvSpPr>
        <p:spPr>
          <a:xfrm>
            <a:off x="5943601" y="5002695"/>
            <a:ext cx="967409" cy="682486"/>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233671" y="1799502"/>
            <a:ext cx="8527094" cy="429649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	</a:t>
            </a:r>
            <a:endParaRPr lang="en-US" sz="1600" b="1" dirty="0">
              <a:solidFill>
                <a:schemeClr val="tx1"/>
              </a:solidFill>
            </a:endParaRPr>
          </a:p>
        </p:txBody>
      </p:sp>
      <p:sp>
        <p:nvSpPr>
          <p:cNvPr id="55" name="Oval 54"/>
          <p:cNvSpPr/>
          <p:nvPr/>
        </p:nvSpPr>
        <p:spPr>
          <a:xfrm>
            <a:off x="8387947" y="5217523"/>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Read</a:t>
            </a:r>
            <a:endParaRPr lang="en-US" sz="1200" b="1" dirty="0">
              <a:solidFill>
                <a:schemeClr val="bg1"/>
              </a:solidFill>
            </a:endParaRPr>
          </a:p>
        </p:txBody>
      </p:sp>
      <p:sp>
        <p:nvSpPr>
          <p:cNvPr id="60" name="Rectangle 59"/>
          <p:cNvSpPr/>
          <p:nvPr/>
        </p:nvSpPr>
        <p:spPr>
          <a:xfrm>
            <a:off x="8444950" y="3214168"/>
            <a:ext cx="420754" cy="14200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a:t>
            </a:r>
            <a:r>
              <a:rPr lang="en-US" b="1" dirty="0">
                <a:solidFill>
                  <a:schemeClr val="tx1"/>
                </a:solidFill>
              </a:rPr>
              <a:t>I</a:t>
            </a:r>
            <a:r>
              <a:rPr lang="en-US" b="1" dirty="0" smtClean="0">
                <a:solidFill>
                  <a:schemeClr val="tx1"/>
                </a:solidFill>
              </a:rPr>
              <a:t>Z</a:t>
            </a:r>
            <a:endParaRPr lang="en-US" b="1" dirty="0">
              <a:solidFill>
                <a:schemeClr val="tx1"/>
              </a:solidFill>
            </a:endParaRPr>
          </a:p>
        </p:txBody>
      </p:sp>
      <p:sp>
        <p:nvSpPr>
          <p:cNvPr id="62" name="Rectangle 61"/>
          <p:cNvSpPr/>
          <p:nvPr/>
        </p:nvSpPr>
        <p:spPr>
          <a:xfrm>
            <a:off x="917894" y="5051317"/>
            <a:ext cx="971220" cy="8929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 </a:t>
            </a:r>
            <a:r>
              <a:rPr lang="en-US" sz="1200" b="1" dirty="0" err="1" smtClean="0">
                <a:solidFill>
                  <a:schemeClr val="tx1"/>
                </a:solidFill>
              </a:rPr>
              <a:t>OneTEAM</a:t>
            </a:r>
            <a:endParaRPr lang="en-US" sz="1200" b="1" dirty="0">
              <a:solidFill>
                <a:schemeClr val="tx1"/>
              </a:solidFill>
            </a:endParaRPr>
          </a:p>
        </p:txBody>
      </p:sp>
      <p:sp>
        <p:nvSpPr>
          <p:cNvPr id="64" name="Rectangle 63"/>
          <p:cNvSpPr/>
          <p:nvPr/>
        </p:nvSpPr>
        <p:spPr>
          <a:xfrm>
            <a:off x="9008166" y="3214168"/>
            <a:ext cx="970721" cy="14200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tx1"/>
                </a:solidFill>
              </a:rPr>
              <a:t> ES</a:t>
            </a:r>
            <a:endParaRPr lang="en-US" b="1" dirty="0">
              <a:solidFill>
                <a:schemeClr val="tx1"/>
              </a:solidFill>
            </a:endParaRPr>
          </a:p>
        </p:txBody>
      </p:sp>
      <p:sp>
        <p:nvSpPr>
          <p:cNvPr id="65" name="TextBox 64"/>
          <p:cNvSpPr txBox="1"/>
          <p:nvPr/>
        </p:nvSpPr>
        <p:spPr>
          <a:xfrm>
            <a:off x="9057242" y="3865157"/>
            <a:ext cx="706549" cy="461665"/>
          </a:xfrm>
          <a:prstGeom prst="rect">
            <a:avLst/>
          </a:prstGeom>
          <a:solidFill>
            <a:schemeClr val="bg1"/>
          </a:solidFill>
          <a:ln>
            <a:solidFill>
              <a:schemeClr val="tx1"/>
            </a:solidFill>
          </a:ln>
        </p:spPr>
        <p:txBody>
          <a:bodyPr wrap="square" rtlCol="0">
            <a:spAutoFit/>
          </a:bodyPr>
          <a:lstStyle/>
          <a:p>
            <a:endParaRPr lang="en-US" sz="1200" smtClean="0"/>
          </a:p>
          <a:p>
            <a:endParaRPr lang="en-US" sz="1200" dirty="0"/>
          </a:p>
        </p:txBody>
      </p:sp>
      <p:sp>
        <p:nvSpPr>
          <p:cNvPr id="66" name="TextBox 65"/>
          <p:cNvSpPr txBox="1"/>
          <p:nvPr/>
        </p:nvSpPr>
        <p:spPr>
          <a:xfrm>
            <a:off x="9063869" y="3341696"/>
            <a:ext cx="706549" cy="461665"/>
          </a:xfrm>
          <a:prstGeom prst="rect">
            <a:avLst/>
          </a:prstGeom>
          <a:solidFill>
            <a:schemeClr val="bg1"/>
          </a:solidFill>
          <a:ln>
            <a:solidFill>
              <a:schemeClr val="tx1"/>
            </a:solidFill>
          </a:ln>
        </p:spPr>
        <p:txBody>
          <a:bodyPr wrap="square" rtlCol="0">
            <a:spAutoFit/>
          </a:bodyPr>
          <a:lstStyle/>
          <a:p>
            <a:endParaRPr lang="en-US" sz="1200" smtClean="0"/>
          </a:p>
          <a:p>
            <a:endParaRPr lang="en-US" sz="1200" dirty="0"/>
          </a:p>
        </p:txBody>
      </p:sp>
      <p:cxnSp>
        <p:nvCxnSpPr>
          <p:cNvPr id="27" name="Elbow Connector 26"/>
          <p:cNvCxnSpPr>
            <a:stCxn id="49" idx="4"/>
            <a:endCxn id="47" idx="0"/>
          </p:cNvCxnSpPr>
          <p:nvPr/>
        </p:nvCxnSpPr>
        <p:spPr>
          <a:xfrm rot="5400000">
            <a:off x="7023003" y="1274937"/>
            <a:ext cx="554928" cy="87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402417" y="5207449"/>
            <a:ext cx="1152939" cy="461665"/>
          </a:xfrm>
          <a:prstGeom prst="rect">
            <a:avLst/>
          </a:prstGeom>
          <a:noFill/>
        </p:spPr>
        <p:txBody>
          <a:bodyPr wrap="square" rtlCol="0">
            <a:spAutoFit/>
          </a:bodyPr>
          <a:lstStyle/>
          <a:p>
            <a:pPr algn="ctr"/>
            <a:r>
              <a:rPr lang="en-US" sz="1200" b="1" dirty="0" smtClean="0">
                <a:solidFill>
                  <a:schemeClr val="accent1"/>
                </a:solidFill>
              </a:rPr>
              <a:t>Catalog </a:t>
            </a:r>
            <a:r>
              <a:rPr lang="en-US" sz="1200" b="1" dirty="0" err="1" smtClean="0">
                <a:solidFill>
                  <a:schemeClr val="accent1"/>
                </a:solidFill>
              </a:rPr>
              <a:t>BlueGroups</a:t>
            </a:r>
            <a:endParaRPr lang="en-US" sz="1200" b="1" dirty="0">
              <a:solidFill>
                <a:schemeClr val="accent1"/>
              </a:solidFill>
            </a:endParaRPr>
          </a:p>
        </p:txBody>
      </p:sp>
      <p:sp>
        <p:nvSpPr>
          <p:cNvPr id="33" name="Right Brace 32"/>
          <p:cNvSpPr/>
          <p:nvPr/>
        </p:nvSpPr>
        <p:spPr>
          <a:xfrm>
            <a:off x="9328851" y="4884074"/>
            <a:ext cx="265721" cy="1060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ine Callout 1 33"/>
          <p:cNvSpPr/>
          <p:nvPr/>
        </p:nvSpPr>
        <p:spPr>
          <a:xfrm>
            <a:off x="8348018" y="390821"/>
            <a:ext cx="952684" cy="400169"/>
          </a:xfrm>
          <a:prstGeom prst="borderCallout1">
            <a:avLst>
              <a:gd name="adj1" fmla="val 18750"/>
              <a:gd name="adj2" fmla="val -8333"/>
              <a:gd name="adj3" fmla="val 158294"/>
              <a:gd name="adj4" fmla="val -508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Access to CEDP only</a:t>
            </a:r>
            <a:endParaRPr lang="en-US" sz="1000" dirty="0">
              <a:solidFill>
                <a:schemeClr val="tx1">
                  <a:lumMod val="75000"/>
                  <a:lumOff val="25000"/>
                </a:schemeClr>
              </a:solidFill>
            </a:endParaRPr>
          </a:p>
        </p:txBody>
      </p:sp>
      <p:sp>
        <p:nvSpPr>
          <p:cNvPr id="96" name="Line Callout 1 95"/>
          <p:cNvSpPr/>
          <p:nvPr/>
        </p:nvSpPr>
        <p:spPr>
          <a:xfrm>
            <a:off x="1180438" y="6167330"/>
            <a:ext cx="1244707" cy="513602"/>
          </a:xfrm>
          <a:prstGeom prst="borderCallout1">
            <a:avLst>
              <a:gd name="adj1" fmla="val -11867"/>
              <a:gd name="adj2" fmla="val 55366"/>
              <a:gd name="adj3" fmla="val -27748"/>
              <a:gd name="adj4" fmla="val 281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Used by consumers and producers to request access</a:t>
            </a:r>
            <a:endParaRPr lang="en-US" sz="1000" dirty="0">
              <a:solidFill>
                <a:schemeClr val="tx1">
                  <a:lumMod val="75000"/>
                  <a:lumOff val="25000"/>
                </a:schemeClr>
              </a:solidFill>
            </a:endParaRPr>
          </a:p>
        </p:txBody>
      </p:sp>
      <p:sp>
        <p:nvSpPr>
          <p:cNvPr id="97" name="Oval 96"/>
          <p:cNvSpPr/>
          <p:nvPr/>
        </p:nvSpPr>
        <p:spPr>
          <a:xfrm>
            <a:off x="8404420" y="5604703"/>
            <a:ext cx="940904" cy="351699"/>
          </a:xfrm>
          <a:prstGeom prst="ellipse">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rPr>
              <a:t>Admin</a:t>
            </a:r>
            <a:endParaRPr lang="en-US" sz="1200" b="1" dirty="0">
              <a:solidFill>
                <a:schemeClr val="tx1"/>
              </a:solidFill>
            </a:endParaRPr>
          </a:p>
        </p:txBody>
      </p:sp>
      <p:sp>
        <p:nvSpPr>
          <p:cNvPr id="77" name="Oval 76"/>
          <p:cNvSpPr/>
          <p:nvPr/>
        </p:nvSpPr>
        <p:spPr>
          <a:xfrm>
            <a:off x="5715277" y="1081615"/>
            <a:ext cx="940904" cy="351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Co-Creator</a:t>
            </a:r>
            <a:endParaRPr lang="en-US" sz="1200" b="1" dirty="0"/>
          </a:p>
        </p:txBody>
      </p:sp>
      <p:grpSp>
        <p:nvGrpSpPr>
          <p:cNvPr id="89" name="Group 88"/>
          <p:cNvGrpSpPr/>
          <p:nvPr/>
        </p:nvGrpSpPr>
        <p:grpSpPr>
          <a:xfrm>
            <a:off x="40771" y="824447"/>
            <a:ext cx="753405" cy="1267305"/>
            <a:chOff x="363270" y="3521073"/>
            <a:chExt cx="767292" cy="1267305"/>
          </a:xfrm>
        </p:grpSpPr>
        <p:pic>
          <p:nvPicPr>
            <p:cNvPr id="91" name="Picture 90"/>
            <p:cNvPicPr>
              <a:picLocks noChangeAspect="1"/>
            </p:cNvPicPr>
            <p:nvPr/>
          </p:nvPicPr>
          <p:blipFill>
            <a:blip r:embed="rId2"/>
            <a:stretch>
              <a:fillRect/>
            </a:stretch>
          </p:blipFill>
          <p:spPr>
            <a:xfrm>
              <a:off x="363270" y="3521073"/>
              <a:ext cx="767292" cy="867450"/>
            </a:xfrm>
            <a:prstGeom prst="rect">
              <a:avLst/>
            </a:prstGeom>
            <a:noFill/>
          </p:spPr>
        </p:pic>
        <p:sp>
          <p:nvSpPr>
            <p:cNvPr id="98" name="TextBox 97"/>
            <p:cNvSpPr txBox="1"/>
            <p:nvPr/>
          </p:nvSpPr>
          <p:spPr>
            <a:xfrm>
              <a:off x="363270" y="4234380"/>
              <a:ext cx="750489" cy="553998"/>
            </a:xfrm>
            <a:prstGeom prst="rect">
              <a:avLst/>
            </a:prstGeom>
            <a:noFill/>
          </p:spPr>
          <p:txBody>
            <a:bodyPr wrap="square" rtlCol="0">
              <a:spAutoFit/>
            </a:bodyPr>
            <a:lstStyle/>
            <a:p>
              <a:pPr algn="ctr"/>
              <a:r>
                <a:rPr lang="en-US" sz="1000" dirty="0" smtClean="0">
                  <a:solidFill>
                    <a:schemeClr val="tx1">
                      <a:lumMod val="75000"/>
                      <a:lumOff val="25000"/>
                    </a:schemeClr>
                  </a:solidFill>
                </a:rPr>
                <a:t>Co-Creator admin</a:t>
              </a:r>
              <a:endParaRPr lang="en-US" sz="1000" dirty="0">
                <a:solidFill>
                  <a:schemeClr val="tx1">
                    <a:lumMod val="75000"/>
                    <a:lumOff val="25000"/>
                  </a:schemeClr>
                </a:solidFill>
              </a:endParaRPr>
            </a:p>
          </p:txBody>
        </p:sp>
      </p:grpSp>
      <p:cxnSp>
        <p:nvCxnSpPr>
          <p:cNvPr id="9" name="Elbow Connector 8"/>
          <p:cNvCxnSpPr>
            <a:stCxn id="77" idx="4"/>
            <a:endCxn id="47" idx="0"/>
          </p:cNvCxnSpPr>
          <p:nvPr/>
        </p:nvCxnSpPr>
        <p:spPr>
          <a:xfrm rot="16200000" flipH="1">
            <a:off x="6247713" y="1371330"/>
            <a:ext cx="554928" cy="6788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Line Callout 1 98"/>
          <p:cNvSpPr/>
          <p:nvPr/>
        </p:nvSpPr>
        <p:spPr>
          <a:xfrm>
            <a:off x="6656181" y="515342"/>
            <a:ext cx="1135178" cy="566272"/>
          </a:xfrm>
          <a:prstGeom prst="borderCallout1">
            <a:avLst>
              <a:gd name="adj1" fmla="val 18750"/>
              <a:gd name="adj2" fmla="val -8333"/>
              <a:gd name="adj3" fmla="val 93255"/>
              <a:gd name="adj4" fmla="val -329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Access </a:t>
            </a:r>
            <a:r>
              <a:rPr lang="en-US" sz="1000" smtClean="0">
                <a:solidFill>
                  <a:schemeClr val="tx1">
                    <a:lumMod val="75000"/>
                    <a:lumOff val="25000"/>
                  </a:schemeClr>
                </a:solidFill>
              </a:rPr>
              <a:t>to </a:t>
            </a:r>
            <a:r>
              <a:rPr lang="en-US" sz="1000" smtClean="0">
                <a:solidFill>
                  <a:schemeClr val="tx1">
                    <a:lumMod val="75000"/>
                    <a:lumOff val="25000"/>
                  </a:schemeClr>
                </a:solidFill>
              </a:rPr>
              <a:t>Co-creator identified data sets</a:t>
            </a:r>
            <a:endParaRPr lang="en-US" sz="1000" dirty="0">
              <a:solidFill>
                <a:schemeClr val="tx1">
                  <a:lumMod val="75000"/>
                  <a:lumOff val="25000"/>
                </a:schemeClr>
              </a:solidFill>
            </a:endParaRPr>
          </a:p>
        </p:txBody>
      </p:sp>
      <p:cxnSp>
        <p:nvCxnSpPr>
          <p:cNvPr id="11" name="Straight Arrow Connector 10"/>
          <p:cNvCxnSpPr>
            <a:stCxn id="91" idx="3"/>
            <a:endCxn id="77" idx="2"/>
          </p:cNvCxnSpPr>
          <p:nvPr/>
        </p:nvCxnSpPr>
        <p:spPr>
          <a:xfrm flipV="1">
            <a:off x="794176" y="1257465"/>
            <a:ext cx="4921101" cy="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36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Operational Lifecycle</a:t>
            </a:r>
            <a:endParaRPr lang="en-US" dirty="0"/>
          </a:p>
        </p:txBody>
      </p:sp>
      <p:pic>
        <p:nvPicPr>
          <p:cNvPr id="11" name="Picture 10"/>
          <p:cNvPicPr>
            <a:picLocks noChangeAspect="1"/>
          </p:cNvPicPr>
          <p:nvPr/>
        </p:nvPicPr>
        <p:blipFill>
          <a:blip r:embed="rId2"/>
          <a:stretch>
            <a:fillRect/>
          </a:stretch>
        </p:blipFill>
        <p:spPr>
          <a:xfrm>
            <a:off x="2751667" y="1487488"/>
            <a:ext cx="7279498" cy="5167312"/>
          </a:xfrm>
          <a:prstGeom prst="rect">
            <a:avLst/>
          </a:prstGeom>
        </p:spPr>
      </p:pic>
      <p:sp>
        <p:nvSpPr>
          <p:cNvPr id="12" name="Rounded Rectangular Callout 11"/>
          <p:cNvSpPr/>
          <p:nvPr/>
        </p:nvSpPr>
        <p:spPr>
          <a:xfrm>
            <a:off x="9949532" y="2204838"/>
            <a:ext cx="1995099" cy="1211461"/>
          </a:xfrm>
          <a:prstGeom prst="wedgeRoundRectCallout">
            <a:avLst>
              <a:gd name="adj1" fmla="val -147886"/>
              <a:gd name="adj2" fmla="val -5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sz="1400" dirty="0" smtClean="0"/>
              <a:t>GPA</a:t>
            </a:r>
          </a:p>
          <a:p>
            <a:pPr marL="285750" indent="-285750">
              <a:buFont typeface="Arial" charset="0"/>
              <a:buChar char="•"/>
            </a:pPr>
            <a:r>
              <a:rPr lang="en-US" sz="1400" dirty="0" smtClean="0"/>
              <a:t>Acquisition process</a:t>
            </a:r>
          </a:p>
          <a:p>
            <a:pPr marL="285750" indent="-285750">
              <a:buFont typeface="Arial" charset="0"/>
              <a:buChar char="•"/>
            </a:pPr>
            <a:r>
              <a:rPr lang="en-US" sz="1400" dirty="0" smtClean="0"/>
              <a:t>Governance review</a:t>
            </a:r>
          </a:p>
        </p:txBody>
      </p:sp>
      <p:sp>
        <p:nvSpPr>
          <p:cNvPr id="17" name="Rounded Rectangular Callout 16"/>
          <p:cNvSpPr/>
          <p:nvPr/>
        </p:nvSpPr>
        <p:spPr>
          <a:xfrm>
            <a:off x="9017001" y="3734990"/>
            <a:ext cx="2927630" cy="1751410"/>
          </a:xfrm>
          <a:prstGeom prst="wedgeRoundRectCallout">
            <a:avLst>
              <a:gd name="adj1" fmla="val -97427"/>
              <a:gd name="adj2" fmla="val 405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sz="1100" dirty="0" smtClean="0"/>
              <a:t>Access control</a:t>
            </a:r>
          </a:p>
          <a:p>
            <a:pPr marL="285750" indent="-285750">
              <a:buFont typeface="Arial" charset="0"/>
              <a:buChar char="•"/>
            </a:pPr>
            <a:r>
              <a:rPr lang="en-US" sz="1100" dirty="0" smtClean="0"/>
              <a:t>Denial of service protection</a:t>
            </a:r>
          </a:p>
          <a:p>
            <a:pPr marL="285750" indent="-285750">
              <a:buFont typeface="Arial" charset="0"/>
              <a:buChar char="•"/>
            </a:pPr>
            <a:r>
              <a:rPr lang="en-US" sz="1100" dirty="0" smtClean="0"/>
              <a:t>Transmission confidentiality and integrity</a:t>
            </a:r>
          </a:p>
          <a:p>
            <a:pPr marL="285750" indent="-285750">
              <a:buFont typeface="Arial" charset="0"/>
              <a:buChar char="•"/>
            </a:pPr>
            <a:r>
              <a:rPr lang="en-US" sz="1100" dirty="0" smtClean="0"/>
              <a:t>Cryptographic protection</a:t>
            </a:r>
          </a:p>
          <a:p>
            <a:pPr marL="285750" indent="-285750">
              <a:buFont typeface="Arial" charset="0"/>
              <a:buChar char="•"/>
            </a:pPr>
            <a:r>
              <a:rPr lang="en-US" sz="1100" dirty="0" smtClean="0"/>
              <a:t>Transmission of security attributes</a:t>
            </a:r>
          </a:p>
          <a:p>
            <a:pPr marL="285750" indent="-285750">
              <a:buFont typeface="Arial" charset="0"/>
              <a:buChar char="•"/>
            </a:pPr>
            <a:r>
              <a:rPr lang="en-US" sz="1100" dirty="0" smtClean="0"/>
              <a:t>Protection of information at rest</a:t>
            </a:r>
          </a:p>
          <a:p>
            <a:pPr marL="285750" indent="-285750">
              <a:buFont typeface="Arial" charset="0"/>
              <a:buChar char="•"/>
            </a:pPr>
            <a:endParaRPr lang="en-US" sz="1000" dirty="0"/>
          </a:p>
          <a:p>
            <a:r>
              <a:rPr lang="en-US" sz="800" dirty="0" smtClean="0"/>
              <a:t>Source: NIST </a:t>
            </a:r>
            <a:r>
              <a:rPr lang="en-US" sz="800" dirty="0"/>
              <a:t>Special Publication 800-53</a:t>
            </a:r>
          </a:p>
          <a:p>
            <a:pPr marL="285750" indent="-285750">
              <a:buFont typeface="Arial" charset="0"/>
              <a:buChar char="•"/>
            </a:pPr>
            <a:endParaRPr lang="en-US" sz="1000" dirty="0" smtClean="0"/>
          </a:p>
        </p:txBody>
      </p:sp>
      <p:sp>
        <p:nvSpPr>
          <p:cNvPr id="18" name="Rounded Rectangular Callout 17"/>
          <p:cNvSpPr/>
          <p:nvPr/>
        </p:nvSpPr>
        <p:spPr>
          <a:xfrm>
            <a:off x="286032" y="3664744"/>
            <a:ext cx="1752600" cy="1016000"/>
          </a:xfrm>
          <a:prstGeom prst="wedgeRoundRectCallout">
            <a:avLst>
              <a:gd name="adj1" fmla="val 155170"/>
              <a:gd name="adj2" fmla="val 93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sz="1400" dirty="0" smtClean="0"/>
              <a:t>Monitoring</a:t>
            </a:r>
          </a:p>
          <a:p>
            <a:pPr marL="285750" indent="-285750">
              <a:buFont typeface="Arial" charset="0"/>
              <a:buChar char="•"/>
            </a:pPr>
            <a:r>
              <a:rPr lang="en-US" sz="1400" dirty="0" smtClean="0"/>
              <a:t>Breach policies</a:t>
            </a:r>
          </a:p>
          <a:p>
            <a:pPr marL="285750" indent="-285750">
              <a:buFont typeface="Arial" charset="0"/>
              <a:buChar char="•"/>
            </a:pPr>
            <a:r>
              <a:rPr lang="en-US" sz="1400" dirty="0" smtClean="0"/>
              <a:t>Cognitive audit</a:t>
            </a:r>
            <a:endParaRPr lang="en-US" sz="1400" dirty="0"/>
          </a:p>
        </p:txBody>
      </p:sp>
    </p:spTree>
    <p:extLst>
      <p:ext uri="{BB962C8B-B14F-4D97-AF65-F5344CB8AC3E}">
        <p14:creationId xmlns:p14="http://schemas.microsoft.com/office/powerpoint/2010/main" val="184311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r>
              <a:rPr lang="en-US" dirty="0" smtClean="0"/>
              <a:t>Access Controls and Policies</a:t>
            </a:r>
            <a:endParaRPr lang="en-US" dirty="0"/>
          </a:p>
        </p:txBody>
      </p:sp>
    </p:spTree>
    <p:extLst>
      <p:ext uri="{BB962C8B-B14F-4D97-AF65-F5344CB8AC3E}">
        <p14:creationId xmlns:p14="http://schemas.microsoft.com/office/powerpoint/2010/main" val="790615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Compliance Requirements</a:t>
            </a:r>
            <a:endParaRPr lang="en-US" dirty="0"/>
          </a:p>
        </p:txBody>
      </p:sp>
      <p:sp>
        <p:nvSpPr>
          <p:cNvPr id="3" name="Rectangle 2"/>
          <p:cNvSpPr/>
          <p:nvPr/>
        </p:nvSpPr>
        <p:spPr>
          <a:xfrm>
            <a:off x="838200" y="1745778"/>
            <a:ext cx="10515600" cy="4821833"/>
          </a:xfrm>
          <a:prstGeom prst="rect">
            <a:avLst/>
          </a:prstGeom>
        </p:spPr>
        <p:txBody>
          <a:bodyPr wrap="square">
            <a:spAutoFit/>
          </a:bodyPr>
          <a:lstStyle/>
          <a:p>
            <a:pPr>
              <a:spcBef>
                <a:spcPts val="200"/>
              </a:spcBef>
            </a:pPr>
            <a:r>
              <a:rPr lang="en-US" sz="1600" b="1" dirty="0">
                <a:solidFill>
                  <a:srgbClr val="2E74B5"/>
                </a:solidFill>
                <a:latin typeface="Calibri Light" charset="0"/>
                <a:ea typeface="Times New Roman" charset="0"/>
                <a:cs typeface="Times New Roman" charset="0"/>
              </a:rPr>
              <a:t>4.2 User Access Management</a:t>
            </a:r>
          </a:p>
          <a:p>
            <a:r>
              <a:rPr lang="en-US" sz="1600" dirty="0">
                <a:latin typeface="Calibri" charset="0"/>
                <a:ea typeface="Calibri" charset="0"/>
                <a:cs typeface="Times New Roman" charset="0"/>
              </a:rPr>
              <a:t>Access to systems, applications or information, whether granting or revoking, is a two-step process:</a:t>
            </a:r>
          </a:p>
          <a:p>
            <a:pPr marL="342900" marR="0" lvl="0" indent="-342900">
              <a:spcBef>
                <a:spcPts val="0"/>
              </a:spcBef>
              <a:spcAft>
                <a:spcPts val="0"/>
              </a:spcAft>
              <a:buFont typeface="Symbol" charset="2"/>
              <a:buChar char=""/>
            </a:pPr>
            <a:r>
              <a:rPr lang="en-US" sz="1600" dirty="0">
                <a:latin typeface="Calibri" charset="0"/>
                <a:ea typeface="Calibri" charset="0"/>
                <a:cs typeface="Times New Roman" charset="0"/>
              </a:rPr>
              <a:t>An identity token (user ID) is assigned to a user, enabled, and ultimately disabled and/or revoked.</a:t>
            </a:r>
          </a:p>
          <a:p>
            <a:pPr marL="342900" marR="0" lvl="0" indent="-342900">
              <a:spcBef>
                <a:spcPts val="0"/>
              </a:spcBef>
              <a:spcAft>
                <a:spcPts val="0"/>
              </a:spcAft>
              <a:buFont typeface="Symbol" charset="2"/>
              <a:buChar char=""/>
            </a:pPr>
            <a:r>
              <a:rPr lang="en-US" sz="1600" dirty="0">
                <a:latin typeface="Calibri" charset="0"/>
                <a:ea typeface="Calibri" charset="0"/>
                <a:cs typeface="Times New Roman" charset="0"/>
              </a:rPr>
              <a:t>Access rights are then assigned to, or revoked from, that user ID.</a:t>
            </a:r>
          </a:p>
          <a:p>
            <a:r>
              <a:rPr lang="en-US" sz="1600" dirty="0">
                <a:latin typeface="Calibri" charset="0"/>
                <a:ea typeface="Calibri" charset="0"/>
                <a:cs typeface="Times New Roman" charset="0"/>
              </a:rPr>
              <a:t> </a:t>
            </a:r>
          </a:p>
          <a:p>
            <a:pPr>
              <a:spcBef>
                <a:spcPts val="200"/>
              </a:spcBef>
            </a:pPr>
            <a:r>
              <a:rPr lang="en-US" sz="1600" b="1" dirty="0">
                <a:solidFill>
                  <a:srgbClr val="1F4D78"/>
                </a:solidFill>
                <a:latin typeface="Calibri Light" charset="0"/>
                <a:ea typeface="Times New Roman" charset="0"/>
                <a:cs typeface="Times New Roman" charset="0"/>
              </a:rPr>
              <a:t>4.2.1 User Identities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Leverage centralized identity services, such as w3id or </a:t>
            </a:r>
            <a:r>
              <a:rPr lang="en-US" sz="1600" dirty="0" err="1">
                <a:latin typeface="Calibri" charset="0"/>
                <a:ea typeface="Calibri" charset="0"/>
                <a:cs typeface="Times New Roman" charset="0"/>
              </a:rPr>
              <a:t>IBMid</a:t>
            </a:r>
            <a:r>
              <a:rPr lang="en-US" sz="1600" dirty="0">
                <a:latin typeface="Calibri" charset="0"/>
                <a:ea typeface="Calibri" charset="0"/>
                <a:cs typeface="Times New Roman" charset="0"/>
              </a:rPr>
              <a:t> for applications.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Assign unique IDs to a single individual to ensure individual accountability.</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Disable or remove User IDs upon separation of an employee, or at the end of a contractor engagement. Block or disable access to non-public IT systems within 24 hours.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Discard User IDs that are no longer in use. Do not reissue previously assigned User IDs to other users. </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Provide a means to allow operating units to disable or remove User IDs immediately in case of an emergency.</a:t>
            </a:r>
          </a:p>
          <a:p>
            <a:r>
              <a:rPr lang="en-US" sz="1600" dirty="0">
                <a:latin typeface="Calibri" charset="0"/>
                <a:ea typeface="Calibri" charset="0"/>
                <a:cs typeface="Times New Roman" charset="0"/>
              </a:rPr>
              <a:t> </a:t>
            </a:r>
          </a:p>
          <a:p>
            <a:pPr>
              <a:spcBef>
                <a:spcPts val="200"/>
              </a:spcBef>
            </a:pPr>
            <a:r>
              <a:rPr lang="en-US" sz="1600" b="1" dirty="0">
                <a:solidFill>
                  <a:srgbClr val="1F4D78"/>
                </a:solidFill>
                <a:latin typeface="Calibri Light" charset="0"/>
                <a:ea typeface="Times New Roman" charset="0"/>
                <a:cs typeface="Times New Roman" charset="0"/>
              </a:rPr>
              <a:t>4.2.2 Application or System Identities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Assign Application or System IDs, by default, to the owner of the application or the system, or otherwise assign to an authorized individual. The owner of the Application or System ID is accountable for its use. Application or System IDs may be transferred to a new owner when the original owner's employment or business need ends.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Disable or remove Application or System IDs that are no longer needed.</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Change default vendor passwords immediately following installation of systems or software.</a:t>
            </a:r>
            <a:endParaRPr lang="en-US" sz="1600" dirty="0">
              <a:effectLst/>
              <a:latin typeface="Calibri" charset="0"/>
              <a:ea typeface="Calibri" charset="0"/>
              <a:cs typeface="Times New Roman" charset="0"/>
            </a:endParaRPr>
          </a:p>
        </p:txBody>
      </p:sp>
    </p:spTree>
    <p:extLst>
      <p:ext uri="{BB962C8B-B14F-4D97-AF65-F5344CB8AC3E}">
        <p14:creationId xmlns:p14="http://schemas.microsoft.com/office/powerpoint/2010/main" val="211104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Compliance Requirements, Cont’d</a:t>
            </a:r>
            <a:endParaRPr lang="en-US" dirty="0"/>
          </a:p>
        </p:txBody>
      </p:sp>
      <p:sp>
        <p:nvSpPr>
          <p:cNvPr id="3" name="Rectangle 2"/>
          <p:cNvSpPr/>
          <p:nvPr/>
        </p:nvSpPr>
        <p:spPr>
          <a:xfrm>
            <a:off x="838200" y="1745778"/>
            <a:ext cx="10515600" cy="5042406"/>
          </a:xfrm>
          <a:prstGeom prst="rect">
            <a:avLst/>
          </a:prstGeom>
        </p:spPr>
        <p:txBody>
          <a:bodyPr wrap="square">
            <a:spAutoFit/>
          </a:bodyPr>
          <a:lstStyle/>
          <a:p>
            <a:pPr>
              <a:spcBef>
                <a:spcPts val="200"/>
              </a:spcBef>
            </a:pPr>
            <a:r>
              <a:rPr lang="en-US" sz="1600" b="1" dirty="0">
                <a:solidFill>
                  <a:srgbClr val="1F4D78"/>
                </a:solidFill>
                <a:latin typeface="Calibri Light" charset="0"/>
                <a:ea typeface="Times New Roman" charset="0"/>
                <a:cs typeface="Times New Roman" charset="0"/>
              </a:rPr>
              <a:t>4.2.3 Access Provisioning</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Assign access rights on a business need or need-to-know basis.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Implement an authorization process for applications and systems if and as required by the BPO, or as required by the data or asset classification (section 2.0).  </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Complete authorization procedures prior to enabling access rights.</a:t>
            </a:r>
          </a:p>
          <a:p>
            <a:r>
              <a:rPr lang="en-US" sz="1600" dirty="0">
                <a:latin typeface="Calibri" charset="0"/>
                <a:ea typeface="Calibri" charset="0"/>
                <a:cs typeface="Times New Roman" charset="0"/>
              </a:rPr>
              <a:t> </a:t>
            </a:r>
          </a:p>
          <a:p>
            <a:pPr>
              <a:spcBef>
                <a:spcPts val="200"/>
              </a:spcBef>
            </a:pPr>
            <a:r>
              <a:rPr lang="en-US" sz="1600" b="1" dirty="0">
                <a:solidFill>
                  <a:srgbClr val="1F4D78"/>
                </a:solidFill>
                <a:latin typeface="Calibri Light" charset="0"/>
                <a:ea typeface="Times New Roman" charset="0"/>
                <a:cs typeface="Times New Roman" charset="0"/>
              </a:rPr>
              <a:t>4.2.4 Managing Privileged Access Rights</a:t>
            </a:r>
          </a:p>
          <a:p>
            <a:r>
              <a:rPr lang="en-US" sz="1600" dirty="0">
                <a:latin typeface="Calibri" charset="0"/>
                <a:ea typeface="Calibri" charset="0"/>
                <a:cs typeface="Times New Roman" charset="0"/>
              </a:rPr>
              <a:t>Assign privileged access carefully and with the least amount of privilege required. Mitigate inappropriate use of privileged access rights, to prevent data breaches or failures.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Assign privileged access rights to users on a need-to-know basis, and based on the minimum requirements for the role.</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Maintain an authorization process and record for assigning privileged access. Complete authorization procedures prior to enabling access rights.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Develop and implement procedures to avoid unauthorized use of generic administrative user IDs.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Limit privileged access to scripts or other executable utility programs to authorized users. Log and monitor the use of these tools.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Identify and track privileged access rights associated with each system or device that the privileged user oversees.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Maintain the confidentiality of secret authentication information for generic administrative user IDs (e.g. change passwords frequently and as soon as possible when a privileged user leaves or changes job, communicate them among privileged users with appropriate mechanisms).</a:t>
            </a:r>
          </a:p>
          <a:p>
            <a:r>
              <a:rPr lang="en-US" sz="1600" dirty="0">
                <a:latin typeface="Calibri" charset="0"/>
                <a:ea typeface="Calibri" charset="0"/>
                <a:cs typeface="Times New Roman" charset="0"/>
              </a:rPr>
              <a:t> </a:t>
            </a:r>
            <a:endParaRPr lang="en-US" sz="1600" dirty="0">
              <a:effectLst/>
              <a:latin typeface="Calibri" charset="0"/>
              <a:ea typeface="Calibri" charset="0"/>
              <a:cs typeface="Times New Roman" charset="0"/>
            </a:endParaRPr>
          </a:p>
        </p:txBody>
      </p:sp>
    </p:spTree>
    <p:extLst>
      <p:ext uri="{BB962C8B-B14F-4D97-AF65-F5344CB8AC3E}">
        <p14:creationId xmlns:p14="http://schemas.microsoft.com/office/powerpoint/2010/main" val="56625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Compliance Requirements, Cont’d</a:t>
            </a:r>
            <a:endParaRPr lang="en-US" dirty="0"/>
          </a:p>
        </p:txBody>
      </p:sp>
      <p:sp>
        <p:nvSpPr>
          <p:cNvPr id="3" name="Rectangle 2"/>
          <p:cNvSpPr/>
          <p:nvPr/>
        </p:nvSpPr>
        <p:spPr>
          <a:xfrm>
            <a:off x="838200" y="1745778"/>
            <a:ext cx="10515600" cy="4057521"/>
          </a:xfrm>
          <a:prstGeom prst="rect">
            <a:avLst/>
          </a:prstGeom>
        </p:spPr>
        <p:txBody>
          <a:bodyPr wrap="square">
            <a:spAutoFit/>
          </a:bodyPr>
          <a:lstStyle/>
          <a:p>
            <a:pPr>
              <a:spcBef>
                <a:spcPts val="200"/>
              </a:spcBef>
            </a:pPr>
            <a:r>
              <a:rPr lang="en-US" sz="1600" b="1" dirty="0">
                <a:solidFill>
                  <a:srgbClr val="1F4D78"/>
                </a:solidFill>
                <a:latin typeface="Calibri Light" charset="0"/>
                <a:ea typeface="Times New Roman" charset="0"/>
                <a:cs typeface="Times New Roman" charset="0"/>
              </a:rPr>
              <a:t>4.2.5 Review of Access Rights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Implement a re-authorization process for applications and systems if and as required by the BPO, or as required by the data or asset classification (section 2.0).  </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Base re-authorization processes on defined milestones or defined time intervals, depending on the authorities or roles associated with the access or on regulatory or legal requirements.  Milestones may include changes to the job role of an individual with access, or changes to the application or system that warrant a review of existing access rights.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Limit time-interval based re-authorization to a maximum of 12 months.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Review privileged access rights for continued business needs at least every 12 months.</a:t>
            </a:r>
          </a:p>
          <a:p>
            <a:r>
              <a:rPr lang="en-US" sz="1600" dirty="0">
                <a:latin typeface="Calibri" charset="0"/>
                <a:ea typeface="Calibri" charset="0"/>
                <a:cs typeface="Times New Roman" charset="0"/>
              </a:rPr>
              <a:t> </a:t>
            </a:r>
          </a:p>
          <a:p>
            <a:pPr>
              <a:spcBef>
                <a:spcPts val="200"/>
              </a:spcBef>
            </a:pPr>
            <a:r>
              <a:rPr lang="en-US" sz="1600" b="1" dirty="0">
                <a:solidFill>
                  <a:srgbClr val="1F4D78"/>
                </a:solidFill>
                <a:latin typeface="Calibri Light" charset="0"/>
                <a:ea typeface="Times New Roman" charset="0"/>
                <a:cs typeface="Times New Roman" charset="0"/>
              </a:rPr>
              <a:t>4.2.6 Revocation of Access Rights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Remove access rights when there is no longer a business need for the employee or contractor to have the access.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Block or remove access within 24 hours of termination of employment for an IBM employee or contractor. Where IBM does not control access, notify the entity controlling access within 24 hours.</a:t>
            </a:r>
          </a:p>
          <a:p>
            <a:pPr marL="342900" marR="0" lvl="0" indent="-342900">
              <a:spcBef>
                <a:spcPts val="0"/>
              </a:spcBef>
              <a:spcAft>
                <a:spcPts val="0"/>
              </a:spcAft>
              <a:buFont typeface="+mj-lt"/>
              <a:buAutoNum type="alphaLcParenR"/>
            </a:pPr>
            <a:r>
              <a:rPr lang="en-US" sz="1600" dirty="0">
                <a:latin typeface="Calibri" charset="0"/>
                <a:ea typeface="Calibri" charset="0"/>
                <a:cs typeface="Times New Roman" charset="0"/>
              </a:rPr>
              <a:t>Provide a means to allow operating units to block or remove access immediately in case of an emergency.</a:t>
            </a:r>
          </a:p>
          <a:p>
            <a:pPr marL="342900" marR="0" lvl="0" indent="-342900">
              <a:spcBef>
                <a:spcPts val="0"/>
              </a:spcBef>
              <a:spcAft>
                <a:spcPts val="0"/>
              </a:spcAft>
              <a:buFont typeface="+mj-lt"/>
              <a:buAutoNum type="alphaLcParenR"/>
            </a:pPr>
            <a:endParaRPr lang="en-US" sz="1600" dirty="0">
              <a:latin typeface="Calibri" charset="0"/>
              <a:ea typeface="Calibri" charset="0"/>
              <a:cs typeface="Times New Roman" charset="0"/>
            </a:endParaRPr>
          </a:p>
          <a:p>
            <a:r>
              <a:rPr lang="en-US" sz="1600" dirty="0">
                <a:latin typeface="Calibri" charset="0"/>
                <a:ea typeface="Calibri" charset="0"/>
                <a:cs typeface="Times New Roman" charset="0"/>
              </a:rPr>
              <a:t> </a:t>
            </a:r>
            <a:endParaRPr lang="en-US" sz="1600" dirty="0">
              <a:effectLst/>
              <a:latin typeface="Calibri" charset="0"/>
              <a:ea typeface="Calibri" charset="0"/>
              <a:cs typeface="Times New Roman" charset="0"/>
            </a:endParaRPr>
          </a:p>
        </p:txBody>
      </p:sp>
    </p:spTree>
    <p:extLst>
      <p:ext uri="{BB962C8B-B14F-4D97-AF65-F5344CB8AC3E}">
        <p14:creationId xmlns:p14="http://schemas.microsoft.com/office/powerpoint/2010/main" val="138621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3" name="Group 2"/>
          <p:cNvGrpSpPr/>
          <p:nvPr/>
        </p:nvGrpSpPr>
        <p:grpSpPr>
          <a:xfrm>
            <a:off x="1142999" y="2603499"/>
            <a:ext cx="8661401" cy="3170767"/>
            <a:chOff x="183207" y="2191367"/>
            <a:chExt cx="7045748" cy="4528738"/>
          </a:xfrm>
        </p:grpSpPr>
        <p:grpSp>
          <p:nvGrpSpPr>
            <p:cNvPr id="4" name="Group 3"/>
            <p:cNvGrpSpPr/>
            <p:nvPr/>
          </p:nvGrpSpPr>
          <p:grpSpPr>
            <a:xfrm>
              <a:off x="183207" y="2191367"/>
              <a:ext cx="6950739" cy="4528738"/>
              <a:chOff x="183207" y="2191367"/>
              <a:chExt cx="6950739" cy="4528738"/>
            </a:xfrm>
          </p:grpSpPr>
          <p:grpSp>
            <p:nvGrpSpPr>
              <p:cNvPr id="8" name="Group 7"/>
              <p:cNvGrpSpPr/>
              <p:nvPr/>
            </p:nvGrpSpPr>
            <p:grpSpPr>
              <a:xfrm>
                <a:off x="299467" y="2191367"/>
                <a:ext cx="6366326" cy="1654341"/>
                <a:chOff x="299467" y="2191367"/>
                <a:chExt cx="6366326" cy="1654341"/>
              </a:xfrm>
            </p:grpSpPr>
            <p:sp>
              <p:nvSpPr>
                <p:cNvPr id="26" name="TextBox 25"/>
                <p:cNvSpPr txBox="1"/>
                <p:nvPr/>
              </p:nvSpPr>
              <p:spPr>
                <a:xfrm>
                  <a:off x="299467" y="3476380"/>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0</a:t>
                  </a:r>
                  <a:endParaRPr lang="en-US" sz="1800" b="1" dirty="0">
                    <a:solidFill>
                      <a:srgbClr val="000000"/>
                    </a:solidFill>
                    <a:latin typeface="+mn-lt"/>
                    <a:ea typeface="+mn-ea"/>
                    <a:sym typeface="Calibri"/>
                  </a:endParaRPr>
                </a:p>
              </p:txBody>
            </p:sp>
            <p:sp>
              <p:nvSpPr>
                <p:cNvPr id="27" name="TextBox 26"/>
                <p:cNvSpPr txBox="1"/>
                <p:nvPr/>
              </p:nvSpPr>
              <p:spPr>
                <a:xfrm>
                  <a:off x="2436173" y="3127919"/>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1</a:t>
                  </a:r>
                  <a:endParaRPr lang="en-US" sz="1800" b="1" dirty="0">
                    <a:solidFill>
                      <a:srgbClr val="000000"/>
                    </a:solidFill>
                    <a:latin typeface="+mn-lt"/>
                    <a:ea typeface="+mn-ea"/>
                    <a:sym typeface="Calibri"/>
                  </a:endParaRPr>
                </a:p>
              </p:txBody>
            </p:sp>
            <p:sp>
              <p:nvSpPr>
                <p:cNvPr id="28" name="TextBox 27"/>
                <p:cNvSpPr txBox="1"/>
                <p:nvPr/>
              </p:nvSpPr>
              <p:spPr>
                <a:xfrm>
                  <a:off x="4299741" y="2663841"/>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2</a:t>
                  </a:r>
                  <a:endParaRPr lang="en-US" sz="1800" b="1" dirty="0">
                    <a:solidFill>
                      <a:srgbClr val="000000"/>
                    </a:solidFill>
                    <a:latin typeface="+mn-lt"/>
                    <a:ea typeface="+mn-ea"/>
                    <a:sym typeface="Calibri"/>
                  </a:endParaRPr>
                </a:p>
              </p:txBody>
            </p:sp>
            <p:sp>
              <p:nvSpPr>
                <p:cNvPr id="29" name="TextBox 28"/>
                <p:cNvSpPr txBox="1"/>
                <p:nvPr/>
              </p:nvSpPr>
              <p:spPr>
                <a:xfrm>
                  <a:off x="5997503" y="2191367"/>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3</a:t>
                  </a:r>
                  <a:endParaRPr lang="en-US" sz="1800" b="1" dirty="0">
                    <a:solidFill>
                      <a:srgbClr val="000000"/>
                    </a:solidFill>
                    <a:latin typeface="+mn-lt"/>
                    <a:ea typeface="+mn-ea"/>
                    <a:sym typeface="Calibri"/>
                  </a:endParaRPr>
                </a:p>
              </p:txBody>
            </p:sp>
          </p:grpSp>
          <p:grpSp>
            <p:nvGrpSpPr>
              <p:cNvPr id="9" name="Group 8"/>
              <p:cNvGrpSpPr/>
              <p:nvPr/>
            </p:nvGrpSpPr>
            <p:grpSpPr>
              <a:xfrm>
                <a:off x="183207" y="2621882"/>
                <a:ext cx="6950739" cy="4098223"/>
                <a:chOff x="183207" y="2621882"/>
                <a:chExt cx="6950739" cy="4098223"/>
              </a:xfrm>
            </p:grpSpPr>
            <p:grpSp>
              <p:nvGrpSpPr>
                <p:cNvPr id="10" name="Group 9"/>
                <p:cNvGrpSpPr/>
                <p:nvPr/>
              </p:nvGrpSpPr>
              <p:grpSpPr>
                <a:xfrm>
                  <a:off x="183207" y="2621882"/>
                  <a:ext cx="6950739" cy="2869297"/>
                  <a:chOff x="183207" y="2621882"/>
                  <a:chExt cx="6950739" cy="2869297"/>
                </a:xfrm>
              </p:grpSpPr>
              <p:grpSp>
                <p:nvGrpSpPr>
                  <p:cNvPr id="12" name="Group 11"/>
                  <p:cNvGrpSpPr/>
                  <p:nvPr/>
                </p:nvGrpSpPr>
                <p:grpSpPr>
                  <a:xfrm>
                    <a:off x="183207" y="2621882"/>
                    <a:ext cx="6950739" cy="2754593"/>
                    <a:chOff x="183207" y="2621882"/>
                    <a:chExt cx="6950739" cy="2754593"/>
                  </a:xfrm>
                </p:grpSpPr>
                <p:sp>
                  <p:nvSpPr>
                    <p:cNvPr id="14" name="L-Shape 13"/>
                    <p:cNvSpPr/>
                    <p:nvPr/>
                  </p:nvSpPr>
                  <p:spPr>
                    <a:xfrm rot="5400000">
                      <a:off x="504396" y="3621504"/>
                      <a:ext cx="967470" cy="1609848"/>
                    </a:xfrm>
                    <a:prstGeom prst="corner">
                      <a:avLst>
                        <a:gd name="adj1" fmla="val 16120"/>
                        <a:gd name="adj2" fmla="val 16110"/>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5" name="Freeform 14"/>
                    <p:cNvSpPr/>
                    <p:nvPr/>
                  </p:nvSpPr>
                  <p:spPr>
                    <a:xfrm>
                      <a:off x="342901" y="4102502"/>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8590" tIns="148590" rIns="148590" bIns="148590" numCol="1" spcCol="1270" anchor="t" anchorCtr="0">
                      <a:noAutofit/>
                    </a:bodyPr>
                    <a:lstStyle/>
                    <a:p>
                      <a:pPr defTabSz="1733550">
                        <a:lnSpc>
                          <a:spcPct val="90000"/>
                        </a:lnSpc>
                        <a:spcAft>
                          <a:spcPct val="35000"/>
                        </a:spcAft>
                      </a:pPr>
                      <a:endParaRPr lang="en-US" sz="3900"/>
                    </a:p>
                  </p:txBody>
                </p:sp>
                <p:sp>
                  <p:nvSpPr>
                    <p:cNvPr id="16" name="Triangle 15"/>
                    <p:cNvSpPr/>
                    <p:nvPr/>
                  </p:nvSpPr>
                  <p:spPr>
                    <a:xfrm>
                      <a:off x="1522059" y="3502985"/>
                      <a:ext cx="274222" cy="274222"/>
                    </a:xfrm>
                    <a:prstGeom prst="triangle">
                      <a:avLst>
                        <a:gd name="adj" fmla="val 100000"/>
                      </a:avLst>
                    </a:prstGeom>
                  </p:spPr>
                  <p:style>
                    <a:lnRef idx="1">
                      <a:schemeClr val="accent5">
                        <a:hueOff val="-30601"/>
                        <a:satOff val="2394"/>
                        <a:lumOff val="-6716"/>
                        <a:alphaOff val="0"/>
                      </a:schemeClr>
                    </a:lnRef>
                    <a:fillRef idx="3">
                      <a:schemeClr val="accent5">
                        <a:hueOff val="-30601"/>
                        <a:satOff val="2394"/>
                        <a:lumOff val="-6716"/>
                        <a:alphaOff val="0"/>
                      </a:schemeClr>
                    </a:fillRef>
                    <a:effectRef idx="2">
                      <a:schemeClr val="accent5">
                        <a:hueOff val="-30601"/>
                        <a:satOff val="2394"/>
                        <a:lumOff val="-6716"/>
                        <a:alphaOff val="0"/>
                      </a:schemeClr>
                    </a:effectRef>
                    <a:fontRef idx="minor">
                      <a:schemeClr val="lt1"/>
                    </a:fontRef>
                  </p:style>
                </p:sp>
                <p:sp>
                  <p:nvSpPr>
                    <p:cNvPr id="17" name="L-Shape 16"/>
                    <p:cNvSpPr/>
                    <p:nvPr/>
                  </p:nvSpPr>
                  <p:spPr>
                    <a:xfrm rot="5400000">
                      <a:off x="2283618" y="3181233"/>
                      <a:ext cx="967470" cy="1609848"/>
                    </a:xfrm>
                    <a:prstGeom prst="corner">
                      <a:avLst>
                        <a:gd name="adj1" fmla="val 16120"/>
                        <a:gd name="adj2" fmla="val 16110"/>
                      </a:avLst>
                    </a:prstGeom>
                  </p:spPr>
                  <p:style>
                    <a:lnRef idx="1">
                      <a:schemeClr val="accent5">
                        <a:hueOff val="-61201"/>
                        <a:satOff val="4787"/>
                        <a:lumOff val="-13431"/>
                        <a:alphaOff val="0"/>
                      </a:schemeClr>
                    </a:lnRef>
                    <a:fillRef idx="3">
                      <a:schemeClr val="accent5">
                        <a:hueOff val="-61201"/>
                        <a:satOff val="4787"/>
                        <a:lumOff val="-13431"/>
                        <a:alphaOff val="0"/>
                      </a:schemeClr>
                    </a:fillRef>
                    <a:effectRef idx="2">
                      <a:schemeClr val="accent5">
                        <a:hueOff val="-61201"/>
                        <a:satOff val="4787"/>
                        <a:lumOff val="-13431"/>
                        <a:alphaOff val="0"/>
                      </a:schemeClr>
                    </a:effectRef>
                    <a:fontRef idx="minor">
                      <a:schemeClr val="lt1"/>
                    </a:fontRef>
                  </p:style>
                </p:sp>
                <p:sp>
                  <p:nvSpPr>
                    <p:cNvPr id="18" name="Freeform 17"/>
                    <p:cNvSpPr/>
                    <p:nvPr/>
                  </p:nvSpPr>
                  <p:spPr>
                    <a:xfrm>
                      <a:off x="2122123" y="366223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4790" tIns="224790" rIns="224790" bIns="224790" numCol="1" spcCol="1270" anchor="t" anchorCtr="0">
                      <a:noAutofit/>
                    </a:bodyPr>
                    <a:lstStyle/>
                    <a:p>
                      <a:pPr defTabSz="2622550">
                        <a:lnSpc>
                          <a:spcPct val="90000"/>
                        </a:lnSpc>
                        <a:spcAft>
                          <a:spcPct val="35000"/>
                        </a:spcAft>
                      </a:pPr>
                      <a:endParaRPr lang="en-US" sz="5900"/>
                    </a:p>
                  </p:txBody>
                </p:sp>
                <p:sp>
                  <p:nvSpPr>
                    <p:cNvPr id="19" name="Triangle 18"/>
                    <p:cNvSpPr/>
                    <p:nvPr/>
                  </p:nvSpPr>
                  <p:spPr>
                    <a:xfrm>
                      <a:off x="3301281" y="3062715"/>
                      <a:ext cx="274222" cy="274222"/>
                    </a:xfrm>
                    <a:prstGeom prst="triangle">
                      <a:avLst>
                        <a:gd name="adj" fmla="val 100000"/>
                      </a:avLst>
                    </a:prstGeom>
                  </p:spPr>
                  <p:style>
                    <a:lnRef idx="1">
                      <a:schemeClr val="accent5">
                        <a:hueOff val="-91802"/>
                        <a:satOff val="7181"/>
                        <a:lumOff val="-20147"/>
                        <a:alphaOff val="0"/>
                      </a:schemeClr>
                    </a:lnRef>
                    <a:fillRef idx="3">
                      <a:schemeClr val="accent5">
                        <a:hueOff val="-91802"/>
                        <a:satOff val="7181"/>
                        <a:lumOff val="-20147"/>
                        <a:alphaOff val="0"/>
                      </a:schemeClr>
                    </a:fillRef>
                    <a:effectRef idx="2">
                      <a:schemeClr val="accent5">
                        <a:hueOff val="-91802"/>
                        <a:satOff val="7181"/>
                        <a:lumOff val="-20147"/>
                        <a:alphaOff val="0"/>
                      </a:schemeClr>
                    </a:effectRef>
                    <a:fontRef idx="minor">
                      <a:schemeClr val="lt1"/>
                    </a:fontRef>
                  </p:style>
                </p:sp>
                <p:sp>
                  <p:nvSpPr>
                    <p:cNvPr id="20" name="L-Shape 19"/>
                    <p:cNvSpPr/>
                    <p:nvPr/>
                  </p:nvSpPr>
                  <p:spPr>
                    <a:xfrm rot="5400000">
                      <a:off x="4062839" y="2740963"/>
                      <a:ext cx="967470" cy="1609848"/>
                    </a:xfrm>
                    <a:prstGeom prst="corner">
                      <a:avLst>
                        <a:gd name="adj1" fmla="val 16120"/>
                        <a:gd name="adj2" fmla="val 16110"/>
                      </a:avLst>
                    </a:prstGeom>
                  </p:spPr>
                  <p:style>
                    <a:lnRef idx="1">
                      <a:schemeClr val="accent5">
                        <a:hueOff val="-122403"/>
                        <a:satOff val="9574"/>
                        <a:lumOff val="-26863"/>
                        <a:alphaOff val="0"/>
                      </a:schemeClr>
                    </a:lnRef>
                    <a:fillRef idx="3">
                      <a:schemeClr val="accent5">
                        <a:hueOff val="-122403"/>
                        <a:satOff val="9574"/>
                        <a:lumOff val="-26863"/>
                        <a:alphaOff val="0"/>
                      </a:schemeClr>
                    </a:fillRef>
                    <a:effectRef idx="2">
                      <a:schemeClr val="accent5">
                        <a:hueOff val="-122403"/>
                        <a:satOff val="9574"/>
                        <a:lumOff val="-26863"/>
                        <a:alphaOff val="0"/>
                      </a:schemeClr>
                    </a:effectRef>
                    <a:fontRef idx="minor">
                      <a:schemeClr val="lt1"/>
                    </a:fontRef>
                  </p:style>
                </p:sp>
                <p:sp>
                  <p:nvSpPr>
                    <p:cNvPr id="21" name="Freeform 20"/>
                    <p:cNvSpPr/>
                    <p:nvPr/>
                  </p:nvSpPr>
                  <p:spPr>
                    <a:xfrm>
                      <a:off x="3901344" y="322196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4790" tIns="224790" rIns="224790" bIns="224790" numCol="1" spcCol="1270" anchor="t" anchorCtr="0">
                      <a:noAutofit/>
                    </a:bodyPr>
                    <a:lstStyle/>
                    <a:p>
                      <a:pPr defTabSz="2622550">
                        <a:lnSpc>
                          <a:spcPct val="90000"/>
                        </a:lnSpc>
                        <a:spcAft>
                          <a:spcPct val="35000"/>
                        </a:spcAft>
                      </a:pPr>
                      <a:endParaRPr lang="en-US" sz="5900"/>
                    </a:p>
                  </p:txBody>
                </p:sp>
                <p:sp>
                  <p:nvSpPr>
                    <p:cNvPr id="22" name="Triangle 21"/>
                    <p:cNvSpPr/>
                    <p:nvPr/>
                  </p:nvSpPr>
                  <p:spPr>
                    <a:xfrm>
                      <a:off x="5080502" y="2622444"/>
                      <a:ext cx="274222" cy="274222"/>
                    </a:xfrm>
                    <a:prstGeom prst="triangle">
                      <a:avLst>
                        <a:gd name="adj" fmla="val 100000"/>
                      </a:avLst>
                    </a:prstGeom>
                  </p:spPr>
                  <p:style>
                    <a:lnRef idx="1">
                      <a:schemeClr val="accent5">
                        <a:hueOff val="-153004"/>
                        <a:satOff val="11968"/>
                        <a:lumOff val="-33579"/>
                        <a:alphaOff val="0"/>
                      </a:schemeClr>
                    </a:lnRef>
                    <a:fillRef idx="3">
                      <a:schemeClr val="accent5">
                        <a:hueOff val="-153004"/>
                        <a:satOff val="11968"/>
                        <a:lumOff val="-33579"/>
                        <a:alphaOff val="0"/>
                      </a:schemeClr>
                    </a:fillRef>
                    <a:effectRef idx="2">
                      <a:schemeClr val="accent5">
                        <a:hueOff val="-153004"/>
                        <a:satOff val="11968"/>
                        <a:lumOff val="-33579"/>
                        <a:alphaOff val="0"/>
                      </a:schemeClr>
                    </a:effectRef>
                    <a:fontRef idx="minor">
                      <a:schemeClr val="lt1"/>
                    </a:fontRef>
                  </p:style>
                </p:sp>
                <p:sp>
                  <p:nvSpPr>
                    <p:cNvPr id="23" name="L-Shape 22"/>
                    <p:cNvSpPr/>
                    <p:nvPr/>
                  </p:nvSpPr>
                  <p:spPr>
                    <a:xfrm rot="5400000">
                      <a:off x="5842061" y="2300693"/>
                      <a:ext cx="967470" cy="1609848"/>
                    </a:xfrm>
                    <a:prstGeom prst="corner">
                      <a:avLst>
                        <a:gd name="adj1" fmla="val 16120"/>
                        <a:gd name="adj2" fmla="val 16110"/>
                      </a:avLst>
                    </a:prstGeom>
                  </p:spPr>
                  <p:style>
                    <a:lnRef idx="1">
                      <a:schemeClr val="accent5">
                        <a:hueOff val="-183604"/>
                        <a:satOff val="14362"/>
                        <a:lumOff val="-40294"/>
                        <a:alphaOff val="0"/>
                      </a:schemeClr>
                    </a:lnRef>
                    <a:fillRef idx="3">
                      <a:schemeClr val="accent5">
                        <a:hueOff val="-183604"/>
                        <a:satOff val="14362"/>
                        <a:lumOff val="-40294"/>
                        <a:alphaOff val="0"/>
                      </a:schemeClr>
                    </a:fillRef>
                    <a:effectRef idx="2">
                      <a:schemeClr val="accent5">
                        <a:hueOff val="-183604"/>
                        <a:satOff val="14362"/>
                        <a:lumOff val="-40294"/>
                        <a:alphaOff val="0"/>
                      </a:schemeClr>
                    </a:effectRef>
                    <a:fontRef idx="minor">
                      <a:schemeClr val="lt1"/>
                    </a:fontRef>
                  </p:style>
                </p:sp>
                <p:sp>
                  <p:nvSpPr>
                    <p:cNvPr id="24" name="Freeform 23"/>
                    <p:cNvSpPr/>
                    <p:nvPr/>
                  </p:nvSpPr>
                  <p:spPr>
                    <a:xfrm>
                      <a:off x="5680566" y="278169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8590" tIns="148590" rIns="148590" bIns="148590" numCol="1" spcCol="1270" anchor="t" anchorCtr="0">
                      <a:noAutofit/>
                    </a:bodyPr>
                    <a:lstStyle/>
                    <a:p>
                      <a:pPr defTabSz="1733550">
                        <a:lnSpc>
                          <a:spcPct val="90000"/>
                        </a:lnSpc>
                        <a:spcAft>
                          <a:spcPct val="35000"/>
                        </a:spcAft>
                      </a:pPr>
                      <a:endParaRPr lang="en-US" sz="3900"/>
                    </a:p>
                  </p:txBody>
                </p:sp>
              </p:grpSp>
              <p:sp>
                <p:nvSpPr>
                  <p:cNvPr id="13" name="Freeform 12"/>
                  <p:cNvSpPr/>
                  <p:nvPr/>
                </p:nvSpPr>
                <p:spPr>
                  <a:xfrm>
                    <a:off x="339674" y="3890945"/>
                    <a:ext cx="1675728" cy="1600234"/>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defTabSz="533400">
                      <a:lnSpc>
                        <a:spcPct val="90000"/>
                      </a:lnSpc>
                      <a:spcAft>
                        <a:spcPct val="35000"/>
                      </a:spcAft>
                    </a:pPr>
                    <a:endParaRPr lang="en-US" sz="1200" b="1" u="sng" dirty="0">
                      <a:solidFill>
                        <a:srgbClr val="000000"/>
                      </a:solidFill>
                      <a:ea typeface="Arial" charset="0"/>
                      <a:cs typeface="Arial" charset="0"/>
                    </a:endParaRPr>
                  </a:p>
                  <a:p>
                    <a:pPr marL="171450" lvl="1" indent="-171450" defTabSz="711200">
                      <a:lnSpc>
                        <a:spcPct val="90000"/>
                      </a:lnSpc>
                      <a:spcAft>
                        <a:spcPct val="15000"/>
                      </a:spcAft>
                      <a:buChar char="••"/>
                    </a:pPr>
                    <a:r>
                      <a:rPr lang="en-US" sz="1200" b="1" i="1" dirty="0"/>
                      <a:t>Access control </a:t>
                    </a:r>
                    <a:r>
                      <a:rPr lang="en-US" sz="1200" dirty="0"/>
                      <a:t>at the </a:t>
                    </a:r>
                    <a:r>
                      <a:rPr lang="en-US" sz="1200" dirty="0" smtClean="0"/>
                      <a:t>schema level</a:t>
                    </a:r>
                    <a:endParaRPr lang="en-US" sz="1200" dirty="0"/>
                  </a:p>
                  <a:p>
                    <a:pPr marL="171450" lvl="1" indent="-171450" defTabSz="711200">
                      <a:lnSpc>
                        <a:spcPct val="90000"/>
                      </a:lnSpc>
                      <a:spcAft>
                        <a:spcPct val="15000"/>
                      </a:spcAft>
                      <a:buChar char="••"/>
                    </a:pPr>
                    <a:r>
                      <a:rPr lang="en-US" sz="1200" b="1" i="1" dirty="0"/>
                      <a:t>Data access 1:1 mapped </a:t>
                    </a:r>
                    <a:r>
                      <a:rPr lang="en-US" sz="1200" i="1" dirty="0"/>
                      <a:t>between user and data source</a:t>
                    </a:r>
                  </a:p>
                  <a:p>
                    <a:pPr marL="171450" lvl="1" indent="-171450" defTabSz="711200">
                      <a:lnSpc>
                        <a:spcPct val="90000"/>
                      </a:lnSpc>
                      <a:spcAft>
                        <a:spcPct val="15000"/>
                      </a:spcAft>
                      <a:buChar char="••"/>
                    </a:pPr>
                    <a:r>
                      <a:rPr lang="en-US" sz="1200" b="1" i="1" dirty="0" smtClean="0"/>
                      <a:t>Data owners</a:t>
                    </a:r>
                    <a:r>
                      <a:rPr lang="en-US" sz="1200" dirty="0" smtClean="0"/>
                      <a:t> responsible for managing their data</a:t>
                    </a:r>
                  </a:p>
                  <a:p>
                    <a:pPr marL="171450" lvl="1" indent="-171450" defTabSz="711200">
                      <a:lnSpc>
                        <a:spcPct val="90000"/>
                      </a:lnSpc>
                      <a:spcAft>
                        <a:spcPct val="15000"/>
                      </a:spcAft>
                      <a:buChar char="••"/>
                    </a:pPr>
                    <a:r>
                      <a:rPr lang="en-US" sz="1200" b="1" i="1" dirty="0" err="1" smtClean="0"/>
                      <a:t>OneTeam</a:t>
                    </a:r>
                    <a:r>
                      <a:rPr lang="en-US" sz="1200" b="1" i="1" dirty="0" smtClean="0"/>
                      <a:t> </a:t>
                    </a:r>
                    <a:r>
                      <a:rPr lang="en-US" sz="1200" dirty="0" smtClean="0"/>
                      <a:t>used for access control management</a:t>
                    </a:r>
                    <a:endParaRPr lang="en-US" sz="1200" dirty="0"/>
                  </a:p>
                  <a:p>
                    <a:pPr marL="171450" lvl="1" indent="-171450" defTabSz="711200">
                      <a:lnSpc>
                        <a:spcPct val="90000"/>
                      </a:lnSpc>
                      <a:spcAft>
                        <a:spcPct val="15000"/>
                      </a:spcAft>
                      <a:buChar char="••"/>
                    </a:pPr>
                    <a:endParaRPr lang="en-US" sz="1200" dirty="0"/>
                  </a:p>
                </p:txBody>
              </p:sp>
            </p:grpSp>
            <p:sp>
              <p:nvSpPr>
                <p:cNvPr id="11" name="Freeform 10"/>
                <p:cNvSpPr/>
                <p:nvPr/>
              </p:nvSpPr>
              <p:spPr>
                <a:xfrm>
                  <a:off x="2100576" y="3730551"/>
                  <a:ext cx="1647526" cy="2989554"/>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a:t>Access control </a:t>
                  </a:r>
                  <a:r>
                    <a:rPr lang="en-US" sz="1200" dirty="0"/>
                    <a:t>at the </a:t>
                  </a:r>
                  <a:r>
                    <a:rPr lang="en-US" sz="1200" dirty="0" smtClean="0"/>
                    <a:t>table, column, row level</a:t>
                  </a:r>
                  <a:endParaRPr lang="en-US" sz="1200" dirty="0"/>
                </a:p>
                <a:p>
                  <a:pPr marL="171450" lvl="1" indent="-171450" defTabSz="711200">
                    <a:lnSpc>
                      <a:spcPct val="90000"/>
                    </a:lnSpc>
                    <a:spcAft>
                      <a:spcPct val="15000"/>
                    </a:spcAft>
                    <a:buChar char="••"/>
                  </a:pPr>
                  <a:r>
                    <a:rPr lang="en-US" sz="1200" b="1" i="1" dirty="0"/>
                    <a:t>D</a:t>
                  </a:r>
                  <a:r>
                    <a:rPr lang="en-US" sz="1200" b="1" i="1" dirty="0" smtClean="0"/>
                    <a:t>erived </a:t>
                  </a:r>
                  <a:r>
                    <a:rPr lang="en-US" sz="1200" b="1" i="1" dirty="0"/>
                    <a:t>data </a:t>
                  </a:r>
                  <a:r>
                    <a:rPr lang="en-US" sz="1200" dirty="0"/>
                    <a:t>controls in place</a:t>
                  </a:r>
                </a:p>
                <a:p>
                  <a:pPr marL="171450" lvl="1" indent="-171450" defTabSz="711200">
                    <a:lnSpc>
                      <a:spcPct val="90000"/>
                    </a:lnSpc>
                    <a:spcAft>
                      <a:spcPct val="15000"/>
                    </a:spcAft>
                    <a:buChar char="••"/>
                  </a:pPr>
                  <a:r>
                    <a:rPr lang="en-US" sz="1200" b="1" i="1" dirty="0"/>
                    <a:t>S</a:t>
                  </a:r>
                  <a:r>
                    <a:rPr lang="en-US" sz="1200" b="1" i="1" dirty="0" smtClean="0"/>
                    <a:t>elf-service access </a:t>
                  </a:r>
                  <a:r>
                    <a:rPr lang="en-US" sz="1200" dirty="0" smtClean="0"/>
                    <a:t>management tools for producers</a:t>
                  </a:r>
                </a:p>
                <a:p>
                  <a:pPr marL="171450" lvl="1" indent="-171450" defTabSz="711200">
                    <a:lnSpc>
                      <a:spcPct val="90000"/>
                    </a:lnSpc>
                    <a:spcAft>
                      <a:spcPct val="15000"/>
                    </a:spcAft>
                    <a:buChar char="••"/>
                  </a:pPr>
                  <a:r>
                    <a:rPr lang="en-US" sz="1200" b="1" i="1" dirty="0" smtClean="0"/>
                    <a:t>Initial </a:t>
                  </a:r>
                  <a:r>
                    <a:rPr lang="en-US" sz="1200" b="1" i="1" dirty="0"/>
                    <a:t>monitoring in place</a:t>
                  </a:r>
                </a:p>
              </p:txBody>
            </p:sp>
          </p:grpSp>
        </p:grpSp>
        <p:grpSp>
          <p:nvGrpSpPr>
            <p:cNvPr id="5" name="Group 4"/>
            <p:cNvGrpSpPr/>
            <p:nvPr/>
          </p:nvGrpSpPr>
          <p:grpSpPr>
            <a:xfrm>
              <a:off x="3904734" y="2793869"/>
              <a:ext cx="3324221" cy="3604502"/>
              <a:chOff x="3904734" y="2793869"/>
              <a:chExt cx="3324221" cy="3604502"/>
            </a:xfrm>
          </p:grpSpPr>
          <p:sp>
            <p:nvSpPr>
              <p:cNvPr id="6" name="Freeform 5"/>
              <p:cNvSpPr/>
              <p:nvPr/>
            </p:nvSpPr>
            <p:spPr>
              <a:xfrm>
                <a:off x="5677340" y="2793869"/>
                <a:ext cx="1551615" cy="2402235"/>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a:t>Consent and access frameworks </a:t>
                </a:r>
                <a:endParaRPr lang="en-US" sz="1200" dirty="0"/>
              </a:p>
              <a:p>
                <a:pPr marL="171450" lvl="1" indent="-171450" defTabSz="711200">
                  <a:lnSpc>
                    <a:spcPct val="90000"/>
                  </a:lnSpc>
                  <a:spcAft>
                    <a:spcPct val="15000"/>
                  </a:spcAft>
                  <a:buChar char="••"/>
                </a:pPr>
                <a:r>
                  <a:rPr lang="en-US" sz="1200" b="1" i="1" dirty="0"/>
                  <a:t>Monitoring of data </a:t>
                </a:r>
                <a:r>
                  <a:rPr lang="en-US" sz="1200" dirty="0"/>
                  <a:t>in lake with respect to data access, data sensitivity and patterns</a:t>
                </a:r>
              </a:p>
              <a:p>
                <a:pPr marL="171450" lvl="1" indent="-171450" defTabSz="711200">
                  <a:lnSpc>
                    <a:spcPct val="90000"/>
                  </a:lnSpc>
                  <a:spcAft>
                    <a:spcPct val="15000"/>
                  </a:spcAft>
                  <a:buChar char="••"/>
                </a:pPr>
                <a:r>
                  <a:rPr lang="en-US" sz="1200" b="1" i="1" dirty="0" err="1"/>
                  <a:t>XaaS</a:t>
                </a:r>
                <a:r>
                  <a:rPr lang="en-US" sz="1200" b="1" i="1" dirty="0"/>
                  <a:t> access framework </a:t>
                </a:r>
                <a:r>
                  <a:rPr lang="en-US" sz="1200" dirty="0"/>
                  <a:t>established</a:t>
                </a:r>
              </a:p>
              <a:p>
                <a:pPr marL="171450" lvl="1" indent="-171450" defTabSz="711200">
                  <a:lnSpc>
                    <a:spcPct val="90000"/>
                  </a:lnSpc>
                  <a:spcAft>
                    <a:spcPct val="15000"/>
                  </a:spcAft>
                  <a:buChar char="••"/>
                </a:pPr>
                <a:r>
                  <a:rPr lang="en-US" sz="1200" b="1" i="1" dirty="0"/>
                  <a:t>Automation of </a:t>
                </a:r>
                <a:r>
                  <a:rPr lang="en-US" sz="1200" b="1" i="1" dirty="0" smtClean="0"/>
                  <a:t>approval </a:t>
                </a:r>
                <a:r>
                  <a:rPr lang="en-US" sz="1200" b="1" i="1" dirty="0"/>
                  <a:t>process </a:t>
                </a:r>
                <a:r>
                  <a:rPr lang="en-US" sz="1200" dirty="0"/>
                  <a:t>steps with oversight</a:t>
                </a:r>
              </a:p>
            </p:txBody>
          </p:sp>
          <p:sp>
            <p:nvSpPr>
              <p:cNvPr id="7" name="Freeform 6"/>
              <p:cNvSpPr/>
              <p:nvPr/>
            </p:nvSpPr>
            <p:spPr>
              <a:xfrm>
                <a:off x="3904734" y="3255546"/>
                <a:ext cx="1603232" cy="3142825"/>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smtClean="0"/>
                  <a:t>Advanced access control </a:t>
                </a:r>
                <a:r>
                  <a:rPr lang="mr-IN" sz="1200" b="1" i="1" dirty="0" smtClean="0"/>
                  <a:t>–</a:t>
                </a:r>
                <a:r>
                  <a:rPr lang="en-US" sz="1200" dirty="0" smtClean="0"/>
                  <a:t>Data </a:t>
                </a:r>
                <a:r>
                  <a:rPr lang="en-US" sz="1200" dirty="0"/>
                  <a:t>access </a:t>
                </a:r>
                <a:r>
                  <a:rPr lang="en-US" sz="1200" dirty="0" smtClean="0"/>
                  <a:t>role and purpose </a:t>
                </a:r>
                <a:r>
                  <a:rPr lang="en-US" sz="1200" dirty="0"/>
                  <a:t>based </a:t>
                </a:r>
                <a:endParaRPr lang="en-US" sz="1200" dirty="0" smtClean="0"/>
              </a:p>
              <a:p>
                <a:pPr marL="171450" lvl="1" indent="-171450" defTabSz="711200">
                  <a:lnSpc>
                    <a:spcPct val="90000"/>
                  </a:lnSpc>
                  <a:spcAft>
                    <a:spcPct val="15000"/>
                  </a:spcAft>
                  <a:buChar char="••"/>
                </a:pPr>
                <a:r>
                  <a:rPr lang="en-US" sz="1200" b="1" i="1" dirty="0" err="1" smtClean="0"/>
                  <a:t>OneTEAM</a:t>
                </a:r>
                <a:r>
                  <a:rPr lang="en-US" sz="1200" b="1" i="1" dirty="0" smtClean="0"/>
                  <a:t> </a:t>
                </a:r>
                <a:r>
                  <a:rPr lang="en-US" sz="1200" dirty="0"/>
                  <a:t>process for outbound switched to user purpose based </a:t>
                </a:r>
                <a:r>
                  <a:rPr lang="en-US" sz="1200" dirty="0" smtClean="0"/>
                  <a:t>access</a:t>
                </a:r>
              </a:p>
              <a:p>
                <a:pPr marL="171450" lvl="1" indent="-171450" defTabSz="711200">
                  <a:lnSpc>
                    <a:spcPct val="90000"/>
                  </a:lnSpc>
                  <a:spcAft>
                    <a:spcPct val="15000"/>
                  </a:spcAft>
                  <a:buChar char="••"/>
                </a:pPr>
                <a:r>
                  <a:rPr lang="en-US" sz="1200" b="1" i="1" dirty="0" smtClean="0"/>
                  <a:t>Groupings </a:t>
                </a:r>
                <a:r>
                  <a:rPr lang="en-US" sz="1200" b="1" i="1" dirty="0"/>
                  <a:t>of data </a:t>
                </a:r>
                <a:r>
                  <a:rPr lang="en-US" sz="1200" dirty="0"/>
                  <a:t>including source tables, data spheres, views, and joins of data</a:t>
                </a:r>
              </a:p>
              <a:p>
                <a:pPr marL="171450" lvl="1" indent="-171450" defTabSz="711200">
                  <a:lnSpc>
                    <a:spcPct val="90000"/>
                  </a:lnSpc>
                  <a:spcAft>
                    <a:spcPct val="15000"/>
                  </a:spcAft>
                  <a:buFontTx/>
                  <a:buChar char="••"/>
                </a:pPr>
                <a:endParaRPr lang="en-US" sz="1200" dirty="0" smtClean="0"/>
              </a:p>
              <a:p>
                <a:pPr marL="171450" lvl="1" indent="-171450" defTabSz="711200">
                  <a:lnSpc>
                    <a:spcPct val="90000"/>
                  </a:lnSpc>
                  <a:spcAft>
                    <a:spcPct val="15000"/>
                  </a:spcAft>
                  <a:buChar char="••"/>
                </a:pPr>
                <a:endParaRPr lang="en-US" sz="1200" dirty="0"/>
              </a:p>
            </p:txBody>
          </p:sp>
        </p:grpSp>
      </p:grpSp>
    </p:spTree>
    <p:extLst>
      <p:ext uri="{BB962C8B-B14F-4D97-AF65-F5344CB8AC3E}">
        <p14:creationId xmlns:p14="http://schemas.microsoft.com/office/powerpoint/2010/main" val="41655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Epic Roadmap</a:t>
            </a:r>
            <a:endParaRPr lang="en-US" dirty="0"/>
          </a:p>
        </p:txBody>
      </p:sp>
      <p:grpSp>
        <p:nvGrpSpPr>
          <p:cNvPr id="3" name="Group 2"/>
          <p:cNvGrpSpPr/>
          <p:nvPr/>
        </p:nvGrpSpPr>
        <p:grpSpPr>
          <a:xfrm>
            <a:off x="1142999" y="1245529"/>
            <a:ext cx="10838611" cy="4528738"/>
            <a:chOff x="183207" y="2191367"/>
            <a:chExt cx="8729961" cy="4528738"/>
          </a:xfrm>
        </p:grpSpPr>
        <p:grpSp>
          <p:nvGrpSpPr>
            <p:cNvPr id="4" name="Group 3"/>
            <p:cNvGrpSpPr/>
            <p:nvPr/>
          </p:nvGrpSpPr>
          <p:grpSpPr>
            <a:xfrm>
              <a:off x="183207" y="2191367"/>
              <a:ext cx="8729961" cy="4528738"/>
              <a:chOff x="183207" y="2191367"/>
              <a:chExt cx="8729961" cy="4528738"/>
            </a:xfrm>
          </p:grpSpPr>
          <p:grpSp>
            <p:nvGrpSpPr>
              <p:cNvPr id="9" name="Group 8"/>
              <p:cNvGrpSpPr/>
              <p:nvPr/>
            </p:nvGrpSpPr>
            <p:grpSpPr>
              <a:xfrm>
                <a:off x="299467" y="2191367"/>
                <a:ext cx="6366326" cy="1654341"/>
                <a:chOff x="299467" y="2191367"/>
                <a:chExt cx="6366326" cy="1654341"/>
              </a:xfrm>
            </p:grpSpPr>
            <p:sp>
              <p:nvSpPr>
                <p:cNvPr id="29" name="TextBox 28"/>
                <p:cNvSpPr txBox="1"/>
                <p:nvPr/>
              </p:nvSpPr>
              <p:spPr>
                <a:xfrm>
                  <a:off x="299467" y="3476380"/>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0</a:t>
                  </a:r>
                  <a:endParaRPr lang="en-US" sz="1800" b="1" dirty="0">
                    <a:solidFill>
                      <a:srgbClr val="000000"/>
                    </a:solidFill>
                    <a:latin typeface="+mn-lt"/>
                    <a:ea typeface="+mn-ea"/>
                    <a:sym typeface="Calibri"/>
                  </a:endParaRPr>
                </a:p>
              </p:txBody>
            </p:sp>
            <p:sp>
              <p:nvSpPr>
                <p:cNvPr id="30" name="TextBox 29"/>
                <p:cNvSpPr txBox="1"/>
                <p:nvPr/>
              </p:nvSpPr>
              <p:spPr>
                <a:xfrm>
                  <a:off x="2436173" y="3127919"/>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1</a:t>
                  </a:r>
                  <a:endParaRPr lang="en-US" sz="1800" b="1" dirty="0">
                    <a:solidFill>
                      <a:srgbClr val="000000"/>
                    </a:solidFill>
                    <a:latin typeface="+mn-lt"/>
                    <a:ea typeface="+mn-ea"/>
                    <a:sym typeface="Calibri"/>
                  </a:endParaRPr>
                </a:p>
              </p:txBody>
            </p:sp>
            <p:sp>
              <p:nvSpPr>
                <p:cNvPr id="31" name="TextBox 30"/>
                <p:cNvSpPr txBox="1"/>
                <p:nvPr/>
              </p:nvSpPr>
              <p:spPr>
                <a:xfrm>
                  <a:off x="4299741" y="2663841"/>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2</a:t>
                  </a:r>
                  <a:endParaRPr lang="en-US" sz="1800" b="1" dirty="0">
                    <a:solidFill>
                      <a:srgbClr val="000000"/>
                    </a:solidFill>
                    <a:latin typeface="+mn-lt"/>
                    <a:ea typeface="+mn-ea"/>
                    <a:sym typeface="Calibri"/>
                  </a:endParaRPr>
                </a:p>
              </p:txBody>
            </p:sp>
            <p:sp>
              <p:nvSpPr>
                <p:cNvPr id="32" name="TextBox 31"/>
                <p:cNvSpPr txBox="1"/>
                <p:nvPr/>
              </p:nvSpPr>
              <p:spPr>
                <a:xfrm>
                  <a:off x="5997503" y="2191367"/>
                  <a:ext cx="66829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defTabSz="457200" fontAlgn="auto" hangingPunct="0">
                    <a:spcBef>
                      <a:spcPts val="0"/>
                    </a:spcBef>
                    <a:spcAft>
                      <a:spcPts val="0"/>
                    </a:spcAft>
                  </a:pPr>
                  <a:r>
                    <a:rPr lang="en-US" sz="1800" b="1" dirty="0" smtClean="0">
                      <a:solidFill>
                        <a:srgbClr val="000000"/>
                      </a:solidFill>
                      <a:latin typeface="+mn-lt"/>
                      <a:ea typeface="+mn-ea"/>
                      <a:sym typeface="Calibri"/>
                    </a:rPr>
                    <a:t>Phase 3</a:t>
                  </a:r>
                  <a:endParaRPr lang="en-US" sz="1800" b="1" dirty="0">
                    <a:solidFill>
                      <a:srgbClr val="000000"/>
                    </a:solidFill>
                    <a:latin typeface="+mn-lt"/>
                    <a:ea typeface="+mn-ea"/>
                    <a:sym typeface="Calibri"/>
                  </a:endParaRPr>
                </a:p>
              </p:txBody>
            </p:sp>
          </p:grpSp>
          <p:grpSp>
            <p:nvGrpSpPr>
              <p:cNvPr id="10" name="Group 9"/>
              <p:cNvGrpSpPr/>
              <p:nvPr/>
            </p:nvGrpSpPr>
            <p:grpSpPr>
              <a:xfrm>
                <a:off x="183207" y="2341421"/>
                <a:ext cx="8729961" cy="4378684"/>
                <a:chOff x="183207" y="2341421"/>
                <a:chExt cx="8729961" cy="4378684"/>
              </a:xfrm>
            </p:grpSpPr>
            <p:grpSp>
              <p:nvGrpSpPr>
                <p:cNvPr id="11" name="Group 10"/>
                <p:cNvGrpSpPr/>
                <p:nvPr/>
              </p:nvGrpSpPr>
              <p:grpSpPr>
                <a:xfrm>
                  <a:off x="183207" y="2341421"/>
                  <a:ext cx="8729961" cy="3149758"/>
                  <a:chOff x="183207" y="2341421"/>
                  <a:chExt cx="8729961" cy="3149758"/>
                </a:xfrm>
              </p:grpSpPr>
              <p:grpSp>
                <p:nvGrpSpPr>
                  <p:cNvPr id="13" name="Group 12"/>
                  <p:cNvGrpSpPr/>
                  <p:nvPr/>
                </p:nvGrpSpPr>
                <p:grpSpPr>
                  <a:xfrm>
                    <a:off x="183207" y="2341421"/>
                    <a:ext cx="8729961" cy="3035054"/>
                    <a:chOff x="183207" y="2341421"/>
                    <a:chExt cx="8729961" cy="3035054"/>
                  </a:xfrm>
                </p:grpSpPr>
                <p:sp>
                  <p:nvSpPr>
                    <p:cNvPr id="15" name="L-Shape 14"/>
                    <p:cNvSpPr/>
                    <p:nvPr/>
                  </p:nvSpPr>
                  <p:spPr>
                    <a:xfrm rot="5400000">
                      <a:off x="504396" y="3621504"/>
                      <a:ext cx="967470" cy="1609848"/>
                    </a:xfrm>
                    <a:prstGeom prst="corner">
                      <a:avLst>
                        <a:gd name="adj1" fmla="val 16120"/>
                        <a:gd name="adj2" fmla="val 16110"/>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6" name="Freeform 15"/>
                    <p:cNvSpPr/>
                    <p:nvPr/>
                  </p:nvSpPr>
                  <p:spPr>
                    <a:xfrm>
                      <a:off x="342901" y="4102502"/>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8590" tIns="148590" rIns="148590" bIns="148590" numCol="1" spcCol="1270" anchor="t" anchorCtr="0">
                      <a:noAutofit/>
                    </a:bodyPr>
                    <a:lstStyle/>
                    <a:p>
                      <a:pPr defTabSz="1733550">
                        <a:lnSpc>
                          <a:spcPct val="90000"/>
                        </a:lnSpc>
                        <a:spcAft>
                          <a:spcPct val="35000"/>
                        </a:spcAft>
                      </a:pPr>
                      <a:endParaRPr lang="en-US" sz="3900"/>
                    </a:p>
                  </p:txBody>
                </p:sp>
                <p:sp>
                  <p:nvSpPr>
                    <p:cNvPr id="17" name="Triangle 16"/>
                    <p:cNvSpPr/>
                    <p:nvPr/>
                  </p:nvSpPr>
                  <p:spPr>
                    <a:xfrm>
                      <a:off x="1522059" y="3502985"/>
                      <a:ext cx="274222" cy="274222"/>
                    </a:xfrm>
                    <a:prstGeom prst="triangle">
                      <a:avLst>
                        <a:gd name="adj" fmla="val 100000"/>
                      </a:avLst>
                    </a:prstGeom>
                  </p:spPr>
                  <p:style>
                    <a:lnRef idx="1">
                      <a:schemeClr val="accent5">
                        <a:hueOff val="-30601"/>
                        <a:satOff val="2394"/>
                        <a:lumOff val="-6716"/>
                        <a:alphaOff val="0"/>
                      </a:schemeClr>
                    </a:lnRef>
                    <a:fillRef idx="3">
                      <a:schemeClr val="accent5">
                        <a:hueOff val="-30601"/>
                        <a:satOff val="2394"/>
                        <a:lumOff val="-6716"/>
                        <a:alphaOff val="0"/>
                      </a:schemeClr>
                    </a:fillRef>
                    <a:effectRef idx="2">
                      <a:schemeClr val="accent5">
                        <a:hueOff val="-30601"/>
                        <a:satOff val="2394"/>
                        <a:lumOff val="-6716"/>
                        <a:alphaOff val="0"/>
                      </a:schemeClr>
                    </a:effectRef>
                    <a:fontRef idx="minor">
                      <a:schemeClr val="lt1"/>
                    </a:fontRef>
                  </p:style>
                </p:sp>
                <p:sp>
                  <p:nvSpPr>
                    <p:cNvPr id="18" name="L-Shape 17"/>
                    <p:cNvSpPr/>
                    <p:nvPr/>
                  </p:nvSpPr>
                  <p:spPr>
                    <a:xfrm rot="5400000">
                      <a:off x="2283618" y="3181233"/>
                      <a:ext cx="967470" cy="1609848"/>
                    </a:xfrm>
                    <a:prstGeom prst="corner">
                      <a:avLst>
                        <a:gd name="adj1" fmla="val 16120"/>
                        <a:gd name="adj2" fmla="val 16110"/>
                      </a:avLst>
                    </a:prstGeom>
                  </p:spPr>
                  <p:style>
                    <a:lnRef idx="1">
                      <a:schemeClr val="accent5">
                        <a:hueOff val="-61201"/>
                        <a:satOff val="4787"/>
                        <a:lumOff val="-13431"/>
                        <a:alphaOff val="0"/>
                      </a:schemeClr>
                    </a:lnRef>
                    <a:fillRef idx="3">
                      <a:schemeClr val="accent5">
                        <a:hueOff val="-61201"/>
                        <a:satOff val="4787"/>
                        <a:lumOff val="-13431"/>
                        <a:alphaOff val="0"/>
                      </a:schemeClr>
                    </a:fillRef>
                    <a:effectRef idx="2">
                      <a:schemeClr val="accent5">
                        <a:hueOff val="-61201"/>
                        <a:satOff val="4787"/>
                        <a:lumOff val="-13431"/>
                        <a:alphaOff val="0"/>
                      </a:schemeClr>
                    </a:effectRef>
                    <a:fontRef idx="minor">
                      <a:schemeClr val="lt1"/>
                    </a:fontRef>
                  </p:style>
                </p:sp>
                <p:sp>
                  <p:nvSpPr>
                    <p:cNvPr id="19" name="Freeform 18"/>
                    <p:cNvSpPr/>
                    <p:nvPr/>
                  </p:nvSpPr>
                  <p:spPr>
                    <a:xfrm>
                      <a:off x="2122123" y="366223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4790" tIns="224790" rIns="224790" bIns="224790" numCol="1" spcCol="1270" anchor="t" anchorCtr="0">
                      <a:noAutofit/>
                    </a:bodyPr>
                    <a:lstStyle/>
                    <a:p>
                      <a:pPr defTabSz="2622550">
                        <a:lnSpc>
                          <a:spcPct val="90000"/>
                        </a:lnSpc>
                        <a:spcAft>
                          <a:spcPct val="35000"/>
                        </a:spcAft>
                      </a:pPr>
                      <a:endParaRPr lang="en-US" sz="5900"/>
                    </a:p>
                  </p:txBody>
                </p:sp>
                <p:sp>
                  <p:nvSpPr>
                    <p:cNvPr id="20" name="Triangle 19"/>
                    <p:cNvSpPr/>
                    <p:nvPr/>
                  </p:nvSpPr>
                  <p:spPr>
                    <a:xfrm>
                      <a:off x="3301281" y="3062715"/>
                      <a:ext cx="274222" cy="274222"/>
                    </a:xfrm>
                    <a:prstGeom prst="triangle">
                      <a:avLst>
                        <a:gd name="adj" fmla="val 100000"/>
                      </a:avLst>
                    </a:prstGeom>
                  </p:spPr>
                  <p:style>
                    <a:lnRef idx="1">
                      <a:schemeClr val="accent5">
                        <a:hueOff val="-91802"/>
                        <a:satOff val="7181"/>
                        <a:lumOff val="-20147"/>
                        <a:alphaOff val="0"/>
                      </a:schemeClr>
                    </a:lnRef>
                    <a:fillRef idx="3">
                      <a:schemeClr val="accent5">
                        <a:hueOff val="-91802"/>
                        <a:satOff val="7181"/>
                        <a:lumOff val="-20147"/>
                        <a:alphaOff val="0"/>
                      </a:schemeClr>
                    </a:fillRef>
                    <a:effectRef idx="2">
                      <a:schemeClr val="accent5">
                        <a:hueOff val="-91802"/>
                        <a:satOff val="7181"/>
                        <a:lumOff val="-20147"/>
                        <a:alphaOff val="0"/>
                      </a:schemeClr>
                    </a:effectRef>
                    <a:fontRef idx="minor">
                      <a:schemeClr val="lt1"/>
                    </a:fontRef>
                  </p:style>
                </p:sp>
                <p:sp>
                  <p:nvSpPr>
                    <p:cNvPr id="21" name="L-Shape 20"/>
                    <p:cNvSpPr/>
                    <p:nvPr/>
                  </p:nvSpPr>
                  <p:spPr>
                    <a:xfrm rot="5400000">
                      <a:off x="4062839" y="2740963"/>
                      <a:ext cx="967470" cy="1609848"/>
                    </a:xfrm>
                    <a:prstGeom prst="corner">
                      <a:avLst>
                        <a:gd name="adj1" fmla="val 16120"/>
                        <a:gd name="adj2" fmla="val 16110"/>
                      </a:avLst>
                    </a:prstGeom>
                  </p:spPr>
                  <p:style>
                    <a:lnRef idx="1">
                      <a:schemeClr val="accent5">
                        <a:hueOff val="-122403"/>
                        <a:satOff val="9574"/>
                        <a:lumOff val="-26863"/>
                        <a:alphaOff val="0"/>
                      </a:schemeClr>
                    </a:lnRef>
                    <a:fillRef idx="3">
                      <a:schemeClr val="accent5">
                        <a:hueOff val="-122403"/>
                        <a:satOff val="9574"/>
                        <a:lumOff val="-26863"/>
                        <a:alphaOff val="0"/>
                      </a:schemeClr>
                    </a:fillRef>
                    <a:effectRef idx="2">
                      <a:schemeClr val="accent5">
                        <a:hueOff val="-122403"/>
                        <a:satOff val="9574"/>
                        <a:lumOff val="-26863"/>
                        <a:alphaOff val="0"/>
                      </a:schemeClr>
                    </a:effectRef>
                    <a:fontRef idx="minor">
                      <a:schemeClr val="lt1"/>
                    </a:fontRef>
                  </p:style>
                </p:sp>
                <p:sp>
                  <p:nvSpPr>
                    <p:cNvPr id="22" name="Freeform 21"/>
                    <p:cNvSpPr/>
                    <p:nvPr/>
                  </p:nvSpPr>
                  <p:spPr>
                    <a:xfrm>
                      <a:off x="3901344" y="322196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4790" tIns="224790" rIns="224790" bIns="224790" numCol="1" spcCol="1270" anchor="t" anchorCtr="0">
                      <a:noAutofit/>
                    </a:bodyPr>
                    <a:lstStyle/>
                    <a:p>
                      <a:pPr defTabSz="2622550">
                        <a:lnSpc>
                          <a:spcPct val="90000"/>
                        </a:lnSpc>
                        <a:spcAft>
                          <a:spcPct val="35000"/>
                        </a:spcAft>
                      </a:pPr>
                      <a:endParaRPr lang="en-US" sz="5900"/>
                    </a:p>
                  </p:txBody>
                </p:sp>
                <p:sp>
                  <p:nvSpPr>
                    <p:cNvPr id="23" name="Triangle 22"/>
                    <p:cNvSpPr/>
                    <p:nvPr/>
                  </p:nvSpPr>
                  <p:spPr>
                    <a:xfrm>
                      <a:off x="5080502" y="2622444"/>
                      <a:ext cx="274222" cy="274222"/>
                    </a:xfrm>
                    <a:prstGeom prst="triangle">
                      <a:avLst>
                        <a:gd name="adj" fmla="val 100000"/>
                      </a:avLst>
                    </a:prstGeom>
                  </p:spPr>
                  <p:style>
                    <a:lnRef idx="1">
                      <a:schemeClr val="accent5">
                        <a:hueOff val="-153004"/>
                        <a:satOff val="11968"/>
                        <a:lumOff val="-33579"/>
                        <a:alphaOff val="0"/>
                      </a:schemeClr>
                    </a:lnRef>
                    <a:fillRef idx="3">
                      <a:schemeClr val="accent5">
                        <a:hueOff val="-153004"/>
                        <a:satOff val="11968"/>
                        <a:lumOff val="-33579"/>
                        <a:alphaOff val="0"/>
                      </a:schemeClr>
                    </a:fillRef>
                    <a:effectRef idx="2">
                      <a:schemeClr val="accent5">
                        <a:hueOff val="-153004"/>
                        <a:satOff val="11968"/>
                        <a:lumOff val="-33579"/>
                        <a:alphaOff val="0"/>
                      </a:schemeClr>
                    </a:effectRef>
                    <a:fontRef idx="minor">
                      <a:schemeClr val="lt1"/>
                    </a:fontRef>
                  </p:style>
                </p:sp>
                <p:sp>
                  <p:nvSpPr>
                    <p:cNvPr id="24" name="L-Shape 23"/>
                    <p:cNvSpPr/>
                    <p:nvPr/>
                  </p:nvSpPr>
                  <p:spPr>
                    <a:xfrm rot="5400000">
                      <a:off x="5842061" y="2300693"/>
                      <a:ext cx="967470" cy="1609848"/>
                    </a:xfrm>
                    <a:prstGeom prst="corner">
                      <a:avLst>
                        <a:gd name="adj1" fmla="val 16120"/>
                        <a:gd name="adj2" fmla="val 16110"/>
                      </a:avLst>
                    </a:prstGeom>
                  </p:spPr>
                  <p:style>
                    <a:lnRef idx="1">
                      <a:schemeClr val="accent5">
                        <a:hueOff val="-183604"/>
                        <a:satOff val="14362"/>
                        <a:lumOff val="-40294"/>
                        <a:alphaOff val="0"/>
                      </a:schemeClr>
                    </a:lnRef>
                    <a:fillRef idx="3">
                      <a:schemeClr val="accent5">
                        <a:hueOff val="-183604"/>
                        <a:satOff val="14362"/>
                        <a:lumOff val="-40294"/>
                        <a:alphaOff val="0"/>
                      </a:schemeClr>
                    </a:fillRef>
                    <a:effectRef idx="2">
                      <a:schemeClr val="accent5">
                        <a:hueOff val="-183604"/>
                        <a:satOff val="14362"/>
                        <a:lumOff val="-40294"/>
                        <a:alphaOff val="0"/>
                      </a:schemeClr>
                    </a:effectRef>
                    <a:fontRef idx="minor">
                      <a:schemeClr val="lt1"/>
                    </a:fontRef>
                  </p:style>
                </p:sp>
                <p:sp>
                  <p:nvSpPr>
                    <p:cNvPr id="25" name="Freeform 24"/>
                    <p:cNvSpPr/>
                    <p:nvPr/>
                  </p:nvSpPr>
                  <p:spPr>
                    <a:xfrm>
                      <a:off x="5680566" y="278169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8590" tIns="148590" rIns="148590" bIns="148590" numCol="1" spcCol="1270" anchor="t" anchorCtr="0">
                      <a:noAutofit/>
                    </a:bodyPr>
                    <a:lstStyle/>
                    <a:p>
                      <a:pPr defTabSz="1733550">
                        <a:lnSpc>
                          <a:spcPct val="90000"/>
                        </a:lnSpc>
                        <a:spcAft>
                          <a:spcPct val="35000"/>
                        </a:spcAft>
                      </a:pPr>
                      <a:endParaRPr lang="en-US" sz="3900"/>
                    </a:p>
                  </p:txBody>
                </p:sp>
                <p:sp>
                  <p:nvSpPr>
                    <p:cNvPr id="28" name="Freeform 27"/>
                    <p:cNvSpPr/>
                    <p:nvPr/>
                  </p:nvSpPr>
                  <p:spPr>
                    <a:xfrm>
                      <a:off x="7459788" y="2341421"/>
                      <a:ext cx="1453380" cy="1273973"/>
                    </a:xfrm>
                    <a:custGeom>
                      <a:avLst/>
                      <a:gdLst>
                        <a:gd name="connsiteX0" fmla="*/ 0 w 1453380"/>
                        <a:gd name="connsiteY0" fmla="*/ 0 h 1273973"/>
                        <a:gd name="connsiteX1" fmla="*/ 1453380 w 1453380"/>
                        <a:gd name="connsiteY1" fmla="*/ 0 h 1273973"/>
                        <a:gd name="connsiteX2" fmla="*/ 1453380 w 1453380"/>
                        <a:gd name="connsiteY2" fmla="*/ 1273973 h 1273973"/>
                        <a:gd name="connsiteX3" fmla="*/ 0 w 1453380"/>
                        <a:gd name="connsiteY3" fmla="*/ 1273973 h 1273973"/>
                        <a:gd name="connsiteX4" fmla="*/ 0 w 1453380"/>
                        <a:gd name="connsiteY4" fmla="*/ 0 h 127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380" h="1273973">
                          <a:moveTo>
                            <a:pt x="0" y="0"/>
                          </a:moveTo>
                          <a:lnTo>
                            <a:pt x="1453380" y="0"/>
                          </a:lnTo>
                          <a:lnTo>
                            <a:pt x="1453380" y="1273973"/>
                          </a:lnTo>
                          <a:lnTo>
                            <a:pt x="0" y="12739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8590" tIns="148590" rIns="148590" bIns="148590" numCol="1" spcCol="1270" anchor="t" anchorCtr="0">
                      <a:noAutofit/>
                    </a:bodyPr>
                    <a:lstStyle/>
                    <a:p>
                      <a:pPr defTabSz="1733550">
                        <a:lnSpc>
                          <a:spcPct val="90000"/>
                        </a:lnSpc>
                        <a:spcAft>
                          <a:spcPct val="35000"/>
                        </a:spcAft>
                      </a:pPr>
                      <a:endParaRPr lang="en-US" sz="3900"/>
                    </a:p>
                  </p:txBody>
                </p:sp>
              </p:grpSp>
              <p:sp>
                <p:nvSpPr>
                  <p:cNvPr id="14" name="Freeform 13"/>
                  <p:cNvSpPr/>
                  <p:nvPr/>
                </p:nvSpPr>
                <p:spPr>
                  <a:xfrm>
                    <a:off x="339674" y="3890945"/>
                    <a:ext cx="1675728" cy="1600234"/>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defTabSz="533400">
                      <a:lnSpc>
                        <a:spcPct val="90000"/>
                      </a:lnSpc>
                      <a:spcAft>
                        <a:spcPct val="35000"/>
                      </a:spcAft>
                    </a:pPr>
                    <a:endParaRPr lang="en-US" sz="1200" b="1" u="sng" dirty="0">
                      <a:solidFill>
                        <a:srgbClr val="000000"/>
                      </a:solidFill>
                      <a:ea typeface="Arial" charset="0"/>
                      <a:cs typeface="Arial" charset="0"/>
                    </a:endParaRPr>
                  </a:p>
                  <a:p>
                    <a:pPr marL="171450" lvl="1" indent="-171450" defTabSz="711200">
                      <a:lnSpc>
                        <a:spcPct val="90000"/>
                      </a:lnSpc>
                      <a:spcAft>
                        <a:spcPct val="15000"/>
                      </a:spcAft>
                      <a:buChar char="••"/>
                    </a:pPr>
                    <a:r>
                      <a:rPr lang="en-US" sz="1200" b="1" i="1" dirty="0"/>
                      <a:t>Access control </a:t>
                    </a:r>
                    <a:r>
                      <a:rPr lang="en-US" sz="1200" dirty="0"/>
                      <a:t>at the source/schema level only</a:t>
                    </a:r>
                  </a:p>
                  <a:p>
                    <a:pPr marL="171450" lvl="1" indent="-171450" defTabSz="711200">
                      <a:lnSpc>
                        <a:spcPct val="90000"/>
                      </a:lnSpc>
                      <a:spcAft>
                        <a:spcPct val="15000"/>
                      </a:spcAft>
                      <a:buChar char="••"/>
                    </a:pPr>
                    <a:r>
                      <a:rPr lang="en-US" sz="1200" b="1" i="1" dirty="0"/>
                      <a:t>Data access 1:1 mapped </a:t>
                    </a:r>
                    <a:r>
                      <a:rPr lang="en-US" sz="1200" i="1" dirty="0"/>
                      <a:t>between user and data source</a:t>
                    </a:r>
                  </a:p>
                  <a:p>
                    <a:pPr marL="171450" lvl="1" indent="-171450" defTabSz="711200">
                      <a:lnSpc>
                        <a:spcPct val="90000"/>
                      </a:lnSpc>
                      <a:spcAft>
                        <a:spcPct val="15000"/>
                      </a:spcAft>
                      <a:buChar char="••"/>
                    </a:pPr>
                    <a:r>
                      <a:rPr lang="en-US" sz="1200" b="1" i="1" dirty="0" err="1"/>
                      <a:t>OneTeam</a:t>
                    </a:r>
                    <a:r>
                      <a:rPr lang="en-US" sz="1200" b="1" i="1" dirty="0"/>
                      <a:t> </a:t>
                    </a:r>
                    <a:r>
                      <a:rPr lang="en-US" sz="1200" dirty="0"/>
                      <a:t>process to request access to a data source in the lake (inbound, outbound, and catalog). Data source in lake 1:1 mapped to drop zone</a:t>
                    </a:r>
                  </a:p>
                  <a:p>
                    <a:pPr marL="171450" lvl="1" indent="-171450" defTabSz="711200">
                      <a:lnSpc>
                        <a:spcPct val="90000"/>
                      </a:lnSpc>
                      <a:spcAft>
                        <a:spcPct val="15000"/>
                      </a:spcAft>
                      <a:buChar char="••"/>
                    </a:pPr>
                    <a:r>
                      <a:rPr lang="en-US" sz="1200" b="1" i="1" dirty="0"/>
                      <a:t>Manual </a:t>
                    </a:r>
                    <a:r>
                      <a:rPr lang="en-US" sz="1200" dirty="0"/>
                      <a:t>access process for exception processing </a:t>
                    </a:r>
                  </a:p>
                  <a:p>
                    <a:pPr marL="171450" lvl="1" indent="-171450" defTabSz="711200">
                      <a:lnSpc>
                        <a:spcPct val="90000"/>
                      </a:lnSpc>
                      <a:spcAft>
                        <a:spcPct val="15000"/>
                      </a:spcAft>
                      <a:buChar char="••"/>
                    </a:pPr>
                    <a:r>
                      <a:rPr lang="en-US" sz="1200" b="1" i="1" dirty="0"/>
                      <a:t>Manual </a:t>
                    </a:r>
                    <a:r>
                      <a:rPr lang="en-US" sz="1200" dirty="0"/>
                      <a:t>identification of sensitive attributes of ingested data</a:t>
                    </a:r>
                  </a:p>
                  <a:p>
                    <a:pPr marL="171450" lvl="1" indent="-171450" defTabSz="711200">
                      <a:lnSpc>
                        <a:spcPct val="90000"/>
                      </a:lnSpc>
                      <a:spcAft>
                        <a:spcPct val="15000"/>
                      </a:spcAft>
                      <a:buChar char="••"/>
                    </a:pPr>
                    <a:endParaRPr lang="en-US" sz="1200" dirty="0"/>
                  </a:p>
                </p:txBody>
              </p:sp>
            </p:grpSp>
            <p:sp>
              <p:nvSpPr>
                <p:cNvPr id="12" name="Freeform 11"/>
                <p:cNvSpPr/>
                <p:nvPr/>
              </p:nvSpPr>
              <p:spPr>
                <a:xfrm>
                  <a:off x="2100576" y="3730551"/>
                  <a:ext cx="1647526" cy="2989554"/>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a:t>Access control </a:t>
                  </a:r>
                  <a:r>
                    <a:rPr lang="en-US" sz="1200" dirty="0"/>
                    <a:t>at the table level</a:t>
                  </a:r>
                </a:p>
                <a:p>
                  <a:pPr marL="171450" lvl="1" indent="-171450" defTabSz="711200">
                    <a:lnSpc>
                      <a:spcPct val="90000"/>
                    </a:lnSpc>
                    <a:spcAft>
                      <a:spcPct val="15000"/>
                    </a:spcAft>
                    <a:buChar char="••"/>
                  </a:pPr>
                  <a:r>
                    <a:rPr lang="en-US" sz="1200" b="1" i="1" dirty="0"/>
                    <a:t>Data access role based </a:t>
                  </a:r>
                  <a:r>
                    <a:rPr lang="en-US" sz="1200" dirty="0"/>
                    <a:t>for outbound data in lake. Based on attributes of data in table</a:t>
                  </a:r>
                </a:p>
                <a:p>
                  <a:pPr marL="171450" lvl="1" indent="-171450" defTabSz="711200">
                    <a:lnSpc>
                      <a:spcPct val="90000"/>
                    </a:lnSpc>
                    <a:spcAft>
                      <a:spcPct val="15000"/>
                    </a:spcAft>
                    <a:buChar char="••"/>
                  </a:pPr>
                  <a:r>
                    <a:rPr lang="en-US" sz="1200" b="1" i="1" dirty="0" err="1"/>
                    <a:t>OneTEAM</a:t>
                  </a:r>
                  <a:r>
                    <a:rPr lang="en-US" sz="1200" b="1" i="1" dirty="0"/>
                    <a:t> </a:t>
                  </a:r>
                  <a:r>
                    <a:rPr lang="en-US" sz="1200" dirty="0"/>
                    <a:t>process for outbound switched to role based access</a:t>
                  </a:r>
                </a:p>
                <a:p>
                  <a:pPr marL="171450" lvl="1" indent="-171450" defTabSz="711200">
                    <a:lnSpc>
                      <a:spcPct val="90000"/>
                    </a:lnSpc>
                    <a:spcAft>
                      <a:spcPct val="15000"/>
                    </a:spcAft>
                    <a:buChar char="••"/>
                  </a:pPr>
                  <a:r>
                    <a:rPr lang="en-US" sz="1200" b="1" i="1" dirty="0"/>
                    <a:t>Automated </a:t>
                  </a:r>
                  <a:r>
                    <a:rPr lang="en-US" sz="1200" dirty="0"/>
                    <a:t>classification of ingested and hosted data to identify sensitive data</a:t>
                  </a:r>
                </a:p>
                <a:p>
                  <a:pPr marL="171450" lvl="1" indent="-171450" defTabSz="711200">
                    <a:lnSpc>
                      <a:spcPct val="90000"/>
                    </a:lnSpc>
                    <a:spcAft>
                      <a:spcPct val="15000"/>
                    </a:spcAft>
                    <a:buChar char="••"/>
                  </a:pPr>
                  <a:r>
                    <a:rPr lang="en-US" sz="1200" b="1" i="1" dirty="0"/>
                    <a:t>Initial derived data </a:t>
                  </a:r>
                  <a:r>
                    <a:rPr lang="en-US" sz="1200" dirty="0"/>
                    <a:t>controls in place</a:t>
                  </a:r>
                </a:p>
                <a:p>
                  <a:pPr marL="171450" lvl="1" indent="-171450" defTabSz="711200">
                    <a:lnSpc>
                      <a:spcPct val="90000"/>
                    </a:lnSpc>
                    <a:spcAft>
                      <a:spcPct val="15000"/>
                    </a:spcAft>
                    <a:buChar char="••"/>
                  </a:pPr>
                  <a:r>
                    <a:rPr lang="en-US" sz="1200" b="1" i="1" dirty="0"/>
                    <a:t>Initial monitoring in place</a:t>
                  </a:r>
                </a:p>
              </p:txBody>
            </p:sp>
          </p:grpSp>
        </p:grpSp>
        <p:grpSp>
          <p:nvGrpSpPr>
            <p:cNvPr id="5" name="Group 4"/>
            <p:cNvGrpSpPr/>
            <p:nvPr/>
          </p:nvGrpSpPr>
          <p:grpSpPr>
            <a:xfrm>
              <a:off x="3904734" y="2793869"/>
              <a:ext cx="3324221" cy="3604502"/>
              <a:chOff x="3904734" y="2793869"/>
              <a:chExt cx="3324221" cy="3604502"/>
            </a:xfrm>
          </p:grpSpPr>
          <p:sp>
            <p:nvSpPr>
              <p:cNvPr id="6" name="Freeform 5"/>
              <p:cNvSpPr/>
              <p:nvPr/>
            </p:nvSpPr>
            <p:spPr>
              <a:xfrm>
                <a:off x="5677340" y="2793869"/>
                <a:ext cx="1551615" cy="2402235"/>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a:t>Consent and access frameworks </a:t>
                </a:r>
                <a:r>
                  <a:rPr lang="en-US" sz="1200" dirty="0"/>
                  <a:t>applied to governance framework </a:t>
                </a:r>
              </a:p>
              <a:p>
                <a:pPr marL="171450" lvl="1" indent="-171450" defTabSz="711200">
                  <a:lnSpc>
                    <a:spcPct val="90000"/>
                  </a:lnSpc>
                  <a:spcAft>
                    <a:spcPct val="15000"/>
                  </a:spcAft>
                  <a:buChar char="••"/>
                </a:pPr>
                <a:r>
                  <a:rPr lang="en-US" sz="1200" b="1" i="1" dirty="0"/>
                  <a:t>Monitoring of data </a:t>
                </a:r>
                <a:r>
                  <a:rPr lang="en-US" sz="1200" dirty="0"/>
                  <a:t>in lake with respect to data access, data sensitivity and patterns</a:t>
                </a:r>
              </a:p>
              <a:p>
                <a:pPr marL="171450" lvl="1" indent="-171450" defTabSz="711200">
                  <a:lnSpc>
                    <a:spcPct val="90000"/>
                  </a:lnSpc>
                  <a:spcAft>
                    <a:spcPct val="15000"/>
                  </a:spcAft>
                  <a:buChar char="••"/>
                </a:pPr>
                <a:r>
                  <a:rPr lang="en-US" sz="1200" b="1" i="1" dirty="0" err="1"/>
                  <a:t>XaaS</a:t>
                </a:r>
                <a:r>
                  <a:rPr lang="en-US" sz="1200" b="1" i="1" dirty="0"/>
                  <a:t> access framework </a:t>
                </a:r>
                <a:r>
                  <a:rPr lang="en-US" sz="1200" dirty="0"/>
                  <a:t>established</a:t>
                </a:r>
              </a:p>
              <a:p>
                <a:pPr marL="171450" lvl="1" indent="-171450" defTabSz="711200">
                  <a:lnSpc>
                    <a:spcPct val="90000"/>
                  </a:lnSpc>
                  <a:spcAft>
                    <a:spcPct val="15000"/>
                  </a:spcAft>
                  <a:buChar char="••"/>
                </a:pPr>
                <a:r>
                  <a:rPr lang="en-US" sz="1200" b="1" i="1" dirty="0"/>
                  <a:t>Automation of manual process </a:t>
                </a:r>
                <a:r>
                  <a:rPr lang="en-US" sz="1200" dirty="0"/>
                  <a:t>steps with oversight</a:t>
                </a:r>
              </a:p>
            </p:txBody>
          </p:sp>
          <p:sp>
            <p:nvSpPr>
              <p:cNvPr id="7" name="Freeform 6"/>
              <p:cNvSpPr/>
              <p:nvPr/>
            </p:nvSpPr>
            <p:spPr>
              <a:xfrm>
                <a:off x="3904734" y="3255546"/>
                <a:ext cx="1603232" cy="3142825"/>
              </a:xfrm>
              <a:custGeom>
                <a:avLst/>
                <a:gdLst>
                  <a:gd name="connsiteX0" fmla="*/ 0 w 1825587"/>
                  <a:gd name="connsiteY0" fmla="*/ 0 h 1600234"/>
                  <a:gd name="connsiteX1" fmla="*/ 1825587 w 1825587"/>
                  <a:gd name="connsiteY1" fmla="*/ 0 h 1600234"/>
                  <a:gd name="connsiteX2" fmla="*/ 1825587 w 1825587"/>
                  <a:gd name="connsiteY2" fmla="*/ 1600234 h 1600234"/>
                  <a:gd name="connsiteX3" fmla="*/ 0 w 1825587"/>
                  <a:gd name="connsiteY3" fmla="*/ 1600234 h 1600234"/>
                  <a:gd name="connsiteX4" fmla="*/ 0 w 1825587"/>
                  <a:gd name="connsiteY4" fmla="*/ 0 h 160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87" h="1600234">
                    <a:moveTo>
                      <a:pt x="0" y="0"/>
                    </a:moveTo>
                    <a:lnTo>
                      <a:pt x="1825587" y="0"/>
                    </a:lnTo>
                    <a:lnTo>
                      <a:pt x="1825587" y="1600234"/>
                    </a:lnTo>
                    <a:lnTo>
                      <a:pt x="0" y="1600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171450" lvl="1" indent="-171450" defTabSz="711200">
                  <a:lnSpc>
                    <a:spcPct val="90000"/>
                  </a:lnSpc>
                  <a:spcAft>
                    <a:spcPct val="15000"/>
                  </a:spcAft>
                  <a:buChar char="••"/>
                </a:pPr>
                <a:r>
                  <a:rPr lang="en-US" sz="1200" b="1" i="1" dirty="0"/>
                  <a:t>Access control </a:t>
                </a:r>
                <a:r>
                  <a:rPr lang="en-US" sz="1200" dirty="0"/>
                  <a:t>at the column level</a:t>
                </a:r>
              </a:p>
              <a:p>
                <a:pPr marL="171450" lvl="1" indent="-171450" defTabSz="711200">
                  <a:lnSpc>
                    <a:spcPct val="90000"/>
                  </a:lnSpc>
                  <a:spcAft>
                    <a:spcPct val="15000"/>
                  </a:spcAft>
                  <a:buChar char="••"/>
                </a:pPr>
                <a:r>
                  <a:rPr lang="en-US" sz="1200" b="1" i="1" dirty="0"/>
                  <a:t>Data access purpose based </a:t>
                </a:r>
                <a:r>
                  <a:rPr lang="en-US" sz="1200" dirty="0"/>
                  <a:t>for outbound data in lake. Based on attributes of data in a column and the users purpose for the data</a:t>
                </a:r>
              </a:p>
              <a:p>
                <a:pPr marL="171450" lvl="1" indent="-171450" defTabSz="711200">
                  <a:lnSpc>
                    <a:spcPct val="90000"/>
                  </a:lnSpc>
                  <a:spcAft>
                    <a:spcPct val="15000"/>
                  </a:spcAft>
                  <a:buChar char="••"/>
                </a:pPr>
                <a:r>
                  <a:rPr lang="en-US" sz="1200" b="1" i="1" dirty="0" err="1"/>
                  <a:t>OneTEAM</a:t>
                </a:r>
                <a:r>
                  <a:rPr lang="en-US" sz="1200" b="1" i="1" dirty="0"/>
                  <a:t> </a:t>
                </a:r>
                <a:r>
                  <a:rPr lang="en-US" sz="1200" dirty="0"/>
                  <a:t>process for outbound switched to user purpose based access. May require new tool</a:t>
                </a:r>
              </a:p>
              <a:p>
                <a:pPr marL="171450" lvl="1" indent="-171450" defTabSz="711200">
                  <a:lnSpc>
                    <a:spcPct val="90000"/>
                  </a:lnSpc>
                  <a:spcAft>
                    <a:spcPct val="15000"/>
                  </a:spcAft>
                  <a:buChar char="••"/>
                </a:pPr>
                <a:r>
                  <a:rPr lang="en-US" sz="1200" b="1" i="1" dirty="0"/>
                  <a:t>Groupings of data </a:t>
                </a:r>
                <a:r>
                  <a:rPr lang="en-US" sz="1200" dirty="0"/>
                  <a:t>including source tables, data spheres, views, and joins of data</a:t>
                </a:r>
              </a:p>
              <a:p>
                <a:pPr marL="171450" lvl="1" indent="-171450" defTabSz="711200">
                  <a:lnSpc>
                    <a:spcPct val="90000"/>
                  </a:lnSpc>
                  <a:spcAft>
                    <a:spcPct val="15000"/>
                  </a:spcAft>
                  <a:buFontTx/>
                  <a:buChar char="••"/>
                </a:pPr>
                <a:endParaRPr lang="en-US" sz="1200" dirty="0" smtClean="0"/>
              </a:p>
              <a:p>
                <a:pPr marL="171450" lvl="1" indent="-171450" defTabSz="711200">
                  <a:lnSpc>
                    <a:spcPct val="90000"/>
                  </a:lnSpc>
                  <a:spcAft>
                    <a:spcPct val="15000"/>
                  </a:spcAft>
                  <a:buChar char="••"/>
                </a:pPr>
                <a:endParaRPr lang="en-US" sz="1200" dirty="0"/>
              </a:p>
            </p:txBody>
          </p:sp>
        </p:grpSp>
      </p:grpSp>
    </p:spTree>
    <p:extLst>
      <p:ext uri="{BB962C8B-B14F-4D97-AF65-F5344CB8AC3E}">
        <p14:creationId xmlns:p14="http://schemas.microsoft.com/office/powerpoint/2010/main" val="163864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0.5 Access Control (Phase 0)</a:t>
            </a:r>
            <a:endParaRPr lang="en-US" dirty="0"/>
          </a:p>
        </p:txBody>
      </p:sp>
      <p:sp>
        <p:nvSpPr>
          <p:cNvPr id="3" name="Text Placeholder 2"/>
          <p:cNvSpPr>
            <a:spLocks noGrp="1"/>
          </p:cNvSpPr>
          <p:nvPr>
            <p:ph type="body" idx="1"/>
          </p:nvPr>
        </p:nvSpPr>
        <p:spPr/>
        <p:txBody>
          <a:bodyPr/>
          <a:lstStyle/>
          <a:p>
            <a:r>
              <a:rPr lang="en-US" dirty="0" smtClean="0"/>
              <a:t>Access Controls and Policies</a:t>
            </a:r>
            <a:endParaRPr lang="en-US" dirty="0"/>
          </a:p>
        </p:txBody>
      </p:sp>
    </p:spTree>
    <p:extLst>
      <p:ext uri="{BB962C8B-B14F-4D97-AF65-F5344CB8AC3E}">
        <p14:creationId xmlns:p14="http://schemas.microsoft.com/office/powerpoint/2010/main" val="15340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0.5 Access Governance Policy</a:t>
            </a:r>
            <a:endParaRPr lang="en-US" dirty="0"/>
          </a:p>
        </p:txBody>
      </p:sp>
      <p:sp>
        <p:nvSpPr>
          <p:cNvPr id="3" name="Content Placeholder 2"/>
          <p:cNvSpPr>
            <a:spLocks noGrp="1"/>
          </p:cNvSpPr>
          <p:nvPr>
            <p:ph idx="1"/>
          </p:nvPr>
        </p:nvSpPr>
        <p:spPr>
          <a:xfrm>
            <a:off x="838200" y="1422399"/>
            <a:ext cx="10515600" cy="5216939"/>
          </a:xfrm>
        </p:spPr>
        <p:txBody>
          <a:bodyPr>
            <a:normAutofit fontScale="47500" lnSpcReduction="20000"/>
          </a:bodyPr>
          <a:lstStyle/>
          <a:p>
            <a:r>
              <a:rPr lang="en-US" dirty="0" smtClean="0"/>
              <a:t>GPA assessment must be completed on data sources that are to be accessed in the data lake</a:t>
            </a:r>
          </a:p>
          <a:p>
            <a:pPr lvl="1"/>
            <a:r>
              <a:rPr lang="en-US" dirty="0" smtClean="0"/>
              <a:t>Data tagged if containing sensitive data</a:t>
            </a:r>
          </a:p>
          <a:p>
            <a:r>
              <a:rPr lang="en-US" dirty="0" smtClean="0"/>
              <a:t>Users must be authorized before accessing data</a:t>
            </a:r>
          </a:p>
          <a:p>
            <a:pPr lvl="1"/>
            <a:r>
              <a:rPr lang="en-US" dirty="0" smtClean="0"/>
              <a:t>Users must request access to each individual source outside of the </a:t>
            </a:r>
            <a:r>
              <a:rPr lang="en-US" dirty="0" err="1" smtClean="0"/>
              <a:t>CoEDL</a:t>
            </a:r>
            <a:endParaRPr lang="en-US" dirty="0" smtClean="0"/>
          </a:p>
          <a:p>
            <a:pPr lvl="1"/>
            <a:r>
              <a:rPr lang="en-US" dirty="0"/>
              <a:t>Business justification for consumer to original source cannot state they need access to the </a:t>
            </a:r>
            <a:r>
              <a:rPr lang="en-US" dirty="0" err="1" smtClean="0"/>
              <a:t>CoEDL</a:t>
            </a:r>
            <a:endParaRPr lang="en-US" dirty="0" smtClean="0"/>
          </a:p>
          <a:p>
            <a:pPr lvl="1"/>
            <a:r>
              <a:rPr lang="en-US" dirty="0" smtClean="0"/>
              <a:t>Users cannot access sensitive data unless they have the credentials mentioned in previous bullet</a:t>
            </a:r>
          </a:p>
          <a:p>
            <a:pPr lvl="1"/>
            <a:r>
              <a:rPr lang="en-US" dirty="0" smtClean="0"/>
              <a:t>First line managers must approve user access to </a:t>
            </a:r>
            <a:r>
              <a:rPr lang="en-US" dirty="0" err="1" smtClean="0"/>
              <a:t>CoEDL</a:t>
            </a:r>
            <a:endParaRPr lang="en-US" dirty="0" smtClean="0"/>
          </a:p>
          <a:p>
            <a:pPr lvl="1"/>
            <a:r>
              <a:rPr lang="en-US" dirty="0" smtClean="0"/>
              <a:t>CDO approve user access to </a:t>
            </a:r>
            <a:r>
              <a:rPr lang="en-US" dirty="0" err="1" smtClean="0"/>
              <a:t>CoEDL</a:t>
            </a:r>
            <a:endParaRPr lang="en-US" dirty="0" smtClean="0"/>
          </a:p>
          <a:p>
            <a:pPr lvl="1"/>
            <a:r>
              <a:rPr lang="en-US" dirty="0" smtClean="0"/>
              <a:t>Separation of Duties statement must exist for approvers</a:t>
            </a:r>
          </a:p>
          <a:p>
            <a:pPr lvl="1"/>
            <a:r>
              <a:rPr lang="en-US" dirty="0" smtClean="0"/>
              <a:t>User must be part of a BlueGroup associated with a block of data. </a:t>
            </a:r>
          </a:p>
          <a:p>
            <a:r>
              <a:rPr lang="en-US" dirty="0" smtClean="0"/>
              <a:t>No access allowed to restricted data during blackout dates for any user</a:t>
            </a:r>
          </a:p>
          <a:p>
            <a:r>
              <a:rPr lang="en-US" dirty="0" smtClean="0"/>
              <a:t>Control systems must be used for DB access</a:t>
            </a:r>
          </a:p>
          <a:p>
            <a:pPr lvl="1"/>
            <a:r>
              <a:rPr lang="en-US" dirty="0" smtClean="0"/>
              <a:t>SAML provides user authentication</a:t>
            </a:r>
          </a:p>
          <a:p>
            <a:pPr lvl="1"/>
            <a:r>
              <a:rPr lang="en-US" dirty="0" err="1" smtClean="0"/>
              <a:t>BlueGroup</a:t>
            </a:r>
            <a:r>
              <a:rPr lang="en-US" dirty="0" smtClean="0"/>
              <a:t> form the basis of authorization policy in the data lake</a:t>
            </a:r>
          </a:p>
          <a:p>
            <a:pPr lvl="1"/>
            <a:r>
              <a:rPr lang="en-US" dirty="0" err="1" smtClean="0"/>
              <a:t>Bluepages</a:t>
            </a:r>
            <a:r>
              <a:rPr lang="en-US" dirty="0" smtClean="0"/>
              <a:t> provide user authorization to </a:t>
            </a:r>
            <a:r>
              <a:rPr lang="en-US" dirty="0" err="1" smtClean="0"/>
              <a:t>BigSQL</a:t>
            </a:r>
            <a:r>
              <a:rPr lang="en-US" dirty="0" smtClean="0"/>
              <a:t> and HDFS. </a:t>
            </a:r>
            <a:endParaRPr lang="en-US" dirty="0"/>
          </a:p>
          <a:p>
            <a:pPr lvl="1"/>
            <a:r>
              <a:rPr lang="en-US" dirty="0" smtClean="0"/>
              <a:t>DB policy driven by LDAP for user access</a:t>
            </a:r>
          </a:p>
          <a:p>
            <a:pPr lvl="1"/>
            <a:r>
              <a:rPr lang="en-US" dirty="0" smtClean="0"/>
              <a:t>Geography and divisional access integrity can be maintained via dedicated schemas or by means of views.</a:t>
            </a:r>
          </a:p>
          <a:p>
            <a:r>
              <a:rPr lang="en-US" dirty="0" smtClean="0"/>
              <a:t>Audit controls must be in place</a:t>
            </a:r>
          </a:p>
          <a:p>
            <a:pPr lvl="1"/>
            <a:r>
              <a:rPr lang="en-US" dirty="0" smtClean="0"/>
              <a:t>OneTEAM logs for requests and approvals</a:t>
            </a:r>
          </a:p>
          <a:p>
            <a:pPr lvl="1"/>
            <a:r>
              <a:rPr lang="en-US" dirty="0" smtClean="0"/>
              <a:t>Notifications of request activities sent to a dedicated channel for monitoring and audit</a:t>
            </a:r>
          </a:p>
          <a:p>
            <a:pPr lvl="1"/>
            <a:r>
              <a:rPr lang="en-US" dirty="0" smtClean="0"/>
              <a:t>CEDP logs maintained for access</a:t>
            </a:r>
            <a:endParaRPr lang="en-US" dirty="0"/>
          </a:p>
          <a:p>
            <a:r>
              <a:rPr lang="en-US" dirty="0" smtClean="0"/>
              <a:t>Data must be encrypted in flight</a:t>
            </a:r>
          </a:p>
          <a:p>
            <a:r>
              <a:rPr lang="en-US" dirty="0" smtClean="0"/>
              <a:t>Data producers govern the access to their data in the lake</a:t>
            </a:r>
          </a:p>
          <a:p>
            <a:pPr lvl="1"/>
            <a:r>
              <a:rPr lang="en-US" dirty="0" smtClean="0"/>
              <a:t>Revalidation and revocation of access to data managed by original source producers</a:t>
            </a:r>
          </a:p>
        </p:txBody>
      </p:sp>
    </p:spTree>
    <p:extLst>
      <p:ext uri="{BB962C8B-B14F-4D97-AF65-F5344CB8AC3E}">
        <p14:creationId xmlns:p14="http://schemas.microsoft.com/office/powerpoint/2010/main" val="122377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0.5 Additional Statements</a:t>
            </a:r>
            <a:endParaRPr lang="en-US" dirty="0"/>
          </a:p>
        </p:txBody>
      </p:sp>
      <p:sp>
        <p:nvSpPr>
          <p:cNvPr id="3" name="Content Placeholder 2"/>
          <p:cNvSpPr>
            <a:spLocks noGrp="1"/>
          </p:cNvSpPr>
          <p:nvPr>
            <p:ph idx="1"/>
          </p:nvPr>
        </p:nvSpPr>
        <p:spPr/>
        <p:txBody>
          <a:bodyPr>
            <a:normAutofit fontScale="70000" lnSpcReduction="20000"/>
          </a:bodyPr>
          <a:lstStyle/>
          <a:p>
            <a:pPr marL="228600" lvl="1">
              <a:spcBef>
                <a:spcPts val="1000"/>
              </a:spcBef>
            </a:pPr>
            <a:r>
              <a:rPr lang="en-US" sz="2900" dirty="0" smtClean="0"/>
              <a:t>The GCDO Information Governance organization governs the CEDP infrastructure and [provide the means for data asset owners to regulate access to their respective data sets</a:t>
            </a:r>
          </a:p>
          <a:p>
            <a:pPr marL="228600" lvl="1">
              <a:spcBef>
                <a:spcPts val="1000"/>
              </a:spcBef>
            </a:pPr>
            <a:r>
              <a:rPr lang="en-US" sz="2900" dirty="0" smtClean="0"/>
              <a:t>This documents supports 0.5 with a minimal set of access requirements. Assumes:</a:t>
            </a:r>
          </a:p>
          <a:p>
            <a:pPr marL="685800" lvl="2">
              <a:spcBef>
                <a:spcPts val="1000"/>
              </a:spcBef>
            </a:pPr>
            <a:r>
              <a:rPr lang="en-US" sz="2500" dirty="0" smtClean="0"/>
              <a:t>Restricted and small set of users accessing the system inbound and outbound</a:t>
            </a:r>
          </a:p>
          <a:p>
            <a:pPr marL="685800" lvl="2">
              <a:spcBef>
                <a:spcPts val="1000"/>
              </a:spcBef>
            </a:pPr>
            <a:r>
              <a:rPr lang="en-US" sz="2500" dirty="0" smtClean="0"/>
              <a:t>Access is not granted all data in the data lake. Data must be approved for each source in the lake by the source.</a:t>
            </a:r>
            <a:r>
              <a:rPr lang="en-US" sz="2500" baseline="30000" dirty="0" smtClean="0"/>
              <a:t>1</a:t>
            </a:r>
          </a:p>
          <a:p>
            <a:pPr marL="685800" lvl="2">
              <a:spcBef>
                <a:spcPts val="1000"/>
              </a:spcBef>
            </a:pPr>
            <a:r>
              <a:rPr lang="en-US" sz="2500" dirty="0" smtClean="0"/>
              <a:t>If access is granted for a user to a data source within the lake, then that user gets access to ALL the data in that source</a:t>
            </a:r>
          </a:p>
          <a:p>
            <a:pPr marL="228600" lvl="1">
              <a:spcBef>
                <a:spcPts val="1000"/>
              </a:spcBef>
            </a:pPr>
            <a:r>
              <a:rPr lang="en-US" sz="2900" dirty="0" smtClean="0"/>
              <a:t>OneTEAM is the authoritative source for users and source access </a:t>
            </a:r>
          </a:p>
          <a:p>
            <a:r>
              <a:rPr lang="en-US" dirty="0" smtClean="0"/>
              <a:t>1:1 map between inbound and outbound data sources at schema level</a:t>
            </a:r>
          </a:p>
          <a:p>
            <a:pPr lvl="1"/>
            <a:r>
              <a:rPr lang="en-US" dirty="0" smtClean="0"/>
              <a:t>1 BlueGroup for each (inbound and outbound)</a:t>
            </a:r>
          </a:p>
          <a:p>
            <a:pPr lvl="1"/>
            <a:r>
              <a:rPr lang="en-US" dirty="0" smtClean="0"/>
              <a:t>CEDP--- </a:t>
            </a:r>
            <a:r>
              <a:rPr lang="en-US" dirty="0" err="1" smtClean="0"/>
              <a:t>BlueGroup</a:t>
            </a:r>
            <a:r>
              <a:rPr lang="en-US" dirty="0" smtClean="0"/>
              <a:t> gives access to data lake only</a:t>
            </a:r>
          </a:p>
          <a:p>
            <a:pPr lvl="1"/>
            <a:r>
              <a:rPr lang="en-US" dirty="0" smtClean="0"/>
              <a:t>An internal LDAP defines authorization for data within the lake. This is synchronized with source </a:t>
            </a:r>
            <a:r>
              <a:rPr lang="en-US" dirty="0" err="1" smtClean="0"/>
              <a:t>BlueGroups</a:t>
            </a:r>
            <a:endParaRPr lang="en-US" dirty="0" smtClean="0"/>
          </a:p>
          <a:p>
            <a:r>
              <a:rPr lang="en-US" dirty="0" smtClean="0"/>
              <a:t>Architecture and process review to be completed on entire system before release to assess adherence to policies</a:t>
            </a:r>
          </a:p>
        </p:txBody>
      </p:sp>
      <p:sp>
        <p:nvSpPr>
          <p:cNvPr id="4" name="Rectangle 3"/>
          <p:cNvSpPr/>
          <p:nvPr/>
        </p:nvSpPr>
        <p:spPr>
          <a:xfrm>
            <a:off x="6096000" y="6481763"/>
            <a:ext cx="5273238" cy="276999"/>
          </a:xfrm>
          <a:prstGeom prst="rect">
            <a:avLst/>
          </a:prstGeom>
        </p:spPr>
        <p:txBody>
          <a:bodyPr wrap="none">
            <a:spAutoFit/>
          </a:bodyPr>
          <a:lstStyle/>
          <a:p>
            <a:r>
              <a:rPr lang="en-US" sz="1200" dirty="0"/>
              <a:t>Notes: 1 </a:t>
            </a:r>
            <a:r>
              <a:rPr lang="mr-IN" sz="1200" dirty="0"/>
              <a:t>–</a:t>
            </a:r>
            <a:r>
              <a:rPr lang="en-US" sz="1200" dirty="0"/>
              <a:t> </a:t>
            </a:r>
            <a:r>
              <a:rPr lang="en-US" sz="1200" dirty="0" smtClean="0"/>
              <a:t>Exception: co-creators and dev have access to all the data in the </a:t>
            </a:r>
            <a:r>
              <a:rPr lang="en-US" sz="1200" dirty="0" err="1" smtClean="0"/>
              <a:t>CoEDL</a:t>
            </a:r>
            <a:endParaRPr lang="en-US" sz="1200" dirty="0"/>
          </a:p>
        </p:txBody>
      </p:sp>
    </p:spTree>
    <p:extLst>
      <p:ext uri="{BB962C8B-B14F-4D97-AF65-F5344CB8AC3E}">
        <p14:creationId xmlns:p14="http://schemas.microsoft.com/office/powerpoint/2010/main" val="72537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5"/>
            <a:ext cx="10515600" cy="1325563"/>
          </a:xfrm>
        </p:spPr>
        <p:txBody>
          <a:bodyPr/>
          <a:lstStyle/>
          <a:p>
            <a:r>
              <a:rPr lang="en-US" dirty="0" smtClean="0"/>
              <a:t>Drop Zone (Inbound) Data Access Process</a:t>
            </a:r>
            <a:endParaRPr lang="en-US" dirty="0"/>
          </a:p>
        </p:txBody>
      </p:sp>
      <p:sp>
        <p:nvSpPr>
          <p:cNvPr id="4" name="Can 3"/>
          <p:cNvSpPr/>
          <p:nvPr/>
        </p:nvSpPr>
        <p:spPr>
          <a:xfrm>
            <a:off x="4072467" y="3467100"/>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676900" y="3479800"/>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9"/>
          <p:cNvSpPr>
            <a:spLocks noChangeArrowheads="1"/>
          </p:cNvSpPr>
          <p:nvPr/>
        </p:nvSpPr>
        <p:spPr bwMode="auto">
          <a:xfrm>
            <a:off x="2133481" y="3979570"/>
            <a:ext cx="1792127"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Integration</a:t>
            </a:r>
          </a:p>
        </p:txBody>
      </p:sp>
      <p:sp>
        <p:nvSpPr>
          <p:cNvPr id="11" name="AutoShape 10"/>
          <p:cNvSpPr>
            <a:spLocks noChangeArrowheads="1"/>
          </p:cNvSpPr>
          <p:nvPr/>
        </p:nvSpPr>
        <p:spPr bwMode="auto">
          <a:xfrm>
            <a:off x="2143533" y="2949072"/>
            <a:ext cx="1789234" cy="469900"/>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Arial" charset="0"/>
                <a:ea typeface="SimSun" pitchFamily="2" charset="-122"/>
              </a:rPr>
              <a:t>Data</a:t>
            </a:r>
            <a:r>
              <a:rPr kumimoji="0" lang="en-US" sz="1600" b="1" i="0" u="none" strike="noStrike" kern="0" cap="none" spc="0" normalizeH="0" baseline="0" noProof="0" dirty="0" smtClean="0">
                <a:ln>
                  <a:noFill/>
                </a:ln>
                <a:solidFill>
                  <a:srgbClr val="FFFFFF"/>
                </a:solidFill>
                <a:effectLst/>
                <a:uLnTx/>
                <a:uFillTx/>
                <a:latin typeface="Arial" charset="0"/>
              </a:rPr>
              <a:t> Acquisition</a:t>
            </a:r>
          </a:p>
        </p:txBody>
      </p:sp>
      <p:sp>
        <p:nvSpPr>
          <p:cNvPr id="12" name="AutoShape 13"/>
          <p:cNvSpPr>
            <a:spLocks noChangeArrowheads="1"/>
          </p:cNvSpPr>
          <p:nvPr/>
        </p:nvSpPr>
        <p:spPr bwMode="auto">
          <a:xfrm>
            <a:off x="2143533" y="4530885"/>
            <a:ext cx="1789234" cy="471488"/>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Storage</a:t>
            </a:r>
          </a:p>
        </p:txBody>
      </p:sp>
      <p:sp>
        <p:nvSpPr>
          <p:cNvPr id="13" name="AutoShape 9"/>
          <p:cNvSpPr>
            <a:spLocks noChangeArrowheads="1"/>
          </p:cNvSpPr>
          <p:nvPr/>
        </p:nvSpPr>
        <p:spPr bwMode="auto">
          <a:xfrm>
            <a:off x="2143533" y="3464102"/>
            <a:ext cx="1789234"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Ingestion</a:t>
            </a:r>
          </a:p>
        </p:txBody>
      </p:sp>
      <p:sp>
        <p:nvSpPr>
          <p:cNvPr id="14" name="Can 13"/>
          <p:cNvSpPr/>
          <p:nvPr/>
        </p:nvSpPr>
        <p:spPr>
          <a:xfrm>
            <a:off x="4072467" y="4545173"/>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5676900" y="4557873"/>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11010" y="4962866"/>
            <a:ext cx="1792115"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Outbound</a:t>
            </a:r>
            <a:endParaRPr lang="en-US" b="1" dirty="0">
              <a:solidFill>
                <a:schemeClr val="tx1"/>
              </a:solidFill>
            </a:endParaRPr>
          </a:p>
        </p:txBody>
      </p:sp>
      <p:sp>
        <p:nvSpPr>
          <p:cNvPr id="19" name="Rounded Rectangle 18"/>
          <p:cNvSpPr/>
          <p:nvPr/>
        </p:nvSpPr>
        <p:spPr>
          <a:xfrm>
            <a:off x="4017433" y="2949073"/>
            <a:ext cx="1481667" cy="1072938"/>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366000" y="2640120"/>
            <a:ext cx="4927600" cy="830997"/>
          </a:xfrm>
          <a:prstGeom prst="rect">
            <a:avLst/>
          </a:prstGeom>
          <a:noFill/>
        </p:spPr>
        <p:txBody>
          <a:bodyPr wrap="square" rtlCol="0">
            <a:spAutoFit/>
          </a:bodyPr>
          <a:lstStyle/>
          <a:p>
            <a:pPr marL="285750" indent="-285750">
              <a:buFont typeface="Arial" charset="0"/>
              <a:buChar char="•"/>
            </a:pPr>
            <a:r>
              <a:rPr lang="en-US" sz="1600" dirty="0" smtClean="0">
                <a:solidFill>
                  <a:schemeClr val="tx1">
                    <a:lumMod val="75000"/>
                    <a:lumOff val="25000"/>
                  </a:schemeClr>
                </a:solidFill>
              </a:rPr>
              <a:t>Source identified</a:t>
            </a:r>
            <a:r>
              <a:rPr lang="en-US" sz="1600" baseline="30000" dirty="0" smtClean="0">
                <a:solidFill>
                  <a:schemeClr val="tx1">
                    <a:lumMod val="75000"/>
                    <a:lumOff val="25000"/>
                  </a:schemeClr>
                </a:solidFill>
              </a:rPr>
              <a:t>1</a:t>
            </a:r>
          </a:p>
          <a:p>
            <a:pPr marL="285750" indent="-285750">
              <a:buFont typeface="Arial" charset="0"/>
              <a:buChar char="•"/>
            </a:pPr>
            <a:r>
              <a:rPr lang="en-US" sz="1600" dirty="0" err="1" smtClean="0">
                <a:solidFill>
                  <a:schemeClr val="tx1">
                    <a:lumMod val="75000"/>
                    <a:lumOff val="25000"/>
                  </a:schemeClr>
                </a:solidFill>
              </a:rPr>
              <a:t>BlueGroups</a:t>
            </a:r>
            <a:r>
              <a:rPr lang="en-US" sz="1600" dirty="0" smtClean="0">
                <a:solidFill>
                  <a:schemeClr val="tx1">
                    <a:lumMod val="75000"/>
                    <a:lumOff val="25000"/>
                  </a:schemeClr>
                </a:solidFill>
              </a:rPr>
              <a:t> provided by the … created</a:t>
            </a:r>
            <a:r>
              <a:rPr lang="en-US" sz="1600" baseline="30000" dirty="0" smtClean="0">
                <a:solidFill>
                  <a:schemeClr val="tx1">
                    <a:lumMod val="75000"/>
                    <a:lumOff val="25000"/>
                  </a:schemeClr>
                </a:solidFill>
              </a:rPr>
              <a:t>2</a:t>
            </a:r>
          </a:p>
          <a:p>
            <a:pPr marL="285750" indent="-285750">
              <a:buFont typeface="Arial" charset="0"/>
              <a:buChar char="•"/>
            </a:pPr>
            <a:r>
              <a:rPr lang="en-US" sz="1600" dirty="0" smtClean="0">
                <a:solidFill>
                  <a:schemeClr val="tx1">
                    <a:lumMod val="75000"/>
                    <a:lumOff val="25000"/>
                  </a:schemeClr>
                </a:solidFill>
              </a:rPr>
              <a:t>Producers identified</a:t>
            </a:r>
            <a:r>
              <a:rPr lang="en-US" sz="1600" baseline="30000" dirty="0" smtClean="0">
                <a:solidFill>
                  <a:schemeClr val="tx1">
                    <a:lumMod val="75000"/>
                    <a:lumOff val="25000"/>
                  </a:schemeClr>
                </a:solidFill>
              </a:rPr>
              <a:t>4</a:t>
            </a:r>
            <a:r>
              <a:rPr lang="en-US" sz="1600" dirty="0" smtClean="0">
                <a:solidFill>
                  <a:schemeClr val="tx1">
                    <a:lumMod val="75000"/>
                    <a:lumOff val="25000"/>
                  </a:schemeClr>
                </a:solidFill>
              </a:rPr>
              <a:t> and associated with BlueGroup</a:t>
            </a:r>
          </a:p>
        </p:txBody>
      </p:sp>
      <p:cxnSp>
        <p:nvCxnSpPr>
          <p:cNvPr id="23" name="Straight Connector 22"/>
          <p:cNvCxnSpPr/>
          <p:nvPr/>
        </p:nvCxnSpPr>
        <p:spPr>
          <a:xfrm>
            <a:off x="939800" y="3412522"/>
            <a:ext cx="11027834" cy="828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Down Arrow 23"/>
          <p:cNvSpPr/>
          <p:nvPr/>
        </p:nvSpPr>
        <p:spPr>
          <a:xfrm>
            <a:off x="4233336" y="4030369"/>
            <a:ext cx="1037167" cy="40616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5825066" y="4030369"/>
            <a:ext cx="1037167" cy="4213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939803" y="3920521"/>
            <a:ext cx="11027831" cy="1179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39800" y="4478230"/>
            <a:ext cx="11027834" cy="5265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5400000">
            <a:off x="601129" y="3039529"/>
            <a:ext cx="1811872"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Inbound</a:t>
            </a:r>
            <a:endParaRPr lang="en-US" b="1">
              <a:solidFill>
                <a:schemeClr val="tx1"/>
              </a:solidFill>
            </a:endParaRPr>
          </a:p>
        </p:txBody>
      </p:sp>
      <p:sp>
        <p:nvSpPr>
          <p:cNvPr id="28" name="TextBox 27"/>
          <p:cNvSpPr txBox="1"/>
          <p:nvPr/>
        </p:nvSpPr>
        <p:spPr>
          <a:xfrm>
            <a:off x="7366000" y="3429871"/>
            <a:ext cx="4601634" cy="584775"/>
          </a:xfrm>
          <a:prstGeom prst="rect">
            <a:avLst/>
          </a:prstGeom>
          <a:noFill/>
        </p:spPr>
        <p:txBody>
          <a:bodyPr wrap="square" rtlCol="0">
            <a:spAutoFit/>
          </a:bodyPr>
          <a:lstStyle/>
          <a:p>
            <a:pPr marL="285750" indent="-285750">
              <a:buFont typeface="Arial" charset="0"/>
              <a:buChar char="•"/>
            </a:pPr>
            <a:r>
              <a:rPr lang="en-US" sz="1600" dirty="0" smtClean="0">
                <a:solidFill>
                  <a:schemeClr val="tx1">
                    <a:lumMod val="75000"/>
                    <a:lumOff val="25000"/>
                  </a:schemeClr>
                </a:solidFill>
              </a:rPr>
              <a:t>Source DB created; LDAP synced with </a:t>
            </a:r>
            <a:r>
              <a:rPr lang="en-US" sz="1600" dirty="0" err="1" smtClean="0">
                <a:solidFill>
                  <a:schemeClr val="tx1">
                    <a:lumMod val="75000"/>
                    <a:lumOff val="25000"/>
                  </a:schemeClr>
                </a:solidFill>
              </a:rPr>
              <a:t>BlueGroup</a:t>
            </a:r>
            <a:endParaRPr lang="en-US" sz="1600" baseline="30000" dirty="0" smtClean="0">
              <a:solidFill>
                <a:schemeClr val="tx1">
                  <a:lumMod val="75000"/>
                  <a:lumOff val="25000"/>
                </a:schemeClr>
              </a:solidFill>
            </a:endParaRPr>
          </a:p>
          <a:p>
            <a:pPr marL="285750" indent="-285750">
              <a:buFont typeface="Arial" charset="0"/>
              <a:buChar char="•"/>
            </a:pPr>
            <a:r>
              <a:rPr lang="en-US" sz="1600" dirty="0" smtClean="0">
                <a:solidFill>
                  <a:schemeClr val="tx1">
                    <a:lumMod val="75000"/>
                    <a:lumOff val="25000"/>
                  </a:schemeClr>
                </a:solidFill>
              </a:rPr>
              <a:t>Data pushed (encrypted) to drop zone (read only)</a:t>
            </a:r>
          </a:p>
        </p:txBody>
      </p:sp>
      <p:sp>
        <p:nvSpPr>
          <p:cNvPr id="29" name="TextBox 28"/>
          <p:cNvSpPr txBox="1"/>
          <p:nvPr/>
        </p:nvSpPr>
        <p:spPr>
          <a:xfrm>
            <a:off x="7366000" y="4543985"/>
            <a:ext cx="4826000" cy="830997"/>
          </a:xfrm>
          <a:prstGeom prst="rect">
            <a:avLst/>
          </a:prstGeom>
          <a:noFill/>
        </p:spPr>
        <p:txBody>
          <a:bodyPr wrap="square" rtlCol="0">
            <a:spAutoFit/>
          </a:bodyPr>
          <a:lstStyle/>
          <a:p>
            <a:pPr marL="285750" indent="-285750">
              <a:buFont typeface="Arial" charset="0"/>
              <a:buChar char="•"/>
            </a:pPr>
            <a:r>
              <a:rPr lang="en-US" sz="1600" dirty="0" smtClean="0">
                <a:solidFill>
                  <a:schemeClr val="tx1">
                    <a:lumMod val="75000"/>
                    <a:lumOff val="25000"/>
                  </a:schemeClr>
                </a:solidFill>
              </a:rPr>
              <a:t>User access</a:t>
            </a:r>
            <a:r>
              <a:rPr lang="en-US" sz="1600" baseline="30000" dirty="0">
                <a:solidFill>
                  <a:schemeClr val="tx1">
                    <a:lumMod val="75000"/>
                    <a:lumOff val="25000"/>
                  </a:schemeClr>
                </a:solidFill>
              </a:rPr>
              <a:t>5</a:t>
            </a:r>
            <a:r>
              <a:rPr lang="en-US" sz="1600" dirty="0" smtClean="0">
                <a:solidFill>
                  <a:schemeClr val="tx1">
                    <a:lumMod val="75000"/>
                    <a:lumOff val="25000"/>
                  </a:schemeClr>
                </a:solidFill>
              </a:rPr>
              <a:t> to table(s) requested via OneTeam</a:t>
            </a:r>
            <a:r>
              <a:rPr lang="en-US" sz="1600" baseline="30000" dirty="0" smtClean="0">
                <a:solidFill>
                  <a:schemeClr val="tx1">
                    <a:lumMod val="75000"/>
                    <a:lumOff val="25000"/>
                  </a:schemeClr>
                </a:solidFill>
              </a:rPr>
              <a:t>3</a:t>
            </a:r>
          </a:p>
          <a:p>
            <a:pPr marL="285750" indent="-285750">
              <a:buFont typeface="Arial" charset="0"/>
              <a:buChar char="•"/>
            </a:pPr>
            <a:r>
              <a:rPr lang="en-US" sz="1600" dirty="0" smtClean="0">
                <a:solidFill>
                  <a:schemeClr val="tx1">
                    <a:lumMod val="75000"/>
                    <a:lumOff val="25000"/>
                  </a:schemeClr>
                </a:solidFill>
              </a:rPr>
              <a:t>Approvals obtained</a:t>
            </a:r>
          </a:p>
          <a:p>
            <a:pPr marL="285750" indent="-285750">
              <a:buFont typeface="Arial" charset="0"/>
              <a:buChar char="•"/>
            </a:pPr>
            <a:r>
              <a:rPr lang="en-US" sz="1600" dirty="0" smtClean="0">
                <a:solidFill>
                  <a:schemeClr val="tx1">
                    <a:lumMod val="75000"/>
                    <a:lumOff val="25000"/>
                  </a:schemeClr>
                </a:solidFill>
              </a:rPr>
              <a:t>Producer mapped against </a:t>
            </a:r>
            <a:r>
              <a:rPr lang="en-US" sz="1600" dirty="0" err="1" smtClean="0">
                <a:solidFill>
                  <a:schemeClr val="tx1">
                    <a:lumMod val="75000"/>
                    <a:lumOff val="25000"/>
                  </a:schemeClr>
                </a:solidFill>
              </a:rPr>
              <a:t>BlueGroup</a:t>
            </a:r>
            <a:r>
              <a:rPr lang="en-US" sz="1600" dirty="0" smtClean="0">
                <a:solidFill>
                  <a:schemeClr val="tx1">
                    <a:lumMod val="75000"/>
                    <a:lumOff val="25000"/>
                  </a:schemeClr>
                </a:solidFill>
              </a:rPr>
              <a:t> in landing zone</a:t>
            </a:r>
          </a:p>
        </p:txBody>
      </p:sp>
      <p:sp>
        <p:nvSpPr>
          <p:cNvPr id="31" name="Rectangular Callout 30"/>
          <p:cNvSpPr/>
          <p:nvPr/>
        </p:nvSpPr>
        <p:spPr>
          <a:xfrm>
            <a:off x="2345545" y="5765887"/>
            <a:ext cx="2146942" cy="554300"/>
          </a:xfrm>
          <a:prstGeom prst="wedgeRectCallout">
            <a:avLst>
              <a:gd name="adj1" fmla="val 35559"/>
              <a:gd name="adj2" fmla="val -3795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Drop Zone </a:t>
            </a:r>
            <a:r>
              <a:rPr lang="en-US" dirty="0" err="1" smtClean="0">
                <a:solidFill>
                  <a:schemeClr val="tx1"/>
                </a:solidFill>
              </a:rPr>
              <a:t>BlueGroup</a:t>
            </a:r>
            <a:endParaRPr lang="en-US" dirty="0">
              <a:solidFill>
                <a:schemeClr val="tx1"/>
              </a:solidFill>
            </a:endParaRPr>
          </a:p>
        </p:txBody>
      </p:sp>
      <p:sp>
        <p:nvSpPr>
          <p:cNvPr id="32" name="TextBox 31"/>
          <p:cNvSpPr txBox="1"/>
          <p:nvPr/>
        </p:nvSpPr>
        <p:spPr>
          <a:xfrm>
            <a:off x="7700434" y="5454006"/>
            <a:ext cx="4267200" cy="1384995"/>
          </a:xfrm>
          <a:prstGeom prst="rect">
            <a:avLst/>
          </a:prstGeom>
          <a:noFill/>
        </p:spPr>
        <p:txBody>
          <a:bodyPr wrap="square" rtlCol="0">
            <a:spAutoFit/>
          </a:bodyPr>
          <a:lstStyle/>
          <a:p>
            <a:r>
              <a:rPr lang="en-US" sz="1200" dirty="0" smtClean="0"/>
              <a:t>Notes: 1 </a:t>
            </a:r>
            <a:r>
              <a:rPr lang="mr-IN" sz="1200" dirty="0" smtClean="0"/>
              <a:t>–</a:t>
            </a:r>
            <a:r>
              <a:rPr lang="en-US" sz="1200" dirty="0" smtClean="0"/>
              <a:t> Does not include PI information from end user</a:t>
            </a:r>
          </a:p>
          <a:p>
            <a:r>
              <a:rPr lang="en-US" sz="1200" dirty="0"/>
              <a:t> </a:t>
            </a:r>
            <a:r>
              <a:rPr lang="en-US" sz="1200" dirty="0" smtClean="0"/>
              <a:t>            2 </a:t>
            </a:r>
            <a:r>
              <a:rPr lang="mr-IN" sz="1200" dirty="0" smtClean="0"/>
              <a:t>– </a:t>
            </a:r>
            <a:r>
              <a:rPr lang="en-US" sz="1200" dirty="0" smtClean="0"/>
              <a:t>Single BlueGroup for each Data </a:t>
            </a:r>
            <a:r>
              <a:rPr lang="en-US" sz="1200" dirty="0" err="1" smtClean="0"/>
              <a:t>Sourceall</a:t>
            </a:r>
            <a:r>
              <a:rPr lang="en-US" sz="1200" dirty="0" smtClean="0"/>
              <a:t> inbound data</a:t>
            </a:r>
          </a:p>
          <a:p>
            <a:r>
              <a:rPr lang="en-US" sz="1200" dirty="0" smtClean="0"/>
              <a:t>             3 </a:t>
            </a:r>
            <a:r>
              <a:rPr lang="mr-IN" sz="1200" dirty="0" smtClean="0"/>
              <a:t>– </a:t>
            </a:r>
            <a:r>
              <a:rPr lang="en-US" sz="1200" dirty="0" smtClean="0"/>
              <a:t>Manual process in place as well where </a:t>
            </a:r>
            <a:r>
              <a:rPr lang="en-US" sz="1200" dirty="0" err="1" smtClean="0"/>
              <a:t>OneTEAM</a:t>
            </a:r>
            <a:r>
              <a:rPr lang="en-US" sz="1200" dirty="0" smtClean="0"/>
              <a:t> used</a:t>
            </a:r>
          </a:p>
          <a:p>
            <a:r>
              <a:rPr lang="en-US" sz="1200" dirty="0" smtClean="0"/>
              <a:t>             4 </a:t>
            </a:r>
            <a:r>
              <a:rPr lang="mr-IN" sz="1200" dirty="0" smtClean="0"/>
              <a:t>–</a:t>
            </a:r>
            <a:r>
              <a:rPr lang="en-US" sz="1200" dirty="0" smtClean="0"/>
              <a:t> First line management and CDO approval required</a:t>
            </a:r>
          </a:p>
          <a:p>
            <a:r>
              <a:rPr lang="en-US" sz="1200" dirty="0"/>
              <a:t> </a:t>
            </a:r>
            <a:r>
              <a:rPr lang="en-US" sz="1200" dirty="0" smtClean="0"/>
              <a:t>            5 </a:t>
            </a:r>
            <a:r>
              <a:rPr lang="mr-IN" sz="1200" dirty="0" smtClean="0"/>
              <a:t>– </a:t>
            </a:r>
            <a:r>
              <a:rPr lang="en-US" sz="1200" dirty="0" smtClean="0"/>
              <a:t> Access granted at the source level</a:t>
            </a:r>
          </a:p>
          <a:p>
            <a:r>
              <a:rPr lang="en-US" sz="1200" dirty="0" smtClean="0"/>
              <a:t>             6 </a:t>
            </a:r>
            <a:r>
              <a:rPr lang="mr-IN" sz="1200" dirty="0" smtClean="0"/>
              <a:t>–</a:t>
            </a:r>
            <a:r>
              <a:rPr lang="en-US" sz="1200" dirty="0" smtClean="0"/>
              <a:t> Producer group to access their schemas. Different         	from consumer </a:t>
            </a:r>
            <a:r>
              <a:rPr lang="en-US" sz="1200" dirty="0" err="1" smtClean="0"/>
              <a:t>BlueGroups</a:t>
            </a:r>
            <a:endParaRPr lang="en-US" sz="1200" dirty="0"/>
          </a:p>
        </p:txBody>
      </p:sp>
      <p:sp>
        <p:nvSpPr>
          <p:cNvPr id="33" name="Left Brace 32"/>
          <p:cNvSpPr/>
          <p:nvPr/>
        </p:nvSpPr>
        <p:spPr>
          <a:xfrm rot="5400000">
            <a:off x="5422174" y="247322"/>
            <a:ext cx="306788" cy="3013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a:off x="9452041" y="-612309"/>
            <a:ext cx="306783" cy="47328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2860457" y="856823"/>
            <a:ext cx="328404" cy="1782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2072273" y="1064162"/>
            <a:ext cx="1917707" cy="584775"/>
          </a:xfrm>
          <a:prstGeom prst="rect">
            <a:avLst/>
          </a:prstGeom>
          <a:noFill/>
        </p:spPr>
        <p:txBody>
          <a:bodyPr wrap="square" rtlCol="0">
            <a:spAutoFit/>
          </a:bodyPr>
          <a:lstStyle/>
          <a:p>
            <a:pPr algn="ctr"/>
            <a:r>
              <a:rPr lang="en-US" sz="1600" smtClean="0">
                <a:solidFill>
                  <a:schemeClr val="accent1">
                    <a:lumMod val="75000"/>
                  </a:schemeClr>
                </a:solidFill>
              </a:rPr>
              <a:t>Governance Framework</a:t>
            </a:r>
            <a:endParaRPr lang="en-US" sz="1600" dirty="0">
              <a:solidFill>
                <a:schemeClr val="accent1">
                  <a:lumMod val="75000"/>
                </a:schemeClr>
              </a:solidFill>
            </a:endParaRPr>
          </a:p>
        </p:txBody>
      </p:sp>
      <p:sp>
        <p:nvSpPr>
          <p:cNvPr id="37" name="TextBox 36"/>
          <p:cNvSpPr txBox="1"/>
          <p:nvPr/>
        </p:nvSpPr>
        <p:spPr>
          <a:xfrm>
            <a:off x="4622797" y="1274233"/>
            <a:ext cx="1917707" cy="338554"/>
          </a:xfrm>
          <a:prstGeom prst="rect">
            <a:avLst/>
          </a:prstGeom>
          <a:noFill/>
        </p:spPr>
        <p:txBody>
          <a:bodyPr wrap="square" rtlCol="0">
            <a:spAutoFit/>
          </a:bodyPr>
          <a:lstStyle/>
          <a:p>
            <a:pPr algn="ctr"/>
            <a:r>
              <a:rPr lang="en-US" sz="1600" smtClean="0">
                <a:solidFill>
                  <a:schemeClr val="accent1">
                    <a:lumMod val="75000"/>
                  </a:schemeClr>
                </a:solidFill>
              </a:rPr>
              <a:t>Sources</a:t>
            </a:r>
            <a:endParaRPr lang="en-US" sz="1600" dirty="0">
              <a:solidFill>
                <a:schemeClr val="accent1">
                  <a:lumMod val="75000"/>
                </a:schemeClr>
              </a:solidFill>
            </a:endParaRPr>
          </a:p>
        </p:txBody>
      </p:sp>
      <p:sp>
        <p:nvSpPr>
          <p:cNvPr id="38" name="TextBox 37"/>
          <p:cNvSpPr txBox="1"/>
          <p:nvPr/>
        </p:nvSpPr>
        <p:spPr>
          <a:xfrm>
            <a:off x="8754523" y="1274236"/>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Process</a:t>
            </a:r>
            <a:endParaRPr lang="en-US" sz="1600" dirty="0">
              <a:solidFill>
                <a:schemeClr val="accent1">
                  <a:lumMod val="75000"/>
                </a:schemeClr>
              </a:solidFill>
            </a:endParaRPr>
          </a:p>
        </p:txBody>
      </p:sp>
      <p:sp>
        <p:nvSpPr>
          <p:cNvPr id="39" name="TextBox 38"/>
          <p:cNvSpPr txBox="1"/>
          <p:nvPr/>
        </p:nvSpPr>
        <p:spPr>
          <a:xfrm>
            <a:off x="4017433" y="2562188"/>
            <a:ext cx="1473200" cy="345186"/>
          </a:xfrm>
          <a:prstGeom prst="rect">
            <a:avLst/>
          </a:prstGeom>
          <a:noFill/>
        </p:spPr>
        <p:txBody>
          <a:bodyPr wrap="square" rtlCol="0">
            <a:spAutoFit/>
          </a:bodyPr>
          <a:lstStyle/>
          <a:p>
            <a:pPr algn="ctr"/>
            <a:r>
              <a:rPr lang="en-US" sz="1600" smtClean="0">
                <a:solidFill>
                  <a:schemeClr val="accent1">
                    <a:lumMod val="75000"/>
                  </a:schemeClr>
                </a:solidFill>
              </a:rPr>
              <a:t>Source 1</a:t>
            </a:r>
            <a:endParaRPr lang="en-US" sz="1600" dirty="0">
              <a:solidFill>
                <a:schemeClr val="accent1">
                  <a:lumMod val="75000"/>
                </a:schemeClr>
              </a:solidFill>
            </a:endParaRPr>
          </a:p>
        </p:txBody>
      </p:sp>
      <p:sp>
        <p:nvSpPr>
          <p:cNvPr id="40" name="TextBox 39"/>
          <p:cNvSpPr txBox="1"/>
          <p:nvPr/>
        </p:nvSpPr>
        <p:spPr>
          <a:xfrm>
            <a:off x="5592230" y="2562189"/>
            <a:ext cx="1473200" cy="345186"/>
          </a:xfrm>
          <a:prstGeom prst="rect">
            <a:avLst/>
          </a:prstGeom>
          <a:noFill/>
        </p:spPr>
        <p:txBody>
          <a:bodyPr wrap="square" rtlCol="0">
            <a:spAutoFit/>
          </a:bodyPr>
          <a:lstStyle/>
          <a:p>
            <a:pPr algn="ctr"/>
            <a:r>
              <a:rPr lang="en-US" sz="1600" dirty="0" smtClean="0">
                <a:solidFill>
                  <a:schemeClr val="accent1">
                    <a:lumMod val="75000"/>
                  </a:schemeClr>
                </a:solidFill>
              </a:rPr>
              <a:t>Source n</a:t>
            </a:r>
            <a:endParaRPr lang="en-US" sz="1600" dirty="0">
              <a:solidFill>
                <a:schemeClr val="accent1">
                  <a:lumMod val="75000"/>
                </a:schemeClr>
              </a:solidFill>
            </a:endParaRPr>
          </a:p>
        </p:txBody>
      </p:sp>
      <p:sp>
        <p:nvSpPr>
          <p:cNvPr id="41" name="TextBox 40"/>
          <p:cNvSpPr txBox="1"/>
          <p:nvPr/>
        </p:nvSpPr>
        <p:spPr>
          <a:xfrm>
            <a:off x="7366000" y="3950571"/>
            <a:ext cx="4516970" cy="584775"/>
          </a:xfrm>
          <a:prstGeom prst="rect">
            <a:avLst/>
          </a:prstGeom>
          <a:noFill/>
        </p:spPr>
        <p:txBody>
          <a:bodyPr wrap="square" rtlCol="0">
            <a:spAutoFit/>
          </a:bodyPr>
          <a:lstStyle/>
          <a:p>
            <a:pPr marL="285750" indent="-285750">
              <a:buFont typeface="Arial" charset="0"/>
              <a:buChar char="•"/>
            </a:pPr>
            <a:r>
              <a:rPr lang="en-US" sz="1600" dirty="0" smtClean="0">
                <a:solidFill>
                  <a:schemeClr val="tx1">
                    <a:lumMod val="75000"/>
                    <a:lumOff val="25000"/>
                  </a:schemeClr>
                </a:solidFill>
              </a:rPr>
              <a:t>Data moved to production; drop zone deleted </a:t>
            </a:r>
          </a:p>
          <a:p>
            <a:pPr marL="285750" indent="-285750">
              <a:buFont typeface="Arial" charset="0"/>
              <a:buChar char="•"/>
            </a:pPr>
            <a:r>
              <a:rPr lang="en-US" sz="1600" dirty="0" smtClean="0">
                <a:solidFill>
                  <a:schemeClr val="tx1">
                    <a:lumMod val="75000"/>
                    <a:lumOff val="25000"/>
                  </a:schemeClr>
                </a:solidFill>
              </a:rPr>
              <a:t>Notifications sent via email &amp; Slack {?}</a:t>
            </a:r>
          </a:p>
        </p:txBody>
      </p:sp>
      <p:sp>
        <p:nvSpPr>
          <p:cNvPr id="42" name="Rectangle 41"/>
          <p:cNvSpPr/>
          <p:nvPr/>
        </p:nvSpPr>
        <p:spPr>
          <a:xfrm>
            <a:off x="7366000" y="1961752"/>
            <a:ext cx="1938479" cy="338554"/>
          </a:xfrm>
          <a:prstGeom prst="rect">
            <a:avLst/>
          </a:prstGeom>
        </p:spPr>
        <p:txBody>
          <a:bodyPr wrap="none">
            <a:spAutoFit/>
          </a:bodyPr>
          <a:lstStyle/>
          <a:p>
            <a:pPr marL="285750" indent="-285750">
              <a:buFont typeface="Arial" charset="0"/>
              <a:buChar char="•"/>
            </a:pPr>
            <a:r>
              <a:rPr lang="en-US" sz="1600" dirty="0" smtClean="0">
                <a:solidFill>
                  <a:schemeClr val="tx1">
                    <a:lumMod val="75000"/>
                    <a:lumOff val="25000"/>
                  </a:schemeClr>
                </a:solidFill>
              </a:rPr>
              <a:t> OneTEAM</a:t>
            </a:r>
            <a:r>
              <a:rPr lang="en-US" sz="1600" baseline="30000" dirty="0" smtClean="0">
                <a:solidFill>
                  <a:schemeClr val="tx1">
                    <a:lumMod val="75000"/>
                    <a:lumOff val="25000"/>
                  </a:schemeClr>
                </a:solidFill>
              </a:rPr>
              <a:t>3</a:t>
            </a:r>
            <a:r>
              <a:rPr lang="en-US" sz="1600" dirty="0" smtClean="0">
                <a:solidFill>
                  <a:schemeClr val="tx1">
                    <a:lumMod val="75000"/>
                    <a:lumOff val="25000"/>
                  </a:schemeClr>
                </a:solidFill>
              </a:rPr>
              <a:t> setup</a:t>
            </a:r>
          </a:p>
        </p:txBody>
      </p:sp>
      <p:sp>
        <p:nvSpPr>
          <p:cNvPr id="43" name="Left Brace 42"/>
          <p:cNvSpPr/>
          <p:nvPr/>
        </p:nvSpPr>
        <p:spPr>
          <a:xfrm rot="5400000">
            <a:off x="1396866" y="1202932"/>
            <a:ext cx="328404" cy="109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01131" y="1274231"/>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Data</a:t>
            </a:r>
            <a:endParaRPr lang="en-US" sz="1600" dirty="0">
              <a:solidFill>
                <a:schemeClr val="accent1">
                  <a:lumMod val="75000"/>
                </a:schemeClr>
              </a:solidFill>
            </a:endParaRPr>
          </a:p>
        </p:txBody>
      </p:sp>
      <p:sp>
        <p:nvSpPr>
          <p:cNvPr id="47" name="Left Brace 46"/>
          <p:cNvSpPr/>
          <p:nvPr/>
        </p:nvSpPr>
        <p:spPr>
          <a:xfrm>
            <a:off x="601131" y="1961752"/>
            <a:ext cx="237069" cy="600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a:off x="573577" y="5222686"/>
            <a:ext cx="264623" cy="129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rot="16200000">
            <a:off x="-153720" y="2091601"/>
            <a:ext cx="1231409" cy="276999"/>
          </a:xfrm>
          <a:prstGeom prst="rect">
            <a:avLst/>
          </a:prstGeom>
          <a:noFill/>
        </p:spPr>
        <p:txBody>
          <a:bodyPr wrap="square" rtlCol="0">
            <a:spAutoFit/>
          </a:bodyPr>
          <a:lstStyle/>
          <a:p>
            <a:pPr algn="ctr"/>
            <a:r>
              <a:rPr lang="en-US" sz="1200" smtClean="0">
                <a:solidFill>
                  <a:schemeClr val="accent1">
                    <a:lumMod val="75000"/>
                  </a:schemeClr>
                </a:solidFill>
              </a:rPr>
              <a:t>Startup</a:t>
            </a:r>
            <a:endParaRPr lang="en-US" sz="1200" dirty="0">
              <a:solidFill>
                <a:schemeClr val="accent1">
                  <a:lumMod val="75000"/>
                </a:schemeClr>
              </a:solidFill>
            </a:endParaRPr>
          </a:p>
        </p:txBody>
      </p:sp>
      <p:sp>
        <p:nvSpPr>
          <p:cNvPr id="51" name="TextBox 50"/>
          <p:cNvSpPr txBox="1"/>
          <p:nvPr/>
        </p:nvSpPr>
        <p:spPr>
          <a:xfrm rot="16200000">
            <a:off x="-291912" y="5735247"/>
            <a:ext cx="1409705" cy="276999"/>
          </a:xfrm>
          <a:prstGeom prst="rect">
            <a:avLst/>
          </a:prstGeom>
          <a:noFill/>
        </p:spPr>
        <p:txBody>
          <a:bodyPr wrap="square" rtlCol="0">
            <a:spAutoFit/>
          </a:bodyPr>
          <a:lstStyle/>
          <a:p>
            <a:pPr algn="ctr"/>
            <a:r>
              <a:rPr lang="en-US" sz="1200" dirty="0" smtClean="0">
                <a:solidFill>
                  <a:schemeClr val="accent1">
                    <a:lumMod val="75000"/>
                  </a:schemeClr>
                </a:solidFill>
              </a:rPr>
              <a:t>Consumer </a:t>
            </a:r>
            <a:r>
              <a:rPr lang="en-US" sz="1200" smtClean="0">
                <a:solidFill>
                  <a:schemeClr val="accent1">
                    <a:lumMod val="75000"/>
                  </a:schemeClr>
                </a:solidFill>
              </a:rPr>
              <a:t>use case</a:t>
            </a:r>
            <a:endParaRPr lang="en-US" sz="1200" dirty="0">
              <a:solidFill>
                <a:schemeClr val="accent1">
                  <a:lumMod val="75000"/>
                </a:schemeClr>
              </a:solidFill>
            </a:endParaRPr>
          </a:p>
        </p:txBody>
      </p:sp>
      <p:cxnSp>
        <p:nvCxnSpPr>
          <p:cNvPr id="53" name="Straight Connector 52"/>
          <p:cNvCxnSpPr/>
          <p:nvPr/>
        </p:nvCxnSpPr>
        <p:spPr>
          <a:xfrm>
            <a:off x="939800" y="2561622"/>
            <a:ext cx="11027834" cy="101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Rectangular Callout 44"/>
          <p:cNvSpPr/>
          <p:nvPr/>
        </p:nvSpPr>
        <p:spPr>
          <a:xfrm>
            <a:off x="4647004" y="6088263"/>
            <a:ext cx="2573866" cy="554300"/>
          </a:xfrm>
          <a:prstGeom prst="wedgeRectCallout">
            <a:avLst>
              <a:gd name="adj1" fmla="val 10464"/>
              <a:gd name="adj2" fmla="val -20618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Producer Landing </a:t>
            </a:r>
            <a:r>
              <a:rPr lang="en-US" dirty="0">
                <a:solidFill>
                  <a:schemeClr val="tx1"/>
                </a:solidFill>
              </a:rPr>
              <a:t>Z</a:t>
            </a:r>
            <a:r>
              <a:rPr lang="en-US" dirty="0" smtClean="0">
                <a:solidFill>
                  <a:schemeClr val="tx1"/>
                </a:solidFill>
              </a:rPr>
              <a:t>one BlueGroup</a:t>
            </a:r>
            <a:r>
              <a:rPr lang="en-US" baseline="30000" dirty="0" smtClean="0">
                <a:solidFill>
                  <a:schemeClr val="tx1"/>
                </a:solidFill>
              </a:rPr>
              <a:t>6</a:t>
            </a:r>
            <a:endParaRPr lang="en-US" baseline="30000" dirty="0">
              <a:solidFill>
                <a:schemeClr val="tx1"/>
              </a:solidFill>
            </a:endParaRPr>
          </a:p>
        </p:txBody>
      </p:sp>
      <p:sp>
        <p:nvSpPr>
          <p:cNvPr id="46" name="Rounded Rectangle 45"/>
          <p:cNvSpPr/>
          <p:nvPr/>
        </p:nvSpPr>
        <p:spPr>
          <a:xfrm>
            <a:off x="5578507" y="2965546"/>
            <a:ext cx="1481667" cy="1072938"/>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021549" y="4102368"/>
            <a:ext cx="1481667" cy="1072938"/>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5582623" y="4118841"/>
            <a:ext cx="1481667" cy="1072938"/>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617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752474"/>
          </a:xfrm>
        </p:spPr>
        <p:txBody>
          <a:bodyPr/>
          <a:lstStyle/>
          <a:p>
            <a:r>
              <a:rPr lang="en-US" dirty="0" smtClean="0"/>
              <a:t>Drop Zone (Inbound) Access Request Flow</a:t>
            </a:r>
            <a:endParaRPr lang="en-US" dirty="0"/>
          </a:p>
        </p:txBody>
      </p:sp>
      <p:grpSp>
        <p:nvGrpSpPr>
          <p:cNvPr id="24" name="Group 23"/>
          <p:cNvGrpSpPr/>
          <p:nvPr/>
        </p:nvGrpSpPr>
        <p:grpSpPr>
          <a:xfrm>
            <a:off x="363270" y="3986734"/>
            <a:ext cx="767292" cy="959528"/>
            <a:chOff x="363270" y="3521073"/>
            <a:chExt cx="767292" cy="959528"/>
          </a:xfrm>
        </p:grpSpPr>
        <p:pic>
          <p:nvPicPr>
            <p:cNvPr id="10" name="Picture 9"/>
            <p:cNvPicPr>
              <a:picLocks noChangeAspect="1"/>
            </p:cNvPicPr>
            <p:nvPr/>
          </p:nvPicPr>
          <p:blipFill>
            <a:blip r:embed="rId2"/>
            <a:stretch>
              <a:fillRect/>
            </a:stretch>
          </p:blipFill>
          <p:spPr>
            <a:xfrm>
              <a:off x="363270" y="3521073"/>
              <a:ext cx="767292" cy="867450"/>
            </a:xfrm>
            <a:prstGeom prst="rect">
              <a:avLst/>
            </a:prstGeom>
          </p:spPr>
        </p:pic>
        <p:sp>
          <p:nvSpPr>
            <p:cNvPr id="12" name="TextBox 11"/>
            <p:cNvSpPr txBox="1"/>
            <p:nvPr/>
          </p:nvSpPr>
          <p:spPr>
            <a:xfrm>
              <a:off x="363270" y="4234380"/>
              <a:ext cx="750489" cy="246221"/>
            </a:xfrm>
            <a:prstGeom prst="rect">
              <a:avLst/>
            </a:prstGeom>
            <a:noFill/>
          </p:spPr>
          <p:txBody>
            <a:bodyPr wrap="square" rtlCol="0">
              <a:spAutoFit/>
            </a:bodyPr>
            <a:lstStyle/>
            <a:p>
              <a:pPr algn="ctr"/>
              <a:r>
                <a:rPr lang="en-US" sz="1000" dirty="0" smtClean="0">
                  <a:solidFill>
                    <a:schemeClr val="tx1">
                      <a:lumMod val="75000"/>
                      <a:lumOff val="25000"/>
                    </a:schemeClr>
                  </a:solidFill>
                </a:rPr>
                <a:t>Admin</a:t>
              </a:r>
              <a:endParaRPr lang="en-US" sz="1000" dirty="0">
                <a:solidFill>
                  <a:schemeClr val="tx1">
                    <a:lumMod val="75000"/>
                    <a:lumOff val="25000"/>
                  </a:schemeClr>
                </a:solidFill>
              </a:endParaRPr>
            </a:p>
          </p:txBody>
        </p:sp>
      </p:grpSp>
      <p:grpSp>
        <p:nvGrpSpPr>
          <p:cNvPr id="22" name="Group 21"/>
          <p:cNvGrpSpPr/>
          <p:nvPr/>
        </p:nvGrpSpPr>
        <p:grpSpPr>
          <a:xfrm>
            <a:off x="346467" y="4927863"/>
            <a:ext cx="767292" cy="955237"/>
            <a:chOff x="346467" y="4597666"/>
            <a:chExt cx="767292" cy="955237"/>
          </a:xfrm>
        </p:grpSpPr>
        <p:sp>
          <p:nvSpPr>
            <p:cNvPr id="11" name="TextBox 10"/>
            <p:cNvSpPr txBox="1"/>
            <p:nvPr/>
          </p:nvSpPr>
          <p:spPr>
            <a:xfrm>
              <a:off x="346467" y="5306682"/>
              <a:ext cx="750489" cy="246221"/>
            </a:xfrm>
            <a:prstGeom prst="rect">
              <a:avLst/>
            </a:prstGeom>
            <a:noFill/>
          </p:spPr>
          <p:txBody>
            <a:bodyPr wrap="square" rtlCol="0">
              <a:spAutoFit/>
            </a:bodyPr>
            <a:lstStyle/>
            <a:p>
              <a:pPr algn="ctr"/>
              <a:r>
                <a:rPr lang="en-US" sz="1000" smtClean="0">
                  <a:solidFill>
                    <a:schemeClr val="tx1">
                      <a:lumMod val="75000"/>
                      <a:lumOff val="25000"/>
                    </a:schemeClr>
                  </a:solidFill>
                </a:rPr>
                <a:t>Manager</a:t>
              </a:r>
              <a:endParaRPr lang="en-US" sz="1000" dirty="0">
                <a:solidFill>
                  <a:schemeClr val="tx1">
                    <a:lumMod val="75000"/>
                    <a:lumOff val="25000"/>
                  </a:schemeClr>
                </a:solidFill>
              </a:endParaRPr>
            </a:p>
          </p:txBody>
        </p:sp>
        <p:pic>
          <p:nvPicPr>
            <p:cNvPr id="16" name="Picture 15"/>
            <p:cNvPicPr>
              <a:picLocks noChangeAspect="1"/>
            </p:cNvPicPr>
            <p:nvPr/>
          </p:nvPicPr>
          <p:blipFill>
            <a:blip r:embed="rId2"/>
            <a:stretch>
              <a:fillRect/>
            </a:stretch>
          </p:blipFill>
          <p:spPr>
            <a:xfrm>
              <a:off x="346467" y="4597666"/>
              <a:ext cx="767292" cy="867450"/>
            </a:xfrm>
            <a:prstGeom prst="rect">
              <a:avLst/>
            </a:prstGeom>
          </p:spPr>
        </p:pic>
      </p:grpSp>
      <p:grpSp>
        <p:nvGrpSpPr>
          <p:cNvPr id="26" name="Group 25"/>
          <p:cNvGrpSpPr/>
          <p:nvPr/>
        </p:nvGrpSpPr>
        <p:grpSpPr>
          <a:xfrm>
            <a:off x="346467" y="3073199"/>
            <a:ext cx="872200" cy="953861"/>
            <a:chOff x="346467" y="2505935"/>
            <a:chExt cx="872200" cy="953861"/>
          </a:xfrm>
        </p:grpSpPr>
        <p:sp>
          <p:nvSpPr>
            <p:cNvPr id="13" name="TextBox 12"/>
            <p:cNvSpPr txBox="1"/>
            <p:nvPr/>
          </p:nvSpPr>
          <p:spPr>
            <a:xfrm>
              <a:off x="346467" y="3213575"/>
              <a:ext cx="872200" cy="246221"/>
            </a:xfrm>
            <a:prstGeom prst="rect">
              <a:avLst/>
            </a:prstGeom>
            <a:noFill/>
          </p:spPr>
          <p:txBody>
            <a:bodyPr wrap="square" rtlCol="0">
              <a:spAutoFit/>
            </a:bodyPr>
            <a:lstStyle/>
            <a:p>
              <a:pPr algn="ctr"/>
              <a:r>
                <a:rPr lang="en-US" sz="1000" smtClean="0">
                  <a:solidFill>
                    <a:schemeClr val="tx1">
                      <a:lumMod val="75000"/>
                      <a:lumOff val="25000"/>
                    </a:schemeClr>
                  </a:solidFill>
                </a:rPr>
                <a:t>Author/User</a:t>
              </a:r>
              <a:endParaRPr lang="en-US" sz="1000" dirty="0">
                <a:solidFill>
                  <a:schemeClr val="tx1">
                    <a:lumMod val="75000"/>
                    <a:lumOff val="25000"/>
                  </a:schemeClr>
                </a:solidFill>
              </a:endParaRPr>
            </a:p>
          </p:txBody>
        </p:sp>
        <p:pic>
          <p:nvPicPr>
            <p:cNvPr id="17" name="Picture 16"/>
            <p:cNvPicPr>
              <a:picLocks noChangeAspect="1"/>
            </p:cNvPicPr>
            <p:nvPr/>
          </p:nvPicPr>
          <p:blipFill>
            <a:blip r:embed="rId2"/>
            <a:stretch>
              <a:fillRect/>
            </a:stretch>
          </p:blipFill>
          <p:spPr>
            <a:xfrm>
              <a:off x="376495" y="2505935"/>
              <a:ext cx="767292" cy="867450"/>
            </a:xfrm>
            <a:prstGeom prst="rect">
              <a:avLst/>
            </a:prstGeom>
          </p:spPr>
        </p:pic>
      </p:grpSp>
      <p:grpSp>
        <p:nvGrpSpPr>
          <p:cNvPr id="23" name="Group 22"/>
          <p:cNvGrpSpPr/>
          <p:nvPr/>
        </p:nvGrpSpPr>
        <p:grpSpPr>
          <a:xfrm>
            <a:off x="237325" y="5919573"/>
            <a:ext cx="955942" cy="975819"/>
            <a:chOff x="237325" y="5703673"/>
            <a:chExt cx="955942" cy="975819"/>
          </a:xfrm>
        </p:grpSpPr>
        <p:sp>
          <p:nvSpPr>
            <p:cNvPr id="15" name="TextBox 14"/>
            <p:cNvSpPr txBox="1"/>
            <p:nvPr/>
          </p:nvSpPr>
          <p:spPr>
            <a:xfrm>
              <a:off x="237325" y="6433271"/>
              <a:ext cx="955942" cy="246221"/>
            </a:xfrm>
            <a:prstGeom prst="rect">
              <a:avLst/>
            </a:prstGeom>
            <a:noFill/>
          </p:spPr>
          <p:txBody>
            <a:bodyPr wrap="square" rtlCol="0">
              <a:spAutoFit/>
            </a:bodyPr>
            <a:lstStyle/>
            <a:p>
              <a:pPr algn="ctr"/>
              <a:r>
                <a:rPr lang="en-US" sz="1000" dirty="0" smtClean="0">
                  <a:solidFill>
                    <a:schemeClr val="tx1">
                      <a:lumMod val="75000"/>
                      <a:lumOff val="25000"/>
                    </a:schemeClr>
                  </a:solidFill>
                </a:rPr>
                <a:t>CDO Approver</a:t>
              </a:r>
              <a:endParaRPr lang="en-US" sz="1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333767" y="5703673"/>
              <a:ext cx="767292" cy="867450"/>
            </a:xfrm>
            <a:prstGeom prst="rect">
              <a:avLst/>
            </a:prstGeom>
          </p:spPr>
        </p:pic>
      </p:grpSp>
      <p:sp>
        <p:nvSpPr>
          <p:cNvPr id="20" name="Process 19"/>
          <p:cNvSpPr/>
          <p:nvPr/>
        </p:nvSpPr>
        <p:spPr>
          <a:xfrm>
            <a:off x="1466189" y="327675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DB</a:t>
            </a:r>
            <a:endParaRPr lang="en-US" sz="1000" dirty="0"/>
          </a:p>
        </p:txBody>
      </p:sp>
      <p:sp>
        <p:nvSpPr>
          <p:cNvPr id="21" name="Decision 20"/>
          <p:cNvSpPr/>
          <p:nvPr/>
        </p:nvSpPr>
        <p:spPr>
          <a:xfrm>
            <a:off x="2277535" y="1930400"/>
            <a:ext cx="1032933"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DB exists?</a:t>
            </a:r>
            <a:endParaRPr lang="en-US" sz="1000" dirty="0"/>
          </a:p>
        </p:txBody>
      </p:sp>
      <p:sp>
        <p:nvSpPr>
          <p:cNvPr id="28" name="Rounded Rectangle 27"/>
          <p:cNvSpPr/>
          <p:nvPr/>
        </p:nvSpPr>
        <p:spPr>
          <a:xfrm>
            <a:off x="325823" y="1981200"/>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OneTEAM</a:t>
            </a:r>
            <a:endParaRPr lang="en-US" sz="1000" dirty="0"/>
          </a:p>
        </p:txBody>
      </p:sp>
      <p:sp>
        <p:nvSpPr>
          <p:cNvPr id="29" name="Rounded Rectangle 28"/>
          <p:cNvSpPr/>
          <p:nvPr/>
        </p:nvSpPr>
        <p:spPr>
          <a:xfrm>
            <a:off x="325823" y="1470792"/>
            <a:ext cx="842172"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CEDP</a:t>
            </a:r>
            <a:endParaRPr lang="en-US" sz="1000" dirty="0"/>
          </a:p>
        </p:txBody>
      </p:sp>
      <p:sp>
        <p:nvSpPr>
          <p:cNvPr id="34" name="Decision 33"/>
          <p:cNvSpPr/>
          <p:nvPr/>
        </p:nvSpPr>
        <p:spPr>
          <a:xfrm>
            <a:off x="3445935" y="513298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sp>
        <p:nvSpPr>
          <p:cNvPr id="35" name="Decision 34"/>
          <p:cNvSpPr/>
          <p:nvPr/>
        </p:nvSpPr>
        <p:spPr>
          <a:xfrm>
            <a:off x="4119035" y="6073898"/>
            <a:ext cx="1087965"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Approve</a:t>
            </a:r>
            <a:endParaRPr lang="en-US" sz="800" dirty="0"/>
          </a:p>
        </p:txBody>
      </p:sp>
      <p:cxnSp>
        <p:nvCxnSpPr>
          <p:cNvPr id="37" name="Elbow Connector 36"/>
          <p:cNvCxnSpPr>
            <a:stCxn id="21" idx="3"/>
            <a:endCxn id="34" idx="1"/>
          </p:cNvCxnSpPr>
          <p:nvPr/>
        </p:nvCxnSpPr>
        <p:spPr>
          <a:xfrm>
            <a:off x="3310468" y="2159000"/>
            <a:ext cx="135467" cy="3202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4" idx="2"/>
            <a:endCxn id="35" idx="1"/>
          </p:cNvCxnSpPr>
          <p:nvPr/>
        </p:nvCxnSpPr>
        <p:spPr>
          <a:xfrm rot="16200000" flipH="1">
            <a:off x="3698321" y="5881784"/>
            <a:ext cx="712310" cy="12911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Process 39"/>
          <p:cNvSpPr/>
          <p:nvPr/>
        </p:nvSpPr>
        <p:spPr>
          <a:xfrm>
            <a:off x="5438775" y="1917700"/>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 user to BlueGroup</a:t>
            </a:r>
            <a:endParaRPr lang="en-US" sz="1000" dirty="0"/>
          </a:p>
        </p:txBody>
      </p:sp>
      <p:cxnSp>
        <p:nvCxnSpPr>
          <p:cNvPr id="42" name="Elbow Connector 41"/>
          <p:cNvCxnSpPr>
            <a:stCxn id="35" idx="3"/>
            <a:endCxn id="40" idx="1"/>
          </p:cNvCxnSpPr>
          <p:nvPr/>
        </p:nvCxnSpPr>
        <p:spPr>
          <a:xfrm flipV="1">
            <a:off x="5207000" y="2114550"/>
            <a:ext cx="231775" cy="418794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5" name="Process 44"/>
          <p:cNvSpPr/>
          <p:nvPr/>
        </p:nvSpPr>
        <p:spPr>
          <a:xfrm>
            <a:off x="6456695" y="1913467"/>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added to BG</a:t>
            </a:r>
            <a:endParaRPr lang="en-US" sz="1000" dirty="0"/>
          </a:p>
        </p:txBody>
      </p:sp>
      <p:cxnSp>
        <p:nvCxnSpPr>
          <p:cNvPr id="48" name="Elbow Connector 47"/>
          <p:cNvCxnSpPr>
            <a:stCxn id="40" idx="3"/>
            <a:endCxn id="45" idx="1"/>
          </p:cNvCxnSpPr>
          <p:nvPr/>
        </p:nvCxnSpPr>
        <p:spPr>
          <a:xfrm flipV="1">
            <a:off x="6219825" y="2110317"/>
            <a:ext cx="236870" cy="423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Process 51"/>
          <p:cNvSpPr/>
          <p:nvPr/>
        </p:nvSpPr>
        <p:spPr>
          <a:xfrm>
            <a:off x="2403866" y="4027060"/>
            <a:ext cx="781050" cy="672981"/>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Entry added </a:t>
            </a:r>
            <a:r>
              <a:rPr lang="en-US" sz="1000" smtClean="0"/>
              <a:t>into OneTEAM form</a:t>
            </a:r>
            <a:endParaRPr lang="en-US" sz="1000" dirty="0"/>
          </a:p>
        </p:txBody>
      </p:sp>
      <p:sp>
        <p:nvSpPr>
          <p:cNvPr id="55" name="Process 54"/>
          <p:cNvSpPr/>
          <p:nvPr/>
        </p:nvSpPr>
        <p:spPr>
          <a:xfrm>
            <a:off x="2405447" y="2475478"/>
            <a:ext cx="781050" cy="39370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Notify admin</a:t>
            </a:r>
            <a:endParaRPr lang="en-US" sz="1000" dirty="0"/>
          </a:p>
        </p:txBody>
      </p:sp>
      <p:cxnSp>
        <p:nvCxnSpPr>
          <p:cNvPr id="57" name="Straight Connector 56"/>
          <p:cNvCxnSpPr>
            <a:stCxn id="21" idx="2"/>
            <a:endCxn id="55" idx="0"/>
          </p:cNvCxnSpPr>
          <p:nvPr/>
        </p:nvCxnSpPr>
        <p:spPr>
          <a:xfrm>
            <a:off x="2794002" y="2387600"/>
            <a:ext cx="1970" cy="87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2"/>
            <a:endCxn id="52" idx="0"/>
          </p:cNvCxnSpPr>
          <p:nvPr/>
        </p:nvCxnSpPr>
        <p:spPr>
          <a:xfrm flipH="1">
            <a:off x="2794391" y="2869178"/>
            <a:ext cx="1581" cy="11578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Process 59"/>
          <p:cNvSpPr/>
          <p:nvPr/>
        </p:nvSpPr>
        <p:spPr>
          <a:xfrm>
            <a:off x="3609308" y="4166700"/>
            <a:ext cx="781050" cy="39370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Notify CEDP</a:t>
            </a:r>
            <a:endParaRPr lang="en-US" sz="1000" dirty="0"/>
          </a:p>
        </p:txBody>
      </p:sp>
      <p:sp>
        <p:nvSpPr>
          <p:cNvPr id="61" name="Process 60"/>
          <p:cNvSpPr/>
          <p:nvPr/>
        </p:nvSpPr>
        <p:spPr>
          <a:xfrm>
            <a:off x="4859477" y="1423239"/>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New DB setup</a:t>
            </a:r>
            <a:endParaRPr lang="en-US" sz="1000" dirty="0"/>
          </a:p>
        </p:txBody>
      </p:sp>
      <p:cxnSp>
        <p:nvCxnSpPr>
          <p:cNvPr id="63" name="Straight Connector 62"/>
          <p:cNvCxnSpPr>
            <a:stCxn id="52" idx="3"/>
            <a:endCxn id="60" idx="1"/>
          </p:cNvCxnSpPr>
          <p:nvPr/>
        </p:nvCxnSpPr>
        <p:spPr>
          <a:xfrm flipV="1">
            <a:off x="3184916" y="4363550"/>
            <a:ext cx="42439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60" idx="3"/>
            <a:endCxn id="61" idx="1"/>
          </p:cNvCxnSpPr>
          <p:nvPr/>
        </p:nvCxnSpPr>
        <p:spPr>
          <a:xfrm flipV="1">
            <a:off x="4390358" y="1620089"/>
            <a:ext cx="469119" cy="274346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Process 65"/>
          <p:cNvSpPr/>
          <p:nvPr/>
        </p:nvSpPr>
        <p:spPr>
          <a:xfrm>
            <a:off x="7677147" y="1410660"/>
            <a:ext cx="781050" cy="393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Sync LDAP</a:t>
            </a:r>
            <a:endParaRPr lang="en-US" sz="1000" dirty="0"/>
          </a:p>
        </p:txBody>
      </p:sp>
      <p:cxnSp>
        <p:nvCxnSpPr>
          <p:cNvPr id="68" name="Elbow Connector 67"/>
          <p:cNvCxnSpPr>
            <a:stCxn id="45" idx="3"/>
            <a:endCxn id="66" idx="1"/>
          </p:cNvCxnSpPr>
          <p:nvPr/>
        </p:nvCxnSpPr>
        <p:spPr>
          <a:xfrm flipV="1">
            <a:off x="7237745" y="1607510"/>
            <a:ext cx="439402" cy="5028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1600" y="5868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7000" y="48908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4300" y="39637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4300" y="30239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7000" y="1868273"/>
            <a:ext cx="11557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Process 75"/>
          <p:cNvSpPr/>
          <p:nvPr/>
        </p:nvSpPr>
        <p:spPr>
          <a:xfrm>
            <a:off x="5556917" y="3367147"/>
            <a:ext cx="781050" cy="39370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Notify user of reject</a:t>
            </a:r>
            <a:endParaRPr lang="en-US" sz="1000" dirty="0"/>
          </a:p>
        </p:txBody>
      </p:sp>
      <p:cxnSp>
        <p:nvCxnSpPr>
          <p:cNvPr id="78" name="Elbow Connector 77"/>
          <p:cNvCxnSpPr>
            <a:stCxn id="34" idx="3"/>
            <a:endCxn id="76" idx="1"/>
          </p:cNvCxnSpPr>
          <p:nvPr/>
        </p:nvCxnSpPr>
        <p:spPr>
          <a:xfrm flipV="1">
            <a:off x="4533900" y="3563997"/>
            <a:ext cx="1023017" cy="17975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5" idx="0"/>
            <a:endCxn id="34" idx="3"/>
          </p:cNvCxnSpPr>
          <p:nvPr/>
        </p:nvCxnSpPr>
        <p:spPr>
          <a:xfrm rot="16200000" flipV="1">
            <a:off x="4242304" y="5653184"/>
            <a:ext cx="712310" cy="1291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09308" y="5587786"/>
            <a:ext cx="360996" cy="246221"/>
          </a:xfrm>
          <a:prstGeom prst="rect">
            <a:avLst/>
          </a:prstGeom>
          <a:noFill/>
        </p:spPr>
        <p:txBody>
          <a:bodyPr wrap="none" rtlCol="0">
            <a:spAutoFit/>
          </a:bodyPr>
          <a:lstStyle/>
          <a:p>
            <a:r>
              <a:rPr lang="en-US" sz="100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8" name="TextBox 87"/>
          <p:cNvSpPr txBox="1"/>
          <p:nvPr/>
        </p:nvSpPr>
        <p:spPr>
          <a:xfrm>
            <a:off x="5049204" y="6339169"/>
            <a:ext cx="360996" cy="246221"/>
          </a:xfrm>
          <a:prstGeom prst="rect">
            <a:avLst/>
          </a:prstGeom>
          <a:noFill/>
        </p:spPr>
        <p:txBody>
          <a:bodyPr wrap="none" rtlCol="0">
            <a:spAutoFit/>
          </a:bodyPr>
          <a:lstStyle/>
          <a:p>
            <a:r>
              <a:rPr lang="en-US" sz="1000" dirty="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89" name="TextBox 88"/>
          <p:cNvSpPr txBox="1"/>
          <p:nvPr/>
        </p:nvSpPr>
        <p:spPr>
          <a:xfrm>
            <a:off x="4663017" y="5893027"/>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0" name="TextBox 89"/>
          <p:cNvSpPr txBox="1"/>
          <p:nvPr/>
        </p:nvSpPr>
        <p:spPr>
          <a:xfrm>
            <a:off x="4407187" y="5141325"/>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1" name="TextBox 90"/>
          <p:cNvSpPr txBox="1"/>
          <p:nvPr/>
        </p:nvSpPr>
        <p:spPr>
          <a:xfrm>
            <a:off x="2303468" y="2247602"/>
            <a:ext cx="335348" cy="246221"/>
          </a:xfrm>
          <a:prstGeom prst="rect">
            <a:avLst/>
          </a:prstGeom>
          <a:noFill/>
        </p:spPr>
        <p:txBody>
          <a:bodyPr wrap="none" rtlCol="0">
            <a:spAutoFit/>
          </a:bodyPr>
          <a:lstStyle/>
          <a:p>
            <a:r>
              <a:rPr lang="en-US" sz="1000" smtClean="0">
                <a:solidFill>
                  <a:schemeClr val="tx1">
                    <a:lumMod val="75000"/>
                    <a:lumOff val="25000"/>
                  </a:schemeClr>
                </a:solidFill>
              </a:rPr>
              <a:t>No</a:t>
            </a:r>
            <a:endParaRPr lang="en-US" sz="1000" dirty="0">
              <a:solidFill>
                <a:schemeClr val="tx1">
                  <a:lumMod val="75000"/>
                  <a:lumOff val="25000"/>
                </a:schemeClr>
              </a:solidFill>
            </a:endParaRPr>
          </a:p>
        </p:txBody>
      </p:sp>
      <p:sp>
        <p:nvSpPr>
          <p:cNvPr id="92" name="TextBox 91"/>
          <p:cNvSpPr txBox="1"/>
          <p:nvPr/>
        </p:nvSpPr>
        <p:spPr>
          <a:xfrm>
            <a:off x="3291808" y="1917700"/>
            <a:ext cx="360996" cy="246221"/>
          </a:xfrm>
          <a:prstGeom prst="rect">
            <a:avLst/>
          </a:prstGeom>
          <a:noFill/>
        </p:spPr>
        <p:txBody>
          <a:bodyPr wrap="none" rtlCol="0">
            <a:spAutoFit/>
          </a:bodyPr>
          <a:lstStyle/>
          <a:p>
            <a:r>
              <a:rPr lang="en-US" sz="1000" smtClean="0">
                <a:solidFill>
                  <a:schemeClr val="tx1">
                    <a:lumMod val="75000"/>
                    <a:lumOff val="25000"/>
                  </a:schemeClr>
                </a:solidFill>
              </a:rPr>
              <a:t>Yes</a:t>
            </a:r>
            <a:endParaRPr lang="en-US" sz="1000" dirty="0">
              <a:solidFill>
                <a:schemeClr val="tx1">
                  <a:lumMod val="75000"/>
                  <a:lumOff val="25000"/>
                </a:schemeClr>
              </a:solidFill>
            </a:endParaRPr>
          </a:p>
        </p:txBody>
      </p:sp>
      <p:sp>
        <p:nvSpPr>
          <p:cNvPr id="94" name="Process 93"/>
          <p:cNvSpPr/>
          <p:nvPr/>
        </p:nvSpPr>
        <p:spPr>
          <a:xfrm>
            <a:off x="8401047" y="3316073"/>
            <a:ext cx="932783" cy="3937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login to drop zone</a:t>
            </a:r>
            <a:endParaRPr lang="en-US" sz="1000" dirty="0"/>
          </a:p>
        </p:txBody>
      </p:sp>
      <p:sp>
        <p:nvSpPr>
          <p:cNvPr id="97" name="Process 96"/>
          <p:cNvSpPr/>
          <p:nvPr/>
        </p:nvSpPr>
        <p:spPr>
          <a:xfrm>
            <a:off x="9569985" y="1424187"/>
            <a:ext cx="932783" cy="3937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validated against LDAP and BG</a:t>
            </a:r>
            <a:endParaRPr lang="en-US" sz="1000" dirty="0"/>
          </a:p>
        </p:txBody>
      </p:sp>
      <p:cxnSp>
        <p:nvCxnSpPr>
          <p:cNvPr id="99" name="Elbow Connector 98"/>
          <p:cNvCxnSpPr>
            <a:stCxn id="94" idx="3"/>
            <a:endCxn id="97" idx="1"/>
          </p:cNvCxnSpPr>
          <p:nvPr/>
        </p:nvCxnSpPr>
        <p:spPr>
          <a:xfrm flipV="1">
            <a:off x="9333830" y="1621037"/>
            <a:ext cx="236155" cy="189188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1" name="Process 100"/>
          <p:cNvSpPr/>
          <p:nvPr/>
        </p:nvSpPr>
        <p:spPr>
          <a:xfrm>
            <a:off x="10738517" y="3306412"/>
            <a:ext cx="932783" cy="3937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pushes data to drop zone</a:t>
            </a:r>
            <a:endParaRPr lang="en-US" sz="1000" dirty="0"/>
          </a:p>
        </p:txBody>
      </p:sp>
      <p:cxnSp>
        <p:nvCxnSpPr>
          <p:cNvPr id="103" name="Elbow Connector 102"/>
          <p:cNvCxnSpPr>
            <a:stCxn id="97" idx="3"/>
            <a:endCxn id="101" idx="1"/>
          </p:cNvCxnSpPr>
          <p:nvPr/>
        </p:nvCxnSpPr>
        <p:spPr>
          <a:xfrm>
            <a:off x="10502768" y="1621037"/>
            <a:ext cx="235749" cy="18822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7" name="Process 19"/>
          <p:cNvSpPr/>
          <p:nvPr/>
        </p:nvSpPr>
        <p:spPr>
          <a:xfrm>
            <a:off x="1474715" y="1925424"/>
            <a:ext cx="6985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Request access to DB</a:t>
            </a:r>
            <a:endParaRPr lang="en-US" sz="1000" dirty="0"/>
          </a:p>
        </p:txBody>
      </p:sp>
      <p:cxnSp>
        <p:nvCxnSpPr>
          <p:cNvPr id="4" name="Straight Arrow Connector 3"/>
          <p:cNvCxnSpPr>
            <a:stCxn id="20" idx="0"/>
            <a:endCxn id="67" idx="2"/>
          </p:cNvCxnSpPr>
          <p:nvPr/>
        </p:nvCxnSpPr>
        <p:spPr>
          <a:xfrm flipV="1">
            <a:off x="1815439" y="2382624"/>
            <a:ext cx="8526" cy="89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7" idx="3"/>
            <a:endCxn id="20" idx="1"/>
          </p:cNvCxnSpPr>
          <p:nvPr/>
        </p:nvCxnSpPr>
        <p:spPr>
          <a:xfrm flipV="1">
            <a:off x="1143787" y="3505354"/>
            <a:ext cx="322402" cy="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7" idx="3"/>
            <a:endCxn id="21" idx="1"/>
          </p:cNvCxnSpPr>
          <p:nvPr/>
        </p:nvCxnSpPr>
        <p:spPr>
          <a:xfrm>
            <a:off x="2173215" y="2154024"/>
            <a:ext cx="104320" cy="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26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5725"/>
            <a:ext cx="10693401" cy="1325563"/>
          </a:xfrm>
        </p:spPr>
        <p:txBody>
          <a:bodyPr/>
          <a:lstStyle/>
          <a:p>
            <a:r>
              <a:rPr lang="en-US" smtClean="0"/>
              <a:t>Landing Zone (Outbound) </a:t>
            </a:r>
            <a:r>
              <a:rPr lang="en-US" dirty="0" smtClean="0"/>
              <a:t>Data Access Process</a:t>
            </a:r>
            <a:endParaRPr lang="en-US" dirty="0"/>
          </a:p>
        </p:txBody>
      </p:sp>
      <p:sp>
        <p:nvSpPr>
          <p:cNvPr id="10" name="AutoShape 9"/>
          <p:cNvSpPr>
            <a:spLocks noChangeArrowheads="1"/>
          </p:cNvSpPr>
          <p:nvPr/>
        </p:nvSpPr>
        <p:spPr bwMode="auto">
          <a:xfrm>
            <a:off x="2133481" y="3979570"/>
            <a:ext cx="1792127"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Integration</a:t>
            </a:r>
          </a:p>
        </p:txBody>
      </p:sp>
      <p:sp>
        <p:nvSpPr>
          <p:cNvPr id="11" name="AutoShape 10"/>
          <p:cNvSpPr>
            <a:spLocks noChangeArrowheads="1"/>
          </p:cNvSpPr>
          <p:nvPr/>
        </p:nvSpPr>
        <p:spPr bwMode="auto">
          <a:xfrm>
            <a:off x="2143533" y="2949072"/>
            <a:ext cx="1789234" cy="469900"/>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Arial" charset="0"/>
                <a:ea typeface="SimSun" pitchFamily="2" charset="-122"/>
              </a:rPr>
              <a:t>Data</a:t>
            </a:r>
            <a:r>
              <a:rPr kumimoji="0" lang="en-US" sz="1600" b="1" i="0" u="none" strike="noStrike" kern="0" cap="none" spc="0" normalizeH="0" baseline="0" noProof="0" dirty="0" smtClean="0">
                <a:ln>
                  <a:noFill/>
                </a:ln>
                <a:solidFill>
                  <a:srgbClr val="FFFFFF"/>
                </a:solidFill>
                <a:effectLst/>
                <a:uLnTx/>
                <a:uFillTx/>
                <a:latin typeface="Arial" charset="0"/>
              </a:rPr>
              <a:t> Acquisition</a:t>
            </a:r>
          </a:p>
        </p:txBody>
      </p:sp>
      <p:sp>
        <p:nvSpPr>
          <p:cNvPr id="12" name="AutoShape 13"/>
          <p:cNvSpPr>
            <a:spLocks noChangeArrowheads="1"/>
          </p:cNvSpPr>
          <p:nvPr/>
        </p:nvSpPr>
        <p:spPr bwMode="auto">
          <a:xfrm>
            <a:off x="2143533" y="4530885"/>
            <a:ext cx="1789234" cy="471488"/>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Storage</a:t>
            </a:r>
          </a:p>
        </p:txBody>
      </p:sp>
      <p:sp>
        <p:nvSpPr>
          <p:cNvPr id="13" name="AutoShape 9"/>
          <p:cNvSpPr>
            <a:spLocks noChangeArrowheads="1"/>
          </p:cNvSpPr>
          <p:nvPr/>
        </p:nvSpPr>
        <p:spPr bwMode="auto">
          <a:xfrm>
            <a:off x="2143533" y="3464102"/>
            <a:ext cx="1789234" cy="468313"/>
          </a:xfrm>
          <a:prstGeom prst="roundRect">
            <a:avLst>
              <a:gd name="adj" fmla="val 16667"/>
            </a:avLst>
          </a:prstGeom>
          <a:solidFill>
            <a:srgbClr val="1F497D"/>
          </a:solidFill>
          <a:ln>
            <a:noFill/>
          </a:ln>
          <a:effectLst/>
          <a:extLst>
            <a:ext uri="{91240B29-F687-4F45-9708-019B960494DF}">
              <a14:hiddenLine xmlns:a14="http://schemas.microsoft.com/office/drawing/2010/main" w="63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 typeface="Wingdings" pitchFamily="2" charset="2"/>
              <a:buNone/>
              <a:tabLst/>
              <a:defRPr/>
            </a:pPr>
            <a:r>
              <a:rPr kumimoji="0" lang="en-US" sz="1600" b="1" i="0" u="none" strike="noStrike" kern="0" cap="none" spc="0" normalizeH="0" baseline="0" noProof="0" dirty="0" smtClean="0">
                <a:ln>
                  <a:noFill/>
                </a:ln>
                <a:solidFill>
                  <a:srgbClr val="FFFFFF"/>
                </a:solidFill>
                <a:effectLst/>
                <a:uLnTx/>
                <a:uFillTx/>
                <a:latin typeface="Arial" charset="0"/>
              </a:rPr>
              <a:t>Data Ingestion</a:t>
            </a:r>
          </a:p>
        </p:txBody>
      </p:sp>
      <p:sp>
        <p:nvSpPr>
          <p:cNvPr id="18" name="Right Arrow 17"/>
          <p:cNvSpPr/>
          <p:nvPr/>
        </p:nvSpPr>
        <p:spPr>
          <a:xfrm rot="5400000">
            <a:off x="604066" y="4955922"/>
            <a:ext cx="1806003"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Outbound</a:t>
            </a:r>
            <a:endParaRPr lang="en-US" b="1" dirty="0">
              <a:solidFill>
                <a:schemeClr val="tx1"/>
              </a:solidFill>
            </a:endParaRPr>
          </a:p>
        </p:txBody>
      </p:sp>
      <p:cxnSp>
        <p:nvCxnSpPr>
          <p:cNvPr id="23" name="Straight Connector 22"/>
          <p:cNvCxnSpPr/>
          <p:nvPr/>
        </p:nvCxnSpPr>
        <p:spPr>
          <a:xfrm>
            <a:off x="939800" y="3412522"/>
            <a:ext cx="11027834" cy="828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39803" y="3920521"/>
            <a:ext cx="11027831" cy="1179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39800" y="4478230"/>
            <a:ext cx="11027834" cy="5265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5400000">
            <a:off x="595453" y="3045205"/>
            <a:ext cx="1823224" cy="98213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Inbound</a:t>
            </a:r>
            <a:endParaRPr lang="en-US" b="1">
              <a:solidFill>
                <a:schemeClr val="tx1"/>
              </a:solidFill>
            </a:endParaRPr>
          </a:p>
        </p:txBody>
      </p:sp>
      <p:sp>
        <p:nvSpPr>
          <p:cNvPr id="29" name="TextBox 28"/>
          <p:cNvSpPr txBox="1"/>
          <p:nvPr/>
        </p:nvSpPr>
        <p:spPr>
          <a:xfrm>
            <a:off x="7366000" y="4543985"/>
            <a:ext cx="4826000" cy="1169551"/>
          </a:xfrm>
          <a:prstGeom prst="rect">
            <a:avLst/>
          </a:prstGeom>
          <a:noFill/>
        </p:spPr>
        <p:txBody>
          <a:bodyPr wrap="square" rtlCol="0">
            <a:spAutoFit/>
          </a:bodyPr>
          <a:lstStyle/>
          <a:p>
            <a:pPr marL="285750" indent="-285750">
              <a:buFont typeface="Arial" charset="0"/>
              <a:buChar char="•"/>
            </a:pPr>
            <a:r>
              <a:rPr lang="en-US" sz="1400" dirty="0" smtClean="0">
                <a:solidFill>
                  <a:schemeClr val="tx1">
                    <a:lumMod val="75000"/>
                    <a:lumOff val="25000"/>
                  </a:schemeClr>
                </a:solidFill>
              </a:rPr>
              <a:t>User access</a:t>
            </a:r>
            <a:r>
              <a:rPr lang="en-US" sz="1400" baseline="30000" dirty="0" smtClean="0">
                <a:solidFill>
                  <a:schemeClr val="tx1">
                    <a:lumMod val="75000"/>
                    <a:lumOff val="25000"/>
                  </a:schemeClr>
                </a:solidFill>
              </a:rPr>
              <a:t>1</a:t>
            </a:r>
            <a:r>
              <a:rPr lang="en-US" sz="1400" dirty="0" smtClean="0">
                <a:solidFill>
                  <a:schemeClr val="tx1">
                    <a:lumMod val="75000"/>
                    <a:lumOff val="25000"/>
                  </a:schemeClr>
                </a:solidFill>
              </a:rPr>
              <a:t> to </a:t>
            </a:r>
            <a:r>
              <a:rPr lang="en-US" sz="1400" dirty="0" err="1" smtClean="0">
                <a:solidFill>
                  <a:schemeClr val="tx1">
                    <a:lumMod val="75000"/>
                    <a:lumOff val="25000"/>
                  </a:schemeClr>
                </a:solidFill>
              </a:rPr>
              <a:t>CoEDL</a:t>
            </a:r>
            <a:r>
              <a:rPr lang="en-US" sz="1400" dirty="0" smtClean="0">
                <a:solidFill>
                  <a:schemeClr val="tx1">
                    <a:lumMod val="75000"/>
                    <a:lumOff val="25000"/>
                  </a:schemeClr>
                </a:solidFill>
              </a:rPr>
              <a:t> requested via OneTeam</a:t>
            </a:r>
            <a:r>
              <a:rPr lang="en-US" sz="1400" baseline="30000" dirty="0">
                <a:solidFill>
                  <a:schemeClr val="tx1">
                    <a:lumMod val="75000"/>
                    <a:lumOff val="25000"/>
                  </a:schemeClr>
                </a:solidFill>
              </a:rPr>
              <a:t>2</a:t>
            </a:r>
            <a:endParaRPr lang="en-US" sz="1400" baseline="30000" dirty="0" smtClean="0">
              <a:solidFill>
                <a:schemeClr val="tx1">
                  <a:lumMod val="75000"/>
                  <a:lumOff val="25000"/>
                </a:schemeClr>
              </a:solidFill>
            </a:endParaRPr>
          </a:p>
          <a:p>
            <a:pPr marL="285750" indent="-285750">
              <a:buFont typeface="Arial" charset="0"/>
              <a:buChar char="•"/>
            </a:pPr>
            <a:r>
              <a:rPr lang="en-US" sz="1400" dirty="0" smtClean="0">
                <a:solidFill>
                  <a:schemeClr val="tx1">
                    <a:lumMod val="75000"/>
                    <a:lumOff val="25000"/>
                  </a:schemeClr>
                </a:solidFill>
              </a:rPr>
              <a:t>Approvals obtained</a:t>
            </a:r>
            <a:r>
              <a:rPr lang="en-US" sz="1400" baseline="30000" dirty="0" smtClean="0">
                <a:solidFill>
                  <a:schemeClr val="tx1">
                    <a:lumMod val="75000"/>
                    <a:lumOff val="25000"/>
                  </a:schemeClr>
                </a:solidFill>
              </a:rPr>
              <a:t>3</a:t>
            </a:r>
          </a:p>
          <a:p>
            <a:pPr marL="285750" indent="-285750">
              <a:buFont typeface="Arial" charset="0"/>
              <a:buChar char="•"/>
            </a:pPr>
            <a:r>
              <a:rPr lang="en-US" sz="1400" dirty="0" smtClean="0">
                <a:solidFill>
                  <a:schemeClr val="tx1">
                    <a:lumMod val="75000"/>
                    <a:lumOff val="25000"/>
                  </a:schemeClr>
                </a:solidFill>
              </a:rPr>
              <a:t>User added to CEDP BlueGroup</a:t>
            </a:r>
            <a:r>
              <a:rPr lang="en-US" sz="1400" baseline="30000" dirty="0" smtClean="0">
                <a:solidFill>
                  <a:schemeClr val="tx1">
                    <a:lumMod val="75000"/>
                    <a:lumOff val="25000"/>
                  </a:schemeClr>
                </a:solidFill>
              </a:rPr>
              <a:t>4</a:t>
            </a:r>
            <a:r>
              <a:rPr lang="en-US" sz="1400" dirty="0" smtClean="0">
                <a:solidFill>
                  <a:schemeClr val="tx1">
                    <a:lumMod val="75000"/>
                    <a:lumOff val="25000"/>
                  </a:schemeClr>
                </a:solidFill>
              </a:rPr>
              <a:t> </a:t>
            </a:r>
          </a:p>
          <a:p>
            <a:pPr marL="285750" indent="-285750">
              <a:buFont typeface="Arial" charset="0"/>
              <a:buChar char="•"/>
            </a:pPr>
            <a:r>
              <a:rPr lang="en-US" sz="1400" dirty="0" smtClean="0">
                <a:solidFill>
                  <a:schemeClr val="tx1">
                    <a:lumMod val="75000"/>
                    <a:lumOff val="25000"/>
                  </a:schemeClr>
                </a:solidFill>
              </a:rPr>
              <a:t>Periodic sync of users in source </a:t>
            </a:r>
            <a:r>
              <a:rPr lang="en-US" sz="1400" dirty="0" err="1" smtClean="0">
                <a:solidFill>
                  <a:schemeClr val="tx1">
                    <a:lumMod val="75000"/>
                    <a:lumOff val="25000"/>
                  </a:schemeClr>
                </a:solidFill>
              </a:rPr>
              <a:t>BlueGroup</a:t>
            </a:r>
            <a:r>
              <a:rPr lang="en-US" sz="1400" dirty="0" smtClean="0">
                <a:solidFill>
                  <a:schemeClr val="tx1">
                    <a:lumMod val="75000"/>
                    <a:lumOff val="25000"/>
                  </a:schemeClr>
                </a:solidFill>
              </a:rPr>
              <a:t>(s) to schema LDAPs in CEDP</a:t>
            </a:r>
          </a:p>
        </p:txBody>
      </p:sp>
      <p:sp>
        <p:nvSpPr>
          <p:cNvPr id="32" name="TextBox 31"/>
          <p:cNvSpPr txBox="1"/>
          <p:nvPr/>
        </p:nvSpPr>
        <p:spPr>
          <a:xfrm>
            <a:off x="7231277" y="5679836"/>
            <a:ext cx="4854706" cy="1200329"/>
          </a:xfrm>
          <a:prstGeom prst="rect">
            <a:avLst/>
          </a:prstGeom>
          <a:noFill/>
        </p:spPr>
        <p:txBody>
          <a:bodyPr wrap="square" rtlCol="0">
            <a:spAutoFit/>
          </a:bodyPr>
          <a:lstStyle/>
          <a:p>
            <a:r>
              <a:rPr lang="en-US" sz="1200" dirty="0" smtClean="0"/>
              <a:t>Notes:  1 </a:t>
            </a:r>
            <a:r>
              <a:rPr lang="mr-IN" sz="1200" dirty="0" smtClean="0"/>
              <a:t>– </a:t>
            </a:r>
            <a:r>
              <a:rPr lang="en-US" sz="1200" dirty="0" smtClean="0"/>
              <a:t>Access granted at the source level. Must show they            already have access to original data source</a:t>
            </a:r>
          </a:p>
          <a:p>
            <a:r>
              <a:rPr lang="en-US" sz="1200" dirty="0"/>
              <a:t> </a:t>
            </a:r>
            <a:r>
              <a:rPr lang="en-US" sz="1200" dirty="0" smtClean="0"/>
              <a:t>            2 </a:t>
            </a:r>
            <a:r>
              <a:rPr lang="mr-IN" sz="1200" dirty="0" smtClean="0"/>
              <a:t>– </a:t>
            </a:r>
            <a:r>
              <a:rPr lang="en-US" sz="1200" dirty="0" smtClean="0"/>
              <a:t>Manual process in place as well where OneTEAM used</a:t>
            </a:r>
          </a:p>
          <a:p>
            <a:r>
              <a:rPr lang="en-US" sz="1200" dirty="0"/>
              <a:t> </a:t>
            </a:r>
            <a:r>
              <a:rPr lang="en-US" sz="1200" dirty="0" smtClean="0"/>
              <a:t>            3 </a:t>
            </a:r>
            <a:r>
              <a:rPr lang="mr-IN" sz="1200" dirty="0" smtClean="0"/>
              <a:t>–</a:t>
            </a:r>
            <a:r>
              <a:rPr lang="en-US" sz="1200" dirty="0" smtClean="0"/>
              <a:t> First line </a:t>
            </a:r>
            <a:r>
              <a:rPr lang="en-US" sz="1200" dirty="0" err="1" smtClean="0"/>
              <a:t>mgmt</a:t>
            </a:r>
            <a:r>
              <a:rPr lang="en-US" sz="1200" dirty="0" smtClean="0"/>
              <a:t> and CDO approval required</a:t>
            </a:r>
          </a:p>
          <a:p>
            <a:r>
              <a:rPr lang="en-US" sz="1200" dirty="0"/>
              <a:t> </a:t>
            </a:r>
            <a:r>
              <a:rPr lang="en-US" sz="1200" dirty="0" smtClean="0"/>
              <a:t>            4 </a:t>
            </a:r>
            <a:r>
              <a:rPr lang="mr-IN" sz="1200" dirty="0" smtClean="0"/>
              <a:t>– </a:t>
            </a:r>
            <a:r>
              <a:rPr lang="en-US" sz="1200" dirty="0" smtClean="0"/>
              <a:t>Single BlueGroup for all outbound data to allow into </a:t>
            </a:r>
            <a:r>
              <a:rPr lang="en-US" sz="1200" dirty="0" err="1" smtClean="0"/>
              <a:t>CoEDL</a:t>
            </a:r>
            <a:r>
              <a:rPr lang="en-US" sz="1200" dirty="0" smtClean="0"/>
              <a:t>, individual </a:t>
            </a:r>
            <a:r>
              <a:rPr lang="en-US" sz="1200" dirty="0" err="1" smtClean="0"/>
              <a:t>BlueGroup</a:t>
            </a:r>
            <a:r>
              <a:rPr lang="en-US" sz="1200" dirty="0" smtClean="0"/>
              <a:t>(s) for each data source in CEDP</a:t>
            </a:r>
            <a:endParaRPr lang="en-US" sz="1200" dirty="0"/>
          </a:p>
        </p:txBody>
      </p:sp>
      <p:sp>
        <p:nvSpPr>
          <p:cNvPr id="33" name="Left Brace 32"/>
          <p:cNvSpPr/>
          <p:nvPr/>
        </p:nvSpPr>
        <p:spPr>
          <a:xfrm rot="5400000">
            <a:off x="5422174" y="247322"/>
            <a:ext cx="306788" cy="3013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a:off x="9452041" y="-612309"/>
            <a:ext cx="306783" cy="47328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2860457" y="856823"/>
            <a:ext cx="328404" cy="1782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622797" y="1274233"/>
            <a:ext cx="1917707" cy="338554"/>
          </a:xfrm>
          <a:prstGeom prst="rect">
            <a:avLst/>
          </a:prstGeom>
          <a:noFill/>
        </p:spPr>
        <p:txBody>
          <a:bodyPr wrap="square" rtlCol="0">
            <a:spAutoFit/>
          </a:bodyPr>
          <a:lstStyle/>
          <a:p>
            <a:pPr algn="ctr"/>
            <a:r>
              <a:rPr lang="en-US" sz="1600" smtClean="0">
                <a:solidFill>
                  <a:schemeClr val="accent1">
                    <a:lumMod val="75000"/>
                  </a:schemeClr>
                </a:solidFill>
              </a:rPr>
              <a:t>Sources</a:t>
            </a:r>
            <a:endParaRPr lang="en-US" sz="1600" dirty="0">
              <a:solidFill>
                <a:schemeClr val="accent1">
                  <a:lumMod val="75000"/>
                </a:schemeClr>
              </a:solidFill>
            </a:endParaRPr>
          </a:p>
        </p:txBody>
      </p:sp>
      <p:sp>
        <p:nvSpPr>
          <p:cNvPr id="38" name="TextBox 37"/>
          <p:cNvSpPr txBox="1"/>
          <p:nvPr/>
        </p:nvSpPr>
        <p:spPr>
          <a:xfrm>
            <a:off x="8754523" y="1274236"/>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Process</a:t>
            </a:r>
            <a:endParaRPr lang="en-US" sz="1600" dirty="0">
              <a:solidFill>
                <a:schemeClr val="accent1">
                  <a:lumMod val="75000"/>
                </a:schemeClr>
              </a:solidFill>
            </a:endParaRPr>
          </a:p>
        </p:txBody>
      </p:sp>
      <p:sp>
        <p:nvSpPr>
          <p:cNvPr id="39" name="TextBox 38"/>
          <p:cNvSpPr txBox="1"/>
          <p:nvPr/>
        </p:nvSpPr>
        <p:spPr>
          <a:xfrm>
            <a:off x="4017433" y="2575440"/>
            <a:ext cx="1473200" cy="345186"/>
          </a:xfrm>
          <a:prstGeom prst="rect">
            <a:avLst/>
          </a:prstGeom>
          <a:noFill/>
        </p:spPr>
        <p:txBody>
          <a:bodyPr wrap="square" rtlCol="0">
            <a:spAutoFit/>
          </a:bodyPr>
          <a:lstStyle/>
          <a:p>
            <a:pPr algn="ctr"/>
            <a:r>
              <a:rPr lang="en-US" sz="1600" smtClean="0">
                <a:solidFill>
                  <a:schemeClr val="accent1">
                    <a:lumMod val="75000"/>
                  </a:schemeClr>
                </a:solidFill>
              </a:rPr>
              <a:t>Source 1</a:t>
            </a:r>
            <a:endParaRPr lang="en-US" sz="1600" dirty="0">
              <a:solidFill>
                <a:schemeClr val="accent1">
                  <a:lumMod val="75000"/>
                </a:schemeClr>
              </a:solidFill>
            </a:endParaRPr>
          </a:p>
        </p:txBody>
      </p:sp>
      <p:sp>
        <p:nvSpPr>
          <p:cNvPr id="40" name="TextBox 39"/>
          <p:cNvSpPr txBox="1"/>
          <p:nvPr/>
        </p:nvSpPr>
        <p:spPr>
          <a:xfrm>
            <a:off x="5592230" y="2575441"/>
            <a:ext cx="1473200" cy="345186"/>
          </a:xfrm>
          <a:prstGeom prst="rect">
            <a:avLst/>
          </a:prstGeom>
          <a:noFill/>
        </p:spPr>
        <p:txBody>
          <a:bodyPr wrap="square" rtlCol="0">
            <a:spAutoFit/>
          </a:bodyPr>
          <a:lstStyle/>
          <a:p>
            <a:pPr algn="ctr"/>
            <a:r>
              <a:rPr lang="en-US" sz="1600" dirty="0" smtClean="0">
                <a:solidFill>
                  <a:schemeClr val="accent1">
                    <a:lumMod val="75000"/>
                  </a:schemeClr>
                </a:solidFill>
              </a:rPr>
              <a:t>Source n</a:t>
            </a:r>
            <a:endParaRPr lang="en-US" sz="1600" dirty="0">
              <a:solidFill>
                <a:schemeClr val="accent1">
                  <a:lumMod val="75000"/>
                </a:schemeClr>
              </a:solidFill>
            </a:endParaRPr>
          </a:p>
        </p:txBody>
      </p:sp>
      <p:sp>
        <p:nvSpPr>
          <p:cNvPr id="42" name="Rectangle 41"/>
          <p:cNvSpPr/>
          <p:nvPr/>
        </p:nvSpPr>
        <p:spPr>
          <a:xfrm>
            <a:off x="7366001" y="1783952"/>
            <a:ext cx="4165600" cy="738664"/>
          </a:xfrm>
          <a:prstGeom prst="rect">
            <a:avLst/>
          </a:prstGeom>
        </p:spPr>
        <p:txBody>
          <a:bodyPr wrap="square">
            <a:spAutoFit/>
          </a:bodyPr>
          <a:lstStyle/>
          <a:p>
            <a:pPr marL="285750" indent="-285750">
              <a:buFont typeface="Arial" charset="0"/>
              <a:buChar char="•"/>
            </a:pPr>
            <a:r>
              <a:rPr lang="en-US" sz="1400" dirty="0" smtClean="0">
                <a:solidFill>
                  <a:schemeClr val="tx1">
                    <a:lumMod val="75000"/>
                    <a:lumOff val="25000"/>
                  </a:schemeClr>
                </a:solidFill>
              </a:rPr>
              <a:t>User must already have access to original source DB, or must request it before applying for access</a:t>
            </a:r>
          </a:p>
          <a:p>
            <a:pPr marL="285750" indent="-285750">
              <a:buFont typeface="Arial" charset="0"/>
              <a:buChar char="•"/>
            </a:pPr>
            <a:r>
              <a:rPr lang="en-US" sz="1400" dirty="0" smtClean="0">
                <a:solidFill>
                  <a:schemeClr val="tx1">
                    <a:lumMod val="75000"/>
                    <a:lumOff val="25000"/>
                  </a:schemeClr>
                </a:solidFill>
              </a:rPr>
              <a:t>CEDP </a:t>
            </a:r>
            <a:r>
              <a:rPr lang="en-US" sz="1400" dirty="0" err="1" smtClean="0">
                <a:solidFill>
                  <a:schemeClr val="tx1">
                    <a:lumMod val="75000"/>
                    <a:lumOff val="25000"/>
                  </a:schemeClr>
                </a:solidFill>
              </a:rPr>
              <a:t>BlueGroup</a:t>
            </a:r>
            <a:r>
              <a:rPr lang="en-US" sz="1400" dirty="0" smtClean="0">
                <a:solidFill>
                  <a:schemeClr val="tx1">
                    <a:lumMod val="75000"/>
                    <a:lumOff val="25000"/>
                  </a:schemeClr>
                </a:solidFill>
              </a:rPr>
              <a:t> is created</a:t>
            </a:r>
          </a:p>
        </p:txBody>
      </p:sp>
      <p:sp>
        <p:nvSpPr>
          <p:cNvPr id="43" name="Left Brace 42"/>
          <p:cNvSpPr/>
          <p:nvPr/>
        </p:nvSpPr>
        <p:spPr>
          <a:xfrm rot="5400000">
            <a:off x="1396866" y="1202932"/>
            <a:ext cx="328404" cy="109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01131" y="1274231"/>
            <a:ext cx="1917707" cy="338554"/>
          </a:xfrm>
          <a:prstGeom prst="rect">
            <a:avLst/>
          </a:prstGeom>
          <a:noFill/>
        </p:spPr>
        <p:txBody>
          <a:bodyPr wrap="square" rtlCol="0">
            <a:spAutoFit/>
          </a:bodyPr>
          <a:lstStyle/>
          <a:p>
            <a:pPr algn="ctr"/>
            <a:r>
              <a:rPr lang="en-US" sz="1600" dirty="0" smtClean="0">
                <a:solidFill>
                  <a:schemeClr val="accent1">
                    <a:lumMod val="75000"/>
                  </a:schemeClr>
                </a:solidFill>
              </a:rPr>
              <a:t>Data</a:t>
            </a:r>
            <a:endParaRPr lang="en-US" sz="1600" dirty="0">
              <a:solidFill>
                <a:schemeClr val="accent1">
                  <a:lumMod val="75000"/>
                </a:schemeClr>
              </a:solidFill>
            </a:endParaRPr>
          </a:p>
        </p:txBody>
      </p:sp>
      <p:sp>
        <p:nvSpPr>
          <p:cNvPr id="45" name="Rounded Rectangle 44"/>
          <p:cNvSpPr/>
          <p:nvPr/>
        </p:nvSpPr>
        <p:spPr>
          <a:xfrm rot="16200000">
            <a:off x="6231923" y="5927578"/>
            <a:ext cx="1205664" cy="3512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Consumer</a:t>
            </a:r>
            <a:endParaRPr lang="en-US" sz="1200" dirty="0"/>
          </a:p>
        </p:txBody>
      </p:sp>
      <p:sp>
        <p:nvSpPr>
          <p:cNvPr id="47" name="Left Brace 46"/>
          <p:cNvSpPr/>
          <p:nvPr/>
        </p:nvSpPr>
        <p:spPr>
          <a:xfrm>
            <a:off x="601131" y="1961752"/>
            <a:ext cx="237069" cy="600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a:off x="573577" y="5222686"/>
            <a:ext cx="264623" cy="129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rot="16200000">
            <a:off x="-153720" y="2091601"/>
            <a:ext cx="1231409" cy="276999"/>
          </a:xfrm>
          <a:prstGeom prst="rect">
            <a:avLst/>
          </a:prstGeom>
          <a:noFill/>
        </p:spPr>
        <p:txBody>
          <a:bodyPr wrap="square" rtlCol="0">
            <a:spAutoFit/>
          </a:bodyPr>
          <a:lstStyle/>
          <a:p>
            <a:pPr algn="ctr"/>
            <a:r>
              <a:rPr lang="en-US" sz="1200" smtClean="0">
                <a:solidFill>
                  <a:schemeClr val="accent1">
                    <a:lumMod val="75000"/>
                  </a:schemeClr>
                </a:solidFill>
              </a:rPr>
              <a:t>Startup</a:t>
            </a:r>
            <a:endParaRPr lang="en-US" sz="1200" dirty="0">
              <a:solidFill>
                <a:schemeClr val="accent1">
                  <a:lumMod val="75000"/>
                </a:schemeClr>
              </a:solidFill>
            </a:endParaRPr>
          </a:p>
        </p:txBody>
      </p:sp>
      <p:sp>
        <p:nvSpPr>
          <p:cNvPr id="51" name="TextBox 50"/>
          <p:cNvSpPr txBox="1"/>
          <p:nvPr/>
        </p:nvSpPr>
        <p:spPr>
          <a:xfrm rot="16200000">
            <a:off x="-291912" y="5735247"/>
            <a:ext cx="1409705" cy="276999"/>
          </a:xfrm>
          <a:prstGeom prst="rect">
            <a:avLst/>
          </a:prstGeom>
          <a:noFill/>
        </p:spPr>
        <p:txBody>
          <a:bodyPr wrap="square" rtlCol="0">
            <a:spAutoFit/>
          </a:bodyPr>
          <a:lstStyle/>
          <a:p>
            <a:pPr algn="ctr"/>
            <a:r>
              <a:rPr lang="en-US" sz="1200" dirty="0" smtClean="0">
                <a:solidFill>
                  <a:schemeClr val="accent1">
                    <a:lumMod val="75000"/>
                  </a:schemeClr>
                </a:solidFill>
              </a:rPr>
              <a:t>Consumer </a:t>
            </a:r>
            <a:r>
              <a:rPr lang="en-US" sz="1200" smtClean="0">
                <a:solidFill>
                  <a:schemeClr val="accent1">
                    <a:lumMod val="75000"/>
                  </a:schemeClr>
                </a:solidFill>
              </a:rPr>
              <a:t>use case</a:t>
            </a:r>
            <a:endParaRPr lang="en-US" sz="1200" dirty="0">
              <a:solidFill>
                <a:schemeClr val="accent1">
                  <a:lumMod val="75000"/>
                </a:schemeClr>
              </a:solidFill>
            </a:endParaRPr>
          </a:p>
        </p:txBody>
      </p:sp>
      <p:cxnSp>
        <p:nvCxnSpPr>
          <p:cNvPr id="53" name="Straight Connector 52"/>
          <p:cNvCxnSpPr/>
          <p:nvPr/>
        </p:nvCxnSpPr>
        <p:spPr>
          <a:xfrm>
            <a:off x="939800" y="2561622"/>
            <a:ext cx="11027834" cy="101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Can 40"/>
          <p:cNvSpPr/>
          <p:nvPr/>
        </p:nvSpPr>
        <p:spPr>
          <a:xfrm>
            <a:off x="4068766" y="4909609"/>
            <a:ext cx="2941633" cy="42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4072467" y="4545173"/>
            <a:ext cx="1333500" cy="42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5676900" y="4544621"/>
            <a:ext cx="1333500" cy="444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ular Callout 30"/>
          <p:cNvSpPr/>
          <p:nvPr/>
        </p:nvSpPr>
        <p:spPr>
          <a:xfrm>
            <a:off x="2107247" y="5679836"/>
            <a:ext cx="2573866" cy="561534"/>
          </a:xfrm>
          <a:prstGeom prst="wedgeRectCallout">
            <a:avLst>
              <a:gd name="adj1" fmla="val 45514"/>
              <a:gd name="adj2" fmla="val -10159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Consumer </a:t>
            </a:r>
            <a:r>
              <a:rPr lang="en-US" sz="1600" dirty="0" err="1" smtClean="0">
                <a:solidFill>
                  <a:schemeClr val="tx1"/>
                </a:solidFill>
              </a:rPr>
              <a:t>BlueGroups</a:t>
            </a:r>
            <a:r>
              <a:rPr lang="en-US" sz="1600" dirty="0" smtClean="0">
                <a:solidFill>
                  <a:schemeClr val="tx1"/>
                </a:solidFill>
              </a:rPr>
              <a:t> for Data Source</a:t>
            </a:r>
            <a:endParaRPr lang="en-US" sz="1600" dirty="0">
              <a:solidFill>
                <a:schemeClr val="tx1"/>
              </a:solidFill>
            </a:endParaRPr>
          </a:p>
        </p:txBody>
      </p:sp>
      <p:sp>
        <p:nvSpPr>
          <p:cNvPr id="46" name="Rectangular Callout 45"/>
          <p:cNvSpPr/>
          <p:nvPr/>
        </p:nvSpPr>
        <p:spPr>
          <a:xfrm>
            <a:off x="3158031" y="6299123"/>
            <a:ext cx="2076578" cy="502442"/>
          </a:xfrm>
          <a:prstGeom prst="wedgeRectCallout">
            <a:avLst>
              <a:gd name="adj1" fmla="val 63296"/>
              <a:gd name="adj2" fmla="val -22112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Consumer </a:t>
            </a:r>
            <a:r>
              <a:rPr lang="en-US" sz="1600" dirty="0" err="1" smtClean="0">
                <a:solidFill>
                  <a:schemeClr val="tx1"/>
                </a:solidFill>
              </a:rPr>
              <a:t>BlueGroup</a:t>
            </a:r>
            <a:r>
              <a:rPr lang="en-US" sz="1600" dirty="0" smtClean="0">
                <a:solidFill>
                  <a:schemeClr val="tx1"/>
                </a:solidFill>
              </a:rPr>
              <a:t> for </a:t>
            </a:r>
            <a:r>
              <a:rPr lang="en-US" sz="1600" dirty="0" err="1" smtClean="0">
                <a:solidFill>
                  <a:schemeClr val="tx1"/>
                </a:solidFill>
              </a:rPr>
              <a:t>CoEDL</a:t>
            </a:r>
            <a:endParaRPr lang="en-US" sz="1600" dirty="0">
              <a:solidFill>
                <a:schemeClr val="tx1"/>
              </a:solidFill>
            </a:endParaRPr>
          </a:p>
        </p:txBody>
      </p:sp>
      <p:sp>
        <p:nvSpPr>
          <p:cNvPr id="48" name="Rectangle 47"/>
          <p:cNvSpPr/>
          <p:nvPr/>
        </p:nvSpPr>
        <p:spPr>
          <a:xfrm>
            <a:off x="7372628" y="2585710"/>
            <a:ext cx="4165600" cy="954107"/>
          </a:xfrm>
          <a:prstGeom prst="rect">
            <a:avLst/>
          </a:prstGeom>
        </p:spPr>
        <p:txBody>
          <a:bodyPr wrap="square">
            <a:spAutoFit/>
          </a:bodyPr>
          <a:lstStyle/>
          <a:p>
            <a:pPr marL="285750" indent="-285750">
              <a:buFont typeface="Arial" charset="0"/>
              <a:buChar char="•"/>
            </a:pPr>
            <a:r>
              <a:rPr lang="en-US" sz="1400" dirty="0" smtClean="0">
                <a:solidFill>
                  <a:schemeClr val="tx1">
                    <a:lumMod val="75000"/>
                    <a:lumOff val="25000"/>
                  </a:schemeClr>
                </a:solidFill>
              </a:rPr>
              <a:t>At acquisition time, producer identifies </a:t>
            </a:r>
            <a:r>
              <a:rPr lang="en-US" sz="1400" dirty="0" err="1" smtClean="0">
                <a:solidFill>
                  <a:schemeClr val="tx1">
                    <a:lumMod val="75000"/>
                    <a:lumOff val="25000"/>
                  </a:schemeClr>
                </a:solidFill>
              </a:rPr>
              <a:t>bluegroup</a:t>
            </a:r>
            <a:r>
              <a:rPr lang="en-US" sz="1400" dirty="0" smtClean="0">
                <a:solidFill>
                  <a:schemeClr val="tx1">
                    <a:lumMod val="75000"/>
                    <a:lumOff val="25000"/>
                  </a:schemeClr>
                </a:solidFill>
              </a:rPr>
              <a:t>(s) associated with data source</a:t>
            </a:r>
          </a:p>
          <a:p>
            <a:pPr marL="285750" indent="-285750">
              <a:buFont typeface="Arial" charset="0"/>
              <a:buChar char="•"/>
            </a:pPr>
            <a:r>
              <a:rPr lang="en-US" sz="1400" dirty="0" smtClean="0">
                <a:solidFill>
                  <a:schemeClr val="tx1">
                    <a:lumMod val="75000"/>
                    <a:lumOff val="25000"/>
                  </a:schemeClr>
                </a:solidFill>
              </a:rPr>
              <a:t>Existing users from source are added to CEDP </a:t>
            </a:r>
            <a:r>
              <a:rPr lang="en-US" sz="1400" dirty="0" err="1" smtClean="0">
                <a:solidFill>
                  <a:schemeClr val="tx1">
                    <a:lumMod val="75000"/>
                    <a:lumOff val="25000"/>
                  </a:schemeClr>
                </a:solidFill>
              </a:rPr>
              <a:t>BlueGroup</a:t>
            </a:r>
            <a:endParaRPr lang="en-US" sz="1400" dirty="0" smtClean="0">
              <a:solidFill>
                <a:schemeClr val="tx1">
                  <a:lumMod val="75000"/>
                  <a:lumOff val="25000"/>
                </a:schemeClr>
              </a:solidFill>
            </a:endParaRPr>
          </a:p>
        </p:txBody>
      </p:sp>
      <p:sp>
        <p:nvSpPr>
          <p:cNvPr id="52" name="Rounded Rectangle 51"/>
          <p:cNvSpPr/>
          <p:nvPr/>
        </p:nvSpPr>
        <p:spPr>
          <a:xfrm rot="16200000">
            <a:off x="5404326" y="5920954"/>
            <a:ext cx="1205664" cy="3512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Co-creator</a:t>
            </a:r>
            <a:endParaRPr lang="en-US" sz="1200" dirty="0"/>
          </a:p>
        </p:txBody>
      </p:sp>
      <p:sp>
        <p:nvSpPr>
          <p:cNvPr id="54" name="Rounded Rectangle 53"/>
          <p:cNvSpPr/>
          <p:nvPr/>
        </p:nvSpPr>
        <p:spPr>
          <a:xfrm rot="16200000">
            <a:off x="5821773" y="5927579"/>
            <a:ext cx="1205664" cy="3512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a:t>
            </a:r>
            <a:endParaRPr lang="en-US" sz="1200" dirty="0"/>
          </a:p>
        </p:txBody>
      </p:sp>
      <p:sp>
        <p:nvSpPr>
          <p:cNvPr id="55" name="Rounded Rectangle 54"/>
          <p:cNvSpPr/>
          <p:nvPr/>
        </p:nvSpPr>
        <p:spPr>
          <a:xfrm rot="16200000">
            <a:off x="4986880" y="5927577"/>
            <a:ext cx="1205664" cy="3512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Producer</a:t>
            </a:r>
            <a:endParaRPr lang="en-US" sz="1200" dirty="0"/>
          </a:p>
        </p:txBody>
      </p:sp>
      <p:sp>
        <p:nvSpPr>
          <p:cNvPr id="56" name="Rounded Rectangle 55"/>
          <p:cNvSpPr/>
          <p:nvPr/>
        </p:nvSpPr>
        <p:spPr>
          <a:xfrm>
            <a:off x="5604933" y="4244709"/>
            <a:ext cx="1473200" cy="1188682"/>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017433" y="4253954"/>
            <a:ext cx="1473200" cy="1188682"/>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932767" y="4909609"/>
            <a:ext cx="3298509" cy="523782"/>
          </a:xfrm>
          <a:prstGeom prst="roundRect">
            <a:avLst>
              <a:gd name="adj" fmla="val 10712"/>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059916" y="1076519"/>
            <a:ext cx="1917707" cy="584775"/>
          </a:xfrm>
          <a:prstGeom prst="rect">
            <a:avLst/>
          </a:prstGeom>
          <a:noFill/>
        </p:spPr>
        <p:txBody>
          <a:bodyPr wrap="square" rtlCol="0">
            <a:spAutoFit/>
          </a:bodyPr>
          <a:lstStyle/>
          <a:p>
            <a:pPr algn="ctr"/>
            <a:r>
              <a:rPr lang="en-US" sz="1600" smtClean="0">
                <a:solidFill>
                  <a:schemeClr val="accent1">
                    <a:lumMod val="75000"/>
                  </a:schemeClr>
                </a:solidFill>
              </a:rPr>
              <a:t>Governance Framework</a:t>
            </a:r>
            <a:endParaRPr lang="en-US" sz="1600" dirty="0">
              <a:solidFill>
                <a:schemeClr val="accent1">
                  <a:lumMod val="75000"/>
                </a:schemeClr>
              </a:solidFill>
            </a:endParaRPr>
          </a:p>
        </p:txBody>
      </p:sp>
    </p:spTree>
    <p:extLst>
      <p:ext uri="{BB962C8B-B14F-4D97-AF65-F5344CB8AC3E}">
        <p14:creationId xmlns:p14="http://schemas.microsoft.com/office/powerpoint/2010/main" val="1782562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46182</TotalTime>
  <Words>2390</Words>
  <Application>Microsoft Macintosh PowerPoint</Application>
  <PresentationFormat>Widescreen</PresentationFormat>
  <Paragraphs>574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Calibri Light</vt:lpstr>
      <vt:lpstr>Mangal</vt:lpstr>
      <vt:lpstr>SimSun</vt:lpstr>
      <vt:lpstr>Symbol</vt:lpstr>
      <vt:lpstr>Times New Roman</vt:lpstr>
      <vt:lpstr>Wingdings</vt:lpstr>
      <vt:lpstr>Arial</vt:lpstr>
      <vt:lpstr>Office Theme</vt:lpstr>
      <vt:lpstr>Data Access Governance</vt:lpstr>
      <vt:lpstr>Data Security Operational Lifecycle</vt:lpstr>
      <vt:lpstr>Access Control Epic Roadmap</vt:lpstr>
      <vt:lpstr>0.5 Access Control (Phase 0)</vt:lpstr>
      <vt:lpstr>0.5 Access Governance Policy</vt:lpstr>
      <vt:lpstr>0.5 Additional Statements</vt:lpstr>
      <vt:lpstr>Drop Zone (Inbound) Data Access Process</vt:lpstr>
      <vt:lpstr>Drop Zone (Inbound) Access Request Flow</vt:lpstr>
      <vt:lpstr>Landing Zone (Outbound) Data Access Process</vt:lpstr>
      <vt:lpstr>Outbound Access Control Scenarios</vt:lpstr>
      <vt:lpstr>Outbound Access Request Flow - CEDP</vt:lpstr>
      <vt:lpstr>Outbound Access Request Flow – Data Source</vt:lpstr>
      <vt:lpstr>Catalog Data Access Process</vt:lpstr>
      <vt:lpstr>Catalog Access Request Flow1</vt:lpstr>
      <vt:lpstr>Data Access Control System View</vt:lpstr>
      <vt:lpstr>Access Control - BlueGroups</vt:lpstr>
      <vt:lpstr>Co-Creator (Outbound) Data Access Process</vt:lpstr>
      <vt:lpstr>Co-creator Access Request Flow</vt:lpstr>
      <vt:lpstr>Co-Creator Access Control</vt:lpstr>
      <vt:lpstr>Backup</vt:lpstr>
      <vt:lpstr>Security Compliance Requirements</vt:lpstr>
      <vt:lpstr>Security Compliance Requirements, Cont’d</vt:lpstr>
      <vt:lpstr>Security Compliance Requirements, Cont’d</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Miller</dc:creator>
  <cp:lastModifiedBy>Grant Miller</cp:lastModifiedBy>
  <cp:revision>193</cp:revision>
  <cp:lastPrinted>2017-02-09T02:00:05Z</cp:lastPrinted>
  <dcterms:created xsi:type="dcterms:W3CDTF">2016-11-28T21:59:19Z</dcterms:created>
  <dcterms:modified xsi:type="dcterms:W3CDTF">2017-02-09T21:37:33Z</dcterms:modified>
</cp:coreProperties>
</file>