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0" r:id="rId2"/>
    <p:sldId id="265" r:id="rId3"/>
    <p:sldId id="264" r:id="rId4"/>
    <p:sldId id="288" r:id="rId5"/>
    <p:sldId id="289" r:id="rId6"/>
    <p:sldId id="274" r:id="rId7"/>
    <p:sldId id="278" r:id="rId8"/>
    <p:sldId id="279" r:id="rId9"/>
    <p:sldId id="291" r:id="rId10"/>
    <p:sldId id="277" r:id="rId11"/>
    <p:sldId id="280" r:id="rId12"/>
    <p:sldId id="293" r:id="rId13"/>
    <p:sldId id="292" r:id="rId14"/>
    <p:sldId id="284" r:id="rId15"/>
    <p:sldId id="285" r:id="rId16"/>
    <p:sldId id="296" r:id="rId17"/>
    <p:sldId id="297" r:id="rId18"/>
    <p:sldId id="294" r:id="rId19"/>
    <p:sldId id="295" r:id="rId20"/>
    <p:sldId id="299" r:id="rId21"/>
    <p:sldId id="303" r:id="rId22"/>
    <p:sldId id="304" r:id="rId23"/>
    <p:sldId id="305" r:id="rId24"/>
    <p:sldId id="306" r:id="rId25"/>
    <p:sldId id="307" r:id="rId26"/>
    <p:sldId id="308" r:id="rId27"/>
    <p:sldId id="309" r:id="rId28"/>
    <p:sldId id="283" r:id="rId29"/>
    <p:sldId id="281" r:id="rId30"/>
    <p:sldId id="287" r:id="rId31"/>
  </p:sldIdLst>
  <p:sldSz cx="9144000" cy="5143500" type="screen16x9"/>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y Pratt" initials="BP" lastIdx="1" clrIdx="0">
    <p:extLst>
      <p:ext uri="{19B8F6BF-5375-455C-9EA6-DF929625EA0E}">
        <p15:presenceInfo xmlns:p15="http://schemas.microsoft.com/office/powerpoint/2012/main" userId="Barry Pra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89" autoAdjust="0"/>
    <p:restoredTop sz="94571" autoAdjust="0"/>
  </p:normalViewPr>
  <p:slideViewPr>
    <p:cSldViewPr>
      <p:cViewPr varScale="1">
        <p:scale>
          <a:sx n="89" d="100"/>
          <a:sy n="89" d="100"/>
        </p:scale>
        <p:origin x="732"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2" tIns="46966" rIns="93932" bIns="46966"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2" tIns="46966" rIns="93932" bIns="46966" rtlCol="0"/>
          <a:lstStyle>
            <a:lvl1pPr algn="r">
              <a:defRPr sz="1200"/>
            </a:lvl1pPr>
          </a:lstStyle>
          <a:p>
            <a:fld id="{9E8C8A07-6E34-4244-A1D0-5C8EE511087F}" type="datetimeFigureOut">
              <a:rPr lang="en-US" smtClean="0"/>
              <a:t>3/20/2021</a:t>
            </a:fld>
            <a:endParaRPr lang="en-US"/>
          </a:p>
        </p:txBody>
      </p:sp>
      <p:sp>
        <p:nvSpPr>
          <p:cNvPr id="4" name="Slide Image Placeholder 3"/>
          <p:cNvSpPr>
            <a:spLocks noGrp="1" noRot="1" noChangeAspect="1"/>
          </p:cNvSpPr>
          <p:nvPr>
            <p:ph type="sldImg" idx="2"/>
          </p:nvPr>
        </p:nvSpPr>
        <p:spPr>
          <a:xfrm>
            <a:off x="417513" y="701675"/>
            <a:ext cx="6242050" cy="3511550"/>
          </a:xfrm>
          <a:prstGeom prst="rect">
            <a:avLst/>
          </a:prstGeom>
          <a:noFill/>
          <a:ln w="12700">
            <a:solidFill>
              <a:prstClr val="black"/>
            </a:solidFill>
          </a:ln>
        </p:spPr>
        <p:txBody>
          <a:bodyPr vert="horz" lIns="93932" tIns="46966" rIns="93932" bIns="46966"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2" tIns="46966" rIns="93932" bIns="469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8154"/>
          </a:xfrm>
          <a:prstGeom prst="rect">
            <a:avLst/>
          </a:prstGeom>
        </p:spPr>
        <p:txBody>
          <a:bodyPr vert="horz" lIns="93932" tIns="46966" rIns="93932" bIns="4696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8154"/>
          </a:xfrm>
          <a:prstGeom prst="rect">
            <a:avLst/>
          </a:prstGeom>
        </p:spPr>
        <p:txBody>
          <a:bodyPr vert="horz" lIns="93932" tIns="46966" rIns="93932" bIns="46966" rtlCol="0" anchor="b"/>
          <a:lstStyle>
            <a:lvl1pPr algn="r">
              <a:defRPr sz="1200"/>
            </a:lvl1pPr>
          </a:lstStyle>
          <a:p>
            <a:fld id="{AA8FAE19-FC1F-4356-985B-9E6E5578274B}" type="slidenum">
              <a:rPr lang="en-US" smtClean="0"/>
              <a:t>‹#›</a:t>
            </a:fld>
            <a:endParaRPr lang="en-US"/>
          </a:p>
        </p:txBody>
      </p:sp>
    </p:spTree>
    <p:extLst>
      <p:ext uri="{BB962C8B-B14F-4D97-AF65-F5344CB8AC3E}">
        <p14:creationId xmlns:p14="http://schemas.microsoft.com/office/powerpoint/2010/main" val="2434414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8FAE19-FC1F-4356-985B-9E6E5578274B}" type="slidenum">
              <a:rPr lang="en-US" smtClean="0"/>
              <a:t>1</a:t>
            </a:fld>
            <a:endParaRPr lang="en-US"/>
          </a:p>
        </p:txBody>
      </p:sp>
    </p:spTree>
    <p:extLst>
      <p:ext uri="{BB962C8B-B14F-4D97-AF65-F5344CB8AC3E}">
        <p14:creationId xmlns:p14="http://schemas.microsoft.com/office/powerpoint/2010/main" val="2220557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13</a:t>
            </a:fld>
            <a:endParaRPr lang="en-US"/>
          </a:p>
        </p:txBody>
      </p:sp>
    </p:spTree>
    <p:extLst>
      <p:ext uri="{BB962C8B-B14F-4D97-AF65-F5344CB8AC3E}">
        <p14:creationId xmlns:p14="http://schemas.microsoft.com/office/powerpoint/2010/main" val="345305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14</a:t>
            </a:fld>
            <a:endParaRPr lang="en-US"/>
          </a:p>
        </p:txBody>
      </p:sp>
    </p:spTree>
    <p:extLst>
      <p:ext uri="{BB962C8B-B14F-4D97-AF65-F5344CB8AC3E}">
        <p14:creationId xmlns:p14="http://schemas.microsoft.com/office/powerpoint/2010/main" val="1197112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15</a:t>
            </a:fld>
            <a:endParaRPr lang="en-US"/>
          </a:p>
        </p:txBody>
      </p:sp>
    </p:spTree>
    <p:extLst>
      <p:ext uri="{BB962C8B-B14F-4D97-AF65-F5344CB8AC3E}">
        <p14:creationId xmlns:p14="http://schemas.microsoft.com/office/powerpoint/2010/main" val="187080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16</a:t>
            </a:fld>
            <a:endParaRPr lang="en-US"/>
          </a:p>
        </p:txBody>
      </p:sp>
    </p:spTree>
    <p:extLst>
      <p:ext uri="{BB962C8B-B14F-4D97-AF65-F5344CB8AC3E}">
        <p14:creationId xmlns:p14="http://schemas.microsoft.com/office/powerpoint/2010/main" val="2716431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17</a:t>
            </a:fld>
            <a:endParaRPr lang="en-US"/>
          </a:p>
        </p:txBody>
      </p:sp>
    </p:spTree>
    <p:extLst>
      <p:ext uri="{BB962C8B-B14F-4D97-AF65-F5344CB8AC3E}">
        <p14:creationId xmlns:p14="http://schemas.microsoft.com/office/powerpoint/2010/main" val="257806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18</a:t>
            </a:fld>
            <a:endParaRPr lang="en-US"/>
          </a:p>
        </p:txBody>
      </p:sp>
    </p:spTree>
    <p:extLst>
      <p:ext uri="{BB962C8B-B14F-4D97-AF65-F5344CB8AC3E}">
        <p14:creationId xmlns:p14="http://schemas.microsoft.com/office/powerpoint/2010/main" val="2374741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19</a:t>
            </a:fld>
            <a:endParaRPr lang="en-US"/>
          </a:p>
        </p:txBody>
      </p:sp>
    </p:spTree>
    <p:extLst>
      <p:ext uri="{BB962C8B-B14F-4D97-AF65-F5344CB8AC3E}">
        <p14:creationId xmlns:p14="http://schemas.microsoft.com/office/powerpoint/2010/main" val="3145324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20</a:t>
            </a:fld>
            <a:endParaRPr lang="en-US"/>
          </a:p>
        </p:txBody>
      </p:sp>
    </p:spTree>
    <p:extLst>
      <p:ext uri="{BB962C8B-B14F-4D97-AF65-F5344CB8AC3E}">
        <p14:creationId xmlns:p14="http://schemas.microsoft.com/office/powerpoint/2010/main" val="4186154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21</a:t>
            </a:fld>
            <a:endParaRPr lang="en-US"/>
          </a:p>
        </p:txBody>
      </p:sp>
    </p:spTree>
    <p:extLst>
      <p:ext uri="{BB962C8B-B14F-4D97-AF65-F5344CB8AC3E}">
        <p14:creationId xmlns:p14="http://schemas.microsoft.com/office/powerpoint/2010/main" val="4078236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22</a:t>
            </a:fld>
            <a:endParaRPr lang="en-US"/>
          </a:p>
        </p:txBody>
      </p:sp>
    </p:spTree>
    <p:extLst>
      <p:ext uri="{BB962C8B-B14F-4D97-AF65-F5344CB8AC3E}">
        <p14:creationId xmlns:p14="http://schemas.microsoft.com/office/powerpoint/2010/main" val="310885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FAE19-FC1F-4356-985B-9E6E5578274B}" type="slidenum">
              <a:rPr lang="en-US" smtClean="0"/>
              <a:t>2</a:t>
            </a:fld>
            <a:endParaRPr lang="en-US"/>
          </a:p>
        </p:txBody>
      </p:sp>
    </p:spTree>
    <p:extLst>
      <p:ext uri="{BB962C8B-B14F-4D97-AF65-F5344CB8AC3E}">
        <p14:creationId xmlns:p14="http://schemas.microsoft.com/office/powerpoint/2010/main" val="846164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23</a:t>
            </a:fld>
            <a:endParaRPr lang="en-US"/>
          </a:p>
        </p:txBody>
      </p:sp>
    </p:spTree>
    <p:extLst>
      <p:ext uri="{BB962C8B-B14F-4D97-AF65-F5344CB8AC3E}">
        <p14:creationId xmlns:p14="http://schemas.microsoft.com/office/powerpoint/2010/main" val="2299589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24</a:t>
            </a:fld>
            <a:endParaRPr lang="en-US"/>
          </a:p>
        </p:txBody>
      </p:sp>
    </p:spTree>
    <p:extLst>
      <p:ext uri="{BB962C8B-B14F-4D97-AF65-F5344CB8AC3E}">
        <p14:creationId xmlns:p14="http://schemas.microsoft.com/office/powerpoint/2010/main" val="3701552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25</a:t>
            </a:fld>
            <a:endParaRPr lang="en-US"/>
          </a:p>
        </p:txBody>
      </p:sp>
    </p:spTree>
    <p:extLst>
      <p:ext uri="{BB962C8B-B14F-4D97-AF65-F5344CB8AC3E}">
        <p14:creationId xmlns:p14="http://schemas.microsoft.com/office/powerpoint/2010/main" val="187097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26</a:t>
            </a:fld>
            <a:endParaRPr lang="en-US"/>
          </a:p>
        </p:txBody>
      </p:sp>
    </p:spTree>
    <p:extLst>
      <p:ext uri="{BB962C8B-B14F-4D97-AF65-F5344CB8AC3E}">
        <p14:creationId xmlns:p14="http://schemas.microsoft.com/office/powerpoint/2010/main" val="3992122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27</a:t>
            </a:fld>
            <a:endParaRPr lang="en-US"/>
          </a:p>
        </p:txBody>
      </p:sp>
    </p:spTree>
    <p:extLst>
      <p:ext uri="{BB962C8B-B14F-4D97-AF65-F5344CB8AC3E}">
        <p14:creationId xmlns:p14="http://schemas.microsoft.com/office/powerpoint/2010/main" val="951733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28</a:t>
            </a:fld>
            <a:endParaRPr lang="en-US"/>
          </a:p>
        </p:txBody>
      </p:sp>
    </p:spTree>
    <p:extLst>
      <p:ext uri="{BB962C8B-B14F-4D97-AF65-F5344CB8AC3E}">
        <p14:creationId xmlns:p14="http://schemas.microsoft.com/office/powerpoint/2010/main" val="3250253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29</a:t>
            </a:fld>
            <a:endParaRPr lang="en-US"/>
          </a:p>
        </p:txBody>
      </p:sp>
    </p:spTree>
    <p:extLst>
      <p:ext uri="{BB962C8B-B14F-4D97-AF65-F5344CB8AC3E}">
        <p14:creationId xmlns:p14="http://schemas.microsoft.com/office/powerpoint/2010/main" val="2740134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30</a:t>
            </a:fld>
            <a:endParaRPr lang="en-US"/>
          </a:p>
        </p:txBody>
      </p:sp>
    </p:spTree>
    <p:extLst>
      <p:ext uri="{BB962C8B-B14F-4D97-AF65-F5344CB8AC3E}">
        <p14:creationId xmlns:p14="http://schemas.microsoft.com/office/powerpoint/2010/main" val="12140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8FAE19-FC1F-4356-985B-9E6E5578274B}" type="slidenum">
              <a:rPr lang="en-US" smtClean="0"/>
              <a:t>3</a:t>
            </a:fld>
            <a:endParaRPr lang="en-US"/>
          </a:p>
        </p:txBody>
      </p:sp>
    </p:spTree>
    <p:extLst>
      <p:ext uri="{BB962C8B-B14F-4D97-AF65-F5344CB8AC3E}">
        <p14:creationId xmlns:p14="http://schemas.microsoft.com/office/powerpoint/2010/main" val="210393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Product Lifecycle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are still in the nascent period of the real Blockchain product market, however, our lead course is already in the Growth/Persuasive Advertising portion of its lifecycle, and requires continuous and diligent revising and updates to stay current and valuable.  The sector is moving fast, and the long-term need for our courses will change. We will need to evolve with the market and possibly pivot into new areas, adjacent to our advisors' space.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a:t>
            </a:r>
            <a:r>
              <a:rPr lang="en-US" sz="1200" b="0" i="0" kern="1200" baseline="0" dirty="0">
                <a:solidFill>
                  <a:schemeClr val="tx1"/>
                </a:solidFill>
                <a:effectLst/>
                <a:latin typeface="+mn-lt"/>
                <a:ea typeface="+mn-ea"/>
                <a:cs typeface="+mn-cs"/>
              </a:rPr>
              <a:t> already foreseen the requirement to create new courses that will create overlapping and scalloped summed growth curves, a nice problem to have.  While we will stretch our initial courses by continuous editing and improvements, the time to have new courses ready will be soon upon us.</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our key problem, but a sub-problem, is also the work that will be required to segment and refocus our existing products to reach new professionals who are more interested in the Legal, Policy and Governance aspects of Blockchain Technology, perhaps also with visions of creating an Initial Coin Offering (ICO), which should be called Initial Token Offering (ITO). (Rosic, M. 2016).  Our product needs to be expanded into new courses in the specific areas of Legal, Policy and Governance using blockchain/DLT technologies.  While we will be using Advisors who have credentials of an accredited Lawyer, Certified/chartered Public Account, or similar, we will need to be very careful on disclosure, that we are not supplying securities advise .  One of our advisors and trainers has a formal relationship with the Ontario Securities Commission (OSC), so this will be clarified as we develop new product. I was actually at a Blockchain Hack-a-thon, that was run and supported by the OSC, to investigate the technology at ground level.  They are very forward looking and want to guide and protect Canadian (and other) investors in my local space.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creation of new products to answer to new persona's will be critical to our long term success.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we were to train a CIO in our initial courses and get them "certified", they won't be certified again; in effect, we have a good ambassador of your brand, however, the same customer is only a customer again, if you have further courses, like the Legal, Policy, Governance course, or create technical developer and programmer courses in blockchain technology, like Ethereum/Solidity/Smart Contract programming, or Hyperledger integration, so that CIO can send his programming and development staff to be trained. (Ethereum Project, </a:t>
            </a:r>
            <a:r>
              <a:rPr lang="en-US" sz="1200" b="0" i="0" kern="1200" dirty="0" err="1">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Hyperledger Project, 2016)</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Without having this portfolio of courses to offer, getting that </a:t>
            </a:r>
            <a:r>
              <a:rPr lang="en-US" sz="1200" b="0" i="0" kern="1200" dirty="0" err="1">
                <a:solidFill>
                  <a:schemeClr val="tx1"/>
                </a:solidFill>
                <a:effectLst/>
                <a:latin typeface="+mn-lt"/>
                <a:ea typeface="+mn-ea"/>
                <a:cs typeface="+mn-cs"/>
              </a:rPr>
              <a:t>CxO</a:t>
            </a:r>
            <a:r>
              <a:rPr lang="en-US" sz="1200" b="0" i="0" kern="1200" dirty="0">
                <a:solidFill>
                  <a:schemeClr val="tx1"/>
                </a:solidFill>
                <a:effectLst/>
                <a:latin typeface="+mn-lt"/>
                <a:ea typeface="+mn-ea"/>
                <a:cs typeface="+mn-cs"/>
              </a:rPr>
              <a:t> or VP once, and then not having another course for them, of for their staff, the LTV is low, or stops after the first course, does it not?  (Kotler and Keller, </a:t>
            </a:r>
            <a:r>
              <a:rPr lang="en-US" sz="1200" b="0" i="0" kern="1200" dirty="0" err="1">
                <a:solidFill>
                  <a:schemeClr val="tx1"/>
                </a:solidFill>
                <a:effectLst/>
                <a:latin typeface="+mn-lt"/>
                <a:ea typeface="+mn-ea"/>
                <a:cs typeface="+mn-cs"/>
              </a:rPr>
              <a:t>ch.</a:t>
            </a:r>
            <a:r>
              <a:rPr lang="en-US" sz="1200" b="0" i="0" kern="1200" dirty="0">
                <a:solidFill>
                  <a:schemeClr val="tx1"/>
                </a:solidFill>
                <a:effectLst/>
                <a:latin typeface="+mn-lt"/>
                <a:ea typeface="+mn-ea"/>
                <a:cs typeface="+mn-cs"/>
              </a:rPr>
              <a:t> 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also be doing an Blockchain Architecture course that will appeal to a new segmentation, that of the Enterprise Architect, however that won't be available until later this year.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Ethereum Project; see https://www.ethereum.org/</a:t>
            </a:r>
          </a:p>
          <a:p>
            <a:r>
              <a:rPr lang="en-US" sz="1200" b="0" i="0" kern="1200" dirty="0">
                <a:solidFill>
                  <a:schemeClr val="tx1"/>
                </a:solidFill>
                <a:effectLst/>
                <a:latin typeface="+mn-lt"/>
                <a:ea typeface="+mn-ea"/>
                <a:cs typeface="+mn-cs"/>
              </a:rPr>
              <a:t>Hyperledger Project; see https://www.hyperledger.org/</a:t>
            </a:r>
          </a:p>
          <a:p>
            <a:r>
              <a:rPr lang="en-US" sz="1200" b="0" i="0" kern="1200" dirty="0">
                <a:solidFill>
                  <a:schemeClr val="tx1"/>
                </a:solidFill>
                <a:effectLst/>
                <a:latin typeface="+mn-lt"/>
                <a:ea typeface="+mn-ea"/>
                <a:cs typeface="+mn-cs"/>
              </a:rPr>
              <a:t>Kotler, P., Keller, K. 2016. </a:t>
            </a:r>
            <a:r>
              <a:rPr lang="en-US" sz="1200" b="0" i="1" kern="1200" dirty="0">
                <a:solidFill>
                  <a:schemeClr val="tx1"/>
                </a:solidFill>
                <a:effectLst/>
                <a:latin typeface="+mn-lt"/>
                <a:ea typeface="+mn-ea"/>
                <a:cs typeface="+mn-cs"/>
              </a:rPr>
              <a:t>A Framework For Marketing Management, 6th Ed.</a:t>
            </a:r>
            <a:r>
              <a:rPr lang="en-US" sz="1200" b="0" i="0" kern="1200" dirty="0">
                <a:solidFill>
                  <a:schemeClr val="tx1"/>
                </a:solidFill>
                <a:effectLst/>
                <a:latin typeface="+mn-lt"/>
                <a:ea typeface="+mn-ea"/>
                <a:cs typeface="+mn-cs"/>
              </a:rPr>
              <a:t> Pearson Education Limited.</a:t>
            </a:r>
          </a:p>
          <a:p>
            <a:r>
              <a:rPr lang="en-US" sz="1200" b="0" i="0" kern="1200" dirty="0">
                <a:solidFill>
                  <a:schemeClr val="tx1"/>
                </a:solidFill>
                <a:effectLst/>
                <a:latin typeface="+mn-lt"/>
                <a:ea typeface="+mn-ea"/>
                <a:cs typeface="+mn-cs"/>
              </a:rPr>
              <a:t>Rosic, M. 2016. What is an ICO? Raising Millions in Seconds. Retrieved from https://blockgeeks.com/guides/initial-coin-offering/ </a:t>
            </a:r>
          </a:p>
          <a:p>
            <a:r>
              <a:rPr lang="en-US" sz="1200" b="0" i="0" kern="1200" dirty="0">
                <a:solidFill>
                  <a:schemeClr val="tx1"/>
                </a:solidFill>
                <a:effectLst/>
                <a:latin typeface="+mn-lt"/>
                <a:ea typeface="+mn-ea"/>
                <a:cs typeface="+mn-cs"/>
              </a:rPr>
              <a:t>Transformationworx. (2018). Retrieved from https://www.transformationworx.com/</a:t>
            </a:r>
          </a:p>
          <a:p>
            <a:r>
              <a:rPr lang="en-US" sz="1200" b="0" i="0" kern="1200" dirty="0">
                <a:solidFill>
                  <a:schemeClr val="tx1"/>
                </a:solidFill>
                <a:effectLst/>
                <a:latin typeface="+mn-lt"/>
                <a:ea typeface="+mn-ea"/>
                <a:cs typeface="+mn-cs"/>
              </a:rPr>
              <a:t>Transformationworx, Board of Advisors. (2018). Retrieved from https://www.transformationworx.com/board-of-advisors</a:t>
            </a:r>
          </a:p>
          <a:p>
            <a:r>
              <a:rPr lang="en-US" sz="1200" b="0" i="0" kern="1200" dirty="0">
                <a:solidFill>
                  <a:schemeClr val="tx1"/>
                </a:solidFill>
                <a:effectLst/>
                <a:latin typeface="+mn-lt"/>
                <a:ea typeface="+mn-ea"/>
                <a:cs typeface="+mn-cs"/>
              </a:rPr>
              <a:t>Week 2 Lecture 1 and Lecture 2 Notes.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A8FAE19-FC1F-4356-985B-9E6E5578274B}" type="slidenum">
              <a:rPr lang="en-US" smtClean="0"/>
              <a:t>6</a:t>
            </a:fld>
            <a:endParaRPr lang="en-US"/>
          </a:p>
        </p:txBody>
      </p:sp>
    </p:spTree>
    <p:extLst>
      <p:ext uri="{BB962C8B-B14F-4D97-AF65-F5344CB8AC3E}">
        <p14:creationId xmlns:p14="http://schemas.microsoft.com/office/powerpoint/2010/main" val="128122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Product Lifecycle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are still in the nascent period of the real Blockchain product market, however, our lead course is already in the Growth/Persuasive Advertising portion of its lifecycle, and requires continuous and diligent revising and updates to stay current and valuable.  The sector is moving fast, and the long-term need for our courses will change. We will need to evolve with the market and possibly pivot into new areas, adjacent to our advisors' space.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a:t>
            </a:r>
            <a:r>
              <a:rPr lang="en-US" sz="1200" b="0" i="0" kern="1200" baseline="0" dirty="0">
                <a:solidFill>
                  <a:schemeClr val="tx1"/>
                </a:solidFill>
                <a:effectLst/>
                <a:latin typeface="+mn-lt"/>
                <a:ea typeface="+mn-ea"/>
                <a:cs typeface="+mn-cs"/>
              </a:rPr>
              <a:t> already foreseen the requirement to create new courses that will create overlapping and scalloped summed growth curves, a nice problem to have.  While we will stretch our initial courses by continuous editing and improvements, the time to have new courses ready will be soon upon us.</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our key problem, but a sub-problem, is also the work that will be required to segment and refocus our existing products to reach new professionals who are more interested in the Legal, Policy and Governance aspects of Blockchain Technology, perhaps also with visions of creating an Initial Coin Offering (ICO), which should be called Initial Token Offering (ITO). (Rosic, M. 2016).  Our product needs to be expanded into new courses in the specific areas of Legal, Policy and Governance using blockchain/DLT technologies.  While we will be using Advisors who have credentials of an accredited Lawyer, Certified/chartered Public Account, or similar, we will need to be very careful on disclosure, that we are not supplying securities advise .  One of our advisors and trainers has a formal relationship with the Ontario Securities Commission (OSC), so this will be clarified as we develop new product. I was actually at a Blockchain Hack-a-thon, that was run and supported by the OSC, to investigate the technology at ground level.  They are very forward looking and want to guide and protect Canadian (and other) investors in my local space.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creation of new products to answer to new persona's will be critical to our long term success.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we were to train a CIO in our initial courses and get them "certified", they won't be certified again; in effect, we have a good ambassador of your brand, however, the same customer is only a customer again, if you have further courses, like the Legal, Policy, Governance course, or create technical developer and programmer courses in blockchain technology, like Ethereum/Solidity/Smart Contract programming, or Hyperledger integration, so that CIO can send his programming and development staff to be trained. (Ethereum Project, </a:t>
            </a:r>
            <a:r>
              <a:rPr lang="en-US" sz="1200" b="0" i="0" kern="1200" dirty="0" err="1">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Hyperledger Project, 2016)</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Without having this portfolio of courses to offer, getting that </a:t>
            </a:r>
            <a:r>
              <a:rPr lang="en-US" sz="1200" b="0" i="0" kern="1200" dirty="0" err="1">
                <a:solidFill>
                  <a:schemeClr val="tx1"/>
                </a:solidFill>
                <a:effectLst/>
                <a:latin typeface="+mn-lt"/>
                <a:ea typeface="+mn-ea"/>
                <a:cs typeface="+mn-cs"/>
              </a:rPr>
              <a:t>CxO</a:t>
            </a:r>
            <a:r>
              <a:rPr lang="en-US" sz="1200" b="0" i="0" kern="1200" dirty="0">
                <a:solidFill>
                  <a:schemeClr val="tx1"/>
                </a:solidFill>
                <a:effectLst/>
                <a:latin typeface="+mn-lt"/>
                <a:ea typeface="+mn-ea"/>
                <a:cs typeface="+mn-cs"/>
              </a:rPr>
              <a:t> or VP once, and then not having another course for them, of for their staff, the LTV is low, or stops after the first course, does it not?  (Kotler and Keller, </a:t>
            </a:r>
            <a:r>
              <a:rPr lang="en-US" sz="1200" b="0" i="0" kern="1200" dirty="0" err="1">
                <a:solidFill>
                  <a:schemeClr val="tx1"/>
                </a:solidFill>
                <a:effectLst/>
                <a:latin typeface="+mn-lt"/>
                <a:ea typeface="+mn-ea"/>
                <a:cs typeface="+mn-cs"/>
              </a:rPr>
              <a:t>ch.</a:t>
            </a:r>
            <a:r>
              <a:rPr lang="en-US" sz="1200" b="0" i="0" kern="1200" dirty="0">
                <a:solidFill>
                  <a:schemeClr val="tx1"/>
                </a:solidFill>
                <a:effectLst/>
                <a:latin typeface="+mn-lt"/>
                <a:ea typeface="+mn-ea"/>
                <a:cs typeface="+mn-cs"/>
              </a:rPr>
              <a:t> 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also be doing an Blockchain Architecture course that will appeal to a new segmentation, that of the Enterprise Architect, however that won't be available until later this year.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Ethereum Project; see https://www.ethereum.org/</a:t>
            </a:r>
          </a:p>
          <a:p>
            <a:r>
              <a:rPr lang="en-US" sz="1200" b="0" i="0" kern="1200" dirty="0">
                <a:solidFill>
                  <a:schemeClr val="tx1"/>
                </a:solidFill>
                <a:effectLst/>
                <a:latin typeface="+mn-lt"/>
                <a:ea typeface="+mn-ea"/>
                <a:cs typeface="+mn-cs"/>
              </a:rPr>
              <a:t>Hyperledger Project; see https://www.hyperledger.org/</a:t>
            </a:r>
          </a:p>
          <a:p>
            <a:r>
              <a:rPr lang="en-US" sz="1200" b="0" i="0" kern="1200" dirty="0">
                <a:solidFill>
                  <a:schemeClr val="tx1"/>
                </a:solidFill>
                <a:effectLst/>
                <a:latin typeface="+mn-lt"/>
                <a:ea typeface="+mn-ea"/>
                <a:cs typeface="+mn-cs"/>
              </a:rPr>
              <a:t>Kotler, P., Keller, K. 2016. </a:t>
            </a:r>
            <a:r>
              <a:rPr lang="en-US" sz="1200" b="0" i="1" kern="1200" dirty="0">
                <a:solidFill>
                  <a:schemeClr val="tx1"/>
                </a:solidFill>
                <a:effectLst/>
                <a:latin typeface="+mn-lt"/>
                <a:ea typeface="+mn-ea"/>
                <a:cs typeface="+mn-cs"/>
              </a:rPr>
              <a:t>A Framework For Marketing Management, 6th Ed.</a:t>
            </a:r>
            <a:r>
              <a:rPr lang="en-US" sz="1200" b="0" i="0" kern="1200" dirty="0">
                <a:solidFill>
                  <a:schemeClr val="tx1"/>
                </a:solidFill>
                <a:effectLst/>
                <a:latin typeface="+mn-lt"/>
                <a:ea typeface="+mn-ea"/>
                <a:cs typeface="+mn-cs"/>
              </a:rPr>
              <a:t> Pearson Education Limited.</a:t>
            </a:r>
          </a:p>
          <a:p>
            <a:r>
              <a:rPr lang="en-US" sz="1200" b="0" i="0" kern="1200" dirty="0">
                <a:solidFill>
                  <a:schemeClr val="tx1"/>
                </a:solidFill>
                <a:effectLst/>
                <a:latin typeface="+mn-lt"/>
                <a:ea typeface="+mn-ea"/>
                <a:cs typeface="+mn-cs"/>
              </a:rPr>
              <a:t>Rosic, M. 2016. What is an ICO? Raising Millions in Seconds. Retrieved from https://blockgeeks.com/guides/initial-coin-offering/ </a:t>
            </a:r>
          </a:p>
          <a:p>
            <a:r>
              <a:rPr lang="en-US" sz="1200" b="0" i="0" kern="1200" dirty="0">
                <a:solidFill>
                  <a:schemeClr val="tx1"/>
                </a:solidFill>
                <a:effectLst/>
                <a:latin typeface="+mn-lt"/>
                <a:ea typeface="+mn-ea"/>
                <a:cs typeface="+mn-cs"/>
              </a:rPr>
              <a:t>Transformationworx. (2018). Retrieved from https://www.transformationworx.com/</a:t>
            </a:r>
          </a:p>
          <a:p>
            <a:r>
              <a:rPr lang="en-US" sz="1200" b="0" i="0" kern="1200" dirty="0">
                <a:solidFill>
                  <a:schemeClr val="tx1"/>
                </a:solidFill>
                <a:effectLst/>
                <a:latin typeface="+mn-lt"/>
                <a:ea typeface="+mn-ea"/>
                <a:cs typeface="+mn-cs"/>
              </a:rPr>
              <a:t>Transformationworx, Board of Advisors. (2018). Retrieved from https://www.transformationworx.com/board-of-advisors</a:t>
            </a:r>
          </a:p>
          <a:p>
            <a:r>
              <a:rPr lang="en-US" sz="1200" b="0" i="0" kern="1200" dirty="0">
                <a:solidFill>
                  <a:schemeClr val="tx1"/>
                </a:solidFill>
                <a:effectLst/>
                <a:latin typeface="+mn-lt"/>
                <a:ea typeface="+mn-ea"/>
                <a:cs typeface="+mn-cs"/>
              </a:rPr>
              <a:t>Week 2 Lecture 1 and Lecture 2 Notes.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8FAE19-FC1F-4356-985B-9E6E557827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7867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Product Lifecycle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are still in the nascent period of the real Blockchain product market, however, our lead course is already in the Growth/Persuasive Advertising portion of its lifecycle, and requires continuous and diligent revising and updates to stay current and valuable.  The sector is moving fast, and the long-term need for our courses will change. We will need to evolve with the market and possibly pivot into new areas, adjacent to our advisors' space.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a:t>
            </a:r>
            <a:r>
              <a:rPr lang="en-US" sz="1200" b="0" i="0" kern="1200" baseline="0" dirty="0">
                <a:solidFill>
                  <a:schemeClr val="tx1"/>
                </a:solidFill>
                <a:effectLst/>
                <a:latin typeface="+mn-lt"/>
                <a:ea typeface="+mn-ea"/>
                <a:cs typeface="+mn-cs"/>
              </a:rPr>
              <a:t> already foreseen the requirement to create new courses that will create overlapping and scalloped summed growth curves, a nice problem to have.  While we will stretch our initial courses by continuous editing and improvements, the time to have new courses ready will be soon upon us.</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our key problem, but a sub-problem, is also the work that will be required to segment and refocus our existing products to reach new professionals who are more interested in the Legal, Policy and Governance aspects of Blockchain Technology, perhaps also with visions of creating an Initial Coin Offering (ICO), which should be called Initial Token Offering (ITO). (Rosic, M. 2016).  Our product needs to be expanded into new courses in the specific areas of Legal, Policy and Governance using blockchain/DLT technologies.  While we will be using Advisors who have credentials of an accredited Lawyer, Certified/chartered Public Account, or similar, we will need to be very careful on disclosure, that we are not supplying securities advise .  One of our advisors and trainers has a formal relationship with the Ontario Securities Commission (OSC), so this will be clarified as we develop new product. I was actually at a Blockchain Hack-a-thon, that was run and supported by the OSC, to investigate the technology at ground level.  They are very forward looking and want to guide and protect Canadian (and other) investors in my local space.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creation of new products to answer to new persona's will be critical to our long term success.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we were to train a CIO in our initial courses and get them "certified", they won't be certified again; in effect, we have a good ambassador of your brand, however, the same customer is only a customer again, if you have further courses, like the Legal, Policy, Governance course, or create technical developer and programmer courses in blockchain technology, like Ethereum/Solidity/Smart Contract programming, or Hyperledger integration, so that CIO can send his programming and development staff to be trained. (Ethereum Project, </a:t>
            </a:r>
            <a:r>
              <a:rPr lang="en-US" sz="1200" b="0" i="0" kern="1200" dirty="0" err="1">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Hyperledger Project, 2016)</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Without having this portfolio of courses to offer, getting that </a:t>
            </a:r>
            <a:r>
              <a:rPr lang="en-US" sz="1200" b="0" i="0" kern="1200" dirty="0" err="1">
                <a:solidFill>
                  <a:schemeClr val="tx1"/>
                </a:solidFill>
                <a:effectLst/>
                <a:latin typeface="+mn-lt"/>
                <a:ea typeface="+mn-ea"/>
                <a:cs typeface="+mn-cs"/>
              </a:rPr>
              <a:t>CxO</a:t>
            </a:r>
            <a:r>
              <a:rPr lang="en-US" sz="1200" b="0" i="0" kern="1200" dirty="0">
                <a:solidFill>
                  <a:schemeClr val="tx1"/>
                </a:solidFill>
                <a:effectLst/>
                <a:latin typeface="+mn-lt"/>
                <a:ea typeface="+mn-ea"/>
                <a:cs typeface="+mn-cs"/>
              </a:rPr>
              <a:t> or VP once, and then not having another course for them, of for their staff, the LTV is low, or stops after the first course, does it not?  (Kotler and Keller, </a:t>
            </a:r>
            <a:r>
              <a:rPr lang="en-US" sz="1200" b="0" i="0" kern="1200" dirty="0" err="1">
                <a:solidFill>
                  <a:schemeClr val="tx1"/>
                </a:solidFill>
                <a:effectLst/>
                <a:latin typeface="+mn-lt"/>
                <a:ea typeface="+mn-ea"/>
                <a:cs typeface="+mn-cs"/>
              </a:rPr>
              <a:t>ch.</a:t>
            </a:r>
            <a:r>
              <a:rPr lang="en-US" sz="1200" b="0" i="0" kern="1200" dirty="0">
                <a:solidFill>
                  <a:schemeClr val="tx1"/>
                </a:solidFill>
                <a:effectLst/>
                <a:latin typeface="+mn-lt"/>
                <a:ea typeface="+mn-ea"/>
                <a:cs typeface="+mn-cs"/>
              </a:rPr>
              <a:t> 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also be doing an Blockchain Architecture course that will appeal to a new segmentation, that of the Enterprise Architect, however that won't be available until later this year.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Ethereum Project; see https://www.ethereum.org/</a:t>
            </a:r>
          </a:p>
          <a:p>
            <a:r>
              <a:rPr lang="en-US" sz="1200" b="0" i="0" kern="1200" dirty="0">
                <a:solidFill>
                  <a:schemeClr val="tx1"/>
                </a:solidFill>
                <a:effectLst/>
                <a:latin typeface="+mn-lt"/>
                <a:ea typeface="+mn-ea"/>
                <a:cs typeface="+mn-cs"/>
              </a:rPr>
              <a:t>Hyperledger Project; see https://www.hyperledger.org/</a:t>
            </a:r>
          </a:p>
          <a:p>
            <a:r>
              <a:rPr lang="en-US" sz="1200" b="0" i="0" kern="1200" dirty="0">
                <a:solidFill>
                  <a:schemeClr val="tx1"/>
                </a:solidFill>
                <a:effectLst/>
                <a:latin typeface="+mn-lt"/>
                <a:ea typeface="+mn-ea"/>
                <a:cs typeface="+mn-cs"/>
              </a:rPr>
              <a:t>Kotler, P., Keller, K. 2016. </a:t>
            </a:r>
            <a:r>
              <a:rPr lang="en-US" sz="1200" b="0" i="1" kern="1200" dirty="0">
                <a:solidFill>
                  <a:schemeClr val="tx1"/>
                </a:solidFill>
                <a:effectLst/>
                <a:latin typeface="+mn-lt"/>
                <a:ea typeface="+mn-ea"/>
                <a:cs typeface="+mn-cs"/>
              </a:rPr>
              <a:t>A Framework For Marketing Management, 6th Ed.</a:t>
            </a:r>
            <a:r>
              <a:rPr lang="en-US" sz="1200" b="0" i="0" kern="1200" dirty="0">
                <a:solidFill>
                  <a:schemeClr val="tx1"/>
                </a:solidFill>
                <a:effectLst/>
                <a:latin typeface="+mn-lt"/>
                <a:ea typeface="+mn-ea"/>
                <a:cs typeface="+mn-cs"/>
              </a:rPr>
              <a:t> Pearson Education Limited.</a:t>
            </a:r>
          </a:p>
          <a:p>
            <a:r>
              <a:rPr lang="en-US" sz="1200" b="0" i="0" kern="1200" dirty="0">
                <a:solidFill>
                  <a:schemeClr val="tx1"/>
                </a:solidFill>
                <a:effectLst/>
                <a:latin typeface="+mn-lt"/>
                <a:ea typeface="+mn-ea"/>
                <a:cs typeface="+mn-cs"/>
              </a:rPr>
              <a:t>Rosic, M. 2016. What is an ICO? Raising Millions in Seconds. Retrieved from https://blockgeeks.com/guides/initial-coin-offering/ </a:t>
            </a:r>
          </a:p>
          <a:p>
            <a:r>
              <a:rPr lang="en-US" sz="1200" b="0" i="0" kern="1200" dirty="0">
                <a:solidFill>
                  <a:schemeClr val="tx1"/>
                </a:solidFill>
                <a:effectLst/>
                <a:latin typeface="+mn-lt"/>
                <a:ea typeface="+mn-ea"/>
                <a:cs typeface="+mn-cs"/>
              </a:rPr>
              <a:t>Transformationworx. (2018). Retrieved from https://www.transformationworx.com/</a:t>
            </a:r>
          </a:p>
          <a:p>
            <a:r>
              <a:rPr lang="en-US" sz="1200" b="0" i="0" kern="1200" dirty="0">
                <a:solidFill>
                  <a:schemeClr val="tx1"/>
                </a:solidFill>
                <a:effectLst/>
                <a:latin typeface="+mn-lt"/>
                <a:ea typeface="+mn-ea"/>
                <a:cs typeface="+mn-cs"/>
              </a:rPr>
              <a:t>Transformationworx, Board of Advisors. (2018). Retrieved from https://www.transformationworx.com/board-of-advisors</a:t>
            </a:r>
          </a:p>
          <a:p>
            <a:r>
              <a:rPr lang="en-US" sz="1200" b="0" i="0" kern="1200" dirty="0">
                <a:solidFill>
                  <a:schemeClr val="tx1"/>
                </a:solidFill>
                <a:effectLst/>
                <a:latin typeface="+mn-lt"/>
                <a:ea typeface="+mn-ea"/>
                <a:cs typeface="+mn-cs"/>
              </a:rPr>
              <a:t>Week 2 Lecture 1 and Lecture 2 Notes.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8FAE19-FC1F-4356-985B-9E6E557827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152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Product Lifecycle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are still in the nascent period of the real Blockchain product market, however, our lead course is already in the Growth/Persuasive Advertising portion of its lifecycle, and requires continuous and diligent revising and updates to stay current and valuable.  The sector is moving fast, and the long-term need for our courses will change. We will need to evolve with the market and possibly pivot into new areas, adjacent to our advisors' space.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a:t>
            </a:r>
            <a:r>
              <a:rPr lang="en-US" sz="1200" b="0" i="0" kern="1200" baseline="0" dirty="0">
                <a:solidFill>
                  <a:schemeClr val="tx1"/>
                </a:solidFill>
                <a:effectLst/>
                <a:latin typeface="+mn-lt"/>
                <a:ea typeface="+mn-ea"/>
                <a:cs typeface="+mn-cs"/>
              </a:rPr>
              <a:t> already foreseen the requirement to create new courses that will create overlapping and scalloped summed growth curves, a nice problem to have.  While we will stretch our initial courses by continuous editing and improvements, the time to have new courses ready will be soon upon us.</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our key problem, but a sub-problem, is also the work that will be required to segment and refocus our existing products to reach new professionals who are more interested in the Legal, Policy and Governance aspects of Blockchain Technology, perhaps also with visions of creating an Initial Coin Offering (ICO), which should be called Initial Token Offering (ITO). (Rosic, M. 2016).  Our product needs to be expanded into new courses in the specific areas of Legal, Policy and Governance using blockchain/DLT technologies.  While we will be using Advisors who have credentials of an accredited Lawyer, Certified/chartered Public Account, or similar, we will need to be very careful on disclosure, that we are not supplying securities advise .  One of our advisors and trainers has a formal relationship with the Ontario Securities Commission (OSC), so this will be clarified as we develop new product. I was actually at a Blockchain Hack-a-thon, that was run and supported by the OSC, to investigate the technology at ground level.  They are very forward looking and want to guide and protect Canadian (and other) investors in my local space.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creation of new products to answer to new persona's will be critical to our long term success.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we were to train a CIO in our initial courses and get them "certified", they won't be certified again; in effect, we have a good ambassador of your brand, however, the same customer is only a customer again, if you have further courses, like the Legal, Policy, Governance course, or create technical developer and programmer courses in blockchain technology, like Ethereum/Solidity/Smart Contract programming, or Hyperledger integration, so that CIO can send his programming and development staff to be trained. (Ethereum Project, </a:t>
            </a:r>
            <a:r>
              <a:rPr lang="en-US" sz="1200" b="0" i="0" kern="1200" dirty="0" err="1">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Hyperledger Project, 2016)</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Without having this portfolio of courses to offer, getting that </a:t>
            </a:r>
            <a:r>
              <a:rPr lang="en-US" sz="1200" b="0" i="0" kern="1200" dirty="0" err="1">
                <a:solidFill>
                  <a:schemeClr val="tx1"/>
                </a:solidFill>
                <a:effectLst/>
                <a:latin typeface="+mn-lt"/>
                <a:ea typeface="+mn-ea"/>
                <a:cs typeface="+mn-cs"/>
              </a:rPr>
              <a:t>CxO</a:t>
            </a:r>
            <a:r>
              <a:rPr lang="en-US" sz="1200" b="0" i="0" kern="1200" dirty="0">
                <a:solidFill>
                  <a:schemeClr val="tx1"/>
                </a:solidFill>
                <a:effectLst/>
                <a:latin typeface="+mn-lt"/>
                <a:ea typeface="+mn-ea"/>
                <a:cs typeface="+mn-cs"/>
              </a:rPr>
              <a:t> or VP once, and then not having another course for them, of for their staff, the LTV is low, or stops after the first course, does it not?  (Kotler and Keller, </a:t>
            </a:r>
            <a:r>
              <a:rPr lang="en-US" sz="1200" b="0" i="0" kern="1200" dirty="0" err="1">
                <a:solidFill>
                  <a:schemeClr val="tx1"/>
                </a:solidFill>
                <a:effectLst/>
                <a:latin typeface="+mn-lt"/>
                <a:ea typeface="+mn-ea"/>
                <a:cs typeface="+mn-cs"/>
              </a:rPr>
              <a:t>ch.</a:t>
            </a:r>
            <a:r>
              <a:rPr lang="en-US" sz="1200" b="0" i="0" kern="1200" dirty="0">
                <a:solidFill>
                  <a:schemeClr val="tx1"/>
                </a:solidFill>
                <a:effectLst/>
                <a:latin typeface="+mn-lt"/>
                <a:ea typeface="+mn-ea"/>
                <a:cs typeface="+mn-cs"/>
              </a:rPr>
              <a:t> 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also be doing an Blockchain Architecture course that will appeal to a new segmentation, that of the Enterprise Architect, however that won't be available until later this year.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Ethereum Project; see https://www.ethereum.org/</a:t>
            </a:r>
          </a:p>
          <a:p>
            <a:r>
              <a:rPr lang="en-US" sz="1200" b="0" i="0" kern="1200" dirty="0">
                <a:solidFill>
                  <a:schemeClr val="tx1"/>
                </a:solidFill>
                <a:effectLst/>
                <a:latin typeface="+mn-lt"/>
                <a:ea typeface="+mn-ea"/>
                <a:cs typeface="+mn-cs"/>
              </a:rPr>
              <a:t>Hyperledger Project; see https://www.hyperledger.org/</a:t>
            </a:r>
          </a:p>
          <a:p>
            <a:r>
              <a:rPr lang="en-US" sz="1200" b="0" i="0" kern="1200" dirty="0">
                <a:solidFill>
                  <a:schemeClr val="tx1"/>
                </a:solidFill>
                <a:effectLst/>
                <a:latin typeface="+mn-lt"/>
                <a:ea typeface="+mn-ea"/>
                <a:cs typeface="+mn-cs"/>
              </a:rPr>
              <a:t>Kotler, P., Keller, K. 2016. </a:t>
            </a:r>
            <a:r>
              <a:rPr lang="en-US" sz="1200" b="0" i="1" kern="1200" dirty="0">
                <a:solidFill>
                  <a:schemeClr val="tx1"/>
                </a:solidFill>
                <a:effectLst/>
                <a:latin typeface="+mn-lt"/>
                <a:ea typeface="+mn-ea"/>
                <a:cs typeface="+mn-cs"/>
              </a:rPr>
              <a:t>A Framework For Marketing Management, 6th Ed.</a:t>
            </a:r>
            <a:r>
              <a:rPr lang="en-US" sz="1200" b="0" i="0" kern="1200" dirty="0">
                <a:solidFill>
                  <a:schemeClr val="tx1"/>
                </a:solidFill>
                <a:effectLst/>
                <a:latin typeface="+mn-lt"/>
                <a:ea typeface="+mn-ea"/>
                <a:cs typeface="+mn-cs"/>
              </a:rPr>
              <a:t> Pearson Education Limited.</a:t>
            </a:r>
          </a:p>
          <a:p>
            <a:r>
              <a:rPr lang="en-US" sz="1200" b="0" i="0" kern="1200" dirty="0">
                <a:solidFill>
                  <a:schemeClr val="tx1"/>
                </a:solidFill>
                <a:effectLst/>
                <a:latin typeface="+mn-lt"/>
                <a:ea typeface="+mn-ea"/>
                <a:cs typeface="+mn-cs"/>
              </a:rPr>
              <a:t>Rosic, M. 2016. What is an ICO? Raising Millions in Seconds. Retrieved from https://blockgeeks.com/guides/initial-coin-offering/ </a:t>
            </a:r>
          </a:p>
          <a:p>
            <a:r>
              <a:rPr lang="en-US" sz="1200" b="0" i="0" kern="1200" dirty="0">
                <a:solidFill>
                  <a:schemeClr val="tx1"/>
                </a:solidFill>
                <a:effectLst/>
                <a:latin typeface="+mn-lt"/>
                <a:ea typeface="+mn-ea"/>
                <a:cs typeface="+mn-cs"/>
              </a:rPr>
              <a:t>Transformationworx. (2018). Retrieved from https://www.transformationworx.com/</a:t>
            </a:r>
          </a:p>
          <a:p>
            <a:r>
              <a:rPr lang="en-US" sz="1200" b="0" i="0" kern="1200" dirty="0">
                <a:solidFill>
                  <a:schemeClr val="tx1"/>
                </a:solidFill>
                <a:effectLst/>
                <a:latin typeface="+mn-lt"/>
                <a:ea typeface="+mn-ea"/>
                <a:cs typeface="+mn-cs"/>
              </a:rPr>
              <a:t>Transformationworx, Board of Advisors. (2018). Retrieved from https://www.transformationworx.com/board-of-advisors</a:t>
            </a:r>
          </a:p>
          <a:p>
            <a:r>
              <a:rPr lang="en-US" sz="1200" b="0" i="0" kern="1200" dirty="0">
                <a:solidFill>
                  <a:schemeClr val="tx1"/>
                </a:solidFill>
                <a:effectLst/>
                <a:latin typeface="+mn-lt"/>
                <a:ea typeface="+mn-ea"/>
                <a:cs typeface="+mn-cs"/>
              </a:rPr>
              <a:t>Week 2 Lecture 1 and Lecture 2 Notes.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8FAE19-FC1F-4356-985B-9E6E557827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39956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11</a:t>
            </a:fld>
            <a:endParaRPr lang="en-US"/>
          </a:p>
        </p:txBody>
      </p:sp>
    </p:spTree>
    <p:extLst>
      <p:ext uri="{BB962C8B-B14F-4D97-AF65-F5344CB8AC3E}">
        <p14:creationId xmlns:p14="http://schemas.microsoft.com/office/powerpoint/2010/main" val="4022407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12</a:t>
            </a:fld>
            <a:endParaRPr lang="en-US"/>
          </a:p>
        </p:txBody>
      </p:sp>
    </p:spTree>
    <p:extLst>
      <p:ext uri="{BB962C8B-B14F-4D97-AF65-F5344CB8AC3E}">
        <p14:creationId xmlns:p14="http://schemas.microsoft.com/office/powerpoint/2010/main" val="108546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496B1E-690B-4E2A-B543-04F26E55BA4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83771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96B1E-690B-4E2A-B543-04F26E55BA4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5039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96B1E-690B-4E2A-B543-04F26E55BA4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135694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arallelogram 5"/>
          <p:cNvSpPr/>
          <p:nvPr userDrawn="1"/>
        </p:nvSpPr>
        <p:spPr>
          <a:xfrm>
            <a:off x="286713" y="133922"/>
            <a:ext cx="5627629" cy="447512"/>
          </a:xfrm>
          <a:prstGeom prst="parallelogram">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300" spc="225" dirty="0">
              <a:latin typeface="Arial" charset="0"/>
              <a:ea typeface="Arial" charset="0"/>
              <a:cs typeface="Arial" charset="0"/>
            </a:endParaRPr>
          </a:p>
        </p:txBody>
      </p:sp>
      <p:sp>
        <p:nvSpPr>
          <p:cNvPr id="7" name="Rectangle 6"/>
          <p:cNvSpPr/>
          <p:nvPr userDrawn="1"/>
        </p:nvSpPr>
        <p:spPr>
          <a:xfrm>
            <a:off x="9144000" y="1352550"/>
            <a:ext cx="285750" cy="2253566"/>
          </a:xfrm>
          <a:prstGeom prst="rect">
            <a:avLst/>
          </a:prstGeom>
          <a:solidFill>
            <a:srgbClr val="376DA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2" name="TextBox 21"/>
          <p:cNvSpPr txBox="1"/>
          <p:nvPr userDrawn="1"/>
        </p:nvSpPr>
        <p:spPr>
          <a:xfrm flipV="1">
            <a:off x="286713" y="581433"/>
            <a:ext cx="5428286" cy="149947"/>
          </a:xfrm>
          <a:prstGeom prst="rect">
            <a:avLst/>
          </a:prstGeom>
          <a:solidFill>
            <a:srgbClr val="EBEBEB"/>
          </a:solidFill>
        </p:spPr>
        <p:txBody>
          <a:bodyPr wrap="square" lIns="68580" tIns="34290" rIns="68580" bIns="34290" rtlCol="0">
            <a:spAutoFit/>
          </a:bodyPr>
          <a:lstStyle/>
          <a:p>
            <a:pPr algn="ctr"/>
            <a:endParaRPr lang="en-US" sz="1500" dirty="0"/>
          </a:p>
        </p:txBody>
      </p:sp>
      <p:sp>
        <p:nvSpPr>
          <p:cNvPr id="2" name="Title 1"/>
          <p:cNvSpPr>
            <a:spLocks noGrp="1"/>
          </p:cNvSpPr>
          <p:nvPr>
            <p:ph type="title"/>
          </p:nvPr>
        </p:nvSpPr>
        <p:spPr>
          <a:xfrm>
            <a:off x="428625" y="-153443"/>
            <a:ext cx="7886700" cy="994172"/>
          </a:xfrm>
        </p:spPr>
        <p:txBody>
          <a:bodyPr>
            <a:normAutofit/>
          </a:bodyPr>
          <a:lstStyle>
            <a:lvl1pPr>
              <a:defRPr sz="2300">
                <a:solidFill>
                  <a:schemeClr val="bg1"/>
                </a:solidFill>
                <a:latin typeface="Arial" charset="0"/>
                <a:ea typeface="Arial" charset="0"/>
                <a:cs typeface="Arial" charset="0"/>
              </a:defRPr>
            </a:lvl1pPr>
          </a:lstStyle>
          <a:p>
            <a:r>
              <a:rPr lang="en-US" dirty="0"/>
              <a:t>Click to edit Master title style</a:t>
            </a:r>
          </a:p>
        </p:txBody>
      </p:sp>
      <p:sp>
        <p:nvSpPr>
          <p:cNvPr id="31" name="Text Placeholder 18"/>
          <p:cNvSpPr>
            <a:spLocks noGrp="1"/>
          </p:cNvSpPr>
          <p:nvPr>
            <p:ph type="body" sz="quarter" idx="10"/>
          </p:nvPr>
        </p:nvSpPr>
        <p:spPr>
          <a:xfrm>
            <a:off x="820341" y="1114425"/>
            <a:ext cx="7494984" cy="31349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2698072" y="4782333"/>
            <a:ext cx="3739550" cy="253916"/>
          </a:xfrm>
          <a:prstGeom prst="rect">
            <a:avLst/>
          </a:prstGeom>
          <a:noFill/>
        </p:spPr>
        <p:txBody>
          <a:bodyPr wrap="none" lIns="68580" tIns="34290" rIns="68580" bIns="34290" rtlCol="0">
            <a:spAutoFit/>
          </a:bodyPr>
          <a:lstStyle/>
          <a:p>
            <a:pPr algn="ctr"/>
            <a:r>
              <a:rPr lang="en-US" sz="1200" b="1" spc="225" dirty="0">
                <a:solidFill>
                  <a:srgbClr val="004C9A"/>
                </a:solidFill>
                <a:latin typeface="Arial" charset="0"/>
                <a:ea typeface="Arial" charset="0"/>
                <a:cs typeface="Arial" charset="0"/>
              </a:rPr>
              <a:t>Business Statistics: Axis Insurance</a:t>
            </a:r>
            <a:endParaRPr lang="en-US" sz="1200" b="1" spc="225" dirty="0">
              <a:solidFill>
                <a:srgbClr val="FF6700"/>
              </a:solidFill>
              <a:latin typeface="Arial" charset="0"/>
              <a:ea typeface="Arial" charset="0"/>
              <a:cs typeface="Arial" charset="0"/>
            </a:endParaRPr>
          </a:p>
        </p:txBody>
      </p:sp>
    </p:spTree>
    <p:extLst>
      <p:ext uri="{BB962C8B-B14F-4D97-AF65-F5344CB8AC3E}">
        <p14:creationId xmlns:p14="http://schemas.microsoft.com/office/powerpoint/2010/main" val="1550858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16020" y="286090"/>
            <a:ext cx="7886700" cy="994172"/>
          </a:xfrm>
        </p:spPr>
        <p:txBody>
          <a:bodyPr>
            <a:normAutofit/>
          </a:bodyPr>
          <a:lstStyle>
            <a:lvl1pPr>
              <a:defRPr sz="3500" b="1">
                <a:latin typeface="Arial" charset="0"/>
                <a:ea typeface="Arial" charset="0"/>
                <a:cs typeface="Arial" charset="0"/>
              </a:defRPr>
            </a:lvl1pPr>
          </a:lstStyle>
          <a:p>
            <a:r>
              <a:rPr lang="en-US"/>
              <a:t>Click to edit Master title style</a:t>
            </a:r>
          </a:p>
        </p:txBody>
      </p:sp>
      <p:pic>
        <p:nvPicPr>
          <p:cNvPr id="3" name="Picture 2"/>
          <p:cNvPicPr>
            <a:picLocks noChangeAspect="1"/>
          </p:cNvPicPr>
          <p:nvPr userDrawn="1"/>
        </p:nvPicPr>
        <p:blipFill>
          <a:blip r:embed="rId2"/>
          <a:stretch>
            <a:fillRect/>
          </a:stretch>
        </p:blipFill>
        <p:spPr>
          <a:xfrm>
            <a:off x="0" y="376518"/>
            <a:ext cx="9140690" cy="4766983"/>
          </a:xfrm>
          <a:prstGeom prst="rtTriangle">
            <a:avLst/>
          </a:prstGeom>
          <a:scene3d>
            <a:camera prst="orthographicFront">
              <a:rot lat="0" lon="10799977" rev="0"/>
            </a:camera>
            <a:lightRig rig="threePt" dir="t"/>
          </a:scene3d>
        </p:spPr>
      </p:pic>
      <p:sp>
        <p:nvSpPr>
          <p:cNvPr id="4" name="TextBox 3"/>
          <p:cNvSpPr txBox="1"/>
          <p:nvPr userDrawn="1"/>
        </p:nvSpPr>
        <p:spPr>
          <a:xfrm>
            <a:off x="1434973" y="4632293"/>
            <a:ext cx="5214504" cy="300082"/>
          </a:xfrm>
          <a:prstGeom prst="rect">
            <a:avLst/>
          </a:prstGeom>
          <a:noFill/>
        </p:spPr>
        <p:txBody>
          <a:bodyPr wrap="none" lIns="68580" tIns="34290" rIns="68580" bIns="34290" rtlCol="0">
            <a:spAutoFit/>
          </a:bodyPr>
          <a:lstStyle/>
          <a:p>
            <a:r>
              <a:rPr lang="en-US" sz="1500" b="1" spc="225" dirty="0">
                <a:solidFill>
                  <a:schemeClr val="bg1"/>
                </a:solidFill>
                <a:latin typeface="Arial" charset="0"/>
                <a:ea typeface="Arial" charset="0"/>
                <a:cs typeface="Arial" charset="0"/>
              </a:rPr>
              <a:t>Data Science and Business Analytics with </a:t>
            </a:r>
            <a:endParaRPr lang="en-US" sz="1500" b="1" spc="225" dirty="0">
              <a:solidFill>
                <a:srgbClr val="FF6700"/>
              </a:solidFill>
              <a:latin typeface="Arial" charset="0"/>
              <a:ea typeface="Arial" charset="0"/>
              <a:cs typeface="Arial" charset="0"/>
            </a:endParaRPr>
          </a:p>
        </p:txBody>
      </p:sp>
      <p:sp>
        <p:nvSpPr>
          <p:cNvPr id="7" name="Text Placeholder 2"/>
          <p:cNvSpPr>
            <a:spLocks noGrp="1"/>
          </p:cNvSpPr>
          <p:nvPr>
            <p:ph type="body" idx="1"/>
          </p:nvPr>
        </p:nvSpPr>
        <p:spPr>
          <a:xfrm>
            <a:off x="639228" y="1509349"/>
            <a:ext cx="5030869" cy="452267"/>
          </a:xfrm>
        </p:spPr>
        <p:txBody>
          <a:bodyPr>
            <a:normAutofit/>
          </a:bodyPr>
          <a:lstStyle>
            <a:lvl1pPr marL="0" indent="0" algn="l">
              <a:buNone/>
              <a:defRPr sz="2100" i="1">
                <a:solidFill>
                  <a:srgbClr val="376DA7"/>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9" name="Picture 8" descr="A picture containing text&#10;&#10;Description automatically generated">
            <a:extLst>
              <a:ext uri="{FF2B5EF4-FFF2-40B4-BE49-F238E27FC236}">
                <a16:creationId xmlns:a16="http://schemas.microsoft.com/office/drawing/2014/main" id="{532CBF47-6847-49DE-8EA1-7FF0FADDE5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96050" y="4591547"/>
            <a:ext cx="2419350" cy="531725"/>
          </a:xfrm>
          <a:prstGeom prst="rect">
            <a:avLst/>
          </a:prstGeom>
        </p:spPr>
      </p:pic>
    </p:spTree>
    <p:extLst>
      <p:ext uri="{BB962C8B-B14F-4D97-AF65-F5344CB8AC3E}">
        <p14:creationId xmlns:p14="http://schemas.microsoft.com/office/powerpoint/2010/main" val="98507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96B1E-690B-4E2A-B543-04F26E55BA4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48945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96B1E-690B-4E2A-B543-04F26E55BA4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403144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496B1E-690B-4E2A-B543-04F26E55BA49}"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10241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496B1E-690B-4E2A-B543-04F26E55BA49}"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70141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496B1E-690B-4E2A-B543-04F26E55BA49}"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51147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96B1E-690B-4E2A-B543-04F26E55BA49}"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410184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96B1E-690B-4E2A-B543-04F26E55BA49}"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60389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96B1E-690B-4E2A-B543-04F26E55BA49}"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208016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496B1E-690B-4E2A-B543-04F26E55BA49}" type="datetimeFigureOut">
              <a:rPr lang="en-US" smtClean="0"/>
              <a:t>3/20/2021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3860013-7489-4587-99B3-D86E0EC61462}" type="slidenum">
              <a:rPr lang="en-US" smtClean="0"/>
              <a:t>‹#›</a:t>
            </a:fld>
            <a:endParaRPr lang="en-US"/>
          </a:p>
        </p:txBody>
      </p:sp>
    </p:spTree>
    <p:extLst>
      <p:ext uri="{BB962C8B-B14F-4D97-AF65-F5344CB8AC3E}">
        <p14:creationId xmlns:p14="http://schemas.microsoft.com/office/powerpoint/2010/main" val="1491656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18" y="209550"/>
            <a:ext cx="8094580" cy="990600"/>
          </a:xfrm>
        </p:spPr>
        <p:txBody>
          <a:bodyPr>
            <a:normAutofit/>
          </a:bodyPr>
          <a:lstStyle/>
          <a:p>
            <a:r>
              <a:rPr lang="en-US" sz="2400" dirty="0">
                <a:solidFill>
                  <a:schemeClr val="tx2">
                    <a:lumMod val="75000"/>
                  </a:schemeClr>
                </a:solidFill>
                <a:latin typeface="Calibri" panose="020F0502020204030204" pitchFamily="34" charset="0"/>
              </a:rPr>
              <a:t>Project 2 - Business Statistics - Axis Insurance;</a:t>
            </a:r>
            <a:br>
              <a:rPr lang="en-US" sz="2400" dirty="0">
                <a:solidFill>
                  <a:schemeClr val="tx2">
                    <a:lumMod val="75000"/>
                  </a:schemeClr>
                </a:solidFill>
                <a:latin typeface="Calibri" panose="020F0502020204030204" pitchFamily="34" charset="0"/>
              </a:rPr>
            </a:br>
            <a:r>
              <a:rPr lang="en-US" sz="2400" dirty="0">
                <a:solidFill>
                  <a:schemeClr val="tx2">
                    <a:lumMod val="75000"/>
                  </a:schemeClr>
                </a:solidFill>
                <a:latin typeface="Calibri" panose="020F0502020204030204" pitchFamily="34" charset="0"/>
              </a:rPr>
              <a:t>EDA and Hypothesis Testing with Statistic Analysis</a:t>
            </a:r>
            <a:endParaRPr lang="en-US" sz="2400" dirty="0">
              <a:latin typeface="Calibri" panose="020F0502020204030204" pitchFamily="34" charset="0"/>
            </a:endParaRPr>
          </a:p>
        </p:txBody>
      </p:sp>
      <p:sp>
        <p:nvSpPr>
          <p:cNvPr id="3" name="Text Placeholder 2"/>
          <p:cNvSpPr>
            <a:spLocks noGrp="1"/>
          </p:cNvSpPr>
          <p:nvPr>
            <p:ph type="body" idx="1"/>
          </p:nvPr>
        </p:nvSpPr>
        <p:spPr>
          <a:xfrm>
            <a:off x="358698" y="1352550"/>
            <a:ext cx="4191000" cy="2209800"/>
          </a:xfrm>
        </p:spPr>
        <p:txBody>
          <a:bodyPr>
            <a:noAutofit/>
          </a:bodyPr>
          <a:lstStyle/>
          <a:p>
            <a:r>
              <a:rPr lang="en-US" sz="2400" b="1" dirty="0">
                <a:latin typeface="Calibri" panose="020F0502020204030204" pitchFamily="34" charset="0"/>
                <a:cs typeface="Arial" panose="020B0604020202020204" pitchFamily="34" charset="0"/>
              </a:rPr>
              <a:t>Barry Pratt </a:t>
            </a:r>
          </a:p>
          <a:p>
            <a:endParaRPr lang="en-US" sz="1800" dirty="0">
              <a:latin typeface="Arial" panose="020B0604020202020204" pitchFamily="34" charset="0"/>
              <a:cs typeface="Arial" panose="020B0604020202020204" pitchFamily="34" charset="0"/>
            </a:endParaRPr>
          </a:p>
          <a:p>
            <a:r>
              <a:rPr lang="en-US" sz="1600" dirty="0"/>
              <a:t>Post Graduate Program - Data Science and Business Analytics, McCombs Business School, </a:t>
            </a:r>
            <a:r>
              <a:rPr lang="en-US" sz="1600" dirty="0" err="1"/>
              <a:t>UoT</a:t>
            </a:r>
            <a:r>
              <a:rPr lang="en-US" sz="1600" dirty="0"/>
              <a:t> at Austin, with Great Learning </a:t>
            </a:r>
          </a:p>
          <a:p>
            <a:endParaRPr lang="en-US" sz="1800" dirty="0"/>
          </a:p>
          <a:p>
            <a:r>
              <a:rPr lang="en-US" sz="1800" dirty="0">
                <a:latin typeface="Calibri" panose="020F0502020204030204" pitchFamily="34" charset="0"/>
                <a:cs typeface="Arial" panose="020B0604020202020204" pitchFamily="34" charset="0"/>
              </a:rPr>
              <a:t>March 19, 2021</a:t>
            </a:r>
          </a:p>
        </p:txBody>
      </p:sp>
      <p:pic>
        <p:nvPicPr>
          <p:cNvPr id="5" name="Picture 4">
            <a:extLst>
              <a:ext uri="{FF2B5EF4-FFF2-40B4-BE49-F238E27FC236}">
                <a16:creationId xmlns:a16="http://schemas.microsoft.com/office/drawing/2014/main" id="{196F00CF-F711-4269-AA00-D8F72D378FF4}"/>
              </a:ext>
            </a:extLst>
          </p:cNvPr>
          <p:cNvPicPr>
            <a:picLocks noChangeAspect="1"/>
          </p:cNvPicPr>
          <p:nvPr/>
        </p:nvPicPr>
        <p:blipFill>
          <a:blip r:embed="rId3"/>
          <a:stretch>
            <a:fillRect/>
          </a:stretch>
        </p:blipFill>
        <p:spPr>
          <a:xfrm>
            <a:off x="4596097" y="1281112"/>
            <a:ext cx="3695700" cy="2581275"/>
          </a:xfrm>
          <a:prstGeom prst="rect">
            <a:avLst/>
          </a:prstGeom>
        </p:spPr>
      </p:pic>
    </p:spTree>
    <p:extLst>
      <p:ext uri="{BB962C8B-B14F-4D97-AF65-F5344CB8AC3E}">
        <p14:creationId xmlns:p14="http://schemas.microsoft.com/office/powerpoint/2010/main" val="1512062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608B-7B16-494B-8E7B-F82AD627EF51}"/>
              </a:ext>
            </a:extLst>
          </p:cNvPr>
          <p:cNvSpPr>
            <a:spLocks noGrp="1"/>
          </p:cNvSpPr>
          <p:nvPr>
            <p:ph type="title"/>
          </p:nvPr>
        </p:nvSpPr>
        <p:spPr/>
        <p:txBody>
          <a:bodyPr>
            <a:normAutofit/>
          </a:bodyPr>
          <a:lstStyle/>
          <a:p>
            <a:pPr algn="l"/>
            <a:r>
              <a:rPr lang="en-US" sz="1600" dirty="0"/>
              <a:t>  </a:t>
            </a:r>
            <a:r>
              <a:rPr lang="en-US" sz="2000" dirty="0"/>
              <a:t>EDA – Heatmap toward Multivariate Analysis</a:t>
            </a:r>
          </a:p>
        </p:txBody>
      </p:sp>
      <p:sp>
        <p:nvSpPr>
          <p:cNvPr id="6" name="Rectangle: Rounded Corners 5">
            <a:extLst>
              <a:ext uri="{FF2B5EF4-FFF2-40B4-BE49-F238E27FC236}">
                <a16:creationId xmlns:a16="http://schemas.microsoft.com/office/drawing/2014/main" id="{C0CF620F-CD96-4E6B-870D-333299F5DE2A}"/>
              </a:ext>
            </a:extLst>
          </p:cNvPr>
          <p:cNvSpPr/>
          <p:nvPr/>
        </p:nvSpPr>
        <p:spPr>
          <a:xfrm>
            <a:off x="4495800" y="859331"/>
            <a:ext cx="4219575" cy="3891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endParaRPr lang="en-US" sz="1600" dirty="0"/>
          </a:p>
          <a:p>
            <a:r>
              <a:rPr lang="en-US" sz="1600" dirty="0"/>
              <a:t>“Correlation does not imply causation,” however, we do have an all-positive heatmap, as one variable increases, the other variable increases. </a:t>
            </a:r>
          </a:p>
          <a:p>
            <a:pPr marL="285750" indent="-285750">
              <a:buFont typeface="Arial" panose="020B0604020202020204" pitchFamily="34" charset="0"/>
              <a:buChar char="•"/>
            </a:pPr>
            <a:r>
              <a:rPr lang="en-US" sz="1600" dirty="0"/>
              <a:t>Only Age with Charges, and BMI with Charges  shows a low to moderate correlation of 0.30 and 0.20 respectively, the other pairs are very low. </a:t>
            </a:r>
          </a:p>
          <a:p>
            <a:endParaRPr lang="en-US" sz="1600" dirty="0"/>
          </a:p>
          <a:p>
            <a:r>
              <a:rPr lang="en-US" sz="1600" dirty="0"/>
              <a:t>We will need to investigate </a:t>
            </a:r>
            <a:r>
              <a:rPr lang="en-US" sz="1600" i="1" dirty="0"/>
              <a:t>Age, Charges and BMI </a:t>
            </a:r>
            <a:r>
              <a:rPr lang="en-US" sz="1600" dirty="0"/>
              <a:t>with </a:t>
            </a:r>
            <a:r>
              <a:rPr lang="en-US" sz="1600" i="1" dirty="0"/>
              <a:t>Sex, Smoker and Region </a:t>
            </a:r>
            <a:r>
              <a:rPr lang="en-US" sz="1600" dirty="0"/>
              <a:t>to bring out some insights, help draw possible conclusions and aid the statistic analysis.</a:t>
            </a:r>
          </a:p>
          <a:p>
            <a:endParaRPr lang="en-US" sz="1600" dirty="0"/>
          </a:p>
          <a:p>
            <a:pPr marL="285750" indent="-285750">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4BAB0AC2-1FFA-4EAE-BC5C-FDE586A5A52D}"/>
              </a:ext>
            </a:extLst>
          </p:cNvPr>
          <p:cNvPicPr>
            <a:picLocks noChangeAspect="1"/>
          </p:cNvPicPr>
          <p:nvPr/>
        </p:nvPicPr>
        <p:blipFill>
          <a:blip r:embed="rId2"/>
          <a:stretch>
            <a:fillRect/>
          </a:stretch>
        </p:blipFill>
        <p:spPr>
          <a:xfrm>
            <a:off x="228600" y="840729"/>
            <a:ext cx="3886200" cy="3961905"/>
          </a:xfrm>
          <a:prstGeom prst="rect">
            <a:avLst/>
          </a:prstGeom>
        </p:spPr>
      </p:pic>
    </p:spTree>
    <p:extLst>
      <p:ext uri="{BB962C8B-B14F-4D97-AF65-F5344CB8AC3E}">
        <p14:creationId xmlns:p14="http://schemas.microsoft.com/office/powerpoint/2010/main" val="403155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95" y="-156580"/>
            <a:ext cx="7886700" cy="994172"/>
          </a:xfrm>
        </p:spPr>
        <p:txBody>
          <a:bodyPr>
            <a:normAutofit/>
          </a:bodyPr>
          <a:lstStyle/>
          <a:p>
            <a:pPr algn="l"/>
            <a:r>
              <a:rPr lang="en-US" sz="1600" dirty="0"/>
              <a:t>   EDA </a:t>
            </a:r>
            <a:r>
              <a:rPr lang="en-US" sz="1600" dirty="0" err="1"/>
              <a:t>Pairplot</a:t>
            </a:r>
            <a:r>
              <a:rPr lang="en-US" sz="1600" dirty="0"/>
              <a:t> with Sex,</a:t>
            </a:r>
            <a:br>
              <a:rPr lang="en-US" sz="1600" dirty="0"/>
            </a:br>
            <a:r>
              <a:rPr lang="en-US" sz="1600" dirty="0"/>
              <a:t> Males = Orange, Females = Blue</a:t>
            </a:r>
          </a:p>
        </p:txBody>
      </p:sp>
      <p:sp>
        <p:nvSpPr>
          <p:cNvPr id="9" name="Rectangle: Rounded Corners 8">
            <a:extLst>
              <a:ext uri="{FF2B5EF4-FFF2-40B4-BE49-F238E27FC236}">
                <a16:creationId xmlns:a16="http://schemas.microsoft.com/office/drawing/2014/main" id="{810E4A5F-967E-4F56-9F00-AAFC1A42082C}"/>
              </a:ext>
            </a:extLst>
          </p:cNvPr>
          <p:cNvSpPr/>
          <p:nvPr/>
        </p:nvSpPr>
        <p:spPr>
          <a:xfrm>
            <a:off x="4873702" y="2408637"/>
            <a:ext cx="4021563" cy="2372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Looking at males and females, of interest to statistical questions, the BMI distribution of females is very similar to that of males. And for Charges, more females' charges are in the lower cost part of the right-skewed distribution, while in the higher cost right-tail, we have more males. We could also look at the "banding" in Charges versus Age.</a:t>
            </a:r>
          </a:p>
        </p:txBody>
      </p:sp>
      <p:pic>
        <p:nvPicPr>
          <p:cNvPr id="3" name="Picture 2">
            <a:extLst>
              <a:ext uri="{FF2B5EF4-FFF2-40B4-BE49-F238E27FC236}">
                <a16:creationId xmlns:a16="http://schemas.microsoft.com/office/drawing/2014/main" id="{AD267340-3765-41F4-8B0A-2D896B525DA6}"/>
              </a:ext>
            </a:extLst>
          </p:cNvPr>
          <p:cNvPicPr>
            <a:picLocks noChangeAspect="1"/>
          </p:cNvPicPr>
          <p:nvPr/>
        </p:nvPicPr>
        <p:blipFill>
          <a:blip r:embed="rId3"/>
          <a:stretch>
            <a:fillRect/>
          </a:stretch>
        </p:blipFill>
        <p:spPr>
          <a:xfrm>
            <a:off x="332643" y="822575"/>
            <a:ext cx="4239357" cy="3905550"/>
          </a:xfrm>
          <a:prstGeom prst="rect">
            <a:avLst/>
          </a:prstGeom>
        </p:spPr>
      </p:pic>
      <p:pic>
        <p:nvPicPr>
          <p:cNvPr id="5" name="Picture 4">
            <a:extLst>
              <a:ext uri="{FF2B5EF4-FFF2-40B4-BE49-F238E27FC236}">
                <a16:creationId xmlns:a16="http://schemas.microsoft.com/office/drawing/2014/main" id="{C47D4C06-9843-4D51-B97E-75F02886B08F}"/>
              </a:ext>
            </a:extLst>
          </p:cNvPr>
          <p:cNvPicPr>
            <a:picLocks noChangeAspect="1"/>
          </p:cNvPicPr>
          <p:nvPr/>
        </p:nvPicPr>
        <p:blipFill>
          <a:blip r:embed="rId4"/>
          <a:stretch>
            <a:fillRect/>
          </a:stretch>
        </p:blipFill>
        <p:spPr>
          <a:xfrm>
            <a:off x="4572000" y="855614"/>
            <a:ext cx="1219200" cy="1285875"/>
          </a:xfrm>
          <a:prstGeom prst="rect">
            <a:avLst/>
          </a:prstGeom>
        </p:spPr>
      </p:pic>
      <p:pic>
        <p:nvPicPr>
          <p:cNvPr id="11" name="Picture 10">
            <a:extLst>
              <a:ext uri="{FF2B5EF4-FFF2-40B4-BE49-F238E27FC236}">
                <a16:creationId xmlns:a16="http://schemas.microsoft.com/office/drawing/2014/main" id="{ED908E70-E501-4DDD-AEB2-F2150B8B32E0}"/>
              </a:ext>
            </a:extLst>
          </p:cNvPr>
          <p:cNvPicPr>
            <a:picLocks noChangeAspect="1"/>
          </p:cNvPicPr>
          <p:nvPr/>
        </p:nvPicPr>
        <p:blipFill>
          <a:blip r:embed="rId5"/>
          <a:stretch>
            <a:fillRect/>
          </a:stretch>
        </p:blipFill>
        <p:spPr>
          <a:xfrm>
            <a:off x="7239000" y="822127"/>
            <a:ext cx="1628775" cy="1444823"/>
          </a:xfrm>
          <a:prstGeom prst="rect">
            <a:avLst/>
          </a:prstGeom>
        </p:spPr>
      </p:pic>
      <p:pic>
        <p:nvPicPr>
          <p:cNvPr id="12" name="Picture 11">
            <a:extLst>
              <a:ext uri="{FF2B5EF4-FFF2-40B4-BE49-F238E27FC236}">
                <a16:creationId xmlns:a16="http://schemas.microsoft.com/office/drawing/2014/main" id="{D54E4836-E7A8-45C7-B2C3-671140CE4A62}"/>
              </a:ext>
            </a:extLst>
          </p:cNvPr>
          <p:cNvPicPr>
            <a:picLocks noChangeAspect="1"/>
          </p:cNvPicPr>
          <p:nvPr/>
        </p:nvPicPr>
        <p:blipFill>
          <a:blip r:embed="rId6"/>
          <a:stretch>
            <a:fillRect/>
          </a:stretch>
        </p:blipFill>
        <p:spPr>
          <a:xfrm>
            <a:off x="5991730" y="803077"/>
            <a:ext cx="1419225" cy="1571626"/>
          </a:xfrm>
          <a:prstGeom prst="rect">
            <a:avLst/>
          </a:prstGeom>
        </p:spPr>
      </p:pic>
      <p:pic>
        <p:nvPicPr>
          <p:cNvPr id="13" name="Picture 12">
            <a:extLst>
              <a:ext uri="{FF2B5EF4-FFF2-40B4-BE49-F238E27FC236}">
                <a16:creationId xmlns:a16="http://schemas.microsoft.com/office/drawing/2014/main" id="{0F77EFDC-3288-4BB6-9A6C-C34F5369F5B9}"/>
              </a:ext>
            </a:extLst>
          </p:cNvPr>
          <p:cNvPicPr>
            <a:picLocks noChangeAspect="1"/>
          </p:cNvPicPr>
          <p:nvPr/>
        </p:nvPicPr>
        <p:blipFill>
          <a:blip r:embed="rId7"/>
          <a:stretch>
            <a:fillRect/>
          </a:stretch>
        </p:blipFill>
        <p:spPr>
          <a:xfrm>
            <a:off x="4495800" y="2058295"/>
            <a:ext cx="1295400" cy="333375"/>
          </a:xfrm>
          <a:prstGeom prst="rect">
            <a:avLst/>
          </a:prstGeom>
        </p:spPr>
      </p:pic>
    </p:spTree>
    <p:extLst>
      <p:ext uri="{BB962C8B-B14F-4D97-AF65-F5344CB8AC3E}">
        <p14:creationId xmlns:p14="http://schemas.microsoft.com/office/powerpoint/2010/main" val="323417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95" y="-156580"/>
            <a:ext cx="7886700" cy="994172"/>
          </a:xfrm>
        </p:spPr>
        <p:txBody>
          <a:bodyPr>
            <a:normAutofit/>
          </a:bodyPr>
          <a:lstStyle/>
          <a:p>
            <a:pPr algn="l"/>
            <a:r>
              <a:rPr lang="en-US" sz="1600" dirty="0"/>
              <a:t>   EDA </a:t>
            </a:r>
            <a:r>
              <a:rPr lang="en-US" sz="1600" dirty="0" err="1"/>
              <a:t>Pairplot</a:t>
            </a:r>
            <a:r>
              <a:rPr lang="en-US" sz="1600" dirty="0"/>
              <a:t> with Smoker,</a:t>
            </a:r>
            <a:br>
              <a:rPr lang="en-US" sz="1600" dirty="0"/>
            </a:br>
            <a:r>
              <a:rPr lang="en-US" sz="1600" dirty="0"/>
              <a:t> Non-smoker = Blue, Smoker = Orange</a:t>
            </a:r>
          </a:p>
        </p:txBody>
      </p:sp>
      <p:sp>
        <p:nvSpPr>
          <p:cNvPr id="9" name="Rectangle: Rounded Corners 8">
            <a:extLst>
              <a:ext uri="{FF2B5EF4-FFF2-40B4-BE49-F238E27FC236}">
                <a16:creationId xmlns:a16="http://schemas.microsoft.com/office/drawing/2014/main" id="{810E4A5F-967E-4F56-9F00-AAFC1A42082C}"/>
              </a:ext>
            </a:extLst>
          </p:cNvPr>
          <p:cNvSpPr/>
          <p:nvPr/>
        </p:nvSpPr>
        <p:spPr>
          <a:xfrm>
            <a:off x="4572000" y="2408637"/>
            <a:ext cx="4339800" cy="2372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Of interest to statistical questions, the Charges distribution of non-smokers is very different, the median Charge of non-smokers looks to be much lower than smokers, and the smokers is higher but appears bimodal as well. We'll also investigate BMI and Charges, as the highest 'charges' are all smokers, while there seems to be a significant "cluster" of non-smokers with low to mid-range 'charges'.</a:t>
            </a:r>
          </a:p>
        </p:txBody>
      </p:sp>
      <p:pic>
        <p:nvPicPr>
          <p:cNvPr id="4" name="Picture 3">
            <a:extLst>
              <a:ext uri="{FF2B5EF4-FFF2-40B4-BE49-F238E27FC236}">
                <a16:creationId xmlns:a16="http://schemas.microsoft.com/office/drawing/2014/main" id="{9878C173-D483-4E96-904F-46DBBF6C18F5}"/>
              </a:ext>
            </a:extLst>
          </p:cNvPr>
          <p:cNvPicPr>
            <a:picLocks noChangeAspect="1"/>
          </p:cNvPicPr>
          <p:nvPr/>
        </p:nvPicPr>
        <p:blipFill>
          <a:blip r:embed="rId3"/>
          <a:stretch>
            <a:fillRect/>
          </a:stretch>
        </p:blipFill>
        <p:spPr>
          <a:xfrm>
            <a:off x="232200" y="855614"/>
            <a:ext cx="4172031" cy="3898346"/>
          </a:xfrm>
          <a:prstGeom prst="rect">
            <a:avLst/>
          </a:prstGeom>
        </p:spPr>
      </p:pic>
      <p:pic>
        <p:nvPicPr>
          <p:cNvPr id="6" name="Picture 5">
            <a:extLst>
              <a:ext uri="{FF2B5EF4-FFF2-40B4-BE49-F238E27FC236}">
                <a16:creationId xmlns:a16="http://schemas.microsoft.com/office/drawing/2014/main" id="{6DD85AB8-08B1-4FFA-864D-137E7298516E}"/>
              </a:ext>
            </a:extLst>
          </p:cNvPr>
          <p:cNvPicPr>
            <a:picLocks noChangeAspect="1"/>
          </p:cNvPicPr>
          <p:nvPr/>
        </p:nvPicPr>
        <p:blipFill>
          <a:blip r:embed="rId4"/>
          <a:stretch>
            <a:fillRect/>
          </a:stretch>
        </p:blipFill>
        <p:spPr>
          <a:xfrm>
            <a:off x="5257800" y="742950"/>
            <a:ext cx="1371600" cy="1609725"/>
          </a:xfrm>
          <a:prstGeom prst="rect">
            <a:avLst/>
          </a:prstGeom>
        </p:spPr>
      </p:pic>
      <p:pic>
        <p:nvPicPr>
          <p:cNvPr id="7" name="Picture 6">
            <a:extLst>
              <a:ext uri="{FF2B5EF4-FFF2-40B4-BE49-F238E27FC236}">
                <a16:creationId xmlns:a16="http://schemas.microsoft.com/office/drawing/2014/main" id="{504C3B98-3911-4E04-BA78-816E51519F7E}"/>
              </a:ext>
            </a:extLst>
          </p:cNvPr>
          <p:cNvPicPr>
            <a:picLocks noChangeAspect="1"/>
          </p:cNvPicPr>
          <p:nvPr/>
        </p:nvPicPr>
        <p:blipFill>
          <a:blip r:embed="rId5"/>
          <a:stretch>
            <a:fillRect/>
          </a:stretch>
        </p:blipFill>
        <p:spPr>
          <a:xfrm>
            <a:off x="6820981" y="742950"/>
            <a:ext cx="1323975" cy="1381125"/>
          </a:xfrm>
          <a:prstGeom prst="rect">
            <a:avLst/>
          </a:prstGeom>
        </p:spPr>
      </p:pic>
      <p:pic>
        <p:nvPicPr>
          <p:cNvPr id="8" name="Picture 7">
            <a:extLst>
              <a:ext uri="{FF2B5EF4-FFF2-40B4-BE49-F238E27FC236}">
                <a16:creationId xmlns:a16="http://schemas.microsoft.com/office/drawing/2014/main" id="{68976390-3025-4AD2-B2FC-ACA4721D9D95}"/>
              </a:ext>
            </a:extLst>
          </p:cNvPr>
          <p:cNvPicPr>
            <a:picLocks noChangeAspect="1"/>
          </p:cNvPicPr>
          <p:nvPr/>
        </p:nvPicPr>
        <p:blipFill>
          <a:blip r:embed="rId6"/>
          <a:stretch>
            <a:fillRect/>
          </a:stretch>
        </p:blipFill>
        <p:spPr>
          <a:xfrm>
            <a:off x="6903950" y="2038731"/>
            <a:ext cx="1304925" cy="295275"/>
          </a:xfrm>
          <a:prstGeom prst="rect">
            <a:avLst/>
          </a:prstGeom>
        </p:spPr>
      </p:pic>
    </p:spTree>
    <p:extLst>
      <p:ext uri="{BB962C8B-B14F-4D97-AF65-F5344CB8AC3E}">
        <p14:creationId xmlns:p14="http://schemas.microsoft.com/office/powerpoint/2010/main" val="3325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95" y="-156580"/>
            <a:ext cx="7886700" cy="994172"/>
          </a:xfrm>
        </p:spPr>
        <p:txBody>
          <a:bodyPr>
            <a:normAutofit/>
          </a:bodyPr>
          <a:lstStyle/>
          <a:p>
            <a:pPr algn="l"/>
            <a:r>
              <a:rPr lang="en-US" sz="1600" dirty="0"/>
              <a:t>   EDA </a:t>
            </a:r>
            <a:r>
              <a:rPr lang="en-US" sz="1600" dirty="0" err="1"/>
              <a:t>Pairplot</a:t>
            </a:r>
            <a:r>
              <a:rPr lang="en-US" sz="1600" dirty="0"/>
              <a:t> with Children,</a:t>
            </a:r>
            <a:br>
              <a:rPr lang="en-US" sz="1600" dirty="0"/>
            </a:br>
            <a:r>
              <a:rPr lang="en-US" sz="1600" dirty="0"/>
              <a:t>  (Legend on Page)</a:t>
            </a:r>
          </a:p>
        </p:txBody>
      </p:sp>
      <p:sp>
        <p:nvSpPr>
          <p:cNvPr id="9" name="Rectangle: Rounded Corners 8">
            <a:extLst>
              <a:ext uri="{FF2B5EF4-FFF2-40B4-BE49-F238E27FC236}">
                <a16:creationId xmlns:a16="http://schemas.microsoft.com/office/drawing/2014/main" id="{810E4A5F-967E-4F56-9F00-AAFC1A42082C}"/>
              </a:ext>
            </a:extLst>
          </p:cNvPr>
          <p:cNvSpPr/>
          <p:nvPr/>
        </p:nvSpPr>
        <p:spPr>
          <a:xfrm>
            <a:off x="4873702" y="2952750"/>
            <a:ext cx="4021563"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Visually, the mean BMI of (females and males) with no children, one child and two children looks similar and may be statistically the same? We'll need to look at that in the statistics section.</a:t>
            </a:r>
          </a:p>
        </p:txBody>
      </p:sp>
      <p:pic>
        <p:nvPicPr>
          <p:cNvPr id="4" name="Picture 3">
            <a:extLst>
              <a:ext uri="{FF2B5EF4-FFF2-40B4-BE49-F238E27FC236}">
                <a16:creationId xmlns:a16="http://schemas.microsoft.com/office/drawing/2014/main" id="{1984FE38-396A-48D2-8A13-65830B568BA1}"/>
              </a:ext>
            </a:extLst>
          </p:cNvPr>
          <p:cNvPicPr>
            <a:picLocks noChangeAspect="1"/>
          </p:cNvPicPr>
          <p:nvPr/>
        </p:nvPicPr>
        <p:blipFill>
          <a:blip r:embed="rId3"/>
          <a:stretch>
            <a:fillRect/>
          </a:stretch>
        </p:blipFill>
        <p:spPr>
          <a:xfrm>
            <a:off x="276225" y="852436"/>
            <a:ext cx="4295775" cy="3959891"/>
          </a:xfrm>
          <a:prstGeom prst="rect">
            <a:avLst/>
          </a:prstGeom>
        </p:spPr>
      </p:pic>
      <p:pic>
        <p:nvPicPr>
          <p:cNvPr id="6" name="Picture 5">
            <a:extLst>
              <a:ext uri="{FF2B5EF4-FFF2-40B4-BE49-F238E27FC236}">
                <a16:creationId xmlns:a16="http://schemas.microsoft.com/office/drawing/2014/main" id="{60599F58-27C7-445C-8E4A-67D17547F1FB}"/>
              </a:ext>
            </a:extLst>
          </p:cNvPr>
          <p:cNvPicPr>
            <a:picLocks noChangeAspect="1"/>
          </p:cNvPicPr>
          <p:nvPr/>
        </p:nvPicPr>
        <p:blipFill>
          <a:blip r:embed="rId4"/>
          <a:stretch>
            <a:fillRect/>
          </a:stretch>
        </p:blipFill>
        <p:spPr>
          <a:xfrm>
            <a:off x="5153398" y="852436"/>
            <a:ext cx="1752600" cy="1927860"/>
          </a:xfrm>
          <a:prstGeom prst="rect">
            <a:avLst/>
          </a:prstGeom>
        </p:spPr>
      </p:pic>
      <p:pic>
        <p:nvPicPr>
          <p:cNvPr id="7" name="Picture 6">
            <a:extLst>
              <a:ext uri="{FF2B5EF4-FFF2-40B4-BE49-F238E27FC236}">
                <a16:creationId xmlns:a16="http://schemas.microsoft.com/office/drawing/2014/main" id="{7AD624D8-4CD1-4E2A-AC7F-5067FAFEA55B}"/>
              </a:ext>
            </a:extLst>
          </p:cNvPr>
          <p:cNvPicPr>
            <a:picLocks noChangeAspect="1"/>
          </p:cNvPicPr>
          <p:nvPr/>
        </p:nvPicPr>
        <p:blipFill>
          <a:blip r:embed="rId5"/>
          <a:stretch>
            <a:fillRect/>
          </a:stretch>
        </p:blipFill>
        <p:spPr>
          <a:xfrm>
            <a:off x="7239000" y="825714"/>
            <a:ext cx="869394" cy="1912667"/>
          </a:xfrm>
          <a:prstGeom prst="rect">
            <a:avLst/>
          </a:prstGeom>
        </p:spPr>
      </p:pic>
    </p:spTree>
    <p:extLst>
      <p:ext uri="{BB962C8B-B14F-4D97-AF65-F5344CB8AC3E}">
        <p14:creationId xmlns:p14="http://schemas.microsoft.com/office/powerpoint/2010/main" val="360401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EDA – Distribution of BMI for 0, 1, and 2 children,</a:t>
            </a:r>
            <a:br>
              <a:rPr lang="en-US" sz="1600" dirty="0"/>
            </a:br>
            <a:r>
              <a:rPr lang="en-US" sz="1600" dirty="0"/>
              <a:t> Distribution of BMI for Males and Females</a:t>
            </a:r>
          </a:p>
        </p:txBody>
      </p:sp>
      <p:sp>
        <p:nvSpPr>
          <p:cNvPr id="12" name="Rectangle: Rounded Corners 11">
            <a:extLst>
              <a:ext uri="{FF2B5EF4-FFF2-40B4-BE49-F238E27FC236}">
                <a16:creationId xmlns:a16="http://schemas.microsoft.com/office/drawing/2014/main" id="{0D01980F-E20F-4BEC-9718-8C41364D51D7}"/>
              </a:ext>
            </a:extLst>
          </p:cNvPr>
          <p:cNvSpPr/>
          <p:nvPr/>
        </p:nvSpPr>
        <p:spPr>
          <a:xfrm>
            <a:off x="167247" y="3268681"/>
            <a:ext cx="4386262" cy="15199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the mean BMI's of (males and females) with zero, one or two children, they are similar, but we'll need to extract woman only in the statistics section. For completeness, we'll visually compare BMI of males and females to the right.</a:t>
            </a:r>
          </a:p>
        </p:txBody>
      </p:sp>
      <p:pic>
        <p:nvPicPr>
          <p:cNvPr id="3" name="Picture 2">
            <a:extLst>
              <a:ext uri="{FF2B5EF4-FFF2-40B4-BE49-F238E27FC236}">
                <a16:creationId xmlns:a16="http://schemas.microsoft.com/office/drawing/2014/main" id="{E77DCBC0-B601-43DA-9625-7B0A8C312E5F}"/>
              </a:ext>
            </a:extLst>
          </p:cNvPr>
          <p:cNvPicPr>
            <a:picLocks noChangeAspect="1"/>
          </p:cNvPicPr>
          <p:nvPr/>
        </p:nvPicPr>
        <p:blipFill>
          <a:blip r:embed="rId3"/>
          <a:stretch>
            <a:fillRect/>
          </a:stretch>
        </p:blipFill>
        <p:spPr>
          <a:xfrm>
            <a:off x="559901" y="764609"/>
            <a:ext cx="3859699" cy="2273240"/>
          </a:xfrm>
          <a:prstGeom prst="rect">
            <a:avLst/>
          </a:prstGeom>
        </p:spPr>
      </p:pic>
      <p:sp>
        <p:nvSpPr>
          <p:cNvPr id="5" name="TextBox 4">
            <a:extLst>
              <a:ext uri="{FF2B5EF4-FFF2-40B4-BE49-F238E27FC236}">
                <a16:creationId xmlns:a16="http://schemas.microsoft.com/office/drawing/2014/main" id="{A11E35C6-9742-4DE8-BCA3-DB7F3BEF0746}"/>
              </a:ext>
            </a:extLst>
          </p:cNvPr>
          <p:cNvSpPr txBox="1"/>
          <p:nvPr/>
        </p:nvSpPr>
        <p:spPr>
          <a:xfrm>
            <a:off x="2160352" y="3037849"/>
            <a:ext cx="410725" cy="230832"/>
          </a:xfrm>
          <a:prstGeom prst="rect">
            <a:avLst/>
          </a:prstGeom>
          <a:noFill/>
        </p:spPr>
        <p:txBody>
          <a:bodyPr wrap="square" rtlCol="0">
            <a:spAutoFit/>
          </a:bodyPr>
          <a:lstStyle/>
          <a:p>
            <a:r>
              <a:rPr lang="en-US" sz="900" dirty="0"/>
              <a:t>BMI</a:t>
            </a:r>
          </a:p>
        </p:txBody>
      </p:sp>
      <p:sp>
        <p:nvSpPr>
          <p:cNvPr id="11" name="Rectangle: Rounded Corners 10">
            <a:extLst>
              <a:ext uri="{FF2B5EF4-FFF2-40B4-BE49-F238E27FC236}">
                <a16:creationId xmlns:a16="http://schemas.microsoft.com/office/drawing/2014/main" id="{2867D04F-7BBC-49AD-AF0E-5D0DACB799FC}"/>
              </a:ext>
            </a:extLst>
          </p:cNvPr>
          <p:cNvSpPr/>
          <p:nvPr/>
        </p:nvSpPr>
        <p:spPr>
          <a:xfrm>
            <a:off x="4690756" y="3261587"/>
            <a:ext cx="4386262" cy="15199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It appears that the BMI distributions of males and females is quite similar and may be statistically the same; we test that in the questions.</a:t>
            </a:r>
          </a:p>
        </p:txBody>
      </p:sp>
      <p:pic>
        <p:nvPicPr>
          <p:cNvPr id="7" name="Picture 6">
            <a:extLst>
              <a:ext uri="{FF2B5EF4-FFF2-40B4-BE49-F238E27FC236}">
                <a16:creationId xmlns:a16="http://schemas.microsoft.com/office/drawing/2014/main" id="{A2631A1B-2A39-48E0-8641-2327ECBB210A}"/>
              </a:ext>
            </a:extLst>
          </p:cNvPr>
          <p:cNvPicPr>
            <a:picLocks noChangeAspect="1"/>
          </p:cNvPicPr>
          <p:nvPr/>
        </p:nvPicPr>
        <p:blipFill>
          <a:blip r:embed="rId4"/>
          <a:stretch>
            <a:fillRect/>
          </a:stretch>
        </p:blipFill>
        <p:spPr>
          <a:xfrm>
            <a:off x="4861900" y="720307"/>
            <a:ext cx="3722199" cy="2393661"/>
          </a:xfrm>
          <a:prstGeom prst="rect">
            <a:avLst/>
          </a:prstGeom>
        </p:spPr>
      </p:pic>
      <p:sp>
        <p:nvSpPr>
          <p:cNvPr id="14" name="TextBox 13">
            <a:extLst>
              <a:ext uri="{FF2B5EF4-FFF2-40B4-BE49-F238E27FC236}">
                <a16:creationId xmlns:a16="http://schemas.microsoft.com/office/drawing/2014/main" id="{B7405D4F-0977-4450-A004-FB00141C8A49}"/>
              </a:ext>
            </a:extLst>
          </p:cNvPr>
          <p:cNvSpPr txBox="1"/>
          <p:nvPr/>
        </p:nvSpPr>
        <p:spPr>
          <a:xfrm>
            <a:off x="6572923" y="3030755"/>
            <a:ext cx="410725" cy="230832"/>
          </a:xfrm>
          <a:prstGeom prst="rect">
            <a:avLst/>
          </a:prstGeom>
          <a:noFill/>
        </p:spPr>
        <p:txBody>
          <a:bodyPr wrap="square" rtlCol="0">
            <a:spAutoFit/>
          </a:bodyPr>
          <a:lstStyle/>
          <a:p>
            <a:r>
              <a:rPr lang="en-US" sz="900" dirty="0"/>
              <a:t>BMI</a:t>
            </a:r>
          </a:p>
        </p:txBody>
      </p:sp>
    </p:spTree>
    <p:extLst>
      <p:ext uri="{BB962C8B-B14F-4D97-AF65-F5344CB8AC3E}">
        <p14:creationId xmlns:p14="http://schemas.microsoft.com/office/powerpoint/2010/main" val="216812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EDA – Are the insurance charges greater for those </a:t>
            </a:r>
            <a:br>
              <a:rPr lang="en-US" sz="1600" dirty="0"/>
            </a:br>
            <a:r>
              <a:rPr lang="en-US" sz="1600" dirty="0"/>
              <a:t>who Smoke? Non-smoker = Orange, Smoker = Blue</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5791200" y="871139"/>
            <a:ext cx="2895600" cy="3581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Now we can more clearly see, the 'charges' distribution of non-smokers is very different, the median 'charge' of non-smokers looks to be much lower than smokers, and the smokers is much higher but also appears to be bimodal.</a:t>
            </a:r>
          </a:p>
        </p:txBody>
      </p:sp>
      <p:pic>
        <p:nvPicPr>
          <p:cNvPr id="3" name="Picture 2">
            <a:extLst>
              <a:ext uri="{FF2B5EF4-FFF2-40B4-BE49-F238E27FC236}">
                <a16:creationId xmlns:a16="http://schemas.microsoft.com/office/drawing/2014/main" id="{65FAA86D-F0C7-4363-B98F-F8806512CC0A}"/>
              </a:ext>
            </a:extLst>
          </p:cNvPr>
          <p:cNvPicPr>
            <a:picLocks noChangeAspect="1"/>
          </p:cNvPicPr>
          <p:nvPr/>
        </p:nvPicPr>
        <p:blipFill>
          <a:blip r:embed="rId3"/>
          <a:stretch>
            <a:fillRect/>
          </a:stretch>
        </p:blipFill>
        <p:spPr>
          <a:xfrm>
            <a:off x="304800" y="871139"/>
            <a:ext cx="5400675" cy="3133725"/>
          </a:xfrm>
          <a:prstGeom prst="rect">
            <a:avLst/>
          </a:prstGeom>
        </p:spPr>
      </p:pic>
      <p:sp>
        <p:nvSpPr>
          <p:cNvPr id="15" name="TextBox 14">
            <a:extLst>
              <a:ext uri="{FF2B5EF4-FFF2-40B4-BE49-F238E27FC236}">
                <a16:creationId xmlns:a16="http://schemas.microsoft.com/office/drawing/2014/main" id="{684A5A87-D264-42C1-9795-0BF380DAB9B3}"/>
              </a:ext>
            </a:extLst>
          </p:cNvPr>
          <p:cNvSpPr txBox="1"/>
          <p:nvPr/>
        </p:nvSpPr>
        <p:spPr>
          <a:xfrm>
            <a:off x="2594412" y="4035274"/>
            <a:ext cx="758389" cy="230832"/>
          </a:xfrm>
          <a:prstGeom prst="rect">
            <a:avLst/>
          </a:prstGeom>
          <a:noFill/>
        </p:spPr>
        <p:txBody>
          <a:bodyPr wrap="square" rtlCol="0">
            <a:spAutoFit/>
          </a:bodyPr>
          <a:lstStyle/>
          <a:p>
            <a:r>
              <a:rPr lang="en-US" sz="900" dirty="0"/>
              <a:t>Charges</a:t>
            </a:r>
          </a:p>
        </p:txBody>
      </p:sp>
    </p:spTree>
    <p:extLst>
      <p:ext uri="{BB962C8B-B14F-4D97-AF65-F5344CB8AC3E}">
        <p14:creationId xmlns:p14="http://schemas.microsoft.com/office/powerpoint/2010/main" val="336439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EDA – Looking further at Smoking with BMI and Charges</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428725" y="3083647"/>
            <a:ext cx="4067175" cy="1697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scatterplot clearly shows key relationships for much higher Charges for people who have moderate to high BMI but are smokers! And it demonstrates that the outlier distribution of the highest 'charges' are clearly also from those who smoke.</a:t>
            </a:r>
          </a:p>
        </p:txBody>
      </p:sp>
      <p:pic>
        <p:nvPicPr>
          <p:cNvPr id="4" name="Picture 3">
            <a:extLst>
              <a:ext uri="{FF2B5EF4-FFF2-40B4-BE49-F238E27FC236}">
                <a16:creationId xmlns:a16="http://schemas.microsoft.com/office/drawing/2014/main" id="{E74DA7DE-7B57-4CF1-8BCB-388BAF43801A}"/>
              </a:ext>
            </a:extLst>
          </p:cNvPr>
          <p:cNvPicPr>
            <a:picLocks noChangeAspect="1"/>
          </p:cNvPicPr>
          <p:nvPr/>
        </p:nvPicPr>
        <p:blipFill>
          <a:blip r:embed="rId3"/>
          <a:stretch>
            <a:fillRect/>
          </a:stretch>
        </p:blipFill>
        <p:spPr>
          <a:xfrm>
            <a:off x="76200" y="810921"/>
            <a:ext cx="2624069" cy="1902451"/>
          </a:xfrm>
          <a:prstGeom prst="rect">
            <a:avLst/>
          </a:prstGeom>
        </p:spPr>
      </p:pic>
      <p:pic>
        <p:nvPicPr>
          <p:cNvPr id="5" name="Picture 4">
            <a:extLst>
              <a:ext uri="{FF2B5EF4-FFF2-40B4-BE49-F238E27FC236}">
                <a16:creationId xmlns:a16="http://schemas.microsoft.com/office/drawing/2014/main" id="{5A76D524-60A6-43E5-ACA8-4435360CCEA3}"/>
              </a:ext>
            </a:extLst>
          </p:cNvPr>
          <p:cNvPicPr>
            <a:picLocks noChangeAspect="1"/>
          </p:cNvPicPr>
          <p:nvPr/>
        </p:nvPicPr>
        <p:blipFill>
          <a:blip r:embed="rId4"/>
          <a:stretch>
            <a:fillRect/>
          </a:stretch>
        </p:blipFill>
        <p:spPr>
          <a:xfrm>
            <a:off x="2700269" y="810921"/>
            <a:ext cx="2611571" cy="2272727"/>
          </a:xfrm>
          <a:prstGeom prst="rect">
            <a:avLst/>
          </a:prstGeom>
        </p:spPr>
      </p:pic>
      <p:sp>
        <p:nvSpPr>
          <p:cNvPr id="8" name="Rectangle: Rounded Corners 7">
            <a:extLst>
              <a:ext uri="{FF2B5EF4-FFF2-40B4-BE49-F238E27FC236}">
                <a16:creationId xmlns:a16="http://schemas.microsoft.com/office/drawing/2014/main" id="{024474AA-3E5D-4237-8E48-C135EB044F66}"/>
              </a:ext>
            </a:extLst>
          </p:cNvPr>
          <p:cNvSpPr/>
          <p:nvPr/>
        </p:nvSpPr>
        <p:spPr>
          <a:xfrm>
            <a:off x="5324338" y="634700"/>
            <a:ext cx="3591062" cy="4146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a:t>
            </a:r>
            <a:r>
              <a:rPr lang="en-US" sz="1600" dirty="0" err="1"/>
              <a:t>lmplot</a:t>
            </a:r>
            <a:r>
              <a:rPr lang="en-US" sz="1600" dirty="0"/>
              <a:t>' gives us regression lines to help us compare. We can see that the Smokers line starts at a minimum of ~12,829, extends to a maximum of ~63,770, but the Smokers line has a much higher "slope" as compared to the Non-smoker line. The Non-smoker line starts at ~1,121 and only extends to ~36,910. While the number of Smokers is less, the extra charges above the Non-smokers is ~26,860 - these numbers, plus other analytic and statistic functions should be of concern for an insurance company and help inform a higher rate for smokers.</a:t>
            </a:r>
          </a:p>
        </p:txBody>
      </p:sp>
    </p:spTree>
    <p:extLst>
      <p:ext uri="{BB962C8B-B14F-4D97-AF65-F5344CB8AC3E}">
        <p14:creationId xmlns:p14="http://schemas.microsoft.com/office/powerpoint/2010/main" val="4047603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EDA – Investigating Age with Charges and Smoking</a:t>
            </a:r>
            <a:br>
              <a:rPr lang="en-US" sz="1600" dirty="0"/>
            </a:br>
            <a:r>
              <a:rPr lang="en-US" sz="1600" dirty="0"/>
              <a:t> Non-smoker = Orange, Smoker = Blue</a:t>
            </a:r>
          </a:p>
        </p:txBody>
      </p:sp>
      <p:sp>
        <p:nvSpPr>
          <p:cNvPr id="15" name="TextBox 14">
            <a:extLst>
              <a:ext uri="{FF2B5EF4-FFF2-40B4-BE49-F238E27FC236}">
                <a16:creationId xmlns:a16="http://schemas.microsoft.com/office/drawing/2014/main" id="{684A5A87-D264-42C1-9795-0BF380DAB9B3}"/>
              </a:ext>
            </a:extLst>
          </p:cNvPr>
          <p:cNvSpPr txBox="1"/>
          <p:nvPr/>
        </p:nvSpPr>
        <p:spPr>
          <a:xfrm>
            <a:off x="304800" y="4781550"/>
            <a:ext cx="758389" cy="230832"/>
          </a:xfrm>
          <a:prstGeom prst="rect">
            <a:avLst/>
          </a:prstGeom>
          <a:noFill/>
        </p:spPr>
        <p:txBody>
          <a:bodyPr wrap="square" rtlCol="0">
            <a:spAutoFit/>
          </a:bodyPr>
          <a:lstStyle/>
          <a:p>
            <a:r>
              <a:rPr lang="en-US" sz="900" dirty="0"/>
              <a:t>Charges</a:t>
            </a:r>
          </a:p>
        </p:txBody>
      </p:sp>
      <p:sp>
        <p:nvSpPr>
          <p:cNvPr id="8" name="Rectangle: Rounded Corners 7">
            <a:extLst>
              <a:ext uri="{FF2B5EF4-FFF2-40B4-BE49-F238E27FC236}">
                <a16:creationId xmlns:a16="http://schemas.microsoft.com/office/drawing/2014/main" id="{024474AA-3E5D-4237-8E48-C135EB044F66}"/>
              </a:ext>
            </a:extLst>
          </p:cNvPr>
          <p:cNvSpPr/>
          <p:nvPr/>
        </p:nvSpPr>
        <p:spPr>
          <a:xfrm>
            <a:off x="4724400" y="982339"/>
            <a:ext cx="4114800" cy="3178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Yes, as expected Charges goes up with Age, but the banding is fascinating! The lower band is all non-smokers, the mid-band is the mix of smokers and non-smokers with more variability in the non-smokers, while the top band with the highest charges, are, of course, smokers. The highest charges (outliers) for Smokers across the ages are clearly visible.</a:t>
            </a:r>
          </a:p>
        </p:txBody>
      </p:sp>
      <p:pic>
        <p:nvPicPr>
          <p:cNvPr id="3" name="Picture 2">
            <a:extLst>
              <a:ext uri="{FF2B5EF4-FFF2-40B4-BE49-F238E27FC236}">
                <a16:creationId xmlns:a16="http://schemas.microsoft.com/office/drawing/2014/main" id="{45542791-15A7-4267-97D2-6EF8BC418C5A}"/>
              </a:ext>
            </a:extLst>
          </p:cNvPr>
          <p:cNvPicPr>
            <a:picLocks noChangeAspect="1"/>
          </p:cNvPicPr>
          <p:nvPr/>
        </p:nvPicPr>
        <p:blipFill>
          <a:blip r:embed="rId3"/>
          <a:stretch>
            <a:fillRect/>
          </a:stretch>
        </p:blipFill>
        <p:spPr>
          <a:xfrm>
            <a:off x="590314" y="1215757"/>
            <a:ext cx="3981686" cy="2711984"/>
          </a:xfrm>
          <a:prstGeom prst="rect">
            <a:avLst/>
          </a:prstGeom>
        </p:spPr>
      </p:pic>
    </p:spTree>
    <p:extLst>
      <p:ext uri="{BB962C8B-B14F-4D97-AF65-F5344CB8AC3E}">
        <p14:creationId xmlns:p14="http://schemas.microsoft.com/office/powerpoint/2010/main" val="3395097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EDA -  Looking further for Smoker by Region</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5181600" y="1252298"/>
            <a:ext cx="3581400" cy="3044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From a proportionality point of view, visually, there seems to be much more 'proportional' variability across regions for </a:t>
            </a:r>
            <a:r>
              <a:rPr lang="en-US" sz="1600" i="1" dirty="0"/>
              <a:t>smokers</a:t>
            </a:r>
            <a:r>
              <a:rPr lang="en-US" sz="1600" dirty="0"/>
              <a:t> than </a:t>
            </a:r>
            <a:r>
              <a:rPr lang="en-US" sz="1600" i="1" dirty="0"/>
              <a:t>non-smokers</a:t>
            </a:r>
            <a:r>
              <a:rPr lang="en-US" sz="1600" dirty="0"/>
              <a:t>, and more </a:t>
            </a:r>
            <a:r>
              <a:rPr lang="en-US" sz="1600" i="1" dirty="0"/>
              <a:t>male smokers than female</a:t>
            </a:r>
            <a:r>
              <a:rPr lang="en-US" sz="1600" dirty="0"/>
              <a:t>, despite the overall proportional difference of non-smokers 1064/1338 to smokers 274/1338. We'll need to review this in the statistics testing section.</a:t>
            </a:r>
          </a:p>
        </p:txBody>
      </p:sp>
      <p:pic>
        <p:nvPicPr>
          <p:cNvPr id="3" name="Picture 2">
            <a:extLst>
              <a:ext uri="{FF2B5EF4-FFF2-40B4-BE49-F238E27FC236}">
                <a16:creationId xmlns:a16="http://schemas.microsoft.com/office/drawing/2014/main" id="{977ECA47-5E9E-4173-A112-A26CC35DA578}"/>
              </a:ext>
            </a:extLst>
          </p:cNvPr>
          <p:cNvPicPr>
            <a:picLocks noChangeAspect="1"/>
          </p:cNvPicPr>
          <p:nvPr/>
        </p:nvPicPr>
        <p:blipFill>
          <a:blip r:embed="rId3"/>
          <a:stretch>
            <a:fillRect/>
          </a:stretch>
        </p:blipFill>
        <p:spPr>
          <a:xfrm>
            <a:off x="229496" y="742950"/>
            <a:ext cx="4700588" cy="2109713"/>
          </a:xfrm>
          <a:prstGeom prst="rect">
            <a:avLst/>
          </a:prstGeom>
        </p:spPr>
      </p:pic>
      <p:pic>
        <p:nvPicPr>
          <p:cNvPr id="4" name="Picture 3">
            <a:extLst>
              <a:ext uri="{FF2B5EF4-FFF2-40B4-BE49-F238E27FC236}">
                <a16:creationId xmlns:a16="http://schemas.microsoft.com/office/drawing/2014/main" id="{2C66C64D-E3BA-4E54-AD45-5B028E82F1FD}"/>
              </a:ext>
            </a:extLst>
          </p:cNvPr>
          <p:cNvPicPr>
            <a:picLocks noChangeAspect="1"/>
          </p:cNvPicPr>
          <p:nvPr/>
        </p:nvPicPr>
        <p:blipFill>
          <a:blip r:embed="rId4"/>
          <a:stretch>
            <a:fillRect/>
          </a:stretch>
        </p:blipFill>
        <p:spPr>
          <a:xfrm>
            <a:off x="229496" y="2774512"/>
            <a:ext cx="4190104" cy="2035500"/>
          </a:xfrm>
          <a:prstGeom prst="rect">
            <a:avLst/>
          </a:prstGeom>
        </p:spPr>
      </p:pic>
    </p:spTree>
    <p:extLst>
      <p:ext uri="{BB962C8B-B14F-4D97-AF65-F5344CB8AC3E}">
        <p14:creationId xmlns:p14="http://schemas.microsoft.com/office/powerpoint/2010/main" val="181753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EDA -  A quick look at Children by Region and Charges,</a:t>
            </a:r>
            <a:br>
              <a:rPr lang="en-US" sz="1600" dirty="0"/>
            </a:br>
            <a:r>
              <a:rPr lang="en-US" sz="1600" dirty="0"/>
              <a:t> Number of Children of Non-Smoker or Smoker</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304800" y="3409950"/>
            <a:ext cx="8534400" cy="1371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Given the error bars, the charges by number of children of each policy holder could be similar across the regions, and some statistical testing could confirm more insights. The number of children per policy holder that are non-smokers or smokers may be the non-smokers 1064/1338 to smokers 274/1338 ratio, but again, a statistical test might help us to prove some further insight.</a:t>
            </a:r>
          </a:p>
        </p:txBody>
      </p:sp>
      <p:pic>
        <p:nvPicPr>
          <p:cNvPr id="3" name="Picture 2">
            <a:extLst>
              <a:ext uri="{FF2B5EF4-FFF2-40B4-BE49-F238E27FC236}">
                <a16:creationId xmlns:a16="http://schemas.microsoft.com/office/drawing/2014/main" id="{8E92A8EA-0CC0-45CB-BD42-255EB6EB9349}"/>
              </a:ext>
            </a:extLst>
          </p:cNvPr>
          <p:cNvPicPr>
            <a:picLocks noChangeAspect="1"/>
          </p:cNvPicPr>
          <p:nvPr/>
        </p:nvPicPr>
        <p:blipFill>
          <a:blip r:embed="rId3"/>
          <a:stretch>
            <a:fillRect/>
          </a:stretch>
        </p:blipFill>
        <p:spPr>
          <a:xfrm>
            <a:off x="464484" y="826704"/>
            <a:ext cx="3849416" cy="2416821"/>
          </a:xfrm>
          <a:prstGeom prst="rect">
            <a:avLst/>
          </a:prstGeom>
        </p:spPr>
      </p:pic>
      <p:pic>
        <p:nvPicPr>
          <p:cNvPr id="4" name="Picture 3">
            <a:extLst>
              <a:ext uri="{FF2B5EF4-FFF2-40B4-BE49-F238E27FC236}">
                <a16:creationId xmlns:a16="http://schemas.microsoft.com/office/drawing/2014/main" id="{2C5AA808-65F3-4984-B14B-9D363E83DC27}"/>
              </a:ext>
            </a:extLst>
          </p:cNvPr>
          <p:cNvPicPr>
            <a:picLocks noChangeAspect="1"/>
          </p:cNvPicPr>
          <p:nvPr/>
        </p:nvPicPr>
        <p:blipFill>
          <a:blip r:embed="rId4"/>
          <a:stretch>
            <a:fillRect/>
          </a:stretch>
        </p:blipFill>
        <p:spPr>
          <a:xfrm>
            <a:off x="4830102" y="840729"/>
            <a:ext cx="3449364" cy="2289123"/>
          </a:xfrm>
          <a:prstGeom prst="rect">
            <a:avLst/>
          </a:prstGeom>
        </p:spPr>
      </p:pic>
    </p:spTree>
    <p:extLst>
      <p:ext uri="{BB962C8B-B14F-4D97-AF65-F5344CB8AC3E}">
        <p14:creationId xmlns:p14="http://schemas.microsoft.com/office/powerpoint/2010/main" val="256559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5577568" cy="665152"/>
          </a:xfrm>
        </p:spPr>
        <p:txBody>
          <a:bodyPr>
            <a:normAutofit/>
          </a:bodyPr>
          <a:lstStyle/>
          <a:p>
            <a:pPr algn="l"/>
            <a:r>
              <a:rPr lang="en-US" sz="2000" dirty="0"/>
              <a:t>               Background and Objectives</a:t>
            </a:r>
          </a:p>
        </p:txBody>
      </p:sp>
      <p:sp>
        <p:nvSpPr>
          <p:cNvPr id="3" name="Rectangle: Rounded Corners 2">
            <a:extLst>
              <a:ext uri="{FF2B5EF4-FFF2-40B4-BE49-F238E27FC236}">
                <a16:creationId xmlns:a16="http://schemas.microsoft.com/office/drawing/2014/main" id="{84185CE7-B657-4DEF-9887-26DF5BC136C5}"/>
              </a:ext>
            </a:extLst>
          </p:cNvPr>
          <p:cNvSpPr/>
          <p:nvPr/>
        </p:nvSpPr>
        <p:spPr>
          <a:xfrm>
            <a:off x="304800" y="1123950"/>
            <a:ext cx="2514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Axis Insurance; Statistical Analysis of Business Data – get comfortable with doing Statistical Analysis in Python. </a:t>
            </a:r>
          </a:p>
        </p:txBody>
      </p:sp>
      <p:sp>
        <p:nvSpPr>
          <p:cNvPr id="207" name="Rectangle: Rounded Corners 206">
            <a:extLst>
              <a:ext uri="{FF2B5EF4-FFF2-40B4-BE49-F238E27FC236}">
                <a16:creationId xmlns:a16="http://schemas.microsoft.com/office/drawing/2014/main" id="{4015B222-4DB7-4B00-8AC7-1A9C8D95B6E9}"/>
              </a:ext>
            </a:extLst>
          </p:cNvPr>
          <p:cNvSpPr/>
          <p:nvPr/>
        </p:nvSpPr>
        <p:spPr>
          <a:xfrm>
            <a:off x="3215368" y="1123950"/>
            <a:ext cx="2514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EDA/Graphical exploration we will investigate the dataset and gain some insights and observations.</a:t>
            </a:r>
          </a:p>
        </p:txBody>
      </p:sp>
      <p:sp>
        <p:nvSpPr>
          <p:cNvPr id="208" name="Rectangle: Rounded Corners 207">
            <a:extLst>
              <a:ext uri="{FF2B5EF4-FFF2-40B4-BE49-F238E27FC236}">
                <a16:creationId xmlns:a16="http://schemas.microsoft.com/office/drawing/2014/main" id="{BCFAF84E-8677-4AAF-A15F-CF104A43BC81}"/>
              </a:ext>
            </a:extLst>
          </p:cNvPr>
          <p:cNvSpPr/>
          <p:nvPr/>
        </p:nvSpPr>
        <p:spPr>
          <a:xfrm>
            <a:off x="6129456" y="1123950"/>
            <a:ext cx="2514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further provide 4 Statistic tests on the Business Data to inform choices   needed at Axis Insurance .</a:t>
            </a:r>
          </a:p>
        </p:txBody>
      </p:sp>
      <p:sp>
        <p:nvSpPr>
          <p:cNvPr id="4" name="Arrow: Right 3">
            <a:extLst>
              <a:ext uri="{FF2B5EF4-FFF2-40B4-BE49-F238E27FC236}">
                <a16:creationId xmlns:a16="http://schemas.microsoft.com/office/drawing/2014/main" id="{FF322A54-180D-4DD7-8CC4-3B15097343BE}"/>
              </a:ext>
            </a:extLst>
          </p:cNvPr>
          <p:cNvSpPr/>
          <p:nvPr/>
        </p:nvSpPr>
        <p:spPr>
          <a:xfrm>
            <a:off x="2885258" y="2038350"/>
            <a:ext cx="274184" cy="3048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Arrow: Right 212">
            <a:extLst>
              <a:ext uri="{FF2B5EF4-FFF2-40B4-BE49-F238E27FC236}">
                <a16:creationId xmlns:a16="http://schemas.microsoft.com/office/drawing/2014/main" id="{C0BCB64E-5750-4BC2-AB5F-1DFF0887A8DA}"/>
              </a:ext>
            </a:extLst>
          </p:cNvPr>
          <p:cNvSpPr/>
          <p:nvPr/>
        </p:nvSpPr>
        <p:spPr>
          <a:xfrm>
            <a:off x="5792620" y="2032310"/>
            <a:ext cx="274184" cy="3048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3CEFE57D-4033-405D-A190-2B6429CEB8DF}"/>
              </a:ext>
            </a:extLst>
          </p:cNvPr>
          <p:cNvSpPr/>
          <p:nvPr/>
        </p:nvSpPr>
        <p:spPr>
          <a:xfrm>
            <a:off x="1365143" y="3333750"/>
            <a:ext cx="6168864" cy="1066799"/>
          </a:xfrm>
          <a:custGeom>
            <a:avLst/>
            <a:gdLst>
              <a:gd name="connsiteX0" fmla="*/ 5994662 w 6168864"/>
              <a:gd name="connsiteY0" fmla="*/ 33453 h 615642"/>
              <a:gd name="connsiteX1" fmla="*/ 5481706 w 6168864"/>
              <a:gd name="connsiteY1" fmla="*/ 568712 h 615642"/>
              <a:gd name="connsiteX2" fmla="*/ 463657 w 6168864"/>
              <a:gd name="connsiteY2" fmla="*/ 524107 h 615642"/>
              <a:gd name="connsiteX3" fmla="*/ 196028 w 6168864"/>
              <a:gd name="connsiteY3" fmla="*/ 0 h 615642"/>
            </a:gdLst>
            <a:ahLst/>
            <a:cxnLst>
              <a:cxn ang="0">
                <a:pos x="connsiteX0" y="connsiteY0"/>
              </a:cxn>
              <a:cxn ang="0">
                <a:pos x="connsiteX1" y="connsiteY1"/>
              </a:cxn>
              <a:cxn ang="0">
                <a:pos x="connsiteX2" y="connsiteY2"/>
              </a:cxn>
              <a:cxn ang="0">
                <a:pos x="connsiteX3" y="connsiteY3"/>
              </a:cxn>
            </a:cxnLst>
            <a:rect l="l" t="t" r="r" b="b"/>
            <a:pathLst>
              <a:path w="6168864" h="615642">
                <a:moveTo>
                  <a:pt x="5994662" y="33453"/>
                </a:moveTo>
                <a:cubicBezTo>
                  <a:pt x="6199101" y="260194"/>
                  <a:pt x="6403540" y="486936"/>
                  <a:pt x="5481706" y="568712"/>
                </a:cubicBezTo>
                <a:cubicBezTo>
                  <a:pt x="4559872" y="650488"/>
                  <a:pt x="1344603" y="618892"/>
                  <a:pt x="463657" y="524107"/>
                </a:cubicBezTo>
                <a:cubicBezTo>
                  <a:pt x="-417289" y="429322"/>
                  <a:pt x="235057" y="74342"/>
                  <a:pt x="196028" y="0"/>
                </a:cubicBezTo>
              </a:path>
            </a:pathLst>
          </a:custGeom>
          <a:solidFill>
            <a:schemeClr val="accent6"/>
          </a:solid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If/when the business implements a recommendation, a new analysis can be run to verify the success/failure of the change. </a:t>
            </a:r>
          </a:p>
        </p:txBody>
      </p:sp>
    </p:spTree>
    <p:extLst>
      <p:ext uri="{BB962C8B-B14F-4D97-AF65-F5344CB8AC3E}">
        <p14:creationId xmlns:p14="http://schemas.microsoft.com/office/powerpoint/2010/main" val="109980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Statistic Proofs asked by Axis Insurance -  Question 2</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304800" y="840729"/>
            <a:ext cx="4395788" cy="1923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 Prove (or disprove) that the medical claims made by people who smoke is greater than those who don't?</a:t>
            </a:r>
          </a:p>
          <a:p>
            <a:r>
              <a:rPr lang="en-US" sz="1600" dirty="0"/>
              <a:t>Null Hypothesis: H0 = Smoking does not affect Insurance Charges</a:t>
            </a:r>
          </a:p>
          <a:p>
            <a:r>
              <a:rPr lang="en-US" sz="1600" dirty="0"/>
              <a:t>Alternative Hypothesis: Ha = Smoking does affect Insurance Changes</a:t>
            </a:r>
          </a:p>
        </p:txBody>
      </p:sp>
      <p:pic>
        <p:nvPicPr>
          <p:cNvPr id="4" name="Picture 3" descr="Chart, histogram&#10;&#10;Description automatically generated">
            <a:extLst>
              <a:ext uri="{FF2B5EF4-FFF2-40B4-BE49-F238E27FC236}">
                <a16:creationId xmlns:a16="http://schemas.microsoft.com/office/drawing/2014/main" id="{F01D2455-7542-4E65-BAD8-1AE80DB90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947" y="666750"/>
            <a:ext cx="3614737" cy="2097440"/>
          </a:xfrm>
          <a:prstGeom prst="rect">
            <a:avLst/>
          </a:prstGeom>
        </p:spPr>
      </p:pic>
      <p:sp>
        <p:nvSpPr>
          <p:cNvPr id="11" name="Rectangle: Rounded Corners 10">
            <a:extLst>
              <a:ext uri="{FF2B5EF4-FFF2-40B4-BE49-F238E27FC236}">
                <a16:creationId xmlns:a16="http://schemas.microsoft.com/office/drawing/2014/main" id="{3C81B735-9613-4071-BBBB-15C28A2438D9}"/>
              </a:ext>
            </a:extLst>
          </p:cNvPr>
          <p:cNvSpPr/>
          <p:nvPr/>
        </p:nvSpPr>
        <p:spPr>
          <a:xfrm>
            <a:off x="257747" y="2858091"/>
            <a:ext cx="8262937" cy="1923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*Visually in the Multivariate section, we saw the Charges' distribution of non-smokers is very different, the median 'charge' of non-smokers looks to be much lower than smokers, and the smokers is not only much higher, and includes high-cost outliers, but also appears to be bimodal.</a:t>
            </a:r>
          </a:p>
          <a:p>
            <a:endParaRPr lang="en-US" sz="1600" dirty="0"/>
          </a:p>
          <a:p>
            <a:r>
              <a:rPr lang="en-US" sz="1600" dirty="0"/>
              <a:t>*Referring to the Hypothesis Testing Roadmap, we have 'charges' continuous data, 2 samples, choose 2 sample independent t-test. Consider a significance level of 0.05</a:t>
            </a:r>
          </a:p>
        </p:txBody>
      </p:sp>
    </p:spTree>
    <p:extLst>
      <p:ext uri="{BB962C8B-B14F-4D97-AF65-F5344CB8AC3E}">
        <p14:creationId xmlns:p14="http://schemas.microsoft.com/office/powerpoint/2010/main" val="2293733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Statistic Proofs asked by Axis Insurance – 2 / continued</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304800" y="840729"/>
            <a:ext cx="4395788" cy="39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Our statistic test for this question, at  significance level of  0.05 returned; </a:t>
            </a:r>
          </a:p>
          <a:p>
            <a:r>
              <a:rPr lang="en-US" sz="1600" dirty="0" err="1"/>
              <a:t>t_statistic</a:t>
            </a:r>
            <a:r>
              <a:rPr lang="en-US" sz="1600" dirty="0"/>
              <a:t> = 46.664921172723716 </a:t>
            </a:r>
            <a:r>
              <a:rPr lang="en-US" sz="1600" dirty="0" err="1"/>
              <a:t>p_value</a:t>
            </a:r>
            <a:r>
              <a:rPr lang="en-US" sz="1600" dirty="0"/>
              <a:t> = 8.271435842177219e-283</a:t>
            </a:r>
          </a:p>
          <a:p>
            <a:r>
              <a:rPr lang="en-US" sz="1600" dirty="0"/>
              <a:t>Reject Null Hypothesis, Smoking does have an effect on charges</a:t>
            </a:r>
          </a:p>
          <a:p>
            <a:endParaRPr lang="en-US" sz="1600" dirty="0"/>
          </a:p>
          <a:p>
            <a:r>
              <a:rPr lang="en-US" sz="1600" dirty="0"/>
              <a:t>With such a large </a:t>
            </a:r>
            <a:r>
              <a:rPr lang="en-US" sz="1600" dirty="0" err="1"/>
              <a:t>t_statistic</a:t>
            </a:r>
            <a:r>
              <a:rPr lang="en-US" sz="1600" dirty="0"/>
              <a:t> </a:t>
            </a:r>
            <a:r>
              <a:rPr lang="en-US" sz="1600" dirty="0" err="1"/>
              <a:t>sd</a:t>
            </a:r>
            <a:r>
              <a:rPr lang="en-US" sz="1600" dirty="0"/>
              <a:t>, and vanishingly low </a:t>
            </a:r>
            <a:r>
              <a:rPr lang="en-US" sz="1600" dirty="0" err="1"/>
              <a:t>p_value</a:t>
            </a:r>
            <a:r>
              <a:rPr lang="en-US" sz="1600" dirty="0"/>
              <a:t>, we reject the Null Hypothesis.</a:t>
            </a:r>
          </a:p>
          <a:p>
            <a:endParaRPr lang="en-US" sz="1600" dirty="0"/>
          </a:p>
          <a:p>
            <a:r>
              <a:rPr lang="en-US" sz="1600" dirty="0"/>
              <a:t> </a:t>
            </a:r>
          </a:p>
        </p:txBody>
      </p:sp>
      <p:pic>
        <p:nvPicPr>
          <p:cNvPr id="4" name="Picture 3" descr="Chart, histogram&#10;&#10;Description automatically generated">
            <a:extLst>
              <a:ext uri="{FF2B5EF4-FFF2-40B4-BE49-F238E27FC236}">
                <a16:creationId xmlns:a16="http://schemas.microsoft.com/office/drawing/2014/main" id="{F01D2455-7542-4E65-BAD8-1AE80DB90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947" y="666750"/>
            <a:ext cx="3614737" cy="2097440"/>
          </a:xfrm>
          <a:prstGeom prst="rect">
            <a:avLst/>
          </a:prstGeom>
        </p:spPr>
      </p:pic>
      <p:sp>
        <p:nvSpPr>
          <p:cNvPr id="11" name="Rectangle: Rounded Corners 10">
            <a:extLst>
              <a:ext uri="{FF2B5EF4-FFF2-40B4-BE49-F238E27FC236}">
                <a16:creationId xmlns:a16="http://schemas.microsoft.com/office/drawing/2014/main" id="{3C81B735-9613-4071-BBBB-15C28A2438D9}"/>
              </a:ext>
            </a:extLst>
          </p:cNvPr>
          <p:cNvSpPr/>
          <p:nvPr/>
        </p:nvSpPr>
        <p:spPr>
          <a:xfrm>
            <a:off x="4905946" y="2858091"/>
            <a:ext cx="3614737" cy="1923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Therefore, we reject the null hypothesis based on our statistic test and the visualization above, </a:t>
            </a:r>
            <a:r>
              <a:rPr lang="en-US" sz="1600" b="1" i="1" dirty="0"/>
              <a:t>smoking does have an effect on charges.</a:t>
            </a:r>
          </a:p>
          <a:p>
            <a:endParaRPr lang="en-US" sz="1600" b="1" i="1" dirty="0"/>
          </a:p>
          <a:p>
            <a:r>
              <a:rPr lang="en-US" sz="1600" dirty="0"/>
              <a:t>This information will inform insurance rates for smokers!</a:t>
            </a:r>
          </a:p>
        </p:txBody>
      </p:sp>
    </p:spTree>
    <p:extLst>
      <p:ext uri="{BB962C8B-B14F-4D97-AF65-F5344CB8AC3E}">
        <p14:creationId xmlns:p14="http://schemas.microsoft.com/office/powerpoint/2010/main" val="258170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Statistic Proofs asked by Axis Insurance -  Question 3</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304800" y="840729"/>
            <a:ext cx="4395788" cy="1923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3 / Prove (or disprove) with statistical evidence that the BMI of females is different from that of males?</a:t>
            </a:r>
          </a:p>
          <a:p>
            <a:r>
              <a:rPr lang="en-US" sz="1600" dirty="0"/>
              <a:t>Null Hypothesis: H0 = The </a:t>
            </a:r>
            <a:r>
              <a:rPr lang="en-US" sz="1600" dirty="0" err="1"/>
              <a:t>bmi</a:t>
            </a:r>
            <a:r>
              <a:rPr lang="en-US" sz="1600" dirty="0"/>
              <a:t> of males is not significantly different than that of females</a:t>
            </a:r>
          </a:p>
          <a:p>
            <a:r>
              <a:rPr lang="en-US" sz="1600" dirty="0"/>
              <a:t>Alternative Hypothesis: Ha = The </a:t>
            </a:r>
            <a:r>
              <a:rPr lang="en-US" sz="1600" dirty="0" err="1"/>
              <a:t>bmi</a:t>
            </a:r>
            <a:r>
              <a:rPr lang="en-US" sz="1600" dirty="0"/>
              <a:t> of males is different than that of females</a:t>
            </a:r>
          </a:p>
        </p:txBody>
      </p:sp>
      <p:sp>
        <p:nvSpPr>
          <p:cNvPr id="11" name="Rectangle: Rounded Corners 10">
            <a:extLst>
              <a:ext uri="{FF2B5EF4-FFF2-40B4-BE49-F238E27FC236}">
                <a16:creationId xmlns:a16="http://schemas.microsoft.com/office/drawing/2014/main" id="{3C81B735-9613-4071-BBBB-15C28A2438D9}"/>
              </a:ext>
            </a:extLst>
          </p:cNvPr>
          <p:cNvSpPr/>
          <p:nvPr/>
        </p:nvSpPr>
        <p:spPr>
          <a:xfrm>
            <a:off x="257747" y="2858090"/>
            <a:ext cx="8262937" cy="1923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*Visually in the Multivariate section above, it appears that the BMI distributions of males and females is quite similar and may be statistically the same.</a:t>
            </a:r>
          </a:p>
          <a:p>
            <a:endParaRPr lang="en-US" sz="1600" dirty="0"/>
          </a:p>
          <a:p>
            <a:r>
              <a:rPr lang="en-US" sz="1600" dirty="0"/>
              <a:t>*Referring to the Hypothesis Testing Roadmap, we have '</a:t>
            </a:r>
            <a:r>
              <a:rPr lang="en-US" sz="1600" dirty="0" err="1"/>
              <a:t>bmi</a:t>
            </a:r>
            <a:r>
              <a:rPr lang="en-US" sz="1600" dirty="0"/>
              <a:t>' continuous data, 2 samples, choose 2 sample independent t-test.  Consider a significance level of 0.05.</a:t>
            </a:r>
          </a:p>
          <a:p>
            <a:endParaRPr lang="en-US" sz="1600" dirty="0"/>
          </a:p>
        </p:txBody>
      </p:sp>
      <p:pic>
        <p:nvPicPr>
          <p:cNvPr id="3" name="Picture 2">
            <a:extLst>
              <a:ext uri="{FF2B5EF4-FFF2-40B4-BE49-F238E27FC236}">
                <a16:creationId xmlns:a16="http://schemas.microsoft.com/office/drawing/2014/main" id="{2FB46530-27FC-4AB3-81C5-0E91E66467A9}"/>
              </a:ext>
            </a:extLst>
          </p:cNvPr>
          <p:cNvPicPr>
            <a:picLocks noChangeAspect="1"/>
          </p:cNvPicPr>
          <p:nvPr/>
        </p:nvPicPr>
        <p:blipFill>
          <a:blip r:embed="rId3"/>
          <a:stretch>
            <a:fillRect/>
          </a:stretch>
        </p:blipFill>
        <p:spPr>
          <a:xfrm>
            <a:off x="5153839" y="595312"/>
            <a:ext cx="3647709" cy="2262779"/>
          </a:xfrm>
          <a:prstGeom prst="rect">
            <a:avLst/>
          </a:prstGeom>
        </p:spPr>
      </p:pic>
    </p:spTree>
    <p:extLst>
      <p:ext uri="{BB962C8B-B14F-4D97-AF65-F5344CB8AC3E}">
        <p14:creationId xmlns:p14="http://schemas.microsoft.com/office/powerpoint/2010/main" val="661572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Statistic Proofs asked by Axis Insurance – 3 / continued</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304800" y="840729"/>
            <a:ext cx="4395788" cy="39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Our statistic test for this question, at  significance level of  0.05  returned; </a:t>
            </a:r>
          </a:p>
          <a:p>
            <a:r>
              <a:rPr lang="en-US" sz="1600" dirty="0" err="1"/>
              <a:t>t_statistic</a:t>
            </a:r>
            <a:r>
              <a:rPr lang="en-US" sz="1600" dirty="0"/>
              <a:t> = 1.696752635752224 </a:t>
            </a:r>
            <a:r>
              <a:rPr lang="en-US" sz="1600" dirty="0" err="1"/>
              <a:t>p_value</a:t>
            </a:r>
            <a:r>
              <a:rPr lang="en-US" sz="1600" dirty="0"/>
              <a:t> = 0.08997637178984932. </a:t>
            </a:r>
          </a:p>
          <a:p>
            <a:endParaRPr lang="en-US" sz="1600" dirty="0"/>
          </a:p>
          <a:p>
            <a:r>
              <a:rPr lang="en-US" sz="1600" dirty="0"/>
              <a:t>While the </a:t>
            </a:r>
            <a:r>
              <a:rPr lang="en-US" sz="1600" dirty="0" err="1"/>
              <a:t>t_statistic</a:t>
            </a:r>
            <a:r>
              <a:rPr lang="en-US" sz="1600" dirty="0"/>
              <a:t> is 1.697 </a:t>
            </a:r>
            <a:r>
              <a:rPr lang="en-US" sz="1600" dirty="0" err="1"/>
              <a:t>sd</a:t>
            </a:r>
            <a:r>
              <a:rPr lang="en-US" sz="1600" dirty="0"/>
              <a:t> away from the expected value, the </a:t>
            </a:r>
            <a:r>
              <a:rPr lang="en-US" sz="1600" dirty="0" err="1"/>
              <a:t>p_value</a:t>
            </a:r>
            <a:r>
              <a:rPr lang="en-US" sz="1600" dirty="0"/>
              <a:t> is compared to significance level of 0.05.</a:t>
            </a:r>
          </a:p>
          <a:p>
            <a:endParaRPr lang="en-US" sz="1600" dirty="0"/>
          </a:p>
          <a:p>
            <a:r>
              <a:rPr lang="en-US" sz="1600" dirty="0"/>
              <a:t>Result: Fail to Reject, or "accept" null hypothesis, sex/gender has no statistical effect on </a:t>
            </a:r>
            <a:r>
              <a:rPr lang="en-US" sz="1600" dirty="0" err="1"/>
              <a:t>bmi</a:t>
            </a:r>
            <a:endParaRPr lang="en-US" sz="1600" dirty="0"/>
          </a:p>
          <a:p>
            <a:r>
              <a:rPr lang="en-US" sz="1600" dirty="0"/>
              <a:t> </a:t>
            </a:r>
          </a:p>
        </p:txBody>
      </p:sp>
      <p:sp>
        <p:nvSpPr>
          <p:cNvPr id="11" name="Rectangle: Rounded Corners 10">
            <a:extLst>
              <a:ext uri="{FF2B5EF4-FFF2-40B4-BE49-F238E27FC236}">
                <a16:creationId xmlns:a16="http://schemas.microsoft.com/office/drawing/2014/main" id="{3C81B735-9613-4071-BBBB-15C28A2438D9}"/>
              </a:ext>
            </a:extLst>
          </p:cNvPr>
          <p:cNvSpPr/>
          <p:nvPr/>
        </p:nvSpPr>
        <p:spPr>
          <a:xfrm>
            <a:off x="4876800" y="2858091"/>
            <a:ext cx="3614737" cy="1923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Therefore, we fail to reject, or business-wise </a:t>
            </a:r>
            <a:r>
              <a:rPr lang="en-US" sz="1600" b="1" i="1" dirty="0"/>
              <a:t>accept </a:t>
            </a:r>
            <a:r>
              <a:rPr lang="en-US" sz="1600" dirty="0"/>
              <a:t>the null hypothesis, </a:t>
            </a:r>
            <a:r>
              <a:rPr lang="en-US" sz="1600" b="1" i="1" dirty="0"/>
              <a:t>The </a:t>
            </a:r>
            <a:r>
              <a:rPr lang="en-US" sz="1600" b="1" i="1" dirty="0" err="1"/>
              <a:t>bmi</a:t>
            </a:r>
            <a:r>
              <a:rPr lang="en-US" sz="1600" b="1" i="1" dirty="0"/>
              <a:t> of males is not significantly different than that of females</a:t>
            </a:r>
          </a:p>
          <a:p>
            <a:endParaRPr lang="en-US" sz="1600" b="1" i="1" dirty="0"/>
          </a:p>
          <a:p>
            <a:r>
              <a:rPr lang="en-US" sz="1600" dirty="0"/>
              <a:t>This information will also inform insurance rates for the genders!</a:t>
            </a:r>
          </a:p>
        </p:txBody>
      </p:sp>
      <p:pic>
        <p:nvPicPr>
          <p:cNvPr id="8" name="Picture 7">
            <a:extLst>
              <a:ext uri="{FF2B5EF4-FFF2-40B4-BE49-F238E27FC236}">
                <a16:creationId xmlns:a16="http://schemas.microsoft.com/office/drawing/2014/main" id="{7A419A10-A499-4A80-9F83-D3626DB3E714}"/>
              </a:ext>
            </a:extLst>
          </p:cNvPr>
          <p:cNvPicPr>
            <a:picLocks noChangeAspect="1"/>
          </p:cNvPicPr>
          <p:nvPr/>
        </p:nvPicPr>
        <p:blipFill>
          <a:blip r:embed="rId3"/>
          <a:stretch>
            <a:fillRect/>
          </a:stretch>
        </p:blipFill>
        <p:spPr>
          <a:xfrm>
            <a:off x="5181600" y="619038"/>
            <a:ext cx="3533775" cy="2192102"/>
          </a:xfrm>
          <a:prstGeom prst="rect">
            <a:avLst/>
          </a:prstGeom>
        </p:spPr>
      </p:pic>
    </p:spTree>
    <p:extLst>
      <p:ext uri="{BB962C8B-B14F-4D97-AF65-F5344CB8AC3E}">
        <p14:creationId xmlns:p14="http://schemas.microsoft.com/office/powerpoint/2010/main" val="1833383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Statistic Proofs asked by Axis Insurance -  Question 4</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304800" y="840729"/>
            <a:ext cx="4395788" cy="1923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 / Is the proportion of smokers significantly different across different regions</a:t>
            </a:r>
          </a:p>
          <a:p>
            <a:r>
              <a:rPr lang="en-US" sz="1600" dirty="0"/>
              <a:t>Null Hypothesis: H0 = The proportion of smokers is not significantly different across different regions¶</a:t>
            </a:r>
          </a:p>
          <a:p>
            <a:r>
              <a:rPr lang="en-US" sz="1600" dirty="0"/>
              <a:t>Alternative Hypothesis: Ha = The proportion of smokers is significantly different across different regions</a:t>
            </a:r>
          </a:p>
        </p:txBody>
      </p:sp>
      <p:sp>
        <p:nvSpPr>
          <p:cNvPr id="11" name="Rectangle: Rounded Corners 10">
            <a:extLst>
              <a:ext uri="{FF2B5EF4-FFF2-40B4-BE49-F238E27FC236}">
                <a16:creationId xmlns:a16="http://schemas.microsoft.com/office/drawing/2014/main" id="{3C81B735-9613-4071-BBBB-15C28A2438D9}"/>
              </a:ext>
            </a:extLst>
          </p:cNvPr>
          <p:cNvSpPr/>
          <p:nvPr/>
        </p:nvSpPr>
        <p:spPr>
          <a:xfrm>
            <a:off x="257747" y="2858090"/>
            <a:ext cx="8262937" cy="1923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*Visually in the Multivariate section above, it appears that the proportion of smokers across the 4 regions looks to have more proportional variability from that of non-smokers despite the overall proportional difference of non-smokers 1064/1338 to smokers 274/1338, however, we'll need to apply a test.</a:t>
            </a:r>
          </a:p>
          <a:p>
            <a:endParaRPr lang="en-US" sz="1600" dirty="0"/>
          </a:p>
          <a:p>
            <a:r>
              <a:rPr lang="en-US" sz="1600" dirty="0"/>
              <a:t>*Referring to the Hypothesis Testing Roadmap, 'smokers' and 'region' are categorical, and we have 4 regions, so we'll need to use the Chi-square test. Consider a significance level of 0.05.</a:t>
            </a:r>
          </a:p>
        </p:txBody>
      </p:sp>
      <p:pic>
        <p:nvPicPr>
          <p:cNvPr id="5" name="Picture 4" descr="Chart, bar chart&#10;&#10;Description automatically generated">
            <a:extLst>
              <a:ext uri="{FF2B5EF4-FFF2-40B4-BE49-F238E27FC236}">
                <a16:creationId xmlns:a16="http://schemas.microsoft.com/office/drawing/2014/main" id="{35FDD8DF-66DB-464C-BFB8-E891F4CEC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728" y="822348"/>
            <a:ext cx="3675956" cy="1790031"/>
          </a:xfrm>
          <a:prstGeom prst="rect">
            <a:avLst/>
          </a:prstGeom>
        </p:spPr>
      </p:pic>
    </p:spTree>
    <p:extLst>
      <p:ext uri="{BB962C8B-B14F-4D97-AF65-F5344CB8AC3E}">
        <p14:creationId xmlns:p14="http://schemas.microsoft.com/office/powerpoint/2010/main" val="2060064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Statistic Proofs asked by Axis Insurance – 4 / continued</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304800" y="840729"/>
            <a:ext cx="4395788" cy="39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Our statistic test for this question, at  significance level of  0.05  returned; </a:t>
            </a:r>
          </a:p>
          <a:p>
            <a:r>
              <a:rPr lang="en-US" sz="1600" dirty="0" err="1"/>
              <a:t>Chisquare</a:t>
            </a:r>
            <a:r>
              <a:rPr lang="en-US" sz="1600" dirty="0"/>
              <a:t> = 7.34348, </a:t>
            </a:r>
            <a:r>
              <a:rPr lang="en-US" sz="1600" dirty="0" err="1"/>
              <a:t>p_value</a:t>
            </a:r>
            <a:r>
              <a:rPr lang="en-US" sz="1600" dirty="0"/>
              <a:t> =0.06172, but we calculated a critical value of 7.81473 at a significance of 0.05, p=(1-0.05).</a:t>
            </a:r>
          </a:p>
          <a:p>
            <a:endParaRPr lang="en-US" sz="1600" dirty="0"/>
          </a:p>
          <a:p>
            <a:r>
              <a:rPr lang="en-US" sz="1600" dirty="0"/>
              <a:t>Comparing </a:t>
            </a:r>
            <a:r>
              <a:rPr lang="en-US" sz="1600" dirty="0" err="1"/>
              <a:t>Chisquare</a:t>
            </a:r>
            <a:r>
              <a:rPr lang="en-US" sz="1600" dirty="0"/>
              <a:t> to Critical value returns;</a:t>
            </a:r>
          </a:p>
          <a:p>
            <a:endParaRPr lang="en-US" sz="1600" dirty="0"/>
          </a:p>
          <a:p>
            <a:r>
              <a:rPr lang="en-US" sz="1600" dirty="0"/>
              <a:t>Fail to Reject, or "accept" null hypothesis, the proportion of smokers is not significantly different across different regions.</a:t>
            </a:r>
          </a:p>
        </p:txBody>
      </p:sp>
      <p:sp>
        <p:nvSpPr>
          <p:cNvPr id="11" name="Rectangle: Rounded Corners 10">
            <a:extLst>
              <a:ext uri="{FF2B5EF4-FFF2-40B4-BE49-F238E27FC236}">
                <a16:creationId xmlns:a16="http://schemas.microsoft.com/office/drawing/2014/main" id="{3C81B735-9613-4071-BBBB-15C28A2438D9}"/>
              </a:ext>
            </a:extLst>
          </p:cNvPr>
          <p:cNvSpPr/>
          <p:nvPr/>
        </p:nvSpPr>
        <p:spPr>
          <a:xfrm>
            <a:off x="4905946" y="2858091"/>
            <a:ext cx="3614737" cy="1923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Therefore, we fail to reject, or business-wise </a:t>
            </a:r>
            <a:r>
              <a:rPr lang="en-US" sz="1600" b="1" i="1" dirty="0"/>
              <a:t>accept</a:t>
            </a:r>
            <a:r>
              <a:rPr lang="en-US" sz="1600" dirty="0"/>
              <a:t> the null hypothesis, </a:t>
            </a:r>
            <a:r>
              <a:rPr lang="en-US" sz="1600" b="1" i="1" dirty="0"/>
              <a:t>the proportion of smokers is not significantly different across different regions.</a:t>
            </a:r>
          </a:p>
          <a:p>
            <a:r>
              <a:rPr lang="en-US" sz="1600" dirty="0"/>
              <a:t>(This information may have little effect on insurance rates for smokers.)</a:t>
            </a:r>
          </a:p>
        </p:txBody>
      </p:sp>
      <p:pic>
        <p:nvPicPr>
          <p:cNvPr id="6" name="Picture 5" descr="Chart, bar chart&#10;&#10;Description automatically generated">
            <a:extLst>
              <a:ext uri="{FF2B5EF4-FFF2-40B4-BE49-F238E27FC236}">
                <a16:creationId xmlns:a16="http://schemas.microsoft.com/office/drawing/2014/main" id="{A866F6B8-CC04-4E30-9752-33605582E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728" y="822348"/>
            <a:ext cx="3675956" cy="1790031"/>
          </a:xfrm>
          <a:prstGeom prst="rect">
            <a:avLst/>
          </a:prstGeom>
        </p:spPr>
      </p:pic>
    </p:spTree>
    <p:extLst>
      <p:ext uri="{BB962C8B-B14F-4D97-AF65-F5344CB8AC3E}">
        <p14:creationId xmlns:p14="http://schemas.microsoft.com/office/powerpoint/2010/main" val="4092157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Statistic Proofs asked by Axis Insurance -  Question 5</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304800" y="840729"/>
            <a:ext cx="4395788" cy="1923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5 / Is the mean BMI of </a:t>
            </a:r>
            <a:r>
              <a:rPr lang="en-US" sz="1600" dirty="0" err="1"/>
              <a:t>of</a:t>
            </a:r>
            <a:r>
              <a:rPr lang="en-US" sz="1600" dirty="0"/>
              <a:t> woman with no children, one child, and two children the same?</a:t>
            </a:r>
          </a:p>
          <a:p>
            <a:r>
              <a:rPr lang="en-US" sz="1600" dirty="0"/>
              <a:t>Null Hypothesis: H0 = The mean BMI of </a:t>
            </a:r>
            <a:r>
              <a:rPr lang="en-US" sz="1600" dirty="0" err="1"/>
              <a:t>of</a:t>
            </a:r>
            <a:r>
              <a:rPr lang="en-US" sz="1600" dirty="0"/>
              <a:t> woman with no children, one child, and two children are the same</a:t>
            </a:r>
          </a:p>
          <a:p>
            <a:r>
              <a:rPr lang="en-US" sz="1600" dirty="0"/>
              <a:t>Alternative Hypothesis: Ha = The mean BMI of </a:t>
            </a:r>
            <a:r>
              <a:rPr lang="en-US" sz="1600" dirty="0" err="1"/>
              <a:t>of</a:t>
            </a:r>
            <a:r>
              <a:rPr lang="en-US" sz="1600" dirty="0"/>
              <a:t> woman with no children, one child, and two children are not the same</a:t>
            </a:r>
          </a:p>
        </p:txBody>
      </p:sp>
      <p:sp>
        <p:nvSpPr>
          <p:cNvPr id="11" name="Rectangle: Rounded Corners 10">
            <a:extLst>
              <a:ext uri="{FF2B5EF4-FFF2-40B4-BE49-F238E27FC236}">
                <a16:creationId xmlns:a16="http://schemas.microsoft.com/office/drawing/2014/main" id="{3C81B735-9613-4071-BBBB-15C28A2438D9}"/>
              </a:ext>
            </a:extLst>
          </p:cNvPr>
          <p:cNvSpPr/>
          <p:nvPr/>
        </p:nvSpPr>
        <p:spPr>
          <a:xfrm>
            <a:off x="257747" y="2858090"/>
            <a:ext cx="8262937" cy="1923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*Referring to the Hypothesis Testing Roadmap, '</a:t>
            </a:r>
            <a:r>
              <a:rPr lang="en-US" sz="1600" dirty="0" err="1"/>
              <a:t>bmi</a:t>
            </a:r>
            <a:r>
              <a:rPr lang="en-US" sz="1600" dirty="0"/>
              <a:t>' is continuous but we have more than 2 samples, so we can use analysis of variance (ANOVA) to determine whether the means are statistically the same (equality of means) or one or more is different.</a:t>
            </a:r>
          </a:p>
          <a:p>
            <a:endParaRPr lang="en-US" sz="1600" dirty="0"/>
          </a:p>
          <a:p>
            <a:r>
              <a:rPr lang="en-US" sz="1600" dirty="0"/>
              <a:t>Visually, given the samples from a population, the BMI distributions and their means look relatively the same when reviewing the Boxplot. Consider a significance level of 0.05</a:t>
            </a:r>
          </a:p>
        </p:txBody>
      </p:sp>
      <p:pic>
        <p:nvPicPr>
          <p:cNvPr id="4" name="Picture 3">
            <a:extLst>
              <a:ext uri="{FF2B5EF4-FFF2-40B4-BE49-F238E27FC236}">
                <a16:creationId xmlns:a16="http://schemas.microsoft.com/office/drawing/2014/main" id="{A7539C36-9230-434F-9414-73772DB0EEDC}"/>
              </a:ext>
            </a:extLst>
          </p:cNvPr>
          <p:cNvPicPr>
            <a:picLocks noChangeAspect="1"/>
          </p:cNvPicPr>
          <p:nvPr/>
        </p:nvPicPr>
        <p:blipFill>
          <a:blip r:embed="rId3"/>
          <a:stretch>
            <a:fillRect/>
          </a:stretch>
        </p:blipFill>
        <p:spPr>
          <a:xfrm>
            <a:off x="5445274" y="720292"/>
            <a:ext cx="2981325" cy="2043898"/>
          </a:xfrm>
          <a:prstGeom prst="rect">
            <a:avLst/>
          </a:prstGeom>
        </p:spPr>
      </p:pic>
      <p:sp>
        <p:nvSpPr>
          <p:cNvPr id="5" name="TextBox 4">
            <a:extLst>
              <a:ext uri="{FF2B5EF4-FFF2-40B4-BE49-F238E27FC236}">
                <a16:creationId xmlns:a16="http://schemas.microsoft.com/office/drawing/2014/main" id="{95F61B6F-139B-475E-9970-16491CE4313F}"/>
              </a:ext>
            </a:extLst>
          </p:cNvPr>
          <p:cNvSpPr txBox="1"/>
          <p:nvPr/>
        </p:nvSpPr>
        <p:spPr>
          <a:xfrm>
            <a:off x="6324600" y="489460"/>
            <a:ext cx="1914525" cy="230832"/>
          </a:xfrm>
          <a:prstGeom prst="rect">
            <a:avLst/>
          </a:prstGeom>
          <a:noFill/>
        </p:spPr>
        <p:txBody>
          <a:bodyPr wrap="square" rtlCol="0">
            <a:spAutoFit/>
          </a:bodyPr>
          <a:lstStyle/>
          <a:p>
            <a:r>
              <a:rPr lang="en-US" sz="900" dirty="0"/>
              <a:t>Female only Policy Holders</a:t>
            </a:r>
          </a:p>
        </p:txBody>
      </p:sp>
    </p:spTree>
    <p:extLst>
      <p:ext uri="{BB962C8B-B14F-4D97-AF65-F5344CB8AC3E}">
        <p14:creationId xmlns:p14="http://schemas.microsoft.com/office/powerpoint/2010/main" val="442039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Statistic Proofs asked by Axis Insurance – 5 / continued</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304800" y="840729"/>
            <a:ext cx="4395788" cy="39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Our Analysis of Variance (</a:t>
            </a:r>
            <a:r>
              <a:rPr lang="en-US" sz="1600" dirty="0" err="1"/>
              <a:t>aov</a:t>
            </a:r>
            <a:r>
              <a:rPr lang="en-US" sz="1600" dirty="0"/>
              <a:t>) table returns;</a:t>
            </a:r>
          </a:p>
          <a:p>
            <a:endParaRPr lang="en-US" sz="1600" dirty="0"/>
          </a:p>
          <a:p>
            <a:r>
              <a:rPr lang="en-US" sz="1600" dirty="0"/>
              <a:t>                      </a:t>
            </a:r>
            <a:r>
              <a:rPr lang="en-US" sz="1600" dirty="0" err="1"/>
              <a:t>sum_sq</a:t>
            </a:r>
            <a:r>
              <a:rPr lang="en-US" sz="1600" dirty="0"/>
              <a:t>     df         F          PR(&gt;F)</a:t>
            </a:r>
          </a:p>
          <a:p>
            <a:r>
              <a:rPr lang="en-US" sz="1600" dirty="0"/>
              <a:t>C(children)    24.590    2.0  0.334472  0.7158</a:t>
            </a:r>
          </a:p>
          <a:p>
            <a:r>
              <a:rPr lang="en-US" sz="1600" dirty="0"/>
              <a:t>Residual        20696  563.0       </a:t>
            </a:r>
            <a:r>
              <a:rPr lang="en-US" sz="1600" dirty="0" err="1"/>
              <a:t>NaN</a:t>
            </a:r>
            <a:r>
              <a:rPr lang="en-US" sz="1600" dirty="0"/>
              <a:t>       </a:t>
            </a:r>
            <a:r>
              <a:rPr lang="en-US" sz="1600" dirty="0" err="1"/>
              <a:t>NaN</a:t>
            </a:r>
            <a:endParaRPr lang="en-US" sz="1600" dirty="0"/>
          </a:p>
          <a:p>
            <a:r>
              <a:rPr lang="en-US" sz="1600" dirty="0"/>
              <a:t>(rounded for visual needs)</a:t>
            </a:r>
          </a:p>
          <a:p>
            <a:endParaRPr lang="en-US" sz="1600" dirty="0"/>
          </a:p>
          <a:p>
            <a:r>
              <a:rPr lang="en-US" sz="1600" dirty="0"/>
              <a:t>At 0.05, we; </a:t>
            </a:r>
          </a:p>
          <a:p>
            <a:r>
              <a:rPr lang="en-US" sz="1600" dirty="0"/>
              <a:t> </a:t>
            </a:r>
          </a:p>
          <a:p>
            <a:r>
              <a:rPr lang="en-US" sz="1600" dirty="0"/>
              <a:t>Fail to Reject, or "accept" null hypothesis, the mean BMI of woman with no children, one child, and two children are the same .</a:t>
            </a:r>
          </a:p>
        </p:txBody>
      </p:sp>
      <p:sp>
        <p:nvSpPr>
          <p:cNvPr id="11" name="Rectangle: Rounded Corners 10">
            <a:extLst>
              <a:ext uri="{FF2B5EF4-FFF2-40B4-BE49-F238E27FC236}">
                <a16:creationId xmlns:a16="http://schemas.microsoft.com/office/drawing/2014/main" id="{3C81B735-9613-4071-BBBB-15C28A2438D9}"/>
              </a:ext>
            </a:extLst>
          </p:cNvPr>
          <p:cNvSpPr/>
          <p:nvPr/>
        </p:nvSpPr>
        <p:spPr>
          <a:xfrm>
            <a:off x="4905946" y="2858091"/>
            <a:ext cx="3614737" cy="1923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Therefore, we fail to reject, or business-wise accept the null hypothesis, </a:t>
            </a:r>
            <a:r>
              <a:rPr lang="en-US" sz="1600" b="1" i="1" dirty="0"/>
              <a:t>therefore, the means are statistically equal and the BMI for women with 0, 1 or 2 children is the same.</a:t>
            </a:r>
          </a:p>
          <a:p>
            <a:r>
              <a:rPr lang="en-US" sz="1600" dirty="0"/>
              <a:t>This information will also inform insurance rates</a:t>
            </a:r>
          </a:p>
        </p:txBody>
      </p:sp>
      <p:sp>
        <p:nvSpPr>
          <p:cNvPr id="6" name="TextBox 5">
            <a:extLst>
              <a:ext uri="{FF2B5EF4-FFF2-40B4-BE49-F238E27FC236}">
                <a16:creationId xmlns:a16="http://schemas.microsoft.com/office/drawing/2014/main" id="{B69DED33-55DA-4A4F-AF5F-D396DDAD40FE}"/>
              </a:ext>
            </a:extLst>
          </p:cNvPr>
          <p:cNvSpPr txBox="1"/>
          <p:nvPr/>
        </p:nvSpPr>
        <p:spPr>
          <a:xfrm>
            <a:off x="6172200" y="600310"/>
            <a:ext cx="1914525" cy="230832"/>
          </a:xfrm>
          <a:prstGeom prst="rect">
            <a:avLst/>
          </a:prstGeom>
          <a:noFill/>
        </p:spPr>
        <p:txBody>
          <a:bodyPr wrap="square" rtlCol="0">
            <a:spAutoFit/>
          </a:bodyPr>
          <a:lstStyle/>
          <a:p>
            <a:r>
              <a:rPr lang="en-US" sz="900" dirty="0"/>
              <a:t>Female only Policy Holders</a:t>
            </a:r>
          </a:p>
        </p:txBody>
      </p:sp>
      <p:pic>
        <p:nvPicPr>
          <p:cNvPr id="3" name="Picture 2">
            <a:extLst>
              <a:ext uri="{FF2B5EF4-FFF2-40B4-BE49-F238E27FC236}">
                <a16:creationId xmlns:a16="http://schemas.microsoft.com/office/drawing/2014/main" id="{8B8C0AB9-19A1-4D65-B81B-90B56B6A962D}"/>
              </a:ext>
            </a:extLst>
          </p:cNvPr>
          <p:cNvPicPr>
            <a:picLocks noChangeAspect="1"/>
          </p:cNvPicPr>
          <p:nvPr/>
        </p:nvPicPr>
        <p:blipFill>
          <a:blip r:embed="rId3"/>
          <a:stretch>
            <a:fillRect/>
          </a:stretch>
        </p:blipFill>
        <p:spPr>
          <a:xfrm>
            <a:off x="5255989" y="840729"/>
            <a:ext cx="2914650" cy="1998188"/>
          </a:xfrm>
          <a:prstGeom prst="rect">
            <a:avLst/>
          </a:prstGeom>
        </p:spPr>
      </p:pic>
    </p:spTree>
    <p:extLst>
      <p:ext uri="{BB962C8B-B14F-4D97-AF65-F5344CB8AC3E}">
        <p14:creationId xmlns:p14="http://schemas.microsoft.com/office/powerpoint/2010/main" val="222632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Conclusions and Recommendations - 1</a:t>
            </a:r>
          </a:p>
        </p:txBody>
      </p:sp>
      <p:graphicFrame>
        <p:nvGraphicFramePr>
          <p:cNvPr id="3" name="Table 3">
            <a:extLst>
              <a:ext uri="{FF2B5EF4-FFF2-40B4-BE49-F238E27FC236}">
                <a16:creationId xmlns:a16="http://schemas.microsoft.com/office/drawing/2014/main" id="{B9E38EDD-8D5B-43E4-BB0D-8972E46BB182}"/>
              </a:ext>
            </a:extLst>
          </p:cNvPr>
          <p:cNvGraphicFramePr>
            <a:graphicFrameLocks noGrp="1"/>
          </p:cNvGraphicFramePr>
          <p:nvPr>
            <p:extLst>
              <p:ext uri="{D42A27DB-BD31-4B8C-83A1-F6EECF244321}">
                <p14:modId xmlns:p14="http://schemas.microsoft.com/office/powerpoint/2010/main" val="2337644824"/>
              </p:ext>
            </p:extLst>
          </p:nvPr>
        </p:nvGraphicFramePr>
        <p:xfrm>
          <a:off x="428625" y="840728"/>
          <a:ext cx="8286750" cy="3976584"/>
        </p:xfrm>
        <a:graphic>
          <a:graphicData uri="http://schemas.openxmlformats.org/drawingml/2006/table">
            <a:tbl>
              <a:tblPr firstRow="1" bandRow="1">
                <a:tableStyleId>{5C22544A-7EE6-4342-B048-85BDC9FD1C3A}</a:tableStyleId>
              </a:tblPr>
              <a:tblGrid>
                <a:gridCol w="4219575">
                  <a:extLst>
                    <a:ext uri="{9D8B030D-6E8A-4147-A177-3AD203B41FA5}">
                      <a16:colId xmlns:a16="http://schemas.microsoft.com/office/drawing/2014/main" val="886583169"/>
                    </a:ext>
                  </a:extLst>
                </a:gridCol>
                <a:gridCol w="4067175">
                  <a:extLst>
                    <a:ext uri="{9D8B030D-6E8A-4147-A177-3AD203B41FA5}">
                      <a16:colId xmlns:a16="http://schemas.microsoft.com/office/drawing/2014/main" val="2140019290"/>
                    </a:ext>
                  </a:extLst>
                </a:gridCol>
              </a:tblGrid>
              <a:tr h="593304">
                <a:tc>
                  <a:txBody>
                    <a:bodyPr/>
                    <a:lstStyle/>
                    <a:p>
                      <a:pPr algn="ctr"/>
                      <a:r>
                        <a:rPr lang="en-US" sz="1600" dirty="0"/>
                        <a:t>Axis Questions / Observation</a:t>
                      </a:r>
                    </a:p>
                  </a:txBody>
                  <a:tcPr/>
                </a:tc>
                <a:tc>
                  <a:txBody>
                    <a:bodyPr/>
                    <a:lstStyle/>
                    <a:p>
                      <a:pPr algn="ctr"/>
                      <a:r>
                        <a:rPr lang="en-US" sz="1600" dirty="0"/>
                        <a:t>Recommendations/ Statistic Proof</a:t>
                      </a:r>
                    </a:p>
                  </a:txBody>
                  <a:tcPr/>
                </a:tc>
                <a:extLst>
                  <a:ext uri="{0D108BD9-81ED-4DB2-BD59-A6C34878D82A}">
                    <a16:rowId xmlns:a16="http://schemas.microsoft.com/office/drawing/2014/main" val="785001755"/>
                  </a:ext>
                </a:extLst>
              </a:tr>
              <a:tr h="593304">
                <a:tc>
                  <a:txBody>
                    <a:bodyPr/>
                    <a:lstStyle/>
                    <a:p>
                      <a:r>
                        <a:rPr lang="en-US" sz="1200" dirty="0"/>
                        <a:t>Are the medical claims made by people who smoke greater than those who don't?</a:t>
                      </a:r>
                    </a:p>
                  </a:txBody>
                  <a:tcPr/>
                </a:tc>
                <a:tc>
                  <a:txBody>
                    <a:bodyPr/>
                    <a:lstStyle/>
                    <a:p>
                      <a:r>
                        <a:rPr lang="en-US" sz="1200" dirty="0"/>
                        <a:t>Yes, we have visually and by a statistic proof, determined that people who smoke have greater medical claims than people who don’t. Therefore, despite a lower proportion of those who smoke, perhaps fallen over the years of advertising the negative effects of smoking, a smoker will need to pay a higher insurance premium determined by the company actuaries, and now, aided by data scientists. </a:t>
                      </a:r>
                    </a:p>
                  </a:txBody>
                  <a:tcPr/>
                </a:tc>
                <a:extLst>
                  <a:ext uri="{0D108BD9-81ED-4DB2-BD59-A6C34878D82A}">
                    <a16:rowId xmlns:a16="http://schemas.microsoft.com/office/drawing/2014/main" val="2731914808"/>
                  </a:ext>
                </a:extLst>
              </a:tr>
              <a:tr h="593304">
                <a:tc>
                  <a:txBody>
                    <a:bodyPr/>
                    <a:lstStyle/>
                    <a:p>
                      <a:r>
                        <a:rPr lang="en-US" sz="1200" dirty="0"/>
                        <a:t>Is the BMI of females statistically different from that of males?</a:t>
                      </a:r>
                    </a:p>
                  </a:txBody>
                  <a:tcPr/>
                </a:tc>
                <a:tc>
                  <a:txBody>
                    <a:bodyPr/>
                    <a:lstStyle/>
                    <a:p>
                      <a:r>
                        <a:rPr lang="en-US" sz="1200" dirty="0"/>
                        <a:t>No, the BMI of female to males is not statistically different, and our visualizations suggested the same. Therefore, BMI by sex may have less effect on the cost of the policy, other factors like smoking and number of dependents will weigh much heavier.</a:t>
                      </a:r>
                    </a:p>
                  </a:txBody>
                  <a:tcPr/>
                </a:tc>
                <a:extLst>
                  <a:ext uri="{0D108BD9-81ED-4DB2-BD59-A6C34878D82A}">
                    <a16:rowId xmlns:a16="http://schemas.microsoft.com/office/drawing/2014/main" val="1435620423"/>
                  </a:ext>
                </a:extLst>
              </a:tr>
              <a:tr h="593304">
                <a:tc>
                  <a:txBody>
                    <a:bodyPr/>
                    <a:lstStyle/>
                    <a:p>
                      <a:r>
                        <a:rPr lang="en-US" sz="1200" dirty="0"/>
                        <a:t>Is the proportion of smokers significantly different across different regions?</a:t>
                      </a:r>
                    </a:p>
                  </a:txBody>
                  <a:tcPr/>
                </a:tc>
                <a:tc>
                  <a:txBody>
                    <a:bodyPr/>
                    <a:lstStyle/>
                    <a:p>
                      <a:r>
                        <a:rPr lang="en-US" sz="1200" dirty="0"/>
                        <a:t>No, the proportion of smokers is not significantly different across different regions from these samples. Further study and samples would be needed if the Insurance company was looking for other effects, like wealth, education, density, etc., that might have effects on rates.</a:t>
                      </a:r>
                    </a:p>
                  </a:txBody>
                  <a:tcPr/>
                </a:tc>
                <a:extLst>
                  <a:ext uri="{0D108BD9-81ED-4DB2-BD59-A6C34878D82A}">
                    <a16:rowId xmlns:a16="http://schemas.microsoft.com/office/drawing/2014/main" val="439371709"/>
                  </a:ext>
                </a:extLst>
              </a:tr>
            </a:tbl>
          </a:graphicData>
        </a:graphic>
      </p:graphicFrame>
    </p:spTree>
    <p:extLst>
      <p:ext uri="{BB962C8B-B14F-4D97-AF65-F5344CB8AC3E}">
        <p14:creationId xmlns:p14="http://schemas.microsoft.com/office/powerpoint/2010/main" val="3265110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Conclusions and Recommendations - 2 </a:t>
            </a:r>
          </a:p>
        </p:txBody>
      </p:sp>
      <p:graphicFrame>
        <p:nvGraphicFramePr>
          <p:cNvPr id="4" name="Table 3">
            <a:extLst>
              <a:ext uri="{FF2B5EF4-FFF2-40B4-BE49-F238E27FC236}">
                <a16:creationId xmlns:a16="http://schemas.microsoft.com/office/drawing/2014/main" id="{EC0FEC11-0785-4BB7-9AAE-FB00F64D9159}"/>
              </a:ext>
            </a:extLst>
          </p:cNvPr>
          <p:cNvGraphicFramePr>
            <a:graphicFrameLocks noGrp="1"/>
          </p:cNvGraphicFramePr>
          <p:nvPr>
            <p:extLst>
              <p:ext uri="{D42A27DB-BD31-4B8C-83A1-F6EECF244321}">
                <p14:modId xmlns:p14="http://schemas.microsoft.com/office/powerpoint/2010/main" val="3415033905"/>
              </p:ext>
            </p:extLst>
          </p:nvPr>
        </p:nvGraphicFramePr>
        <p:xfrm>
          <a:off x="428625" y="840728"/>
          <a:ext cx="8286750" cy="3793704"/>
        </p:xfrm>
        <a:graphic>
          <a:graphicData uri="http://schemas.openxmlformats.org/drawingml/2006/table">
            <a:tbl>
              <a:tblPr firstRow="1" bandRow="1">
                <a:tableStyleId>{5C22544A-7EE6-4342-B048-85BDC9FD1C3A}</a:tableStyleId>
              </a:tblPr>
              <a:tblGrid>
                <a:gridCol w="4219575">
                  <a:extLst>
                    <a:ext uri="{9D8B030D-6E8A-4147-A177-3AD203B41FA5}">
                      <a16:colId xmlns:a16="http://schemas.microsoft.com/office/drawing/2014/main" val="886583169"/>
                    </a:ext>
                  </a:extLst>
                </a:gridCol>
                <a:gridCol w="4067175">
                  <a:extLst>
                    <a:ext uri="{9D8B030D-6E8A-4147-A177-3AD203B41FA5}">
                      <a16:colId xmlns:a16="http://schemas.microsoft.com/office/drawing/2014/main" val="2140019290"/>
                    </a:ext>
                  </a:extLst>
                </a:gridCol>
              </a:tblGrid>
              <a:tr h="593304">
                <a:tc>
                  <a:txBody>
                    <a:bodyPr/>
                    <a:lstStyle/>
                    <a:p>
                      <a:pPr algn="ctr"/>
                      <a:r>
                        <a:rPr lang="en-US" sz="1600" dirty="0"/>
                        <a:t>Axis Questions / Observation</a:t>
                      </a:r>
                    </a:p>
                  </a:txBody>
                  <a:tcPr/>
                </a:tc>
                <a:tc>
                  <a:txBody>
                    <a:bodyPr/>
                    <a:lstStyle/>
                    <a:p>
                      <a:pPr algn="ctr"/>
                      <a:r>
                        <a:rPr lang="en-US" sz="1600" dirty="0"/>
                        <a:t>Recommendations/ Statistic Proof</a:t>
                      </a:r>
                    </a:p>
                  </a:txBody>
                  <a:tcPr/>
                </a:tc>
                <a:extLst>
                  <a:ext uri="{0D108BD9-81ED-4DB2-BD59-A6C34878D82A}">
                    <a16:rowId xmlns:a16="http://schemas.microsoft.com/office/drawing/2014/main" val="785001755"/>
                  </a:ext>
                </a:extLst>
              </a:tr>
              <a:tr h="593304">
                <a:tc>
                  <a:txBody>
                    <a:bodyPr/>
                    <a:lstStyle/>
                    <a:p>
                      <a:r>
                        <a:rPr lang="en-US" sz="1200" dirty="0"/>
                        <a:t> Is the mean BMI of </a:t>
                      </a:r>
                      <a:r>
                        <a:rPr lang="en-US" sz="1200" dirty="0" err="1"/>
                        <a:t>of</a:t>
                      </a:r>
                      <a:r>
                        <a:rPr lang="en-US" sz="1200" dirty="0"/>
                        <a:t> woman with no children, one child, and two children the same?</a:t>
                      </a:r>
                    </a:p>
                  </a:txBody>
                  <a:tcPr/>
                </a:tc>
                <a:tc>
                  <a:txBody>
                    <a:bodyPr/>
                    <a:lstStyle/>
                    <a:p>
                      <a:r>
                        <a:rPr lang="en-US" sz="1200" dirty="0"/>
                        <a:t>Yes, we have visually and by a statistic proof, determined that the mean BMI of woman with no children, one child, and two children are the same.  So, from a rate table point of view, there may be no advanced health effects or extra fees from BMI from 0, 1, and 2 children on policy holder health, but the family plan rate would still go up on number of dependents.</a:t>
                      </a:r>
                    </a:p>
                  </a:txBody>
                  <a:tcPr/>
                </a:tc>
                <a:extLst>
                  <a:ext uri="{0D108BD9-81ED-4DB2-BD59-A6C34878D82A}">
                    <a16:rowId xmlns:a16="http://schemas.microsoft.com/office/drawing/2014/main" val="2731914808"/>
                  </a:ext>
                </a:extLst>
              </a:tr>
              <a:tr h="593304">
                <a:tc>
                  <a:txBody>
                    <a:bodyPr/>
                    <a:lstStyle/>
                    <a:p>
                      <a:r>
                        <a:rPr lang="en-US" sz="1200" dirty="0"/>
                        <a:t>Higher BMI plus smoking results in much higher Insurance Policy payouts!</a:t>
                      </a:r>
                    </a:p>
                  </a:txBody>
                  <a:tcPr/>
                </a:tc>
                <a:tc>
                  <a:txBody>
                    <a:bodyPr/>
                    <a:lstStyle/>
                    <a:p>
                      <a:r>
                        <a:rPr lang="en-US" sz="1200" dirty="0"/>
                        <a:t>While rising BMI alone has negative health affects and higher charges, it is exacerbated when combined with smoking! The premiums for smokers must reflect this difference to protect the Insurance company for this much greater risk. </a:t>
                      </a:r>
                    </a:p>
                  </a:txBody>
                  <a:tcPr/>
                </a:tc>
                <a:extLst>
                  <a:ext uri="{0D108BD9-81ED-4DB2-BD59-A6C34878D82A}">
                    <a16:rowId xmlns:a16="http://schemas.microsoft.com/office/drawing/2014/main" val="1435620423"/>
                  </a:ext>
                </a:extLst>
              </a:tr>
              <a:tr h="593304">
                <a:tc>
                  <a:txBody>
                    <a:bodyPr/>
                    <a:lstStyle/>
                    <a:p>
                      <a:r>
                        <a:rPr lang="en-US" sz="1200" dirty="0"/>
                        <a:t>There is a positive “banding” effect with age and non-smokers, perhaps a mix of non-smokers and smokers (light smokers?), and only smokers (perhaps heavy/highly addicted smokers?)</a:t>
                      </a:r>
                    </a:p>
                  </a:txBody>
                  <a:tcPr/>
                </a:tc>
                <a:tc>
                  <a:txBody>
                    <a:bodyPr/>
                    <a:lstStyle/>
                    <a:p>
                      <a:r>
                        <a:rPr lang="en-US" sz="1200" dirty="0"/>
                        <a:t>It would be hard to “police,” but obviously the insurance premiums are lower for non-smokers, but could there be a heavy-smoker and occasional-smoker plan? The insurance company should support/mount campaigns to get people to stop smoking, that small cost could be dwarfed by savings in reduced payouts!</a:t>
                      </a:r>
                    </a:p>
                  </a:txBody>
                  <a:tcPr/>
                </a:tc>
                <a:extLst>
                  <a:ext uri="{0D108BD9-81ED-4DB2-BD59-A6C34878D82A}">
                    <a16:rowId xmlns:a16="http://schemas.microsoft.com/office/drawing/2014/main" val="439371709"/>
                  </a:ext>
                </a:extLst>
              </a:tr>
            </a:tbl>
          </a:graphicData>
        </a:graphic>
      </p:graphicFrame>
    </p:spTree>
    <p:extLst>
      <p:ext uri="{BB962C8B-B14F-4D97-AF65-F5344CB8AC3E}">
        <p14:creationId xmlns:p14="http://schemas.microsoft.com/office/powerpoint/2010/main" val="397907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53443"/>
            <a:ext cx="5819775" cy="994172"/>
          </a:xfrm>
        </p:spPr>
        <p:txBody>
          <a:bodyPr/>
          <a:lstStyle/>
          <a:p>
            <a:pPr algn="l"/>
            <a:r>
              <a:rPr lang="en-US" dirty="0"/>
              <a:t>       Data Information for our work</a:t>
            </a:r>
          </a:p>
        </p:txBody>
      </p:sp>
      <p:graphicFrame>
        <p:nvGraphicFramePr>
          <p:cNvPr id="9" name="Table 9">
            <a:extLst>
              <a:ext uri="{FF2B5EF4-FFF2-40B4-BE49-F238E27FC236}">
                <a16:creationId xmlns:a16="http://schemas.microsoft.com/office/drawing/2014/main" id="{FDC77812-320D-4225-A75E-864137751FB3}"/>
              </a:ext>
            </a:extLst>
          </p:cNvPr>
          <p:cNvGraphicFramePr>
            <a:graphicFrameLocks noGrp="1"/>
          </p:cNvGraphicFramePr>
          <p:nvPr>
            <p:extLst>
              <p:ext uri="{D42A27DB-BD31-4B8C-83A1-F6EECF244321}">
                <p14:modId xmlns:p14="http://schemas.microsoft.com/office/powerpoint/2010/main" val="4234822604"/>
              </p:ext>
            </p:extLst>
          </p:nvPr>
        </p:nvGraphicFramePr>
        <p:xfrm>
          <a:off x="304800" y="666750"/>
          <a:ext cx="4122930" cy="4119880"/>
        </p:xfrm>
        <a:graphic>
          <a:graphicData uri="http://schemas.openxmlformats.org/drawingml/2006/table">
            <a:tbl>
              <a:tblPr firstRow="1" bandRow="1">
                <a:tableStyleId>{5C22544A-7EE6-4342-B048-85BDC9FD1C3A}</a:tableStyleId>
              </a:tblPr>
              <a:tblGrid>
                <a:gridCol w="2061465">
                  <a:extLst>
                    <a:ext uri="{9D8B030D-6E8A-4147-A177-3AD203B41FA5}">
                      <a16:colId xmlns:a16="http://schemas.microsoft.com/office/drawing/2014/main" val="684038234"/>
                    </a:ext>
                  </a:extLst>
                </a:gridCol>
                <a:gridCol w="2061465">
                  <a:extLst>
                    <a:ext uri="{9D8B030D-6E8A-4147-A177-3AD203B41FA5}">
                      <a16:colId xmlns:a16="http://schemas.microsoft.com/office/drawing/2014/main" val="1782588027"/>
                    </a:ext>
                  </a:extLst>
                </a:gridCol>
              </a:tblGrid>
              <a:tr h="370840">
                <a:tc>
                  <a:txBody>
                    <a:bodyPr/>
                    <a:lstStyle/>
                    <a:p>
                      <a:r>
                        <a:rPr lang="en-US" sz="1600" dirty="0"/>
                        <a:t>Data</a:t>
                      </a:r>
                    </a:p>
                  </a:txBody>
                  <a:tcPr/>
                </a:tc>
                <a:tc>
                  <a:txBody>
                    <a:bodyPr/>
                    <a:lstStyle/>
                    <a:p>
                      <a:r>
                        <a:rPr lang="en-US" sz="1600" dirty="0"/>
                        <a:t>Description</a:t>
                      </a:r>
                    </a:p>
                  </a:txBody>
                  <a:tcPr/>
                </a:tc>
                <a:extLst>
                  <a:ext uri="{0D108BD9-81ED-4DB2-BD59-A6C34878D82A}">
                    <a16:rowId xmlns:a16="http://schemas.microsoft.com/office/drawing/2014/main" val="439766347"/>
                  </a:ext>
                </a:extLst>
              </a:tr>
              <a:tr h="370840">
                <a:tc>
                  <a:txBody>
                    <a:bodyPr/>
                    <a:lstStyle/>
                    <a:p>
                      <a:r>
                        <a:rPr lang="en-US" sz="1200" dirty="0"/>
                        <a:t>Age</a:t>
                      </a:r>
                    </a:p>
                  </a:txBody>
                  <a:tcPr/>
                </a:tc>
                <a:tc>
                  <a:txBody>
                    <a:bodyPr/>
                    <a:lstStyle/>
                    <a:p>
                      <a:r>
                        <a:rPr lang="en-US" sz="1200" dirty="0"/>
                        <a:t>Integer indicating age of primary beneficiary/policy holder (excluding &gt; 64)</a:t>
                      </a:r>
                    </a:p>
                  </a:txBody>
                  <a:tcPr/>
                </a:tc>
                <a:extLst>
                  <a:ext uri="{0D108BD9-81ED-4DB2-BD59-A6C34878D82A}">
                    <a16:rowId xmlns:a16="http://schemas.microsoft.com/office/drawing/2014/main" val="3100807461"/>
                  </a:ext>
                </a:extLst>
              </a:tr>
              <a:tr h="370840">
                <a:tc>
                  <a:txBody>
                    <a:bodyPr/>
                    <a:lstStyle/>
                    <a:p>
                      <a:r>
                        <a:rPr lang="en-US" sz="1200" dirty="0"/>
                        <a:t>Sex*</a:t>
                      </a:r>
                    </a:p>
                  </a:txBody>
                  <a:tcPr/>
                </a:tc>
                <a:tc>
                  <a:txBody>
                    <a:bodyPr/>
                    <a:lstStyle/>
                    <a:p>
                      <a:r>
                        <a:rPr lang="en-US" sz="1200" dirty="0"/>
                        <a:t>The policy holders' gender, male or female</a:t>
                      </a:r>
                    </a:p>
                  </a:txBody>
                  <a:tcPr/>
                </a:tc>
                <a:extLst>
                  <a:ext uri="{0D108BD9-81ED-4DB2-BD59-A6C34878D82A}">
                    <a16:rowId xmlns:a16="http://schemas.microsoft.com/office/drawing/2014/main" val="2029876142"/>
                  </a:ext>
                </a:extLst>
              </a:tr>
              <a:tr h="370840">
                <a:tc>
                  <a:txBody>
                    <a:bodyPr/>
                    <a:lstStyle/>
                    <a:p>
                      <a:r>
                        <a:rPr lang="en-US" sz="1200" dirty="0"/>
                        <a:t>BMI</a:t>
                      </a:r>
                    </a:p>
                  </a:txBody>
                  <a:tcPr/>
                </a:tc>
                <a:tc>
                  <a:txBody>
                    <a:bodyPr/>
                    <a:lstStyle/>
                    <a:p>
                      <a:r>
                        <a:rPr lang="en-US" sz="1200" dirty="0"/>
                        <a:t>The body mass index (BMI) of policy holder</a:t>
                      </a:r>
                    </a:p>
                  </a:txBody>
                  <a:tcPr/>
                </a:tc>
                <a:extLst>
                  <a:ext uri="{0D108BD9-81ED-4DB2-BD59-A6C34878D82A}">
                    <a16:rowId xmlns:a16="http://schemas.microsoft.com/office/drawing/2014/main" val="80886846"/>
                  </a:ext>
                </a:extLst>
              </a:tr>
              <a:tr h="370840">
                <a:tc>
                  <a:txBody>
                    <a:bodyPr/>
                    <a:lstStyle/>
                    <a:p>
                      <a:r>
                        <a:rPr lang="en-US" sz="1200" dirty="0"/>
                        <a:t>Children</a:t>
                      </a:r>
                    </a:p>
                  </a:txBody>
                  <a:tcPr/>
                </a:tc>
                <a:tc>
                  <a:txBody>
                    <a:bodyPr/>
                    <a:lstStyle/>
                    <a:p>
                      <a:r>
                        <a:rPr lang="en-US" sz="1200" dirty="0"/>
                        <a:t>Integer, number of children covered by insurance plan</a:t>
                      </a:r>
                    </a:p>
                  </a:txBody>
                  <a:tcPr/>
                </a:tc>
                <a:extLst>
                  <a:ext uri="{0D108BD9-81ED-4DB2-BD59-A6C34878D82A}">
                    <a16:rowId xmlns:a16="http://schemas.microsoft.com/office/drawing/2014/main" val="1360803131"/>
                  </a:ext>
                </a:extLst>
              </a:tr>
              <a:tr h="370840">
                <a:tc>
                  <a:txBody>
                    <a:bodyPr/>
                    <a:lstStyle/>
                    <a:p>
                      <a:r>
                        <a:rPr lang="en-US" sz="1200" dirty="0"/>
                        <a:t>Smoker*</a:t>
                      </a:r>
                    </a:p>
                  </a:txBody>
                  <a:tcPr/>
                </a:tc>
                <a:tc>
                  <a:txBody>
                    <a:bodyPr/>
                    <a:lstStyle/>
                    <a:p>
                      <a:r>
                        <a:rPr lang="en-US" sz="1200" dirty="0"/>
                        <a:t>Yes or no if insured regularly smokes tobacco</a:t>
                      </a:r>
                    </a:p>
                  </a:txBody>
                  <a:tcPr/>
                </a:tc>
                <a:extLst>
                  <a:ext uri="{0D108BD9-81ED-4DB2-BD59-A6C34878D82A}">
                    <a16:rowId xmlns:a16="http://schemas.microsoft.com/office/drawing/2014/main" val="3888381484"/>
                  </a:ext>
                </a:extLst>
              </a:tr>
              <a:tr h="370840">
                <a:tc>
                  <a:txBody>
                    <a:bodyPr/>
                    <a:lstStyle/>
                    <a:p>
                      <a:r>
                        <a:rPr lang="en-US" sz="1200" dirty="0"/>
                        <a:t>Region*</a:t>
                      </a:r>
                    </a:p>
                  </a:txBody>
                  <a:tcPr/>
                </a:tc>
                <a:tc>
                  <a:txBody>
                    <a:bodyPr/>
                    <a:lstStyle/>
                    <a:p>
                      <a:r>
                        <a:rPr lang="en-US" sz="1200" dirty="0"/>
                        <a:t>This is the beneficiary’s/policy holder's region; northeast, southeast, southwest, or northeast</a:t>
                      </a:r>
                    </a:p>
                  </a:txBody>
                  <a:tcPr/>
                </a:tc>
                <a:extLst>
                  <a:ext uri="{0D108BD9-81ED-4DB2-BD59-A6C34878D82A}">
                    <a16:rowId xmlns:a16="http://schemas.microsoft.com/office/drawing/2014/main" val="2384578557"/>
                  </a:ext>
                </a:extLst>
              </a:tr>
              <a:tr h="370840">
                <a:tc>
                  <a:txBody>
                    <a:bodyPr/>
                    <a:lstStyle/>
                    <a:p>
                      <a:r>
                        <a:rPr lang="en-US" sz="1200" dirty="0"/>
                        <a:t>Charges</a:t>
                      </a:r>
                    </a:p>
                  </a:txBody>
                  <a:tcPr/>
                </a:tc>
                <a:tc>
                  <a:txBody>
                    <a:bodyPr/>
                    <a:lstStyle/>
                    <a:p>
                      <a:r>
                        <a:rPr lang="en-US" sz="1200" dirty="0"/>
                        <a:t>Individual medical costs billed to insurance company </a:t>
                      </a:r>
                    </a:p>
                  </a:txBody>
                  <a:tcPr/>
                </a:tc>
                <a:extLst>
                  <a:ext uri="{0D108BD9-81ED-4DB2-BD59-A6C34878D82A}">
                    <a16:rowId xmlns:a16="http://schemas.microsoft.com/office/drawing/2014/main" val="3700600824"/>
                  </a:ext>
                </a:extLst>
              </a:tr>
            </a:tbl>
          </a:graphicData>
        </a:graphic>
      </p:graphicFrame>
      <p:graphicFrame>
        <p:nvGraphicFramePr>
          <p:cNvPr id="11" name="Table 11">
            <a:extLst>
              <a:ext uri="{FF2B5EF4-FFF2-40B4-BE49-F238E27FC236}">
                <a16:creationId xmlns:a16="http://schemas.microsoft.com/office/drawing/2014/main" id="{CFEA13CE-C593-4CE2-B917-DCFED3C6E20F}"/>
              </a:ext>
            </a:extLst>
          </p:cNvPr>
          <p:cNvGraphicFramePr>
            <a:graphicFrameLocks noGrp="1"/>
          </p:cNvGraphicFramePr>
          <p:nvPr>
            <p:extLst>
              <p:ext uri="{D42A27DB-BD31-4B8C-83A1-F6EECF244321}">
                <p14:modId xmlns:p14="http://schemas.microsoft.com/office/powerpoint/2010/main" val="4024868360"/>
              </p:ext>
            </p:extLst>
          </p:nvPr>
        </p:nvGraphicFramePr>
        <p:xfrm>
          <a:off x="4716272" y="666750"/>
          <a:ext cx="3999102" cy="741680"/>
        </p:xfrm>
        <a:graphic>
          <a:graphicData uri="http://schemas.openxmlformats.org/drawingml/2006/table">
            <a:tbl>
              <a:tblPr firstRow="1" bandRow="1">
                <a:tableStyleId>{5C22544A-7EE6-4342-B048-85BDC9FD1C3A}</a:tableStyleId>
              </a:tblPr>
              <a:tblGrid>
                <a:gridCol w="1333034">
                  <a:extLst>
                    <a:ext uri="{9D8B030D-6E8A-4147-A177-3AD203B41FA5}">
                      <a16:colId xmlns:a16="http://schemas.microsoft.com/office/drawing/2014/main" val="2548485192"/>
                    </a:ext>
                  </a:extLst>
                </a:gridCol>
                <a:gridCol w="1333034">
                  <a:extLst>
                    <a:ext uri="{9D8B030D-6E8A-4147-A177-3AD203B41FA5}">
                      <a16:colId xmlns:a16="http://schemas.microsoft.com/office/drawing/2014/main" val="2187076599"/>
                    </a:ext>
                  </a:extLst>
                </a:gridCol>
                <a:gridCol w="1333034">
                  <a:extLst>
                    <a:ext uri="{9D8B030D-6E8A-4147-A177-3AD203B41FA5}">
                      <a16:colId xmlns:a16="http://schemas.microsoft.com/office/drawing/2014/main" val="1070389331"/>
                    </a:ext>
                  </a:extLst>
                </a:gridCol>
              </a:tblGrid>
              <a:tr h="370840">
                <a:tc>
                  <a:txBody>
                    <a:bodyPr/>
                    <a:lstStyle/>
                    <a:p>
                      <a:pPr algn="ctr"/>
                      <a:r>
                        <a:rPr lang="en-US" sz="1600" dirty="0"/>
                        <a:t>Observations</a:t>
                      </a:r>
                    </a:p>
                  </a:txBody>
                  <a:tcPr/>
                </a:tc>
                <a:tc>
                  <a:txBody>
                    <a:bodyPr/>
                    <a:lstStyle/>
                    <a:p>
                      <a:pPr algn="ctr"/>
                      <a:r>
                        <a:rPr lang="en-US" sz="1600" dirty="0"/>
                        <a:t>Variables </a:t>
                      </a:r>
                    </a:p>
                  </a:txBody>
                  <a:tcPr/>
                </a:tc>
                <a:tc>
                  <a:txBody>
                    <a:bodyPr/>
                    <a:lstStyle/>
                    <a:p>
                      <a:pPr algn="ctr"/>
                      <a:r>
                        <a:rPr lang="en-US" sz="1600" dirty="0"/>
                        <a:t>Duration</a:t>
                      </a:r>
                    </a:p>
                  </a:txBody>
                  <a:tcPr/>
                </a:tc>
                <a:extLst>
                  <a:ext uri="{0D108BD9-81ED-4DB2-BD59-A6C34878D82A}">
                    <a16:rowId xmlns:a16="http://schemas.microsoft.com/office/drawing/2014/main" val="75756262"/>
                  </a:ext>
                </a:extLst>
              </a:tr>
              <a:tr h="370840">
                <a:tc>
                  <a:txBody>
                    <a:bodyPr/>
                    <a:lstStyle/>
                    <a:p>
                      <a:pPr algn="ctr"/>
                      <a:r>
                        <a:rPr lang="en-US" sz="1400" dirty="0"/>
                        <a:t>1338</a:t>
                      </a:r>
                    </a:p>
                  </a:txBody>
                  <a:tcPr/>
                </a:tc>
                <a:tc>
                  <a:txBody>
                    <a:bodyPr/>
                    <a:lstStyle/>
                    <a:p>
                      <a:pPr algn="ctr"/>
                      <a:r>
                        <a:rPr lang="en-US" sz="1400" dirty="0"/>
                        <a:t>7</a:t>
                      </a:r>
                    </a:p>
                  </a:txBody>
                  <a:tcPr/>
                </a:tc>
                <a:tc>
                  <a:txBody>
                    <a:bodyPr/>
                    <a:lstStyle/>
                    <a:p>
                      <a:pPr algn="ctr"/>
                      <a:r>
                        <a:rPr lang="en-US" sz="1400" dirty="0"/>
                        <a:t>N/A</a:t>
                      </a:r>
                    </a:p>
                  </a:txBody>
                  <a:tcPr/>
                </a:tc>
                <a:extLst>
                  <a:ext uri="{0D108BD9-81ED-4DB2-BD59-A6C34878D82A}">
                    <a16:rowId xmlns:a16="http://schemas.microsoft.com/office/drawing/2014/main" val="4050131872"/>
                  </a:ext>
                </a:extLst>
              </a:tr>
            </a:tbl>
          </a:graphicData>
        </a:graphic>
      </p:graphicFrame>
      <p:sp>
        <p:nvSpPr>
          <p:cNvPr id="13" name="TextBox 12">
            <a:extLst>
              <a:ext uri="{FF2B5EF4-FFF2-40B4-BE49-F238E27FC236}">
                <a16:creationId xmlns:a16="http://schemas.microsoft.com/office/drawing/2014/main" id="{F16632E1-54BC-4948-B946-FD54AFEFDB5B}"/>
              </a:ext>
            </a:extLst>
          </p:cNvPr>
          <p:cNvSpPr txBox="1"/>
          <p:nvPr/>
        </p:nvSpPr>
        <p:spPr>
          <a:xfrm>
            <a:off x="4716272" y="1885950"/>
            <a:ext cx="3999102" cy="2062103"/>
          </a:xfrm>
          <a:prstGeom prst="rect">
            <a:avLst/>
          </a:prstGeom>
          <a:noFill/>
          <a:ln>
            <a:solidFill>
              <a:schemeClr val="accent1"/>
            </a:solidFill>
          </a:ln>
        </p:spPr>
        <p:txBody>
          <a:bodyPr wrap="square" rtlCol="0">
            <a:spAutoFit/>
          </a:bodyPr>
          <a:lstStyle/>
          <a:p>
            <a:r>
              <a:rPr lang="en-US" sz="1600" dirty="0"/>
              <a:t>Note:</a:t>
            </a:r>
          </a:p>
          <a:p>
            <a:endParaRPr lang="en-US" sz="1600" dirty="0"/>
          </a:p>
          <a:p>
            <a:r>
              <a:rPr lang="en-US" sz="1600" dirty="0"/>
              <a:t>Asterisk (*) denotes variables that were ‘objects’ and required pre-processing to be converted to </a:t>
            </a:r>
            <a:r>
              <a:rPr lang="en-US" sz="1600" dirty="0" err="1"/>
              <a:t>dtype</a:t>
            </a:r>
            <a:r>
              <a:rPr lang="en-US" sz="1600" dirty="0"/>
              <a:t> ‘category.’</a:t>
            </a:r>
          </a:p>
          <a:p>
            <a:endParaRPr lang="en-US" sz="1600" dirty="0"/>
          </a:p>
          <a:p>
            <a:r>
              <a:rPr lang="en-US" sz="1600" dirty="0"/>
              <a:t>However, there were no missing values to impute or process.</a:t>
            </a:r>
          </a:p>
        </p:txBody>
      </p:sp>
    </p:spTree>
    <p:extLst>
      <p:ext uri="{BB962C8B-B14F-4D97-AF65-F5344CB8AC3E}">
        <p14:creationId xmlns:p14="http://schemas.microsoft.com/office/powerpoint/2010/main" val="724692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Conclusions and Recommendations - 3 </a:t>
            </a:r>
          </a:p>
        </p:txBody>
      </p:sp>
      <p:graphicFrame>
        <p:nvGraphicFramePr>
          <p:cNvPr id="4" name="Table 3">
            <a:extLst>
              <a:ext uri="{FF2B5EF4-FFF2-40B4-BE49-F238E27FC236}">
                <a16:creationId xmlns:a16="http://schemas.microsoft.com/office/drawing/2014/main" id="{19E38CD4-23E8-404E-8966-004058A3EFD6}"/>
              </a:ext>
            </a:extLst>
          </p:cNvPr>
          <p:cNvGraphicFramePr>
            <a:graphicFrameLocks noGrp="1"/>
          </p:cNvGraphicFramePr>
          <p:nvPr>
            <p:extLst>
              <p:ext uri="{D42A27DB-BD31-4B8C-83A1-F6EECF244321}">
                <p14:modId xmlns:p14="http://schemas.microsoft.com/office/powerpoint/2010/main" val="2957306767"/>
              </p:ext>
            </p:extLst>
          </p:nvPr>
        </p:nvGraphicFramePr>
        <p:xfrm>
          <a:off x="428625" y="840728"/>
          <a:ext cx="8286750" cy="3198288"/>
        </p:xfrm>
        <a:graphic>
          <a:graphicData uri="http://schemas.openxmlformats.org/drawingml/2006/table">
            <a:tbl>
              <a:tblPr firstRow="1" bandRow="1">
                <a:tableStyleId>{5C22544A-7EE6-4342-B048-85BDC9FD1C3A}</a:tableStyleId>
              </a:tblPr>
              <a:tblGrid>
                <a:gridCol w="4219575">
                  <a:extLst>
                    <a:ext uri="{9D8B030D-6E8A-4147-A177-3AD203B41FA5}">
                      <a16:colId xmlns:a16="http://schemas.microsoft.com/office/drawing/2014/main" val="886583169"/>
                    </a:ext>
                  </a:extLst>
                </a:gridCol>
                <a:gridCol w="4067175">
                  <a:extLst>
                    <a:ext uri="{9D8B030D-6E8A-4147-A177-3AD203B41FA5}">
                      <a16:colId xmlns:a16="http://schemas.microsoft.com/office/drawing/2014/main" val="2140019290"/>
                    </a:ext>
                  </a:extLst>
                </a:gridCol>
              </a:tblGrid>
              <a:tr h="593304">
                <a:tc>
                  <a:txBody>
                    <a:bodyPr/>
                    <a:lstStyle/>
                    <a:p>
                      <a:pPr algn="ctr"/>
                      <a:r>
                        <a:rPr lang="en-US" sz="1600" dirty="0"/>
                        <a:t>Axis Questions / Observation</a:t>
                      </a:r>
                    </a:p>
                  </a:txBody>
                  <a:tcPr/>
                </a:tc>
                <a:tc>
                  <a:txBody>
                    <a:bodyPr/>
                    <a:lstStyle/>
                    <a:p>
                      <a:pPr algn="ctr"/>
                      <a:r>
                        <a:rPr lang="en-US" sz="1600" dirty="0"/>
                        <a:t>Recommendations/ Statistic Proof</a:t>
                      </a:r>
                    </a:p>
                  </a:txBody>
                  <a:tcPr/>
                </a:tc>
                <a:extLst>
                  <a:ext uri="{0D108BD9-81ED-4DB2-BD59-A6C34878D82A}">
                    <a16:rowId xmlns:a16="http://schemas.microsoft.com/office/drawing/2014/main" val="785001755"/>
                  </a:ext>
                </a:extLst>
              </a:tr>
              <a:tr h="593304">
                <a:tc>
                  <a:txBody>
                    <a:bodyPr/>
                    <a:lstStyle/>
                    <a:p>
                      <a:r>
                        <a:rPr lang="en-US" sz="1200" dirty="0"/>
                        <a:t>Should/can the Insurance company investigate factors like income as a determination of health?</a:t>
                      </a:r>
                    </a:p>
                  </a:txBody>
                  <a:tcPr/>
                </a:tc>
                <a:tc>
                  <a:txBody>
                    <a:bodyPr/>
                    <a:lstStyle/>
                    <a:p>
                      <a:r>
                        <a:rPr lang="en-US" sz="1200" dirty="0"/>
                        <a:t>The Insurance company can gather or augment their dataset with banded Income level, and compare the effects of income on charges, BMI, children, etc., to see if this data could inform new insurance rates.</a:t>
                      </a:r>
                    </a:p>
                  </a:txBody>
                  <a:tcPr/>
                </a:tc>
                <a:extLst>
                  <a:ext uri="{0D108BD9-81ED-4DB2-BD59-A6C34878D82A}">
                    <a16:rowId xmlns:a16="http://schemas.microsoft.com/office/drawing/2014/main" val="2731914808"/>
                  </a:ext>
                </a:extLst>
              </a:tr>
              <a:tr h="593304">
                <a:tc>
                  <a:txBody>
                    <a:bodyPr/>
                    <a:lstStyle/>
                    <a:p>
                      <a:r>
                        <a:rPr lang="en-US" sz="1200" dirty="0"/>
                        <a:t>Parallel to a program to reduce the number of smokers or amount of tobacco products consumed, the data showed a BMI profile for males and females far above the “healthy range” of between 18.5 to 24.9. The sample mean and median was ~30 with a Q1 of 27 and Q3 of 51! Are we an “obese” society?</a:t>
                      </a:r>
                    </a:p>
                  </a:txBody>
                  <a:tcPr/>
                </a:tc>
                <a:tc>
                  <a:txBody>
                    <a:bodyPr/>
                    <a:lstStyle/>
                    <a:p>
                      <a:r>
                        <a:rPr lang="en-US" sz="1200" dirty="0"/>
                        <a:t>As BMI increases, we do see an increase in charges, lesser for non-smokers, but much higher for smokers. Again, the Insurance company can promote healthy eating habits, even gamify it with a mobile app, saying, develop a better BMI and we’ll lower your rates, just like the safe driver programs for auto insurance!</a:t>
                      </a:r>
                    </a:p>
                  </a:txBody>
                  <a:tcPr/>
                </a:tc>
                <a:extLst>
                  <a:ext uri="{0D108BD9-81ED-4DB2-BD59-A6C34878D82A}">
                    <a16:rowId xmlns:a16="http://schemas.microsoft.com/office/drawing/2014/main" val="1435620423"/>
                  </a:ext>
                </a:extLst>
              </a:tr>
              <a:tr h="593304">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39371709"/>
                  </a:ext>
                </a:extLst>
              </a:tr>
            </a:tbl>
          </a:graphicData>
        </a:graphic>
      </p:graphicFrame>
    </p:spTree>
    <p:extLst>
      <p:ext uri="{BB962C8B-B14F-4D97-AF65-F5344CB8AC3E}">
        <p14:creationId xmlns:p14="http://schemas.microsoft.com/office/powerpoint/2010/main" val="245647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9E47-D0C2-4FC0-9EBC-4B71FF5A8E9E}"/>
              </a:ext>
            </a:extLst>
          </p:cNvPr>
          <p:cNvSpPr>
            <a:spLocks noGrp="1"/>
          </p:cNvSpPr>
          <p:nvPr>
            <p:ph type="title"/>
          </p:nvPr>
        </p:nvSpPr>
        <p:spPr/>
        <p:txBody>
          <a:bodyPr/>
          <a:lstStyle/>
          <a:p>
            <a:pPr algn="l"/>
            <a:r>
              <a:rPr lang="en-US" dirty="0"/>
              <a:t>Key charts for our Hypothesis testing </a:t>
            </a:r>
          </a:p>
        </p:txBody>
      </p:sp>
      <p:pic>
        <p:nvPicPr>
          <p:cNvPr id="5" name="Picture 4" descr="Diagram&#10;&#10;Description automatically generated">
            <a:extLst>
              <a:ext uri="{FF2B5EF4-FFF2-40B4-BE49-F238E27FC236}">
                <a16:creationId xmlns:a16="http://schemas.microsoft.com/office/drawing/2014/main" id="{47F0A43E-54DD-4EBD-8F4F-87B836E3F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50" y="840728"/>
            <a:ext cx="3998725" cy="2219325"/>
          </a:xfrm>
          <a:prstGeom prst="rect">
            <a:avLst/>
          </a:prstGeom>
        </p:spPr>
      </p:pic>
      <p:pic>
        <p:nvPicPr>
          <p:cNvPr id="7" name="Picture 6" descr="Diagram&#10;&#10;Description automatically generated">
            <a:extLst>
              <a:ext uri="{FF2B5EF4-FFF2-40B4-BE49-F238E27FC236}">
                <a16:creationId xmlns:a16="http://schemas.microsoft.com/office/drawing/2014/main" id="{1B63F4D7-1F81-4183-9F6F-1B1E615EC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3856" y="735694"/>
            <a:ext cx="3766868" cy="2429395"/>
          </a:xfrm>
          <a:prstGeom prst="rect">
            <a:avLst/>
          </a:prstGeom>
        </p:spPr>
      </p:pic>
      <p:sp>
        <p:nvSpPr>
          <p:cNvPr id="8" name="Rectangle: Rounded Corners 7">
            <a:extLst>
              <a:ext uri="{FF2B5EF4-FFF2-40B4-BE49-F238E27FC236}">
                <a16:creationId xmlns:a16="http://schemas.microsoft.com/office/drawing/2014/main" id="{DB54C79B-A268-4D5A-9812-B0229D09305E}"/>
              </a:ext>
            </a:extLst>
          </p:cNvPr>
          <p:cNvSpPr/>
          <p:nvPr/>
        </p:nvSpPr>
        <p:spPr>
          <a:xfrm>
            <a:off x="357334" y="3270124"/>
            <a:ext cx="3998725" cy="1310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Hypothesis Testing Roadmap aids us to select the right Statistic test that fits the datatype, known or unknown SD, the numbers of samples and test types that can be employed. Source – Great Learning Course Shell.</a:t>
            </a:r>
          </a:p>
        </p:txBody>
      </p:sp>
      <p:sp>
        <p:nvSpPr>
          <p:cNvPr id="9" name="Rectangle: Rounded Corners 8">
            <a:extLst>
              <a:ext uri="{FF2B5EF4-FFF2-40B4-BE49-F238E27FC236}">
                <a16:creationId xmlns:a16="http://schemas.microsoft.com/office/drawing/2014/main" id="{EBFD1217-EBB6-4EDC-8DF7-C1D51FB858F6}"/>
              </a:ext>
            </a:extLst>
          </p:cNvPr>
          <p:cNvSpPr/>
          <p:nvPr/>
        </p:nvSpPr>
        <p:spPr>
          <a:xfrm>
            <a:off x="4572000" y="3270124"/>
            <a:ext cx="4230581" cy="1511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summary of Hypothesis Testing helps us define the necessary steps from Hypothesis H0 and Ha formulation, the criteria/significance level, selecting the test, and making the decision to reject or fail to reject the Null Hypothesis. Source - https://www.sagepub.com/sites/default/files/upm-binaries/40007_Chapter8.pdf</a:t>
            </a:r>
          </a:p>
        </p:txBody>
      </p:sp>
    </p:spTree>
    <p:extLst>
      <p:ext uri="{BB962C8B-B14F-4D97-AF65-F5344CB8AC3E}">
        <p14:creationId xmlns:p14="http://schemas.microsoft.com/office/powerpoint/2010/main" val="413602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72A8-1DFE-4182-941C-73F29BFE9471}"/>
              </a:ext>
            </a:extLst>
          </p:cNvPr>
          <p:cNvSpPr>
            <a:spLocks noGrp="1"/>
          </p:cNvSpPr>
          <p:nvPr>
            <p:ph type="title"/>
          </p:nvPr>
        </p:nvSpPr>
        <p:spPr/>
        <p:txBody>
          <a:bodyPr/>
          <a:lstStyle/>
          <a:p>
            <a:pPr algn="l"/>
            <a:r>
              <a:rPr lang="en-US" dirty="0"/>
              <a:t>Axis Insurance Questions to Answer</a:t>
            </a:r>
          </a:p>
        </p:txBody>
      </p:sp>
      <p:sp>
        <p:nvSpPr>
          <p:cNvPr id="3" name="Text Placeholder 2">
            <a:extLst>
              <a:ext uri="{FF2B5EF4-FFF2-40B4-BE49-F238E27FC236}">
                <a16:creationId xmlns:a16="http://schemas.microsoft.com/office/drawing/2014/main" id="{9E21F561-BEB7-4E98-87B7-B54234D271B0}"/>
              </a:ext>
            </a:extLst>
          </p:cNvPr>
          <p:cNvSpPr>
            <a:spLocks noGrp="1"/>
          </p:cNvSpPr>
          <p:nvPr>
            <p:ph type="body" sz="quarter" idx="10"/>
          </p:nvPr>
        </p:nvSpPr>
        <p:spPr>
          <a:xfrm>
            <a:off x="428625" y="840729"/>
            <a:ext cx="8410575" cy="3788421"/>
          </a:xfrm>
        </p:spPr>
        <p:txBody>
          <a:bodyPr>
            <a:normAutofit lnSpcReduction="10000"/>
          </a:bodyPr>
          <a:lstStyle/>
          <a:p>
            <a:pPr marL="0" indent="0">
              <a:buNone/>
            </a:pPr>
            <a:r>
              <a:rPr lang="en-US" sz="1600" b="1" i="1" dirty="0"/>
              <a:t>The presentation is expected to provide the following:</a:t>
            </a:r>
          </a:p>
          <a:p>
            <a:pPr marL="0" indent="0">
              <a:buNone/>
            </a:pPr>
            <a:endParaRPr lang="en-US" sz="1400" dirty="0"/>
          </a:p>
          <a:p>
            <a:pPr marL="0" indent="0">
              <a:buNone/>
            </a:pPr>
            <a:r>
              <a:rPr lang="en-US" sz="1400" b="1" dirty="0"/>
              <a:t>1/  Explore the dataset and extract insights using Exploratory Data Analysis.</a:t>
            </a:r>
          </a:p>
          <a:p>
            <a:pPr marL="0" indent="0">
              <a:buNone/>
            </a:pPr>
            <a:endParaRPr lang="en-US" sz="1400" b="1" dirty="0"/>
          </a:p>
          <a:p>
            <a:pPr marL="0" indent="0">
              <a:buNone/>
            </a:pPr>
            <a:r>
              <a:rPr lang="en-US" sz="1400" b="1" dirty="0"/>
              <a:t>2/  Prove (or disprove) that the medical claims made by the people who smoke is greater than those who don't? [Hint- Formulate a hypothesis and prove/disprove it]</a:t>
            </a:r>
          </a:p>
          <a:p>
            <a:pPr marL="0" indent="0">
              <a:buNone/>
            </a:pPr>
            <a:endParaRPr lang="en-US" sz="1400" b="1" dirty="0"/>
          </a:p>
          <a:p>
            <a:pPr marL="0" indent="0">
              <a:buNone/>
            </a:pPr>
            <a:r>
              <a:rPr lang="en-US" sz="1400" b="1" dirty="0"/>
              <a:t>3/  Prove (or disprove) with statistical evidence that the BMI of females is different from that of males.</a:t>
            </a:r>
          </a:p>
          <a:p>
            <a:pPr marL="0" indent="0">
              <a:buNone/>
            </a:pPr>
            <a:endParaRPr lang="en-US" sz="1400" b="1" dirty="0"/>
          </a:p>
          <a:p>
            <a:pPr marL="0" indent="0">
              <a:buNone/>
            </a:pPr>
            <a:r>
              <a:rPr lang="en-US" sz="1400" b="1" dirty="0"/>
              <a:t>4/  Is the proportion of smokers significantly different across different regions? [Hint : Create a contingency table/cross tab, Use the function : stats.chi2_contingency()]</a:t>
            </a:r>
          </a:p>
          <a:p>
            <a:pPr marL="0" indent="0">
              <a:buNone/>
            </a:pPr>
            <a:endParaRPr lang="en-US" sz="1400" b="1" dirty="0"/>
          </a:p>
          <a:p>
            <a:pPr marL="0" indent="0">
              <a:buNone/>
            </a:pPr>
            <a:r>
              <a:rPr lang="en-US" sz="1400" b="1" dirty="0"/>
              <a:t>5/  Is the mean BMI of women with no children, one child, and two children the same? Explain your answer with statistical evidence.</a:t>
            </a:r>
          </a:p>
          <a:p>
            <a:pPr marL="0" indent="0">
              <a:buNone/>
            </a:pPr>
            <a:endParaRPr lang="en-US" sz="1400" dirty="0"/>
          </a:p>
          <a:p>
            <a:pPr marL="0" indent="0">
              <a:buNone/>
            </a:pPr>
            <a:r>
              <a:rPr lang="en-US" sz="1400" b="1" i="1" dirty="0"/>
              <a:t>*Consider a significance level of 0.05 for all tests.</a:t>
            </a:r>
          </a:p>
        </p:txBody>
      </p:sp>
    </p:spTree>
    <p:extLst>
      <p:ext uri="{BB962C8B-B14F-4D97-AF65-F5344CB8AC3E}">
        <p14:creationId xmlns:p14="http://schemas.microsoft.com/office/powerpoint/2010/main" val="225644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3443"/>
            <a:ext cx="8010524" cy="994172"/>
          </a:xfrm>
        </p:spPr>
        <p:txBody>
          <a:bodyPr>
            <a:normAutofit/>
          </a:bodyPr>
          <a:lstStyle/>
          <a:p>
            <a:pPr algn="l"/>
            <a:r>
              <a:rPr lang="en-US" sz="1600" dirty="0"/>
              <a:t> Axis Insurance EDA – Preliminary Univariate Analysis, </a:t>
            </a:r>
            <a:br>
              <a:rPr lang="en-US" sz="1600" dirty="0"/>
            </a:br>
            <a:r>
              <a:rPr lang="en-US" sz="1600" dirty="0"/>
              <a:t> Age, Sex, BMI</a:t>
            </a:r>
          </a:p>
        </p:txBody>
      </p:sp>
      <p:sp>
        <p:nvSpPr>
          <p:cNvPr id="8" name="Rectangle: Rounded Corners 7">
            <a:extLst>
              <a:ext uri="{FF2B5EF4-FFF2-40B4-BE49-F238E27FC236}">
                <a16:creationId xmlns:a16="http://schemas.microsoft.com/office/drawing/2014/main" id="{C0FEA58D-B811-4785-A00E-7E10B115A075}"/>
              </a:ext>
            </a:extLst>
          </p:cNvPr>
          <p:cNvSpPr/>
          <p:nvPr/>
        </p:nvSpPr>
        <p:spPr>
          <a:xfrm>
            <a:off x="179703" y="2904516"/>
            <a:ext cx="3043237" cy="1899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Our policy holders have a mean age of 39.2 years, a median of 39, with a range of 18 to 64 years. We have an IQR of 24 and sample ‘std’ of 14.1. A peak when people enter the plan at 18, but the rest of the distribution up to 64 is more 'uniform' in nature; </a:t>
            </a:r>
            <a:r>
              <a:rPr lang="en-US" sz="1400" dirty="0" err="1"/>
              <a:t>shapiro</a:t>
            </a:r>
            <a:r>
              <a:rPr lang="en-US" sz="1400" dirty="0"/>
              <a:t> test – ‘not’ normal.</a:t>
            </a:r>
          </a:p>
        </p:txBody>
      </p:sp>
      <p:sp>
        <p:nvSpPr>
          <p:cNvPr id="12" name="Rectangle: Rounded Corners 11">
            <a:extLst>
              <a:ext uri="{FF2B5EF4-FFF2-40B4-BE49-F238E27FC236}">
                <a16:creationId xmlns:a16="http://schemas.microsoft.com/office/drawing/2014/main" id="{1E3844C2-F896-4E3B-92C1-92ADE2E40E5E}"/>
              </a:ext>
            </a:extLst>
          </p:cNvPr>
          <p:cNvSpPr/>
          <p:nvPr/>
        </p:nvSpPr>
        <p:spPr>
          <a:xfrm>
            <a:off x="3432970" y="3273417"/>
            <a:ext cx="2438400" cy="1318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Of a total sample size of 1338, there are 676 males and 662 females, almost a balanced  categorial sample.</a:t>
            </a:r>
          </a:p>
        </p:txBody>
      </p:sp>
      <p:sp>
        <p:nvSpPr>
          <p:cNvPr id="15" name="Rectangle: Rounded Corners 14">
            <a:extLst>
              <a:ext uri="{FF2B5EF4-FFF2-40B4-BE49-F238E27FC236}">
                <a16:creationId xmlns:a16="http://schemas.microsoft.com/office/drawing/2014/main" id="{DCAA0E8F-0173-450C-9F4D-B1222F5EB310}"/>
              </a:ext>
            </a:extLst>
          </p:cNvPr>
          <p:cNvSpPr/>
          <p:nvPr/>
        </p:nvSpPr>
        <p:spPr>
          <a:xfrm>
            <a:off x="6081400" y="2820665"/>
            <a:ext cx="2838337" cy="1955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BMI of our 1338 policy holders has a mean of 30.66, a median of 30.40, and a range of 15.96 to 53.13.  We have ‘std’ of 6.10. The '</a:t>
            </a:r>
            <a:r>
              <a:rPr lang="en-US" sz="1400" dirty="0" err="1"/>
              <a:t>bmi</a:t>
            </a:r>
            <a:r>
              <a:rPr lang="en-US" sz="1400" dirty="0"/>
              <a:t>' is a continuous variable and appears more 'normally' distributed, but with a higher peak</a:t>
            </a:r>
          </a:p>
        </p:txBody>
      </p:sp>
      <p:pic>
        <p:nvPicPr>
          <p:cNvPr id="3" name="Picture 2">
            <a:extLst>
              <a:ext uri="{FF2B5EF4-FFF2-40B4-BE49-F238E27FC236}">
                <a16:creationId xmlns:a16="http://schemas.microsoft.com/office/drawing/2014/main" id="{FB56B072-FFB9-41D0-B0BB-74BAE71B4AFE}"/>
              </a:ext>
            </a:extLst>
          </p:cNvPr>
          <p:cNvPicPr>
            <a:picLocks noChangeAspect="1"/>
          </p:cNvPicPr>
          <p:nvPr/>
        </p:nvPicPr>
        <p:blipFill>
          <a:blip r:embed="rId3"/>
          <a:stretch>
            <a:fillRect/>
          </a:stretch>
        </p:blipFill>
        <p:spPr>
          <a:xfrm>
            <a:off x="78581" y="742950"/>
            <a:ext cx="3043237" cy="2105634"/>
          </a:xfrm>
          <a:prstGeom prst="rect">
            <a:avLst/>
          </a:prstGeom>
        </p:spPr>
      </p:pic>
      <p:pic>
        <p:nvPicPr>
          <p:cNvPr id="4" name="Picture 3">
            <a:extLst>
              <a:ext uri="{FF2B5EF4-FFF2-40B4-BE49-F238E27FC236}">
                <a16:creationId xmlns:a16="http://schemas.microsoft.com/office/drawing/2014/main" id="{DEDF2FC7-005A-4310-A5B0-1E37C8C7E51E}"/>
              </a:ext>
            </a:extLst>
          </p:cNvPr>
          <p:cNvPicPr>
            <a:picLocks noChangeAspect="1"/>
          </p:cNvPicPr>
          <p:nvPr/>
        </p:nvPicPr>
        <p:blipFill>
          <a:blip r:embed="rId4"/>
          <a:stretch>
            <a:fillRect/>
          </a:stretch>
        </p:blipFill>
        <p:spPr>
          <a:xfrm>
            <a:off x="3287870" y="742950"/>
            <a:ext cx="2568260" cy="2475518"/>
          </a:xfrm>
          <a:prstGeom prst="rect">
            <a:avLst/>
          </a:prstGeom>
        </p:spPr>
      </p:pic>
      <p:pic>
        <p:nvPicPr>
          <p:cNvPr id="5" name="Picture 4">
            <a:extLst>
              <a:ext uri="{FF2B5EF4-FFF2-40B4-BE49-F238E27FC236}">
                <a16:creationId xmlns:a16="http://schemas.microsoft.com/office/drawing/2014/main" id="{E82510D1-6D5C-402E-821E-56FE45A14786}"/>
              </a:ext>
            </a:extLst>
          </p:cNvPr>
          <p:cNvPicPr>
            <a:picLocks noChangeAspect="1"/>
          </p:cNvPicPr>
          <p:nvPr/>
        </p:nvPicPr>
        <p:blipFill>
          <a:blip r:embed="rId5"/>
          <a:stretch>
            <a:fillRect/>
          </a:stretch>
        </p:blipFill>
        <p:spPr>
          <a:xfrm>
            <a:off x="5941679" y="742950"/>
            <a:ext cx="2978058" cy="2077715"/>
          </a:xfrm>
          <a:prstGeom prst="rect">
            <a:avLst/>
          </a:prstGeom>
        </p:spPr>
      </p:pic>
    </p:spTree>
    <p:extLst>
      <p:ext uri="{BB962C8B-B14F-4D97-AF65-F5344CB8AC3E}">
        <p14:creationId xmlns:p14="http://schemas.microsoft.com/office/powerpoint/2010/main" val="42775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3443"/>
            <a:ext cx="8010524" cy="994172"/>
          </a:xfrm>
        </p:spPr>
        <p:txBody>
          <a:bodyPr>
            <a:normAutofit/>
          </a:bodyPr>
          <a:lstStyle/>
          <a:p>
            <a:pPr algn="l"/>
            <a:r>
              <a:rPr lang="en-US" sz="1600" dirty="0"/>
              <a:t> Axis Insurance EDA – Preliminary Univariate Analysis, </a:t>
            </a:r>
            <a:br>
              <a:rPr lang="en-US" sz="1600" dirty="0"/>
            </a:br>
            <a:r>
              <a:rPr lang="en-US" sz="1600" dirty="0"/>
              <a:t> Children, Smoker, Region</a:t>
            </a:r>
          </a:p>
        </p:txBody>
      </p:sp>
      <p:sp>
        <p:nvSpPr>
          <p:cNvPr id="8" name="Rectangle: Rounded Corners 7">
            <a:extLst>
              <a:ext uri="{FF2B5EF4-FFF2-40B4-BE49-F238E27FC236}">
                <a16:creationId xmlns:a16="http://schemas.microsoft.com/office/drawing/2014/main" id="{C0FEA58D-B811-4785-A00E-7E10B115A075}"/>
              </a:ext>
            </a:extLst>
          </p:cNvPr>
          <p:cNvSpPr/>
          <p:nvPr/>
        </p:nvSpPr>
        <p:spPr>
          <a:xfrm>
            <a:off x="200981" y="2710269"/>
            <a:ext cx="2785404" cy="2127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400" dirty="0">
                <a:solidFill>
                  <a:prstClr val="white"/>
                </a:solidFill>
              </a:rPr>
              <a:t>In 1338 policy holders, 574 have no children, 324 have 1 child, 240 have 2 children, 157 have 3 children, 25 have 4 children, and 18 have 5 children. The mean number of children per policy holder is 1.09, median of 1.00, IQR of 2, ‘std’ of 1.20, and of course,  a range of 5, but 6 values.</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Rounded Corners 11">
            <a:extLst>
              <a:ext uri="{FF2B5EF4-FFF2-40B4-BE49-F238E27FC236}">
                <a16:creationId xmlns:a16="http://schemas.microsoft.com/office/drawing/2014/main" id="{1E3844C2-F896-4E3B-92C1-92ADE2E40E5E}"/>
              </a:ext>
            </a:extLst>
          </p:cNvPr>
          <p:cNvSpPr/>
          <p:nvPr/>
        </p:nvSpPr>
        <p:spPr>
          <a:xfrm>
            <a:off x="3206919" y="2746288"/>
            <a:ext cx="2600289" cy="882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400" dirty="0">
                <a:solidFill>
                  <a:prstClr val="white"/>
                </a:solidFill>
              </a:rPr>
              <a:t>Of 1338 policy holders, 1024 do not smoke, and 274 do smoke.</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Rounded Corners 14">
            <a:extLst>
              <a:ext uri="{FF2B5EF4-FFF2-40B4-BE49-F238E27FC236}">
                <a16:creationId xmlns:a16="http://schemas.microsoft.com/office/drawing/2014/main" id="{DCAA0E8F-0173-450C-9F4D-B1222F5EB310}"/>
              </a:ext>
            </a:extLst>
          </p:cNvPr>
          <p:cNvSpPr/>
          <p:nvPr/>
        </p:nvSpPr>
        <p:spPr>
          <a:xfrm>
            <a:off x="6027742" y="2778172"/>
            <a:ext cx="2895601" cy="1416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400" dirty="0">
                <a:solidFill>
                  <a:prstClr val="white"/>
                </a:solidFill>
              </a:rPr>
              <a:t>In the 1338 lines, the region counts are reasonably equal with southeast a little higher with 364, but southwest, northwest and northeast with 325, 325 and 324 respectively.</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1F6C6872-DA31-4B51-ABAA-5D89C6DDE69D}"/>
              </a:ext>
            </a:extLst>
          </p:cNvPr>
          <p:cNvPicPr>
            <a:picLocks noChangeAspect="1"/>
          </p:cNvPicPr>
          <p:nvPr/>
        </p:nvPicPr>
        <p:blipFill>
          <a:blip r:embed="rId3"/>
          <a:stretch>
            <a:fillRect/>
          </a:stretch>
        </p:blipFill>
        <p:spPr>
          <a:xfrm>
            <a:off x="207354" y="757422"/>
            <a:ext cx="2895601" cy="1952847"/>
          </a:xfrm>
          <a:prstGeom prst="rect">
            <a:avLst/>
          </a:prstGeom>
        </p:spPr>
      </p:pic>
      <p:pic>
        <p:nvPicPr>
          <p:cNvPr id="5" name="Picture 4">
            <a:extLst>
              <a:ext uri="{FF2B5EF4-FFF2-40B4-BE49-F238E27FC236}">
                <a16:creationId xmlns:a16="http://schemas.microsoft.com/office/drawing/2014/main" id="{C78DFD9B-EB3D-4007-A496-E3F026CDB96B}"/>
              </a:ext>
            </a:extLst>
          </p:cNvPr>
          <p:cNvPicPr>
            <a:picLocks noChangeAspect="1"/>
          </p:cNvPicPr>
          <p:nvPr/>
        </p:nvPicPr>
        <p:blipFill>
          <a:blip r:embed="rId4"/>
          <a:stretch>
            <a:fillRect/>
          </a:stretch>
        </p:blipFill>
        <p:spPr>
          <a:xfrm>
            <a:off x="3109328" y="757422"/>
            <a:ext cx="2704113" cy="1814328"/>
          </a:xfrm>
          <a:prstGeom prst="rect">
            <a:avLst/>
          </a:prstGeom>
        </p:spPr>
      </p:pic>
      <p:pic>
        <p:nvPicPr>
          <p:cNvPr id="7" name="Picture 6">
            <a:extLst>
              <a:ext uri="{FF2B5EF4-FFF2-40B4-BE49-F238E27FC236}">
                <a16:creationId xmlns:a16="http://schemas.microsoft.com/office/drawing/2014/main" id="{66F02689-368E-4724-B24E-22CB8873A4B9}"/>
              </a:ext>
            </a:extLst>
          </p:cNvPr>
          <p:cNvPicPr>
            <a:picLocks noChangeAspect="1"/>
          </p:cNvPicPr>
          <p:nvPr/>
        </p:nvPicPr>
        <p:blipFill>
          <a:blip r:embed="rId5"/>
          <a:stretch>
            <a:fillRect/>
          </a:stretch>
        </p:blipFill>
        <p:spPr>
          <a:xfrm>
            <a:off x="5807208" y="582884"/>
            <a:ext cx="3138499" cy="2127385"/>
          </a:xfrm>
          <a:prstGeom prst="rect">
            <a:avLst/>
          </a:prstGeom>
        </p:spPr>
      </p:pic>
    </p:spTree>
    <p:extLst>
      <p:ext uri="{BB962C8B-B14F-4D97-AF65-F5344CB8AC3E}">
        <p14:creationId xmlns:p14="http://schemas.microsoft.com/office/powerpoint/2010/main" val="384616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3443"/>
            <a:ext cx="8010524" cy="994172"/>
          </a:xfrm>
        </p:spPr>
        <p:txBody>
          <a:bodyPr>
            <a:normAutofit/>
          </a:bodyPr>
          <a:lstStyle/>
          <a:p>
            <a:pPr algn="l"/>
            <a:r>
              <a:rPr lang="en-US" sz="1600" dirty="0"/>
              <a:t> Exploratory Data Analysis – Preliminary Univariate Analysis, </a:t>
            </a:r>
            <a:br>
              <a:rPr lang="en-US" sz="1600" dirty="0"/>
            </a:br>
            <a:r>
              <a:rPr lang="en-US" sz="1600" dirty="0"/>
              <a:t> Charges</a:t>
            </a:r>
          </a:p>
        </p:txBody>
      </p:sp>
      <p:sp>
        <p:nvSpPr>
          <p:cNvPr id="12" name="Rectangle: Rounded Corners 11">
            <a:extLst>
              <a:ext uri="{FF2B5EF4-FFF2-40B4-BE49-F238E27FC236}">
                <a16:creationId xmlns:a16="http://schemas.microsoft.com/office/drawing/2014/main" id="{1E3844C2-F896-4E3B-92C1-92ADE2E40E5E}"/>
              </a:ext>
            </a:extLst>
          </p:cNvPr>
          <p:cNvSpPr/>
          <p:nvPr/>
        </p:nvSpPr>
        <p:spPr>
          <a:xfrm>
            <a:off x="304801" y="3330294"/>
            <a:ext cx="4267199" cy="1480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400" dirty="0">
                <a:solidFill>
                  <a:prstClr val="white"/>
                </a:solidFill>
              </a:rPr>
              <a:t>The variable 'charges' is more right-skewed at a skew value of 1.515, we'll investigate outliers to the right. With a sample mean of 13270 and median of 9382, std of 12110, we genuinely see the extent of the outliers in charges past the whisker at 1.5*IQR, IQR = 11899.62, range from 1121.87 to 63770.43. </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Rounded Corners 14">
            <a:extLst>
              <a:ext uri="{FF2B5EF4-FFF2-40B4-BE49-F238E27FC236}">
                <a16:creationId xmlns:a16="http://schemas.microsoft.com/office/drawing/2014/main" id="{DCAA0E8F-0173-450C-9F4D-B1222F5EB310}"/>
              </a:ext>
            </a:extLst>
          </p:cNvPr>
          <p:cNvSpPr/>
          <p:nvPr/>
        </p:nvSpPr>
        <p:spPr>
          <a:xfrm>
            <a:off x="4681466" y="3330294"/>
            <a:ext cx="4267199" cy="1480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400" dirty="0">
                <a:solidFill>
                  <a:prstClr val="white"/>
                </a:solidFill>
              </a:rPr>
              <a:t>There are a significant number of outliers in 'charges,' and these could be of interest to an insurance company to mitigate and/or set the fees for policy holders on 'age,' 'sex,' 'smoking,' and perhaps '</a:t>
            </a:r>
            <a:r>
              <a:rPr lang="en-US" sz="1400" dirty="0" err="1">
                <a:solidFill>
                  <a:prstClr val="white"/>
                </a:solidFill>
              </a:rPr>
              <a:t>bmi</a:t>
            </a:r>
            <a:r>
              <a:rPr lang="en-US" sz="1400" dirty="0">
                <a:solidFill>
                  <a:prstClr val="white"/>
                </a:solidFill>
              </a:rPr>
              <a:t>.'</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160A5EDF-C201-4C14-838A-CC67D8D99EDF}"/>
              </a:ext>
            </a:extLst>
          </p:cNvPr>
          <p:cNvPicPr>
            <a:picLocks noChangeAspect="1"/>
          </p:cNvPicPr>
          <p:nvPr/>
        </p:nvPicPr>
        <p:blipFill>
          <a:blip r:embed="rId3"/>
          <a:stretch>
            <a:fillRect/>
          </a:stretch>
        </p:blipFill>
        <p:spPr>
          <a:xfrm>
            <a:off x="338867" y="742950"/>
            <a:ext cx="3838575" cy="2609850"/>
          </a:xfrm>
          <a:prstGeom prst="rect">
            <a:avLst/>
          </a:prstGeom>
        </p:spPr>
      </p:pic>
      <p:pic>
        <p:nvPicPr>
          <p:cNvPr id="5" name="Picture 4">
            <a:extLst>
              <a:ext uri="{FF2B5EF4-FFF2-40B4-BE49-F238E27FC236}">
                <a16:creationId xmlns:a16="http://schemas.microsoft.com/office/drawing/2014/main" id="{6F21FD91-4DBD-4C3C-AF3A-E49D73A8B223}"/>
              </a:ext>
            </a:extLst>
          </p:cNvPr>
          <p:cNvPicPr>
            <a:picLocks noChangeAspect="1"/>
          </p:cNvPicPr>
          <p:nvPr/>
        </p:nvPicPr>
        <p:blipFill>
          <a:blip r:embed="rId4"/>
          <a:stretch>
            <a:fillRect/>
          </a:stretch>
        </p:blipFill>
        <p:spPr>
          <a:xfrm>
            <a:off x="4800601" y="742950"/>
            <a:ext cx="3459592" cy="2587344"/>
          </a:xfrm>
          <a:prstGeom prst="rect">
            <a:avLst/>
          </a:prstGeom>
        </p:spPr>
      </p:pic>
    </p:spTree>
    <p:extLst>
      <p:ext uri="{BB962C8B-B14F-4D97-AF65-F5344CB8AC3E}">
        <p14:creationId xmlns:p14="http://schemas.microsoft.com/office/powerpoint/2010/main" val="236305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3443"/>
            <a:ext cx="8010524" cy="994172"/>
          </a:xfrm>
        </p:spPr>
        <p:txBody>
          <a:bodyPr>
            <a:normAutofit/>
          </a:bodyPr>
          <a:lstStyle/>
          <a:p>
            <a:pPr algn="l"/>
            <a:r>
              <a:rPr lang="en-US" sz="1600" dirty="0"/>
              <a:t> Exploratory Data Analysis – Preliminary Univariate Analysis, </a:t>
            </a:r>
            <a:br>
              <a:rPr lang="en-US" sz="1600" dirty="0"/>
            </a:br>
            <a:r>
              <a:rPr lang="en-US" sz="1600" dirty="0"/>
              <a:t> Further Outlier Analysis.</a:t>
            </a:r>
          </a:p>
        </p:txBody>
      </p:sp>
      <p:sp>
        <p:nvSpPr>
          <p:cNvPr id="12" name="Rectangle: Rounded Corners 11">
            <a:extLst>
              <a:ext uri="{FF2B5EF4-FFF2-40B4-BE49-F238E27FC236}">
                <a16:creationId xmlns:a16="http://schemas.microsoft.com/office/drawing/2014/main" id="{1E3844C2-F896-4E3B-92C1-92ADE2E40E5E}"/>
              </a:ext>
            </a:extLst>
          </p:cNvPr>
          <p:cNvSpPr/>
          <p:nvPr/>
        </p:nvSpPr>
        <p:spPr>
          <a:xfrm>
            <a:off x="762000" y="3330294"/>
            <a:ext cx="3548064" cy="1480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400" dirty="0">
                <a:solidFill>
                  <a:prstClr val="white"/>
                </a:solidFill>
              </a:rPr>
              <a:t>As expected, we have no outliers beyond the 'whiskers,’ mean of 39.20, Q1 at 27, median at 39 and Q3 at 51, IQR=24, min=18 and max=64, given insurance policy entrance age and excluding &gt;64.</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Rounded Corners 14">
            <a:extLst>
              <a:ext uri="{FF2B5EF4-FFF2-40B4-BE49-F238E27FC236}">
                <a16:creationId xmlns:a16="http://schemas.microsoft.com/office/drawing/2014/main" id="{DCAA0E8F-0173-450C-9F4D-B1222F5EB310}"/>
              </a:ext>
            </a:extLst>
          </p:cNvPr>
          <p:cNvSpPr/>
          <p:nvPr/>
        </p:nvSpPr>
        <p:spPr>
          <a:xfrm>
            <a:off x="4681466" y="3330294"/>
            <a:ext cx="4267199" cy="1480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400" dirty="0">
                <a:solidFill>
                  <a:prstClr val="white"/>
                </a:solidFill>
              </a:rPr>
              <a:t>We have several outliers above the 1.5*IQR, with a maximum of 53.13 body mass index. If the ideal BMI is between 18.5 to 24.9, then this boxplot 'graphically' shows a very obese sample of the population - or if indicative of the population, then weight loss and daily exercise is required. (IMHO)</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885C4D4-2B72-4320-B854-E405091AC91D}"/>
              </a:ext>
            </a:extLst>
          </p:cNvPr>
          <p:cNvPicPr>
            <a:picLocks noChangeAspect="1"/>
          </p:cNvPicPr>
          <p:nvPr/>
        </p:nvPicPr>
        <p:blipFill>
          <a:blip r:embed="rId3"/>
          <a:stretch>
            <a:fillRect/>
          </a:stretch>
        </p:blipFill>
        <p:spPr>
          <a:xfrm>
            <a:off x="985838" y="749019"/>
            <a:ext cx="3324225" cy="2581275"/>
          </a:xfrm>
          <a:prstGeom prst="rect">
            <a:avLst/>
          </a:prstGeom>
        </p:spPr>
      </p:pic>
      <p:pic>
        <p:nvPicPr>
          <p:cNvPr id="6" name="Picture 5">
            <a:extLst>
              <a:ext uri="{FF2B5EF4-FFF2-40B4-BE49-F238E27FC236}">
                <a16:creationId xmlns:a16="http://schemas.microsoft.com/office/drawing/2014/main" id="{193FE1A1-55C1-4DE7-A961-4ACB77EEFD7B}"/>
              </a:ext>
            </a:extLst>
          </p:cNvPr>
          <p:cNvPicPr>
            <a:picLocks noChangeAspect="1"/>
          </p:cNvPicPr>
          <p:nvPr/>
        </p:nvPicPr>
        <p:blipFill>
          <a:blip r:embed="rId4"/>
          <a:stretch>
            <a:fillRect/>
          </a:stretch>
        </p:blipFill>
        <p:spPr>
          <a:xfrm>
            <a:off x="5010150" y="739494"/>
            <a:ext cx="3324225" cy="2576038"/>
          </a:xfrm>
          <a:prstGeom prst="rect">
            <a:avLst/>
          </a:prstGeom>
        </p:spPr>
      </p:pic>
    </p:spTree>
    <p:extLst>
      <p:ext uri="{BB962C8B-B14F-4D97-AF65-F5344CB8AC3E}">
        <p14:creationId xmlns:p14="http://schemas.microsoft.com/office/powerpoint/2010/main" val="2692434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6105</TotalTime>
  <Words>6744</Words>
  <Application>Microsoft Office PowerPoint</Application>
  <PresentationFormat>On-screen Show (16:9)</PresentationFormat>
  <Paragraphs>391</Paragraphs>
  <Slides>30</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Project 2 - Business Statistics - Axis Insurance; EDA and Hypothesis Testing with Statistic Analysis</vt:lpstr>
      <vt:lpstr>               Background and Objectives</vt:lpstr>
      <vt:lpstr>       Data Information for our work</vt:lpstr>
      <vt:lpstr>Key charts for our Hypothesis testing </vt:lpstr>
      <vt:lpstr>Axis Insurance Questions to Answer</vt:lpstr>
      <vt:lpstr> Axis Insurance EDA – Preliminary Univariate Analysis,   Age, Sex, BMI</vt:lpstr>
      <vt:lpstr> Axis Insurance EDA – Preliminary Univariate Analysis,   Children, Smoker, Region</vt:lpstr>
      <vt:lpstr> Exploratory Data Analysis – Preliminary Univariate Analysis,   Charges</vt:lpstr>
      <vt:lpstr> Exploratory Data Analysis – Preliminary Univariate Analysis,   Further Outlier Analysis.</vt:lpstr>
      <vt:lpstr>  EDA – Heatmap toward Multivariate Analysis</vt:lpstr>
      <vt:lpstr>   EDA Pairplot with Sex,  Males = Orange, Females = Blue</vt:lpstr>
      <vt:lpstr>   EDA Pairplot with Smoker,  Non-smoker = Blue, Smoker = Orange</vt:lpstr>
      <vt:lpstr>   EDA Pairplot with Children,   (Legend on Page)</vt:lpstr>
      <vt:lpstr>  EDA – Distribution of BMI for 0, 1, and 2 children,  Distribution of BMI for Males and Females</vt:lpstr>
      <vt:lpstr>  EDA – Are the insurance charges greater for those  who Smoke? Non-smoker = Orange, Smoker = Blue</vt:lpstr>
      <vt:lpstr>  EDA – Looking further at Smoking with BMI and Charges</vt:lpstr>
      <vt:lpstr>  EDA – Investigating Age with Charges and Smoking  Non-smoker = Orange, Smoker = Blue</vt:lpstr>
      <vt:lpstr>  EDA -  Looking further for Smoker by Region</vt:lpstr>
      <vt:lpstr>  EDA -  A quick look at Children by Region and Charges,  Number of Children of Non-Smoker or Smoker</vt:lpstr>
      <vt:lpstr>  Statistic Proofs asked by Axis Insurance -  Question 2</vt:lpstr>
      <vt:lpstr>  Statistic Proofs asked by Axis Insurance – 2 / continued</vt:lpstr>
      <vt:lpstr>  Statistic Proofs asked by Axis Insurance -  Question 3</vt:lpstr>
      <vt:lpstr>  Statistic Proofs asked by Axis Insurance – 3 / continued</vt:lpstr>
      <vt:lpstr>  Statistic Proofs asked by Axis Insurance -  Question 4</vt:lpstr>
      <vt:lpstr>  Statistic Proofs asked by Axis Insurance – 4 / continued</vt:lpstr>
      <vt:lpstr>  Statistic Proofs asked by Axis Insurance -  Question 5</vt:lpstr>
      <vt:lpstr>  Statistic Proofs asked by Axis Insurance – 5 / continued</vt:lpstr>
      <vt:lpstr>Conclusions and Recommendations - 1</vt:lpstr>
      <vt:lpstr>Conclusions and Recommendations - 2 </vt:lpstr>
      <vt:lpstr>Conclusions and Recommendations - 3 </vt:lpstr>
    </vt:vector>
  </TitlesOfParts>
  <Company>CBC / Radio-Canada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PRATT</dc:creator>
  <cp:lastModifiedBy>Barry Pratt</cp:lastModifiedBy>
  <cp:revision>305</cp:revision>
  <cp:lastPrinted>2018-03-12T02:58:43Z</cp:lastPrinted>
  <dcterms:created xsi:type="dcterms:W3CDTF">2018-02-26T03:51:32Z</dcterms:created>
  <dcterms:modified xsi:type="dcterms:W3CDTF">2021-03-20T21:07:38Z</dcterms:modified>
</cp:coreProperties>
</file>