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5" r:id="rId3"/>
    <p:sldId id="264" r:id="rId4"/>
    <p:sldId id="274" r:id="rId5"/>
    <p:sldId id="278" r:id="rId6"/>
    <p:sldId id="279" r:id="rId7"/>
    <p:sldId id="277" r:id="rId8"/>
    <p:sldId id="280" r:id="rId9"/>
    <p:sldId id="284" r:id="rId10"/>
    <p:sldId id="285" r:id="rId11"/>
    <p:sldId id="286" r:id="rId12"/>
    <p:sldId id="283" r:id="rId13"/>
    <p:sldId id="281" r:id="rId14"/>
    <p:sldId id="287" r:id="rId15"/>
  </p:sldIdLst>
  <p:sldSz cx="9144000" cy="5143500" type="screen16x9"/>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9" autoAdjust="0"/>
    <p:restoredTop sz="94571" autoAdjust="0"/>
  </p:normalViewPr>
  <p:slideViewPr>
    <p:cSldViewPr>
      <p:cViewPr varScale="1">
        <p:scale>
          <a:sx n="89" d="100"/>
          <a:sy n="89" d="100"/>
        </p:scale>
        <p:origin x="72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2" tIns="46966" rIns="93932" bIns="46966"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2" tIns="46966" rIns="93932" bIns="46966" rtlCol="0"/>
          <a:lstStyle>
            <a:lvl1pPr algn="r">
              <a:defRPr sz="1200"/>
            </a:lvl1pPr>
          </a:lstStyle>
          <a:p>
            <a:fld id="{9E8C8A07-6E34-4244-A1D0-5C8EE511087F}" type="datetimeFigureOut">
              <a:rPr lang="en-US" smtClean="0"/>
              <a:t>2/11/2021</a:t>
            </a:fld>
            <a:endParaRPr lang="en-US"/>
          </a:p>
        </p:txBody>
      </p:sp>
      <p:sp>
        <p:nvSpPr>
          <p:cNvPr id="4" name="Slide Image Placeholder 3"/>
          <p:cNvSpPr>
            <a:spLocks noGrp="1" noRot="1" noChangeAspect="1"/>
          </p:cNvSpPr>
          <p:nvPr>
            <p:ph type="sldImg" idx="2"/>
          </p:nvPr>
        </p:nvSpPr>
        <p:spPr>
          <a:xfrm>
            <a:off x="417513" y="701675"/>
            <a:ext cx="6242050" cy="3511550"/>
          </a:xfrm>
          <a:prstGeom prst="rect">
            <a:avLst/>
          </a:prstGeom>
          <a:noFill/>
          <a:ln w="12700">
            <a:solidFill>
              <a:prstClr val="black"/>
            </a:solidFill>
          </a:ln>
        </p:spPr>
        <p:txBody>
          <a:bodyPr vert="horz" lIns="93932" tIns="46966" rIns="93932" bIns="46966"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8154"/>
          </a:xfrm>
          <a:prstGeom prst="rect">
            <a:avLst/>
          </a:prstGeom>
        </p:spPr>
        <p:txBody>
          <a:bodyPr vert="horz" lIns="93932" tIns="46966" rIns="93932" bIns="4696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8154"/>
          </a:xfrm>
          <a:prstGeom prst="rect">
            <a:avLst/>
          </a:prstGeom>
        </p:spPr>
        <p:txBody>
          <a:bodyPr vert="horz" lIns="93932" tIns="46966" rIns="93932" bIns="46966" rtlCol="0" anchor="b"/>
          <a:lstStyle>
            <a:lvl1pPr algn="r">
              <a:defRPr sz="1200"/>
            </a:lvl1pPr>
          </a:lstStyle>
          <a:p>
            <a:fld id="{AA8FAE19-FC1F-4356-985B-9E6E5578274B}" type="slidenum">
              <a:rPr lang="en-US" smtClean="0"/>
              <a:t>‹#›</a:t>
            </a:fld>
            <a:endParaRPr lang="en-US"/>
          </a:p>
        </p:txBody>
      </p:sp>
    </p:spTree>
    <p:extLst>
      <p:ext uri="{BB962C8B-B14F-4D97-AF65-F5344CB8AC3E}">
        <p14:creationId xmlns:p14="http://schemas.microsoft.com/office/powerpoint/2010/main" val="243441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FAE19-FC1F-4356-985B-9E6E5578274B}" type="slidenum">
              <a:rPr lang="en-US" smtClean="0"/>
              <a:t>1</a:t>
            </a:fld>
            <a:endParaRPr lang="en-US"/>
          </a:p>
        </p:txBody>
      </p:sp>
    </p:spTree>
    <p:extLst>
      <p:ext uri="{BB962C8B-B14F-4D97-AF65-F5344CB8AC3E}">
        <p14:creationId xmlns:p14="http://schemas.microsoft.com/office/powerpoint/2010/main" val="2220557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11</a:t>
            </a:fld>
            <a:endParaRPr lang="en-US"/>
          </a:p>
        </p:txBody>
      </p:sp>
    </p:spTree>
    <p:extLst>
      <p:ext uri="{BB962C8B-B14F-4D97-AF65-F5344CB8AC3E}">
        <p14:creationId xmlns:p14="http://schemas.microsoft.com/office/powerpoint/2010/main" val="321813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12</a:t>
            </a:fld>
            <a:endParaRPr lang="en-US"/>
          </a:p>
        </p:txBody>
      </p:sp>
    </p:spTree>
    <p:extLst>
      <p:ext uri="{BB962C8B-B14F-4D97-AF65-F5344CB8AC3E}">
        <p14:creationId xmlns:p14="http://schemas.microsoft.com/office/powerpoint/2010/main" val="325025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13</a:t>
            </a:fld>
            <a:endParaRPr lang="en-US"/>
          </a:p>
        </p:txBody>
      </p:sp>
    </p:spTree>
    <p:extLst>
      <p:ext uri="{BB962C8B-B14F-4D97-AF65-F5344CB8AC3E}">
        <p14:creationId xmlns:p14="http://schemas.microsoft.com/office/powerpoint/2010/main" val="274013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14</a:t>
            </a:fld>
            <a:endParaRPr lang="en-US"/>
          </a:p>
        </p:txBody>
      </p:sp>
    </p:spTree>
    <p:extLst>
      <p:ext uri="{BB962C8B-B14F-4D97-AF65-F5344CB8AC3E}">
        <p14:creationId xmlns:p14="http://schemas.microsoft.com/office/powerpoint/2010/main" val="12140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FAE19-FC1F-4356-985B-9E6E5578274B}" type="slidenum">
              <a:rPr lang="en-US" smtClean="0"/>
              <a:t>2</a:t>
            </a:fld>
            <a:endParaRPr lang="en-US"/>
          </a:p>
        </p:txBody>
      </p:sp>
    </p:spTree>
    <p:extLst>
      <p:ext uri="{BB962C8B-B14F-4D97-AF65-F5344CB8AC3E}">
        <p14:creationId xmlns:p14="http://schemas.microsoft.com/office/powerpoint/2010/main" val="84616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FAE19-FC1F-4356-985B-9E6E5578274B}" type="slidenum">
              <a:rPr lang="en-US" smtClean="0"/>
              <a:t>3</a:t>
            </a:fld>
            <a:endParaRPr lang="en-US"/>
          </a:p>
        </p:txBody>
      </p:sp>
    </p:spTree>
    <p:extLst>
      <p:ext uri="{BB962C8B-B14F-4D97-AF65-F5344CB8AC3E}">
        <p14:creationId xmlns:p14="http://schemas.microsoft.com/office/powerpoint/2010/main" val="210393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A8FAE19-FC1F-4356-985B-9E6E5578274B}" type="slidenum">
              <a:rPr lang="en-US" smtClean="0"/>
              <a:t>4</a:t>
            </a:fld>
            <a:endParaRPr lang="en-US"/>
          </a:p>
        </p:txBody>
      </p:sp>
    </p:spTree>
    <p:extLst>
      <p:ext uri="{BB962C8B-B14F-4D97-AF65-F5344CB8AC3E}">
        <p14:creationId xmlns:p14="http://schemas.microsoft.com/office/powerpoint/2010/main" val="128122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FAE19-FC1F-4356-985B-9E6E557827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786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Product Lifecycle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still in the nascent period of the real Blockchain product market, however, our lead course is already in the Growth/Persuasive Advertising portion of its lifecycle, and requires continuous and diligent revising and updates to stay current and valuable.  The sector is moving fast, and the long-term need for our courses will change. We will need to evolve with the market and possibly pivot into new areas, adjacent to our advisors' space.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a:t>
            </a:r>
            <a:r>
              <a:rPr lang="en-US" sz="1200" b="0" i="0" kern="1200" baseline="0" dirty="0">
                <a:solidFill>
                  <a:schemeClr val="tx1"/>
                </a:solidFill>
                <a:effectLst/>
                <a:latin typeface="+mn-lt"/>
                <a:ea typeface="+mn-ea"/>
                <a:cs typeface="+mn-cs"/>
              </a:rPr>
              <a:t> already foreseen the requirement to create new courses that will create overlapping and scalloped summed growth curves, a nice problem to have.  While we will stretch our initial courses by continuous editing and improvements, the time to have new courses ready will be soon upon us.</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our key problem, but a sub-problem, is also the work that will be required to segment and refocus our existing products to reach new professionals who are more interested in the Legal, Policy and Governance aspects of Blockchain Technology, perhaps also with visions of creating an Initial Coin Offering (ICO), which should be called Initial Token Offering (ITO). (Rosic, M. 2016).  Our product needs to be expanded into new courses in the specific areas of Legal, Policy and Governance using blockchain/DLT technologies.  While we will be using Advisors who have credentials of an accredited Lawyer, Certified/chartered Public Account, or similar, we will need to be very careful on disclosure, that we are not supplying securities advise .  One of our advisors and trainers has a formal relationship with the Ontario Securities Commission (OSC), so this will be clarified as we develop new product. I was actually at a Blockchain Hack-a-thon, that was run and supported by the OSC, to investigate the technology at ground level.  They are very forward looking and want to guide and protect Canadian (and other) investors in my local space.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creation of new products to answer to new persona's will be critical to our long term success.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we were to train a CIO in our initial courses and get them "certified", they won't be certified again; in effect, we have a good ambassador of your brand, however, the same customer is only a customer again, if you have further courses, like the Legal, Policy, Governance course, or create technical developer and programmer courses in blockchain technology, like Ethereum/Solidity/Smart Contract programming, or Hyperledger integration, so that CIO can send his programming and development staff to be trained. (Ethereum Project, </a:t>
            </a:r>
            <a:r>
              <a:rPr lang="en-US" sz="1200" b="0" i="0" kern="1200" dirty="0" err="1">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Hyperledger Project, 2016)</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Without having this portfolio of courses to offer, getting that </a:t>
            </a:r>
            <a:r>
              <a:rPr lang="en-US" sz="1200" b="0" i="0" kern="1200" dirty="0" err="1">
                <a:solidFill>
                  <a:schemeClr val="tx1"/>
                </a:solidFill>
                <a:effectLst/>
                <a:latin typeface="+mn-lt"/>
                <a:ea typeface="+mn-ea"/>
                <a:cs typeface="+mn-cs"/>
              </a:rPr>
              <a:t>CxO</a:t>
            </a:r>
            <a:r>
              <a:rPr lang="en-US" sz="1200" b="0" i="0" kern="1200" dirty="0">
                <a:solidFill>
                  <a:schemeClr val="tx1"/>
                </a:solidFill>
                <a:effectLst/>
                <a:latin typeface="+mn-lt"/>
                <a:ea typeface="+mn-ea"/>
                <a:cs typeface="+mn-cs"/>
              </a:rPr>
              <a:t> or VP once, and then not having another course for them, of for their staff, the LTV is low, or stops after the first course, does it not?  (Kotler and Keller, </a:t>
            </a:r>
            <a:r>
              <a:rPr lang="en-US" sz="1200" b="0" i="0" kern="1200" dirty="0" err="1">
                <a:solidFill>
                  <a:schemeClr val="tx1"/>
                </a:solidFill>
                <a:effectLst/>
                <a:latin typeface="+mn-lt"/>
                <a:ea typeface="+mn-ea"/>
                <a:cs typeface="+mn-cs"/>
              </a:rPr>
              <a:t>ch.</a:t>
            </a:r>
            <a:r>
              <a:rPr lang="en-US" sz="1200" b="0" i="0" kern="1200" dirty="0">
                <a:solidFill>
                  <a:schemeClr val="tx1"/>
                </a:solidFill>
                <a:effectLst/>
                <a:latin typeface="+mn-lt"/>
                <a:ea typeface="+mn-ea"/>
                <a:cs typeface="+mn-cs"/>
              </a:rPr>
              <a:t>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also be doing an Blockchain Architecture course that will appeal to a new segmentation, that of the Enterprise Architect, however that won't be available until later this year.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Ethereum Project; see https://www.ethereum.org/</a:t>
            </a:r>
          </a:p>
          <a:p>
            <a:r>
              <a:rPr lang="en-US" sz="1200" b="0" i="0" kern="1200" dirty="0">
                <a:solidFill>
                  <a:schemeClr val="tx1"/>
                </a:solidFill>
                <a:effectLst/>
                <a:latin typeface="+mn-lt"/>
                <a:ea typeface="+mn-ea"/>
                <a:cs typeface="+mn-cs"/>
              </a:rPr>
              <a:t>Hyperledger Project; see https://www.hyperledger.org/</a:t>
            </a:r>
          </a:p>
          <a:p>
            <a:r>
              <a:rPr lang="en-US" sz="1200" b="0" i="0" kern="1200" dirty="0">
                <a:solidFill>
                  <a:schemeClr val="tx1"/>
                </a:solidFill>
                <a:effectLst/>
                <a:latin typeface="+mn-lt"/>
                <a:ea typeface="+mn-ea"/>
                <a:cs typeface="+mn-cs"/>
              </a:rPr>
              <a:t>Kotler, P., Keller, K. 2016. </a:t>
            </a:r>
            <a:r>
              <a:rPr lang="en-US" sz="1200" b="0" i="1" kern="1200" dirty="0">
                <a:solidFill>
                  <a:schemeClr val="tx1"/>
                </a:solidFill>
                <a:effectLst/>
                <a:latin typeface="+mn-lt"/>
                <a:ea typeface="+mn-ea"/>
                <a:cs typeface="+mn-cs"/>
              </a:rPr>
              <a:t>A Framework For Marketing Management, 6th Ed.</a:t>
            </a:r>
            <a:r>
              <a:rPr lang="en-US" sz="1200" b="0" i="0" kern="1200" dirty="0">
                <a:solidFill>
                  <a:schemeClr val="tx1"/>
                </a:solidFill>
                <a:effectLst/>
                <a:latin typeface="+mn-lt"/>
                <a:ea typeface="+mn-ea"/>
                <a:cs typeface="+mn-cs"/>
              </a:rPr>
              <a:t> Pearson Education Limited.</a:t>
            </a:r>
          </a:p>
          <a:p>
            <a:r>
              <a:rPr lang="en-US" sz="1200" b="0" i="0" kern="1200" dirty="0">
                <a:solidFill>
                  <a:schemeClr val="tx1"/>
                </a:solidFill>
                <a:effectLst/>
                <a:latin typeface="+mn-lt"/>
                <a:ea typeface="+mn-ea"/>
                <a:cs typeface="+mn-cs"/>
              </a:rPr>
              <a:t>Rosic, M. 2016. What is an ICO? Raising Millions in Seconds. Retrieved from https://blockgeeks.com/guides/initial-coin-offering/ </a:t>
            </a:r>
          </a:p>
          <a:p>
            <a:r>
              <a:rPr lang="en-US" sz="1200" b="0" i="0" kern="1200" dirty="0">
                <a:solidFill>
                  <a:schemeClr val="tx1"/>
                </a:solidFill>
                <a:effectLst/>
                <a:latin typeface="+mn-lt"/>
                <a:ea typeface="+mn-ea"/>
                <a:cs typeface="+mn-cs"/>
              </a:rPr>
              <a:t>Transformationworx. (2018). Retrieved from https://www.transformationworx.com/</a:t>
            </a:r>
          </a:p>
          <a:p>
            <a:r>
              <a:rPr lang="en-US" sz="1200" b="0" i="0" kern="1200" dirty="0">
                <a:solidFill>
                  <a:schemeClr val="tx1"/>
                </a:solidFill>
                <a:effectLst/>
                <a:latin typeface="+mn-lt"/>
                <a:ea typeface="+mn-ea"/>
                <a:cs typeface="+mn-cs"/>
              </a:rPr>
              <a:t>Transformationworx, Board of Advisors. (2018). Retrieved from https://www.transformationworx.com/board-of-advisors</a:t>
            </a:r>
          </a:p>
          <a:p>
            <a:r>
              <a:rPr lang="en-US" sz="1200" b="0" i="0" kern="1200" dirty="0">
                <a:solidFill>
                  <a:schemeClr val="tx1"/>
                </a:solidFill>
                <a:effectLst/>
                <a:latin typeface="+mn-lt"/>
                <a:ea typeface="+mn-ea"/>
                <a:cs typeface="+mn-cs"/>
              </a:rPr>
              <a:t>Week 2 Lecture 1 and Lecture 2 Notes.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8FAE19-FC1F-4356-985B-9E6E5578274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152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8</a:t>
            </a:fld>
            <a:endParaRPr lang="en-US"/>
          </a:p>
        </p:txBody>
      </p:sp>
    </p:spTree>
    <p:extLst>
      <p:ext uri="{BB962C8B-B14F-4D97-AF65-F5344CB8AC3E}">
        <p14:creationId xmlns:p14="http://schemas.microsoft.com/office/powerpoint/2010/main" val="402240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9</a:t>
            </a:fld>
            <a:endParaRPr lang="en-US"/>
          </a:p>
        </p:txBody>
      </p:sp>
    </p:spTree>
    <p:extLst>
      <p:ext uri="{BB962C8B-B14F-4D97-AF65-F5344CB8AC3E}">
        <p14:creationId xmlns:p14="http://schemas.microsoft.com/office/powerpoint/2010/main" val="1197112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r>
              <a:rPr lang="en-US" baseline="0" dirty="0"/>
              <a:t> </a:t>
            </a:r>
          </a:p>
          <a:p>
            <a:endParaRPr lang="en-US" baseline="0" dirty="0"/>
          </a:p>
          <a:p>
            <a:r>
              <a:rPr lang="en-US" dirty="0"/>
              <a:t>https://www.transformationworx.com/product-page/cio-peer-forum-blockchain-bootcamp-cio-foundational-certification</a:t>
            </a:r>
          </a:p>
        </p:txBody>
      </p:sp>
      <p:sp>
        <p:nvSpPr>
          <p:cNvPr id="4" name="Slide Number Placeholder 3"/>
          <p:cNvSpPr>
            <a:spLocks noGrp="1"/>
          </p:cNvSpPr>
          <p:nvPr>
            <p:ph type="sldNum" sz="quarter" idx="10"/>
          </p:nvPr>
        </p:nvSpPr>
        <p:spPr/>
        <p:txBody>
          <a:bodyPr/>
          <a:lstStyle/>
          <a:p>
            <a:fld id="{AA8FAE19-FC1F-4356-985B-9E6E5578274B}" type="slidenum">
              <a:rPr lang="en-US" smtClean="0"/>
              <a:t>10</a:t>
            </a:fld>
            <a:endParaRPr lang="en-US"/>
          </a:p>
        </p:txBody>
      </p:sp>
    </p:spTree>
    <p:extLst>
      <p:ext uri="{BB962C8B-B14F-4D97-AF65-F5344CB8AC3E}">
        <p14:creationId xmlns:p14="http://schemas.microsoft.com/office/powerpoint/2010/main" val="18708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496B1E-690B-4E2A-B543-04F26E55BA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83771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96B1E-690B-4E2A-B543-04F26E55BA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5039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96B1E-690B-4E2A-B543-04F26E55BA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135694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arallelogram 5"/>
          <p:cNvSpPr/>
          <p:nvPr userDrawn="1"/>
        </p:nvSpPr>
        <p:spPr>
          <a:xfrm>
            <a:off x="286713" y="133922"/>
            <a:ext cx="5627629" cy="447512"/>
          </a:xfrm>
          <a:prstGeom prst="parallelogram">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2300" spc="225" dirty="0">
              <a:latin typeface="Arial" charset="0"/>
              <a:ea typeface="Arial" charset="0"/>
              <a:cs typeface="Arial" charset="0"/>
            </a:endParaRPr>
          </a:p>
        </p:txBody>
      </p:sp>
      <p:sp>
        <p:nvSpPr>
          <p:cNvPr id="7" name="Rectangle 6"/>
          <p:cNvSpPr/>
          <p:nvPr userDrawn="1"/>
        </p:nvSpPr>
        <p:spPr>
          <a:xfrm>
            <a:off x="9144000" y="1352550"/>
            <a:ext cx="285750" cy="2253566"/>
          </a:xfrm>
          <a:prstGeom prst="rect">
            <a:avLst/>
          </a:prstGeom>
          <a:solidFill>
            <a:srgbClr val="376DA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2" name="TextBox 21"/>
          <p:cNvSpPr txBox="1"/>
          <p:nvPr userDrawn="1"/>
        </p:nvSpPr>
        <p:spPr>
          <a:xfrm flipV="1">
            <a:off x="286713" y="581433"/>
            <a:ext cx="5428286" cy="149947"/>
          </a:xfrm>
          <a:prstGeom prst="rect">
            <a:avLst/>
          </a:prstGeom>
          <a:solidFill>
            <a:srgbClr val="EBEBEB"/>
          </a:solidFill>
        </p:spPr>
        <p:txBody>
          <a:bodyPr wrap="square" lIns="68580" tIns="34290" rIns="68580" bIns="34290" rtlCol="0">
            <a:spAutoFit/>
          </a:bodyPr>
          <a:lstStyle/>
          <a:p>
            <a:pPr algn="ctr"/>
            <a:endParaRPr lang="en-US" sz="1500" dirty="0"/>
          </a:p>
        </p:txBody>
      </p:sp>
      <p:sp>
        <p:nvSpPr>
          <p:cNvPr id="2" name="Title 1"/>
          <p:cNvSpPr>
            <a:spLocks noGrp="1"/>
          </p:cNvSpPr>
          <p:nvPr>
            <p:ph type="title"/>
          </p:nvPr>
        </p:nvSpPr>
        <p:spPr>
          <a:xfrm>
            <a:off x="428625" y="-153443"/>
            <a:ext cx="7886700" cy="994172"/>
          </a:xfrm>
        </p:spPr>
        <p:txBody>
          <a:bodyPr>
            <a:normAutofit/>
          </a:bodyPr>
          <a:lstStyle>
            <a:lvl1pPr>
              <a:defRPr sz="2300">
                <a:solidFill>
                  <a:schemeClr val="bg1"/>
                </a:solidFill>
                <a:latin typeface="Arial" charset="0"/>
                <a:ea typeface="Arial" charset="0"/>
                <a:cs typeface="Arial" charset="0"/>
              </a:defRPr>
            </a:lvl1pPr>
          </a:lstStyle>
          <a:p>
            <a:r>
              <a:rPr lang="en-US" dirty="0"/>
              <a:t>Click to edit Master title style</a:t>
            </a:r>
          </a:p>
        </p:txBody>
      </p:sp>
      <p:sp>
        <p:nvSpPr>
          <p:cNvPr id="31" name="Text Placeholder 18"/>
          <p:cNvSpPr>
            <a:spLocks noGrp="1"/>
          </p:cNvSpPr>
          <p:nvPr>
            <p:ph type="body" sz="quarter" idx="10"/>
          </p:nvPr>
        </p:nvSpPr>
        <p:spPr>
          <a:xfrm>
            <a:off x="820341" y="1114425"/>
            <a:ext cx="7494984" cy="31349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3466253" y="4782333"/>
            <a:ext cx="2203168" cy="253916"/>
          </a:xfrm>
          <a:prstGeom prst="rect">
            <a:avLst/>
          </a:prstGeom>
          <a:noFill/>
        </p:spPr>
        <p:txBody>
          <a:bodyPr wrap="none" lIns="68580" tIns="34290" rIns="68580" bIns="34290" rtlCol="0">
            <a:spAutoFit/>
          </a:bodyPr>
          <a:lstStyle/>
          <a:p>
            <a:pPr algn="ctr"/>
            <a:r>
              <a:rPr lang="en-US" sz="1200" b="1" spc="225" dirty="0">
                <a:solidFill>
                  <a:srgbClr val="004C9A"/>
                </a:solidFill>
                <a:latin typeface="Arial" charset="0"/>
                <a:ea typeface="Arial" charset="0"/>
                <a:cs typeface="Arial" charset="0"/>
              </a:rPr>
              <a:t>Cardio Good Fitness</a:t>
            </a:r>
            <a:endParaRPr lang="en-US" sz="1200" b="1" spc="225" dirty="0">
              <a:solidFill>
                <a:srgbClr val="FF6700"/>
              </a:solidFill>
              <a:latin typeface="Arial" charset="0"/>
              <a:ea typeface="Arial" charset="0"/>
              <a:cs typeface="Arial" charset="0"/>
            </a:endParaRPr>
          </a:p>
        </p:txBody>
      </p:sp>
    </p:spTree>
    <p:extLst>
      <p:ext uri="{BB962C8B-B14F-4D97-AF65-F5344CB8AC3E}">
        <p14:creationId xmlns:p14="http://schemas.microsoft.com/office/powerpoint/2010/main" val="155085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16020" y="286090"/>
            <a:ext cx="7886700" cy="994172"/>
          </a:xfrm>
        </p:spPr>
        <p:txBody>
          <a:bodyPr>
            <a:normAutofit/>
          </a:bodyPr>
          <a:lstStyle>
            <a:lvl1pPr>
              <a:defRPr sz="3500" b="1">
                <a:latin typeface="Arial" charset="0"/>
                <a:ea typeface="Arial" charset="0"/>
                <a:cs typeface="Arial" charset="0"/>
              </a:defRPr>
            </a:lvl1pPr>
          </a:lstStyle>
          <a:p>
            <a:r>
              <a:rPr lang="en-US"/>
              <a:t>Click to edit Master title style</a:t>
            </a:r>
          </a:p>
        </p:txBody>
      </p:sp>
      <p:pic>
        <p:nvPicPr>
          <p:cNvPr id="3" name="Picture 2"/>
          <p:cNvPicPr>
            <a:picLocks noChangeAspect="1"/>
          </p:cNvPicPr>
          <p:nvPr userDrawn="1"/>
        </p:nvPicPr>
        <p:blipFill>
          <a:blip r:embed="rId2"/>
          <a:stretch>
            <a:fillRect/>
          </a:stretch>
        </p:blipFill>
        <p:spPr>
          <a:xfrm>
            <a:off x="0" y="376518"/>
            <a:ext cx="9140690" cy="4766983"/>
          </a:xfrm>
          <a:prstGeom prst="rtTriangle">
            <a:avLst/>
          </a:prstGeom>
          <a:scene3d>
            <a:camera prst="orthographicFront">
              <a:rot lat="0" lon="10799977" rev="0"/>
            </a:camera>
            <a:lightRig rig="threePt" dir="t"/>
          </a:scene3d>
        </p:spPr>
      </p:pic>
      <p:sp>
        <p:nvSpPr>
          <p:cNvPr id="4" name="TextBox 3"/>
          <p:cNvSpPr txBox="1"/>
          <p:nvPr userDrawn="1"/>
        </p:nvSpPr>
        <p:spPr>
          <a:xfrm>
            <a:off x="1434973" y="4632293"/>
            <a:ext cx="5214504" cy="300082"/>
          </a:xfrm>
          <a:prstGeom prst="rect">
            <a:avLst/>
          </a:prstGeom>
          <a:noFill/>
        </p:spPr>
        <p:txBody>
          <a:bodyPr wrap="none" lIns="68580" tIns="34290" rIns="68580" bIns="34290" rtlCol="0">
            <a:spAutoFit/>
          </a:bodyPr>
          <a:lstStyle/>
          <a:p>
            <a:r>
              <a:rPr lang="en-US" sz="1500" b="1" spc="225" dirty="0">
                <a:solidFill>
                  <a:schemeClr val="bg1"/>
                </a:solidFill>
                <a:latin typeface="Arial" charset="0"/>
                <a:ea typeface="Arial" charset="0"/>
                <a:cs typeface="Arial" charset="0"/>
              </a:rPr>
              <a:t>Data Science and Business Analytics with </a:t>
            </a:r>
            <a:endParaRPr lang="en-US" sz="1500" b="1" spc="225" dirty="0">
              <a:solidFill>
                <a:srgbClr val="FF6700"/>
              </a:solidFill>
              <a:latin typeface="Arial" charset="0"/>
              <a:ea typeface="Arial" charset="0"/>
              <a:cs typeface="Arial" charset="0"/>
            </a:endParaRPr>
          </a:p>
        </p:txBody>
      </p:sp>
      <p:sp>
        <p:nvSpPr>
          <p:cNvPr id="7" name="Text Placeholder 2"/>
          <p:cNvSpPr>
            <a:spLocks noGrp="1"/>
          </p:cNvSpPr>
          <p:nvPr>
            <p:ph type="body" idx="1"/>
          </p:nvPr>
        </p:nvSpPr>
        <p:spPr>
          <a:xfrm>
            <a:off x="639228" y="1509349"/>
            <a:ext cx="5030869" cy="452267"/>
          </a:xfrm>
        </p:spPr>
        <p:txBody>
          <a:bodyPr>
            <a:normAutofit/>
          </a:bodyPr>
          <a:lstStyle>
            <a:lvl1pPr marL="0" indent="0" algn="l">
              <a:buNone/>
              <a:defRPr sz="2100" i="1">
                <a:solidFill>
                  <a:srgbClr val="376DA7"/>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9" name="Picture 8" descr="A picture containing text&#10;&#10;Description automatically generated">
            <a:extLst>
              <a:ext uri="{FF2B5EF4-FFF2-40B4-BE49-F238E27FC236}">
                <a16:creationId xmlns:a16="http://schemas.microsoft.com/office/drawing/2014/main" id="{532CBF47-6847-49DE-8EA1-7FF0FADDE5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96050" y="4591547"/>
            <a:ext cx="2419350" cy="531725"/>
          </a:xfrm>
          <a:prstGeom prst="rect">
            <a:avLst/>
          </a:prstGeom>
        </p:spPr>
      </p:pic>
    </p:spTree>
    <p:extLst>
      <p:ext uri="{BB962C8B-B14F-4D97-AF65-F5344CB8AC3E}">
        <p14:creationId xmlns:p14="http://schemas.microsoft.com/office/powerpoint/2010/main" val="98507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96B1E-690B-4E2A-B543-04F26E55BA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48945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96B1E-690B-4E2A-B543-04F26E55BA49}"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403144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496B1E-690B-4E2A-B543-04F26E55BA4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10241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496B1E-690B-4E2A-B543-04F26E55BA49}"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70141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496B1E-690B-4E2A-B543-04F26E55BA49}"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5114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96B1E-690B-4E2A-B543-04F26E55BA49}"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410184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96B1E-690B-4E2A-B543-04F26E55BA4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160389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96B1E-690B-4E2A-B543-04F26E55BA49}"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60013-7489-4587-99B3-D86E0EC61462}" type="slidenum">
              <a:rPr lang="en-US" smtClean="0"/>
              <a:t>‹#›</a:t>
            </a:fld>
            <a:endParaRPr lang="en-US"/>
          </a:p>
        </p:txBody>
      </p:sp>
    </p:spTree>
    <p:extLst>
      <p:ext uri="{BB962C8B-B14F-4D97-AF65-F5344CB8AC3E}">
        <p14:creationId xmlns:p14="http://schemas.microsoft.com/office/powerpoint/2010/main" val="20801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496B1E-690B-4E2A-B543-04F26E55BA49}" type="datetimeFigureOut">
              <a:rPr lang="en-US" smtClean="0"/>
              <a:t>2/11/2021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3860013-7489-4587-99B3-D86E0EC61462}" type="slidenum">
              <a:rPr lang="en-US" smtClean="0"/>
              <a:t>‹#›</a:t>
            </a:fld>
            <a:endParaRPr lang="en-US"/>
          </a:p>
        </p:txBody>
      </p:sp>
    </p:spTree>
    <p:extLst>
      <p:ext uri="{BB962C8B-B14F-4D97-AF65-F5344CB8AC3E}">
        <p14:creationId xmlns:p14="http://schemas.microsoft.com/office/powerpoint/2010/main" val="1491656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0.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18" y="209550"/>
            <a:ext cx="8094580" cy="990600"/>
          </a:xfrm>
        </p:spPr>
        <p:txBody>
          <a:bodyPr>
            <a:normAutofit/>
          </a:bodyPr>
          <a:lstStyle/>
          <a:p>
            <a:r>
              <a:rPr lang="en-US" sz="2400" dirty="0">
                <a:solidFill>
                  <a:schemeClr val="tx2">
                    <a:lumMod val="75000"/>
                  </a:schemeClr>
                </a:solidFill>
                <a:latin typeface="Calibri" panose="020F0502020204030204" pitchFamily="34" charset="0"/>
              </a:rPr>
              <a:t>Cardio Good Fitness Project;</a:t>
            </a:r>
            <a:br>
              <a:rPr lang="en-US" sz="2400" dirty="0">
                <a:solidFill>
                  <a:schemeClr val="tx2">
                    <a:lumMod val="75000"/>
                  </a:schemeClr>
                </a:solidFill>
                <a:latin typeface="Calibri" panose="020F0502020204030204" pitchFamily="34" charset="0"/>
              </a:rPr>
            </a:br>
            <a:r>
              <a:rPr lang="en-US" sz="2400" dirty="0">
                <a:solidFill>
                  <a:schemeClr val="tx2">
                    <a:lumMod val="75000"/>
                  </a:schemeClr>
                </a:solidFill>
                <a:latin typeface="Calibri" panose="020F0502020204030204" pitchFamily="34" charset="0"/>
              </a:rPr>
              <a:t>EDA, Conclusions and Recommendations</a:t>
            </a:r>
            <a:endParaRPr lang="en-US" sz="2400" dirty="0">
              <a:latin typeface="Calibri" panose="020F0502020204030204" pitchFamily="34" charset="0"/>
            </a:endParaRPr>
          </a:p>
        </p:txBody>
      </p:sp>
      <p:sp>
        <p:nvSpPr>
          <p:cNvPr id="3" name="Text Placeholder 2"/>
          <p:cNvSpPr>
            <a:spLocks noGrp="1"/>
          </p:cNvSpPr>
          <p:nvPr>
            <p:ph type="body" idx="1"/>
          </p:nvPr>
        </p:nvSpPr>
        <p:spPr>
          <a:xfrm>
            <a:off x="358698" y="1352550"/>
            <a:ext cx="4191000" cy="2209800"/>
          </a:xfrm>
        </p:spPr>
        <p:txBody>
          <a:bodyPr>
            <a:noAutofit/>
          </a:bodyPr>
          <a:lstStyle/>
          <a:p>
            <a:r>
              <a:rPr lang="en-US" sz="2400" b="1" dirty="0">
                <a:latin typeface="Calibri" panose="020F0502020204030204" pitchFamily="34" charset="0"/>
                <a:cs typeface="Arial" panose="020B0604020202020204" pitchFamily="34" charset="0"/>
              </a:rPr>
              <a:t>Barry Pratt </a:t>
            </a:r>
          </a:p>
          <a:p>
            <a:endParaRPr lang="en-US" sz="1800" dirty="0">
              <a:latin typeface="Arial" panose="020B0604020202020204" pitchFamily="34" charset="0"/>
              <a:cs typeface="Arial" panose="020B0604020202020204" pitchFamily="34" charset="0"/>
            </a:endParaRPr>
          </a:p>
          <a:p>
            <a:r>
              <a:rPr lang="en-US" sz="1600" dirty="0"/>
              <a:t>Post Graduate Program - Data Science and Business Analytics, McCombs Business School, </a:t>
            </a:r>
            <a:r>
              <a:rPr lang="en-US" sz="1600" dirty="0" err="1"/>
              <a:t>UoT</a:t>
            </a:r>
            <a:r>
              <a:rPr lang="en-US" sz="1600" dirty="0"/>
              <a:t> at Austin, with Great Learning </a:t>
            </a:r>
          </a:p>
          <a:p>
            <a:endParaRPr lang="en-US" sz="1800" dirty="0"/>
          </a:p>
          <a:p>
            <a:r>
              <a:rPr lang="en-US" sz="1800" dirty="0">
                <a:latin typeface="Calibri" panose="020F0502020204030204" pitchFamily="34" charset="0"/>
                <a:cs typeface="Arial" panose="020B0604020202020204" pitchFamily="34" charset="0"/>
              </a:rPr>
              <a:t>February 12, 2021</a:t>
            </a:r>
          </a:p>
        </p:txBody>
      </p:sp>
      <p:pic>
        <p:nvPicPr>
          <p:cNvPr id="8" name="Picture 7">
            <a:extLst>
              <a:ext uri="{FF2B5EF4-FFF2-40B4-BE49-F238E27FC236}">
                <a16:creationId xmlns:a16="http://schemas.microsoft.com/office/drawing/2014/main" id="{84109D06-B4B4-4CA3-BBDA-CE503A9C7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304" y="1326901"/>
            <a:ext cx="3889160" cy="2593292"/>
          </a:xfrm>
          <a:prstGeom prst="rect">
            <a:avLst/>
          </a:prstGeom>
        </p:spPr>
      </p:pic>
    </p:spTree>
    <p:extLst>
      <p:ext uri="{BB962C8B-B14F-4D97-AF65-F5344CB8AC3E}">
        <p14:creationId xmlns:p14="http://schemas.microsoft.com/office/powerpoint/2010/main" val="151206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Exploratory Data Analysis </a:t>
            </a:r>
            <a:br>
              <a:rPr lang="en-US" sz="1600" dirty="0"/>
            </a:br>
            <a:r>
              <a:rPr lang="en-US" sz="1600" dirty="0"/>
              <a:t> Product with Usage, Fitness, Miles. </a:t>
            </a:r>
          </a:p>
        </p:txBody>
      </p:sp>
      <p:sp>
        <p:nvSpPr>
          <p:cNvPr id="9" name="Rectangle: Rounded Corners 8">
            <a:extLst>
              <a:ext uri="{FF2B5EF4-FFF2-40B4-BE49-F238E27FC236}">
                <a16:creationId xmlns:a16="http://schemas.microsoft.com/office/drawing/2014/main" id="{B355B0AA-38C7-47A7-AD1F-A1E83D80FD05}"/>
              </a:ext>
            </a:extLst>
          </p:cNvPr>
          <p:cNvSpPr/>
          <p:nvPr/>
        </p:nvSpPr>
        <p:spPr>
          <a:xfrm>
            <a:off x="533400" y="2718975"/>
            <a:ext cx="2533650" cy="206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Usage, Fitness, Miles had the largest correlations in the heatmap, 0.76 to 0.79, and TM798 users achieve ~50% more usage than the mode of 3.</a:t>
            </a:r>
          </a:p>
        </p:txBody>
      </p:sp>
      <p:sp>
        <p:nvSpPr>
          <p:cNvPr id="12" name="Rectangle: Rounded Corners 11">
            <a:extLst>
              <a:ext uri="{FF2B5EF4-FFF2-40B4-BE49-F238E27FC236}">
                <a16:creationId xmlns:a16="http://schemas.microsoft.com/office/drawing/2014/main" id="{0D01980F-E20F-4BEC-9718-8C41364D51D7}"/>
              </a:ext>
            </a:extLst>
          </p:cNvPr>
          <p:cNvSpPr/>
          <p:nvPr/>
        </p:nvSpPr>
        <p:spPr>
          <a:xfrm>
            <a:off x="3419475" y="2718974"/>
            <a:ext cx="2533650" cy="206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Again, TM798 users are the predominately the 4’s and all of the 5’s, and a very “similar” look to Usage. Moderate Fitness and Usage levels are satisfied with TM195/498. </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6305550" y="2718974"/>
            <a:ext cx="2533650" cy="206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Miles champions also use the TM798 nearly 2:1, while perhaps a better featured and more costly model, referring to previous page. But is TM195 still what “keeps the lights on?”</a:t>
            </a:r>
          </a:p>
        </p:txBody>
      </p:sp>
      <p:pic>
        <p:nvPicPr>
          <p:cNvPr id="5" name="Picture 4" descr="Chart, bar chart&#10;&#10;Description automatically generated">
            <a:extLst>
              <a:ext uri="{FF2B5EF4-FFF2-40B4-BE49-F238E27FC236}">
                <a16:creationId xmlns:a16="http://schemas.microsoft.com/office/drawing/2014/main" id="{C19252E8-D982-4442-AAA1-FC960A7EC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40" y="748805"/>
            <a:ext cx="2669970" cy="1837064"/>
          </a:xfrm>
          <a:prstGeom prst="rect">
            <a:avLst/>
          </a:prstGeom>
        </p:spPr>
      </p:pic>
      <p:pic>
        <p:nvPicPr>
          <p:cNvPr id="10" name="Picture 9" descr="Chart, bar chart&#10;&#10;Description automatically generated">
            <a:extLst>
              <a:ext uri="{FF2B5EF4-FFF2-40B4-BE49-F238E27FC236}">
                <a16:creationId xmlns:a16="http://schemas.microsoft.com/office/drawing/2014/main" id="{EC55F98E-F777-4ED8-866F-49BF2856D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315" y="745194"/>
            <a:ext cx="2669970" cy="1844286"/>
          </a:xfrm>
          <a:prstGeom prst="rect">
            <a:avLst/>
          </a:prstGeom>
        </p:spPr>
      </p:pic>
      <p:pic>
        <p:nvPicPr>
          <p:cNvPr id="14" name="Picture 13" descr="Chart, bar chart, box and whisker chart&#10;&#10;Description automatically generated">
            <a:extLst>
              <a:ext uri="{FF2B5EF4-FFF2-40B4-BE49-F238E27FC236}">
                <a16:creationId xmlns:a16="http://schemas.microsoft.com/office/drawing/2014/main" id="{4AFC0771-1A93-4413-97DC-77F3FAE5A6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142" y="743095"/>
            <a:ext cx="2838450" cy="1940409"/>
          </a:xfrm>
          <a:prstGeom prst="rect">
            <a:avLst/>
          </a:prstGeom>
        </p:spPr>
      </p:pic>
    </p:spTree>
    <p:extLst>
      <p:ext uri="{BB962C8B-B14F-4D97-AF65-F5344CB8AC3E}">
        <p14:creationId xmlns:p14="http://schemas.microsoft.com/office/powerpoint/2010/main" val="336439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Exploratory Data Analysis </a:t>
            </a:r>
            <a:br>
              <a:rPr lang="en-US" sz="1600" dirty="0"/>
            </a:br>
            <a:r>
              <a:rPr lang="en-US" sz="1600" dirty="0"/>
              <a:t> Confirming Trends of Fitness with Miles and Usage</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6325401" y="840730"/>
            <a:ext cx="2533650" cy="3793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EDA shows that there is a “common” positive correlation of Fitness and Usage, very similar across Gender and Marital Status.  Of interest is the slightly higher “slope” of singles in the Miles / </a:t>
            </a:r>
            <a:r>
              <a:rPr lang="en-US" sz="1600" dirty="0" err="1"/>
              <a:t>MaritalStatus</a:t>
            </a:r>
            <a:r>
              <a:rPr lang="en-US" sz="1600" dirty="0"/>
              <a:t> graph; but remember these were customer self-ratings, so dubious at best. Ego perhaps? </a:t>
            </a:r>
          </a:p>
        </p:txBody>
      </p:sp>
      <p:pic>
        <p:nvPicPr>
          <p:cNvPr id="4" name="Picture 3" descr="Chart, scatter chart&#10;&#10;Description automatically generated">
            <a:extLst>
              <a:ext uri="{FF2B5EF4-FFF2-40B4-BE49-F238E27FC236}">
                <a16:creationId xmlns:a16="http://schemas.microsoft.com/office/drawing/2014/main" id="{E722589D-442B-412C-8DC1-18E4E934B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529" y="2813043"/>
            <a:ext cx="2516325" cy="1997693"/>
          </a:xfrm>
          <a:prstGeom prst="rect">
            <a:avLst/>
          </a:prstGeom>
        </p:spPr>
      </p:pic>
      <p:pic>
        <p:nvPicPr>
          <p:cNvPr id="7" name="Picture 6" descr="Chart, scatter chart&#10;&#10;Description automatically generated">
            <a:extLst>
              <a:ext uri="{FF2B5EF4-FFF2-40B4-BE49-F238E27FC236}">
                <a16:creationId xmlns:a16="http://schemas.microsoft.com/office/drawing/2014/main" id="{85708C0C-6C1F-4480-92F4-D566F6E7A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249" y="760179"/>
            <a:ext cx="2496589" cy="2138654"/>
          </a:xfrm>
          <a:prstGeom prst="rect">
            <a:avLst/>
          </a:prstGeom>
        </p:spPr>
      </p:pic>
      <p:pic>
        <p:nvPicPr>
          <p:cNvPr id="11" name="Picture 10" descr="Chart, scatter chart&#10;&#10;Description automatically generated">
            <a:extLst>
              <a:ext uri="{FF2B5EF4-FFF2-40B4-BE49-F238E27FC236}">
                <a16:creationId xmlns:a16="http://schemas.microsoft.com/office/drawing/2014/main" id="{243B1AF3-5BF4-4677-AE54-B54E38E735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429" y="2733991"/>
            <a:ext cx="2546488" cy="2047558"/>
          </a:xfrm>
          <a:prstGeom prst="rect">
            <a:avLst/>
          </a:prstGeom>
        </p:spPr>
      </p:pic>
      <p:pic>
        <p:nvPicPr>
          <p:cNvPr id="16" name="Picture 15" descr="Chart, scatter chart&#10;&#10;Description automatically generated">
            <a:extLst>
              <a:ext uri="{FF2B5EF4-FFF2-40B4-BE49-F238E27FC236}">
                <a16:creationId xmlns:a16="http://schemas.microsoft.com/office/drawing/2014/main" id="{935E818A-6A5B-4150-A35D-B767CF8EC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 y="760179"/>
            <a:ext cx="2525077" cy="2138654"/>
          </a:xfrm>
          <a:prstGeom prst="rect">
            <a:avLst/>
          </a:prstGeom>
        </p:spPr>
      </p:pic>
    </p:spTree>
    <p:extLst>
      <p:ext uri="{BB962C8B-B14F-4D97-AF65-F5344CB8AC3E}">
        <p14:creationId xmlns:p14="http://schemas.microsoft.com/office/powerpoint/2010/main" val="88405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Conclusions and Recommendations - 1</a:t>
            </a:r>
          </a:p>
        </p:txBody>
      </p:sp>
      <p:graphicFrame>
        <p:nvGraphicFramePr>
          <p:cNvPr id="3" name="Table 3">
            <a:extLst>
              <a:ext uri="{FF2B5EF4-FFF2-40B4-BE49-F238E27FC236}">
                <a16:creationId xmlns:a16="http://schemas.microsoft.com/office/drawing/2014/main" id="{B9E38EDD-8D5B-43E4-BB0D-8972E46BB182}"/>
              </a:ext>
            </a:extLst>
          </p:cNvPr>
          <p:cNvGraphicFramePr>
            <a:graphicFrameLocks noGrp="1"/>
          </p:cNvGraphicFramePr>
          <p:nvPr>
            <p:extLst>
              <p:ext uri="{D42A27DB-BD31-4B8C-83A1-F6EECF244321}">
                <p14:modId xmlns:p14="http://schemas.microsoft.com/office/powerpoint/2010/main" val="2497683162"/>
              </p:ext>
            </p:extLst>
          </p:nvPr>
        </p:nvGraphicFramePr>
        <p:xfrm>
          <a:off x="1066799" y="840728"/>
          <a:ext cx="7248526" cy="3885144"/>
        </p:xfrm>
        <a:graphic>
          <a:graphicData uri="http://schemas.openxmlformats.org/drawingml/2006/table">
            <a:tbl>
              <a:tblPr firstRow="1" bandRow="1">
                <a:tableStyleId>{5C22544A-7EE6-4342-B048-85BDC9FD1C3A}</a:tableStyleId>
              </a:tblPr>
              <a:tblGrid>
                <a:gridCol w="3624263">
                  <a:extLst>
                    <a:ext uri="{9D8B030D-6E8A-4147-A177-3AD203B41FA5}">
                      <a16:colId xmlns:a16="http://schemas.microsoft.com/office/drawing/2014/main" val="886583169"/>
                    </a:ext>
                  </a:extLst>
                </a:gridCol>
                <a:gridCol w="3624263">
                  <a:extLst>
                    <a:ext uri="{9D8B030D-6E8A-4147-A177-3AD203B41FA5}">
                      <a16:colId xmlns:a16="http://schemas.microsoft.com/office/drawing/2014/main" val="2140019290"/>
                    </a:ext>
                  </a:extLst>
                </a:gridCol>
              </a:tblGrid>
              <a:tr h="593304">
                <a:tc>
                  <a:txBody>
                    <a:bodyPr/>
                    <a:lstStyle/>
                    <a:p>
                      <a:pPr algn="ctr"/>
                      <a:r>
                        <a:rPr lang="en-US" sz="1600" dirty="0"/>
                        <a:t>Observation and Conclusions</a:t>
                      </a:r>
                    </a:p>
                  </a:txBody>
                  <a:tcPr/>
                </a:tc>
                <a:tc>
                  <a:txBody>
                    <a:bodyPr/>
                    <a:lstStyle/>
                    <a:p>
                      <a:pPr algn="ctr"/>
                      <a:r>
                        <a:rPr lang="en-US" sz="1600" dirty="0"/>
                        <a:t>Recommendations</a:t>
                      </a:r>
                    </a:p>
                  </a:txBody>
                  <a:tcPr/>
                </a:tc>
                <a:extLst>
                  <a:ext uri="{0D108BD9-81ED-4DB2-BD59-A6C34878D82A}">
                    <a16:rowId xmlns:a16="http://schemas.microsoft.com/office/drawing/2014/main" val="785001755"/>
                  </a:ext>
                </a:extLst>
              </a:tr>
              <a:tr h="593304">
                <a:tc>
                  <a:txBody>
                    <a:bodyPr/>
                    <a:lstStyle/>
                    <a:p>
                      <a:r>
                        <a:rPr lang="en-US" sz="1200" dirty="0"/>
                        <a:t>Of the 180 units sold, there was 80 x TM195, 60 x TM498, 40 x TM598. However, is that the best mix for the company? </a:t>
                      </a:r>
                    </a:p>
                  </a:txBody>
                  <a:tcPr/>
                </a:tc>
                <a:tc>
                  <a:txBody>
                    <a:bodyPr/>
                    <a:lstStyle/>
                    <a:p>
                      <a:r>
                        <a:rPr lang="en-US" sz="1200" dirty="0"/>
                        <a:t>Create an objective function with limitations using quantity, costs and margins, and review what a maximized mix might look like? Confer with the right stakeholders and Product Managers</a:t>
                      </a:r>
                    </a:p>
                  </a:txBody>
                  <a:tcPr/>
                </a:tc>
                <a:extLst>
                  <a:ext uri="{0D108BD9-81ED-4DB2-BD59-A6C34878D82A}">
                    <a16:rowId xmlns:a16="http://schemas.microsoft.com/office/drawing/2014/main" val="2731914808"/>
                  </a:ext>
                </a:extLst>
              </a:tr>
              <a:tr h="593304">
                <a:tc>
                  <a:txBody>
                    <a:bodyPr/>
                    <a:lstStyle/>
                    <a:p>
                      <a:r>
                        <a:rPr lang="en-US" sz="1200" dirty="0"/>
                        <a:t>Our customer (M+F) has a mean age of 28.8, but a median age of 26,  a range from 18 to 50 years. There is “room” in the right-skewed tail for growth.</a:t>
                      </a:r>
                    </a:p>
                  </a:txBody>
                  <a:tcPr/>
                </a:tc>
                <a:tc>
                  <a:txBody>
                    <a:bodyPr/>
                    <a:lstStyle/>
                    <a:p>
                      <a:r>
                        <a:rPr lang="en-US" sz="1200" dirty="0"/>
                        <a:t>Advertising and Marketing targeting an older audience may sell more of the entire line and perhaps more TM498’s and TM598’s, as an older audience may be looking for more refined features</a:t>
                      </a:r>
                    </a:p>
                  </a:txBody>
                  <a:tcPr/>
                </a:tc>
                <a:extLst>
                  <a:ext uri="{0D108BD9-81ED-4DB2-BD59-A6C34878D82A}">
                    <a16:rowId xmlns:a16="http://schemas.microsoft.com/office/drawing/2014/main" val="1435620423"/>
                  </a:ext>
                </a:extLst>
              </a:tr>
              <a:tr h="593304">
                <a:tc>
                  <a:txBody>
                    <a:bodyPr/>
                    <a:lstStyle/>
                    <a:p>
                      <a:r>
                        <a:rPr lang="en-US" sz="1200" dirty="0"/>
                        <a:t>In our customer sample, we have 76 Females and 104 Males. Using census.gov, the 2010 gender ratio in the USA population was approximately 50.8% Female and 49.2% Male. </a:t>
                      </a:r>
                    </a:p>
                  </a:txBody>
                  <a:tcPr/>
                </a:tc>
                <a:tc>
                  <a:txBody>
                    <a:bodyPr/>
                    <a:lstStyle/>
                    <a:p>
                      <a:r>
                        <a:rPr lang="en-US" sz="1200" dirty="0"/>
                        <a:t>Improve the ratio of Female to Male, while maintaining the Male base. Use a more female-friendly sales and marketing approach, target the female audiences with more thoughtful marketing in sales. </a:t>
                      </a:r>
                    </a:p>
                  </a:txBody>
                  <a:tcPr/>
                </a:tc>
                <a:extLst>
                  <a:ext uri="{0D108BD9-81ED-4DB2-BD59-A6C34878D82A}">
                    <a16:rowId xmlns:a16="http://schemas.microsoft.com/office/drawing/2014/main" val="439371709"/>
                  </a:ext>
                </a:extLst>
              </a:tr>
              <a:tr h="593304">
                <a:tc>
                  <a:txBody>
                    <a:bodyPr/>
                    <a:lstStyle/>
                    <a:p>
                      <a:r>
                        <a:rPr lang="en-US" sz="1200" dirty="0"/>
                        <a:t>There is a noted difference in slightly more educated people buying the TM598.</a:t>
                      </a:r>
                    </a:p>
                  </a:txBody>
                  <a:tcPr/>
                </a:tc>
                <a:tc>
                  <a:txBody>
                    <a:bodyPr/>
                    <a:lstStyle/>
                    <a:p>
                      <a:r>
                        <a:rPr lang="en-US" sz="1200" dirty="0"/>
                        <a:t>Advertise where that slightly more educated population is to entice more of them to buy the products, as they may also buy the model TM498 if the TM598 is too much for their budget.</a:t>
                      </a:r>
                    </a:p>
                  </a:txBody>
                  <a:tcPr/>
                </a:tc>
                <a:extLst>
                  <a:ext uri="{0D108BD9-81ED-4DB2-BD59-A6C34878D82A}">
                    <a16:rowId xmlns:a16="http://schemas.microsoft.com/office/drawing/2014/main" val="196185899"/>
                  </a:ext>
                </a:extLst>
              </a:tr>
            </a:tbl>
          </a:graphicData>
        </a:graphic>
      </p:graphicFrame>
    </p:spTree>
    <p:extLst>
      <p:ext uri="{BB962C8B-B14F-4D97-AF65-F5344CB8AC3E}">
        <p14:creationId xmlns:p14="http://schemas.microsoft.com/office/powerpoint/2010/main" val="326511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Conclusions and Recommendations - 2 </a:t>
            </a:r>
          </a:p>
        </p:txBody>
      </p:sp>
      <p:graphicFrame>
        <p:nvGraphicFramePr>
          <p:cNvPr id="3" name="Table 3">
            <a:extLst>
              <a:ext uri="{FF2B5EF4-FFF2-40B4-BE49-F238E27FC236}">
                <a16:creationId xmlns:a16="http://schemas.microsoft.com/office/drawing/2014/main" id="{62213F54-FDB3-48D5-8C78-8E0639945A16}"/>
              </a:ext>
            </a:extLst>
          </p:cNvPr>
          <p:cNvGraphicFramePr>
            <a:graphicFrameLocks noGrp="1"/>
          </p:cNvGraphicFramePr>
          <p:nvPr>
            <p:extLst>
              <p:ext uri="{D42A27DB-BD31-4B8C-83A1-F6EECF244321}">
                <p14:modId xmlns:p14="http://schemas.microsoft.com/office/powerpoint/2010/main" val="661975487"/>
              </p:ext>
            </p:extLst>
          </p:nvPr>
        </p:nvGraphicFramePr>
        <p:xfrm>
          <a:off x="838200" y="840728"/>
          <a:ext cx="7477126" cy="3702264"/>
        </p:xfrm>
        <a:graphic>
          <a:graphicData uri="http://schemas.openxmlformats.org/drawingml/2006/table">
            <a:tbl>
              <a:tblPr firstRow="1" bandRow="1">
                <a:tableStyleId>{5C22544A-7EE6-4342-B048-85BDC9FD1C3A}</a:tableStyleId>
              </a:tblPr>
              <a:tblGrid>
                <a:gridCol w="3481795">
                  <a:extLst>
                    <a:ext uri="{9D8B030D-6E8A-4147-A177-3AD203B41FA5}">
                      <a16:colId xmlns:a16="http://schemas.microsoft.com/office/drawing/2014/main" val="886583169"/>
                    </a:ext>
                  </a:extLst>
                </a:gridCol>
                <a:gridCol w="3995331">
                  <a:extLst>
                    <a:ext uri="{9D8B030D-6E8A-4147-A177-3AD203B41FA5}">
                      <a16:colId xmlns:a16="http://schemas.microsoft.com/office/drawing/2014/main" val="2140019290"/>
                    </a:ext>
                  </a:extLst>
                </a:gridCol>
              </a:tblGrid>
              <a:tr h="593304">
                <a:tc>
                  <a:txBody>
                    <a:bodyPr/>
                    <a:lstStyle/>
                    <a:p>
                      <a:pPr algn="ctr"/>
                      <a:r>
                        <a:rPr lang="en-US" sz="1600" dirty="0"/>
                        <a:t>Observation and/or Conclusions</a:t>
                      </a:r>
                    </a:p>
                  </a:txBody>
                  <a:tcPr/>
                </a:tc>
                <a:tc>
                  <a:txBody>
                    <a:bodyPr/>
                    <a:lstStyle/>
                    <a:p>
                      <a:pPr algn="ctr"/>
                      <a:r>
                        <a:rPr lang="en-US" sz="1600" dirty="0"/>
                        <a:t>Recommendations</a:t>
                      </a:r>
                    </a:p>
                  </a:txBody>
                  <a:tcPr/>
                </a:tc>
                <a:extLst>
                  <a:ext uri="{0D108BD9-81ED-4DB2-BD59-A6C34878D82A}">
                    <a16:rowId xmlns:a16="http://schemas.microsoft.com/office/drawing/2014/main" val="785001755"/>
                  </a:ext>
                </a:extLst>
              </a:tr>
              <a:tr h="593304">
                <a:tc>
                  <a:txBody>
                    <a:bodyPr/>
                    <a:lstStyle/>
                    <a:p>
                      <a:r>
                        <a:rPr lang="en-US" sz="1200" dirty="0"/>
                        <a:t>The customers self-evaluation of their fitness, is this a good metric?</a:t>
                      </a:r>
                    </a:p>
                  </a:txBody>
                  <a:tcPr/>
                </a:tc>
                <a:tc>
                  <a:txBody>
                    <a:bodyPr/>
                    <a:lstStyle/>
                    <a:p>
                      <a:r>
                        <a:rPr lang="en-US" sz="1200" dirty="0"/>
                        <a:t>There are indicators in the EDA that the self-evaluation helps the customer choosing the TM498 and TM598, over the TM195 “base” model – leave this practice in place</a:t>
                      </a:r>
                    </a:p>
                  </a:txBody>
                  <a:tcPr/>
                </a:tc>
                <a:extLst>
                  <a:ext uri="{0D108BD9-81ED-4DB2-BD59-A6C34878D82A}">
                    <a16:rowId xmlns:a16="http://schemas.microsoft.com/office/drawing/2014/main" val="2731914808"/>
                  </a:ext>
                </a:extLst>
              </a:tr>
              <a:tr h="593304">
                <a:tc>
                  <a:txBody>
                    <a:bodyPr/>
                    <a:lstStyle/>
                    <a:p>
                      <a:r>
                        <a:rPr lang="en-US" sz="1200" dirty="0"/>
                        <a:t>Our customer (M+F) has a mean income of $57720, median $50597, a range  $29562-104581, and a large right skew of  ~1.3. There is possibly “room” to push the curve up in the higher incomes, selling more TM598 and TM498</a:t>
                      </a:r>
                    </a:p>
                  </a:txBody>
                  <a:tcPr/>
                </a:tc>
                <a:tc>
                  <a:txBody>
                    <a:bodyPr/>
                    <a:lstStyle/>
                    <a:p>
                      <a:r>
                        <a:rPr lang="en-US" sz="1200" dirty="0"/>
                        <a:t>Advertising and Marketing targeting an older audience may sell more of the entire line and perhaps more TM498’s and TM598’s, as an older audience may be looking for more refined features</a:t>
                      </a:r>
                    </a:p>
                  </a:txBody>
                  <a:tcPr/>
                </a:tc>
                <a:extLst>
                  <a:ext uri="{0D108BD9-81ED-4DB2-BD59-A6C34878D82A}">
                    <a16:rowId xmlns:a16="http://schemas.microsoft.com/office/drawing/2014/main" val="1435620423"/>
                  </a:ext>
                </a:extLst>
              </a:tr>
              <a:tr h="593304">
                <a:tc>
                  <a:txBody>
                    <a:bodyPr/>
                    <a:lstStyle/>
                    <a:p>
                      <a:r>
                        <a:rPr lang="en-US" sz="1200" dirty="0"/>
                        <a:t>While TM195 outsells TM798 2:1, it’s interesting to note that Males buy significantly more TM798’s than Females, both Partnered or Single</a:t>
                      </a:r>
                    </a:p>
                  </a:txBody>
                  <a:tcPr/>
                </a:tc>
                <a:tc>
                  <a:txBody>
                    <a:bodyPr/>
                    <a:lstStyle/>
                    <a:p>
                      <a:r>
                        <a:rPr lang="en-US" sz="1200" dirty="0"/>
                        <a:t>As part of the female-friendly marketing and sales, present the TM598 with different collateral or investigate some feature improvement in the TM498 or sale pricing of the TM598.</a:t>
                      </a:r>
                    </a:p>
                  </a:txBody>
                  <a:tcPr/>
                </a:tc>
                <a:extLst>
                  <a:ext uri="{0D108BD9-81ED-4DB2-BD59-A6C34878D82A}">
                    <a16:rowId xmlns:a16="http://schemas.microsoft.com/office/drawing/2014/main" val="439371709"/>
                  </a:ext>
                </a:extLst>
              </a:tr>
              <a:tr h="593304">
                <a:tc>
                  <a:txBody>
                    <a:bodyPr/>
                    <a:lstStyle/>
                    <a:p>
                      <a:r>
                        <a:rPr lang="en-US" sz="1200" dirty="0"/>
                        <a:t>Partnered people buy more on average than single, but partnered Females buy more than 2x TM195 than Female singles</a:t>
                      </a:r>
                    </a:p>
                  </a:txBody>
                  <a:tcPr/>
                </a:tc>
                <a:tc>
                  <a:txBody>
                    <a:bodyPr/>
                    <a:lstStyle/>
                    <a:p>
                      <a:r>
                        <a:rPr lang="en-US" sz="1200" dirty="0"/>
                        <a:t>Investigate where/why the single Female sales are slipping compared to partnered Females</a:t>
                      </a:r>
                    </a:p>
                  </a:txBody>
                  <a:tcPr/>
                </a:tc>
                <a:extLst>
                  <a:ext uri="{0D108BD9-81ED-4DB2-BD59-A6C34878D82A}">
                    <a16:rowId xmlns:a16="http://schemas.microsoft.com/office/drawing/2014/main" val="196185899"/>
                  </a:ext>
                </a:extLst>
              </a:tr>
            </a:tbl>
          </a:graphicData>
        </a:graphic>
      </p:graphicFrame>
    </p:spTree>
    <p:extLst>
      <p:ext uri="{BB962C8B-B14F-4D97-AF65-F5344CB8AC3E}">
        <p14:creationId xmlns:p14="http://schemas.microsoft.com/office/powerpoint/2010/main" val="397907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Conclusions and Recommendations - 3 </a:t>
            </a:r>
          </a:p>
        </p:txBody>
      </p:sp>
      <p:graphicFrame>
        <p:nvGraphicFramePr>
          <p:cNvPr id="3" name="Table 3">
            <a:extLst>
              <a:ext uri="{FF2B5EF4-FFF2-40B4-BE49-F238E27FC236}">
                <a16:creationId xmlns:a16="http://schemas.microsoft.com/office/drawing/2014/main" id="{62213F54-FDB3-48D5-8C78-8E0639945A16}"/>
              </a:ext>
            </a:extLst>
          </p:cNvPr>
          <p:cNvGraphicFramePr>
            <a:graphicFrameLocks noGrp="1"/>
          </p:cNvGraphicFramePr>
          <p:nvPr>
            <p:extLst>
              <p:ext uri="{D42A27DB-BD31-4B8C-83A1-F6EECF244321}">
                <p14:modId xmlns:p14="http://schemas.microsoft.com/office/powerpoint/2010/main" val="1212770893"/>
              </p:ext>
            </p:extLst>
          </p:nvPr>
        </p:nvGraphicFramePr>
        <p:xfrm>
          <a:off x="838200" y="840728"/>
          <a:ext cx="7477126" cy="3379056"/>
        </p:xfrm>
        <a:graphic>
          <a:graphicData uri="http://schemas.openxmlformats.org/drawingml/2006/table">
            <a:tbl>
              <a:tblPr firstRow="1" bandRow="1">
                <a:tableStyleId>{5C22544A-7EE6-4342-B048-85BDC9FD1C3A}</a:tableStyleId>
              </a:tblPr>
              <a:tblGrid>
                <a:gridCol w="3481795">
                  <a:extLst>
                    <a:ext uri="{9D8B030D-6E8A-4147-A177-3AD203B41FA5}">
                      <a16:colId xmlns:a16="http://schemas.microsoft.com/office/drawing/2014/main" val="886583169"/>
                    </a:ext>
                  </a:extLst>
                </a:gridCol>
                <a:gridCol w="3995331">
                  <a:extLst>
                    <a:ext uri="{9D8B030D-6E8A-4147-A177-3AD203B41FA5}">
                      <a16:colId xmlns:a16="http://schemas.microsoft.com/office/drawing/2014/main" val="2140019290"/>
                    </a:ext>
                  </a:extLst>
                </a:gridCol>
              </a:tblGrid>
              <a:tr h="593304">
                <a:tc>
                  <a:txBody>
                    <a:bodyPr/>
                    <a:lstStyle/>
                    <a:p>
                      <a:pPr algn="ctr"/>
                      <a:r>
                        <a:rPr lang="en-US" sz="1600" dirty="0"/>
                        <a:t>Observation and/or Conclusions</a:t>
                      </a:r>
                    </a:p>
                  </a:txBody>
                  <a:tcPr/>
                </a:tc>
                <a:tc>
                  <a:txBody>
                    <a:bodyPr/>
                    <a:lstStyle/>
                    <a:p>
                      <a:pPr algn="ctr"/>
                      <a:r>
                        <a:rPr lang="en-US" sz="1600" dirty="0"/>
                        <a:t>Recommendations</a:t>
                      </a:r>
                    </a:p>
                  </a:txBody>
                  <a:tcPr/>
                </a:tc>
                <a:extLst>
                  <a:ext uri="{0D108BD9-81ED-4DB2-BD59-A6C34878D82A}">
                    <a16:rowId xmlns:a16="http://schemas.microsoft.com/office/drawing/2014/main" val="785001755"/>
                  </a:ext>
                </a:extLst>
              </a:tr>
              <a:tr h="593304">
                <a:tc>
                  <a:txBody>
                    <a:bodyPr/>
                    <a:lstStyle/>
                    <a:p>
                      <a:r>
                        <a:rPr lang="en-US" sz="1200" dirty="0"/>
                        <a:t>Higher Income is genuinely as predictor of TM598 purchases compared to those who purchase TM498 and TM195.</a:t>
                      </a:r>
                    </a:p>
                  </a:txBody>
                  <a:tcPr/>
                </a:tc>
                <a:tc>
                  <a:txBody>
                    <a:bodyPr/>
                    <a:lstStyle/>
                    <a:p>
                      <a:r>
                        <a:rPr lang="en-US" sz="1200" dirty="0"/>
                        <a:t>Depending on margins and profitability, do a sensitivity analysis or actual market testing of pricing of the “higher” models. However, if the “luxury” TM598 is profitable and solves a market segment, then a change may not be warranted. </a:t>
                      </a:r>
                    </a:p>
                  </a:txBody>
                  <a:tcPr/>
                </a:tc>
                <a:extLst>
                  <a:ext uri="{0D108BD9-81ED-4DB2-BD59-A6C34878D82A}">
                    <a16:rowId xmlns:a16="http://schemas.microsoft.com/office/drawing/2014/main" val="2731914808"/>
                  </a:ext>
                </a:extLst>
              </a:tr>
              <a:tr h="593304">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35620423"/>
                  </a:ext>
                </a:extLst>
              </a:tr>
              <a:tr h="593304">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39371709"/>
                  </a:ext>
                </a:extLst>
              </a:tr>
              <a:tr h="593304">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6185899"/>
                  </a:ext>
                </a:extLst>
              </a:tr>
            </a:tbl>
          </a:graphicData>
        </a:graphic>
      </p:graphicFrame>
    </p:spTree>
    <p:extLst>
      <p:ext uri="{BB962C8B-B14F-4D97-AF65-F5344CB8AC3E}">
        <p14:creationId xmlns:p14="http://schemas.microsoft.com/office/powerpoint/2010/main" val="245647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5577568" cy="665152"/>
          </a:xfrm>
        </p:spPr>
        <p:txBody>
          <a:bodyPr>
            <a:normAutofit/>
          </a:bodyPr>
          <a:lstStyle/>
          <a:p>
            <a:pPr algn="l"/>
            <a:r>
              <a:rPr lang="en-US" sz="2000" dirty="0"/>
              <a:t>               Background and Objectives</a:t>
            </a:r>
          </a:p>
        </p:txBody>
      </p:sp>
      <p:sp>
        <p:nvSpPr>
          <p:cNvPr id="3" name="Rectangle: Rounded Corners 2">
            <a:extLst>
              <a:ext uri="{FF2B5EF4-FFF2-40B4-BE49-F238E27FC236}">
                <a16:creationId xmlns:a16="http://schemas.microsoft.com/office/drawing/2014/main" id="{84185CE7-B657-4DEF-9887-26DF5BC136C5}"/>
              </a:ext>
            </a:extLst>
          </p:cNvPr>
          <p:cNvSpPr/>
          <p:nvPr/>
        </p:nvSpPr>
        <p:spPr>
          <a:xfrm>
            <a:off x="304800" y="1123950"/>
            <a:ext cx="2514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Cardio Good Fitness sells Treadmills; we will investigate the customer profiles who acquire these 3 models – TM195, TM498, TM798.</a:t>
            </a:r>
          </a:p>
        </p:txBody>
      </p:sp>
      <p:sp>
        <p:nvSpPr>
          <p:cNvPr id="207" name="Rectangle: Rounded Corners 206">
            <a:extLst>
              <a:ext uri="{FF2B5EF4-FFF2-40B4-BE49-F238E27FC236}">
                <a16:creationId xmlns:a16="http://schemas.microsoft.com/office/drawing/2014/main" id="{4015B222-4DB7-4B00-8AC7-1A9C8D95B6E9}"/>
              </a:ext>
            </a:extLst>
          </p:cNvPr>
          <p:cNvSpPr/>
          <p:nvPr/>
        </p:nvSpPr>
        <p:spPr>
          <a:xfrm>
            <a:off x="3215368" y="1123950"/>
            <a:ext cx="2514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EDA/Graphical exploration we will investigate the dataset and gain some insights and observations.</a:t>
            </a:r>
          </a:p>
        </p:txBody>
      </p:sp>
      <p:sp>
        <p:nvSpPr>
          <p:cNvPr id="208" name="Rectangle: Rounded Corners 207">
            <a:extLst>
              <a:ext uri="{FF2B5EF4-FFF2-40B4-BE49-F238E27FC236}">
                <a16:creationId xmlns:a16="http://schemas.microsoft.com/office/drawing/2014/main" id="{BCFAF84E-8677-4AAF-A15F-CF104A43BC81}"/>
              </a:ext>
            </a:extLst>
          </p:cNvPr>
          <p:cNvSpPr/>
          <p:nvPr/>
        </p:nvSpPr>
        <p:spPr>
          <a:xfrm>
            <a:off x="6129456" y="1123950"/>
            <a:ext cx="25146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attempt to provide the business with recommendations to help the company target new customers.</a:t>
            </a:r>
          </a:p>
        </p:txBody>
      </p:sp>
      <p:sp>
        <p:nvSpPr>
          <p:cNvPr id="4" name="Arrow: Right 3">
            <a:extLst>
              <a:ext uri="{FF2B5EF4-FFF2-40B4-BE49-F238E27FC236}">
                <a16:creationId xmlns:a16="http://schemas.microsoft.com/office/drawing/2014/main" id="{FF322A54-180D-4DD7-8CC4-3B15097343BE}"/>
              </a:ext>
            </a:extLst>
          </p:cNvPr>
          <p:cNvSpPr/>
          <p:nvPr/>
        </p:nvSpPr>
        <p:spPr>
          <a:xfrm>
            <a:off x="2885258" y="2038350"/>
            <a:ext cx="274184" cy="304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Arrow: Right 212">
            <a:extLst>
              <a:ext uri="{FF2B5EF4-FFF2-40B4-BE49-F238E27FC236}">
                <a16:creationId xmlns:a16="http://schemas.microsoft.com/office/drawing/2014/main" id="{C0BCB64E-5750-4BC2-AB5F-1DFF0887A8DA}"/>
              </a:ext>
            </a:extLst>
          </p:cNvPr>
          <p:cNvSpPr/>
          <p:nvPr/>
        </p:nvSpPr>
        <p:spPr>
          <a:xfrm>
            <a:off x="5792620" y="2032310"/>
            <a:ext cx="274184" cy="304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CEFE57D-4033-405D-A190-2B6429CEB8DF}"/>
              </a:ext>
            </a:extLst>
          </p:cNvPr>
          <p:cNvSpPr/>
          <p:nvPr/>
        </p:nvSpPr>
        <p:spPr>
          <a:xfrm>
            <a:off x="1365143" y="3333750"/>
            <a:ext cx="6168864" cy="1066799"/>
          </a:xfrm>
          <a:custGeom>
            <a:avLst/>
            <a:gdLst>
              <a:gd name="connsiteX0" fmla="*/ 5994662 w 6168864"/>
              <a:gd name="connsiteY0" fmla="*/ 33453 h 615642"/>
              <a:gd name="connsiteX1" fmla="*/ 5481706 w 6168864"/>
              <a:gd name="connsiteY1" fmla="*/ 568712 h 615642"/>
              <a:gd name="connsiteX2" fmla="*/ 463657 w 6168864"/>
              <a:gd name="connsiteY2" fmla="*/ 524107 h 615642"/>
              <a:gd name="connsiteX3" fmla="*/ 196028 w 6168864"/>
              <a:gd name="connsiteY3" fmla="*/ 0 h 615642"/>
            </a:gdLst>
            <a:ahLst/>
            <a:cxnLst>
              <a:cxn ang="0">
                <a:pos x="connsiteX0" y="connsiteY0"/>
              </a:cxn>
              <a:cxn ang="0">
                <a:pos x="connsiteX1" y="connsiteY1"/>
              </a:cxn>
              <a:cxn ang="0">
                <a:pos x="connsiteX2" y="connsiteY2"/>
              </a:cxn>
              <a:cxn ang="0">
                <a:pos x="connsiteX3" y="connsiteY3"/>
              </a:cxn>
            </a:cxnLst>
            <a:rect l="l" t="t" r="r" b="b"/>
            <a:pathLst>
              <a:path w="6168864" h="615642">
                <a:moveTo>
                  <a:pt x="5994662" y="33453"/>
                </a:moveTo>
                <a:cubicBezTo>
                  <a:pt x="6199101" y="260194"/>
                  <a:pt x="6403540" y="486936"/>
                  <a:pt x="5481706" y="568712"/>
                </a:cubicBezTo>
                <a:cubicBezTo>
                  <a:pt x="4559872" y="650488"/>
                  <a:pt x="1344603" y="618892"/>
                  <a:pt x="463657" y="524107"/>
                </a:cubicBezTo>
                <a:cubicBezTo>
                  <a:pt x="-417289" y="429322"/>
                  <a:pt x="235057" y="74342"/>
                  <a:pt x="196028" y="0"/>
                </a:cubicBezTo>
              </a:path>
            </a:pathLst>
          </a:custGeom>
          <a:solidFill>
            <a:schemeClr val="accent6"/>
          </a:solid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If/when the business implements a recommendation, a new analysis can be run to verify the success/failure of the change. </a:t>
            </a:r>
          </a:p>
        </p:txBody>
      </p:sp>
    </p:spTree>
    <p:extLst>
      <p:ext uri="{BB962C8B-B14F-4D97-AF65-F5344CB8AC3E}">
        <p14:creationId xmlns:p14="http://schemas.microsoft.com/office/powerpoint/2010/main" val="109980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53443"/>
            <a:ext cx="5819775" cy="994172"/>
          </a:xfrm>
        </p:spPr>
        <p:txBody>
          <a:bodyPr/>
          <a:lstStyle/>
          <a:p>
            <a:pPr algn="l"/>
            <a:r>
              <a:rPr lang="en-US" dirty="0"/>
              <a:t>       Data Information for our work</a:t>
            </a:r>
          </a:p>
        </p:txBody>
      </p:sp>
      <p:graphicFrame>
        <p:nvGraphicFramePr>
          <p:cNvPr id="9" name="Table 9">
            <a:extLst>
              <a:ext uri="{FF2B5EF4-FFF2-40B4-BE49-F238E27FC236}">
                <a16:creationId xmlns:a16="http://schemas.microsoft.com/office/drawing/2014/main" id="{FDC77812-320D-4225-A75E-864137751FB3}"/>
              </a:ext>
            </a:extLst>
          </p:cNvPr>
          <p:cNvGraphicFramePr>
            <a:graphicFrameLocks noGrp="1"/>
          </p:cNvGraphicFramePr>
          <p:nvPr>
            <p:extLst>
              <p:ext uri="{D42A27DB-BD31-4B8C-83A1-F6EECF244321}">
                <p14:modId xmlns:p14="http://schemas.microsoft.com/office/powerpoint/2010/main" val="2752238484"/>
              </p:ext>
            </p:extLst>
          </p:nvPr>
        </p:nvGraphicFramePr>
        <p:xfrm>
          <a:off x="304800" y="666750"/>
          <a:ext cx="4122930" cy="4150360"/>
        </p:xfrm>
        <a:graphic>
          <a:graphicData uri="http://schemas.openxmlformats.org/drawingml/2006/table">
            <a:tbl>
              <a:tblPr firstRow="1" bandRow="1">
                <a:tableStyleId>{5C22544A-7EE6-4342-B048-85BDC9FD1C3A}</a:tableStyleId>
              </a:tblPr>
              <a:tblGrid>
                <a:gridCol w="2061465">
                  <a:extLst>
                    <a:ext uri="{9D8B030D-6E8A-4147-A177-3AD203B41FA5}">
                      <a16:colId xmlns:a16="http://schemas.microsoft.com/office/drawing/2014/main" val="684038234"/>
                    </a:ext>
                  </a:extLst>
                </a:gridCol>
                <a:gridCol w="2061465">
                  <a:extLst>
                    <a:ext uri="{9D8B030D-6E8A-4147-A177-3AD203B41FA5}">
                      <a16:colId xmlns:a16="http://schemas.microsoft.com/office/drawing/2014/main" val="1782588027"/>
                    </a:ext>
                  </a:extLst>
                </a:gridCol>
              </a:tblGrid>
              <a:tr h="370840">
                <a:tc>
                  <a:txBody>
                    <a:bodyPr/>
                    <a:lstStyle/>
                    <a:p>
                      <a:r>
                        <a:rPr lang="en-US" sz="1600" dirty="0"/>
                        <a:t>Data</a:t>
                      </a:r>
                    </a:p>
                  </a:txBody>
                  <a:tcPr/>
                </a:tc>
                <a:tc>
                  <a:txBody>
                    <a:bodyPr/>
                    <a:lstStyle/>
                    <a:p>
                      <a:r>
                        <a:rPr lang="en-US" sz="1600" dirty="0"/>
                        <a:t>Description</a:t>
                      </a:r>
                    </a:p>
                  </a:txBody>
                  <a:tcPr/>
                </a:tc>
                <a:extLst>
                  <a:ext uri="{0D108BD9-81ED-4DB2-BD59-A6C34878D82A}">
                    <a16:rowId xmlns:a16="http://schemas.microsoft.com/office/drawing/2014/main" val="439766347"/>
                  </a:ext>
                </a:extLst>
              </a:tr>
              <a:tr h="370840">
                <a:tc>
                  <a:txBody>
                    <a:bodyPr/>
                    <a:lstStyle/>
                    <a:p>
                      <a:r>
                        <a:rPr lang="en-US" sz="1200" dirty="0"/>
                        <a:t>Product*</a:t>
                      </a:r>
                    </a:p>
                  </a:txBody>
                  <a:tcPr/>
                </a:tc>
                <a:tc>
                  <a:txBody>
                    <a:bodyPr/>
                    <a:lstStyle/>
                    <a:p>
                      <a:r>
                        <a:rPr lang="en-US" sz="1200" dirty="0"/>
                        <a:t>The model no. of the Treadmill</a:t>
                      </a:r>
                    </a:p>
                  </a:txBody>
                  <a:tcPr/>
                </a:tc>
                <a:extLst>
                  <a:ext uri="{0D108BD9-81ED-4DB2-BD59-A6C34878D82A}">
                    <a16:rowId xmlns:a16="http://schemas.microsoft.com/office/drawing/2014/main" val="3100807461"/>
                  </a:ext>
                </a:extLst>
              </a:tr>
              <a:tr h="370840">
                <a:tc>
                  <a:txBody>
                    <a:bodyPr/>
                    <a:lstStyle/>
                    <a:p>
                      <a:r>
                        <a:rPr lang="en-US" sz="1200" dirty="0"/>
                        <a:t>Age</a:t>
                      </a:r>
                    </a:p>
                  </a:txBody>
                  <a:tcPr/>
                </a:tc>
                <a:tc>
                  <a:txBody>
                    <a:bodyPr/>
                    <a:lstStyle/>
                    <a:p>
                      <a:r>
                        <a:rPr lang="en-US" sz="1200" dirty="0"/>
                        <a:t>In years, of the customer</a:t>
                      </a:r>
                    </a:p>
                  </a:txBody>
                  <a:tcPr/>
                </a:tc>
                <a:extLst>
                  <a:ext uri="{0D108BD9-81ED-4DB2-BD59-A6C34878D82A}">
                    <a16:rowId xmlns:a16="http://schemas.microsoft.com/office/drawing/2014/main" val="2029876142"/>
                  </a:ext>
                </a:extLst>
              </a:tr>
              <a:tr h="370840">
                <a:tc>
                  <a:txBody>
                    <a:bodyPr/>
                    <a:lstStyle/>
                    <a:p>
                      <a:r>
                        <a:rPr lang="en-US" sz="1200" dirty="0"/>
                        <a:t>Gender*</a:t>
                      </a:r>
                    </a:p>
                  </a:txBody>
                  <a:tcPr/>
                </a:tc>
                <a:tc>
                  <a:txBody>
                    <a:bodyPr/>
                    <a:lstStyle/>
                    <a:p>
                      <a:r>
                        <a:rPr lang="en-US" sz="1200" dirty="0"/>
                        <a:t>Of the customer</a:t>
                      </a:r>
                    </a:p>
                  </a:txBody>
                  <a:tcPr/>
                </a:tc>
                <a:extLst>
                  <a:ext uri="{0D108BD9-81ED-4DB2-BD59-A6C34878D82A}">
                    <a16:rowId xmlns:a16="http://schemas.microsoft.com/office/drawing/2014/main" val="80886846"/>
                  </a:ext>
                </a:extLst>
              </a:tr>
              <a:tr h="370840">
                <a:tc>
                  <a:txBody>
                    <a:bodyPr/>
                    <a:lstStyle/>
                    <a:p>
                      <a:r>
                        <a:rPr lang="en-US" sz="1200" dirty="0"/>
                        <a:t>Education</a:t>
                      </a:r>
                    </a:p>
                  </a:txBody>
                  <a:tcPr/>
                </a:tc>
                <a:tc>
                  <a:txBody>
                    <a:bodyPr/>
                    <a:lstStyle/>
                    <a:p>
                      <a:r>
                        <a:rPr lang="en-US" sz="1200" dirty="0"/>
                        <a:t>In years, of the customer</a:t>
                      </a:r>
                    </a:p>
                  </a:txBody>
                  <a:tcPr/>
                </a:tc>
                <a:extLst>
                  <a:ext uri="{0D108BD9-81ED-4DB2-BD59-A6C34878D82A}">
                    <a16:rowId xmlns:a16="http://schemas.microsoft.com/office/drawing/2014/main" val="1360803131"/>
                  </a:ext>
                </a:extLst>
              </a:tr>
              <a:tr h="370840">
                <a:tc>
                  <a:txBody>
                    <a:bodyPr/>
                    <a:lstStyle/>
                    <a:p>
                      <a:r>
                        <a:rPr lang="en-US" sz="1200" dirty="0"/>
                        <a:t>Marital Status*</a:t>
                      </a:r>
                    </a:p>
                  </a:txBody>
                  <a:tcPr/>
                </a:tc>
                <a:tc>
                  <a:txBody>
                    <a:bodyPr/>
                    <a:lstStyle/>
                    <a:p>
                      <a:r>
                        <a:rPr lang="en-US" sz="1200" dirty="0"/>
                        <a:t>Of the customer</a:t>
                      </a:r>
                    </a:p>
                  </a:txBody>
                  <a:tcPr/>
                </a:tc>
                <a:extLst>
                  <a:ext uri="{0D108BD9-81ED-4DB2-BD59-A6C34878D82A}">
                    <a16:rowId xmlns:a16="http://schemas.microsoft.com/office/drawing/2014/main" val="3888381484"/>
                  </a:ext>
                </a:extLst>
              </a:tr>
              <a:tr h="370840">
                <a:tc>
                  <a:txBody>
                    <a:bodyPr/>
                    <a:lstStyle/>
                    <a:p>
                      <a:r>
                        <a:rPr lang="en-US" sz="1200" dirty="0"/>
                        <a:t>Usage</a:t>
                      </a:r>
                    </a:p>
                  </a:txBody>
                  <a:tcPr/>
                </a:tc>
                <a:tc>
                  <a:txBody>
                    <a:bodyPr/>
                    <a:lstStyle/>
                    <a:p>
                      <a:r>
                        <a:rPr lang="en-US" sz="1200" dirty="0"/>
                        <a:t>Avg. # number of times the customer wants to use the Treadmill each week</a:t>
                      </a:r>
                    </a:p>
                  </a:txBody>
                  <a:tcPr/>
                </a:tc>
                <a:extLst>
                  <a:ext uri="{0D108BD9-81ED-4DB2-BD59-A6C34878D82A}">
                    <a16:rowId xmlns:a16="http://schemas.microsoft.com/office/drawing/2014/main" val="2384578557"/>
                  </a:ext>
                </a:extLst>
              </a:tr>
              <a:tr h="370840">
                <a:tc>
                  <a:txBody>
                    <a:bodyPr/>
                    <a:lstStyle/>
                    <a:p>
                      <a:r>
                        <a:rPr lang="en-US" sz="1200" dirty="0"/>
                        <a:t>Fitness</a:t>
                      </a:r>
                    </a:p>
                  </a:txBody>
                  <a:tcPr/>
                </a:tc>
                <a:tc>
                  <a:txBody>
                    <a:bodyPr/>
                    <a:lstStyle/>
                    <a:p>
                      <a:r>
                        <a:rPr lang="en-US" sz="1200" dirty="0"/>
                        <a:t>Self-rated score (5 – very fit to 1 – very unfit) </a:t>
                      </a:r>
                    </a:p>
                  </a:txBody>
                  <a:tcPr/>
                </a:tc>
                <a:extLst>
                  <a:ext uri="{0D108BD9-81ED-4DB2-BD59-A6C34878D82A}">
                    <a16:rowId xmlns:a16="http://schemas.microsoft.com/office/drawing/2014/main" val="3700600824"/>
                  </a:ext>
                </a:extLst>
              </a:tr>
              <a:tr h="370840">
                <a:tc>
                  <a:txBody>
                    <a:bodyPr/>
                    <a:lstStyle/>
                    <a:p>
                      <a:r>
                        <a:rPr lang="en-US" sz="1200" dirty="0"/>
                        <a:t>Income </a:t>
                      </a:r>
                    </a:p>
                  </a:txBody>
                  <a:tcPr/>
                </a:tc>
                <a:tc>
                  <a:txBody>
                    <a:bodyPr/>
                    <a:lstStyle/>
                    <a:p>
                      <a:r>
                        <a:rPr lang="en-US" sz="1200" dirty="0"/>
                        <a:t>Of the customer</a:t>
                      </a:r>
                    </a:p>
                  </a:txBody>
                  <a:tcPr/>
                </a:tc>
                <a:extLst>
                  <a:ext uri="{0D108BD9-81ED-4DB2-BD59-A6C34878D82A}">
                    <a16:rowId xmlns:a16="http://schemas.microsoft.com/office/drawing/2014/main" val="3969491054"/>
                  </a:ext>
                </a:extLst>
              </a:tr>
              <a:tr h="370840">
                <a:tc>
                  <a:txBody>
                    <a:bodyPr/>
                    <a:lstStyle/>
                    <a:p>
                      <a:r>
                        <a:rPr lang="en-US" sz="1200" dirty="0"/>
                        <a:t>Miles</a:t>
                      </a:r>
                    </a:p>
                  </a:txBody>
                  <a:tcPr/>
                </a:tc>
                <a:tc>
                  <a:txBody>
                    <a:bodyPr/>
                    <a:lstStyle/>
                    <a:p>
                      <a:r>
                        <a:rPr lang="en-US" sz="1200" dirty="0"/>
                        <a:t>Expected to run each week</a:t>
                      </a:r>
                    </a:p>
                  </a:txBody>
                  <a:tcPr/>
                </a:tc>
                <a:extLst>
                  <a:ext uri="{0D108BD9-81ED-4DB2-BD59-A6C34878D82A}">
                    <a16:rowId xmlns:a16="http://schemas.microsoft.com/office/drawing/2014/main" val="3577629926"/>
                  </a:ext>
                </a:extLst>
              </a:tr>
            </a:tbl>
          </a:graphicData>
        </a:graphic>
      </p:graphicFrame>
      <p:graphicFrame>
        <p:nvGraphicFramePr>
          <p:cNvPr id="11" name="Table 11">
            <a:extLst>
              <a:ext uri="{FF2B5EF4-FFF2-40B4-BE49-F238E27FC236}">
                <a16:creationId xmlns:a16="http://schemas.microsoft.com/office/drawing/2014/main" id="{CFEA13CE-C593-4CE2-B917-DCFED3C6E20F}"/>
              </a:ext>
            </a:extLst>
          </p:cNvPr>
          <p:cNvGraphicFramePr>
            <a:graphicFrameLocks noGrp="1"/>
          </p:cNvGraphicFramePr>
          <p:nvPr>
            <p:extLst>
              <p:ext uri="{D42A27DB-BD31-4B8C-83A1-F6EECF244321}">
                <p14:modId xmlns:p14="http://schemas.microsoft.com/office/powerpoint/2010/main" val="916976860"/>
              </p:ext>
            </p:extLst>
          </p:nvPr>
        </p:nvGraphicFramePr>
        <p:xfrm>
          <a:off x="4716272" y="666750"/>
          <a:ext cx="3999102" cy="741680"/>
        </p:xfrm>
        <a:graphic>
          <a:graphicData uri="http://schemas.openxmlformats.org/drawingml/2006/table">
            <a:tbl>
              <a:tblPr firstRow="1" bandRow="1">
                <a:tableStyleId>{5C22544A-7EE6-4342-B048-85BDC9FD1C3A}</a:tableStyleId>
              </a:tblPr>
              <a:tblGrid>
                <a:gridCol w="1333034">
                  <a:extLst>
                    <a:ext uri="{9D8B030D-6E8A-4147-A177-3AD203B41FA5}">
                      <a16:colId xmlns:a16="http://schemas.microsoft.com/office/drawing/2014/main" val="2548485192"/>
                    </a:ext>
                  </a:extLst>
                </a:gridCol>
                <a:gridCol w="1333034">
                  <a:extLst>
                    <a:ext uri="{9D8B030D-6E8A-4147-A177-3AD203B41FA5}">
                      <a16:colId xmlns:a16="http://schemas.microsoft.com/office/drawing/2014/main" val="2187076599"/>
                    </a:ext>
                  </a:extLst>
                </a:gridCol>
                <a:gridCol w="1333034">
                  <a:extLst>
                    <a:ext uri="{9D8B030D-6E8A-4147-A177-3AD203B41FA5}">
                      <a16:colId xmlns:a16="http://schemas.microsoft.com/office/drawing/2014/main" val="1070389331"/>
                    </a:ext>
                  </a:extLst>
                </a:gridCol>
              </a:tblGrid>
              <a:tr h="370840">
                <a:tc>
                  <a:txBody>
                    <a:bodyPr/>
                    <a:lstStyle/>
                    <a:p>
                      <a:pPr algn="ctr"/>
                      <a:r>
                        <a:rPr lang="en-US" sz="1600" dirty="0"/>
                        <a:t>Observations</a:t>
                      </a:r>
                    </a:p>
                  </a:txBody>
                  <a:tcPr/>
                </a:tc>
                <a:tc>
                  <a:txBody>
                    <a:bodyPr/>
                    <a:lstStyle/>
                    <a:p>
                      <a:pPr algn="ctr"/>
                      <a:r>
                        <a:rPr lang="en-US" sz="1600" dirty="0"/>
                        <a:t>Variables </a:t>
                      </a:r>
                    </a:p>
                  </a:txBody>
                  <a:tcPr/>
                </a:tc>
                <a:tc>
                  <a:txBody>
                    <a:bodyPr/>
                    <a:lstStyle/>
                    <a:p>
                      <a:pPr algn="ctr"/>
                      <a:r>
                        <a:rPr lang="en-US" sz="1600" dirty="0"/>
                        <a:t>Duration</a:t>
                      </a:r>
                    </a:p>
                  </a:txBody>
                  <a:tcPr/>
                </a:tc>
                <a:extLst>
                  <a:ext uri="{0D108BD9-81ED-4DB2-BD59-A6C34878D82A}">
                    <a16:rowId xmlns:a16="http://schemas.microsoft.com/office/drawing/2014/main" val="75756262"/>
                  </a:ext>
                </a:extLst>
              </a:tr>
              <a:tr h="370840">
                <a:tc>
                  <a:txBody>
                    <a:bodyPr/>
                    <a:lstStyle/>
                    <a:p>
                      <a:pPr algn="ctr"/>
                      <a:r>
                        <a:rPr lang="en-US" sz="1400" dirty="0"/>
                        <a:t>180</a:t>
                      </a:r>
                    </a:p>
                  </a:txBody>
                  <a:tcPr/>
                </a:tc>
                <a:tc>
                  <a:txBody>
                    <a:bodyPr/>
                    <a:lstStyle/>
                    <a:p>
                      <a:pPr algn="ctr"/>
                      <a:r>
                        <a:rPr lang="en-US" sz="1400" dirty="0"/>
                        <a:t>9</a:t>
                      </a:r>
                    </a:p>
                  </a:txBody>
                  <a:tcPr/>
                </a:tc>
                <a:tc>
                  <a:txBody>
                    <a:bodyPr/>
                    <a:lstStyle/>
                    <a:p>
                      <a:pPr algn="ctr"/>
                      <a:r>
                        <a:rPr lang="en-US" sz="1400" dirty="0"/>
                        <a:t>N/A</a:t>
                      </a:r>
                    </a:p>
                  </a:txBody>
                  <a:tcPr/>
                </a:tc>
                <a:extLst>
                  <a:ext uri="{0D108BD9-81ED-4DB2-BD59-A6C34878D82A}">
                    <a16:rowId xmlns:a16="http://schemas.microsoft.com/office/drawing/2014/main" val="4050131872"/>
                  </a:ext>
                </a:extLst>
              </a:tr>
            </a:tbl>
          </a:graphicData>
        </a:graphic>
      </p:graphicFrame>
      <p:sp>
        <p:nvSpPr>
          <p:cNvPr id="13" name="TextBox 12">
            <a:extLst>
              <a:ext uri="{FF2B5EF4-FFF2-40B4-BE49-F238E27FC236}">
                <a16:creationId xmlns:a16="http://schemas.microsoft.com/office/drawing/2014/main" id="{F16632E1-54BC-4948-B946-FD54AFEFDB5B}"/>
              </a:ext>
            </a:extLst>
          </p:cNvPr>
          <p:cNvSpPr txBox="1"/>
          <p:nvPr/>
        </p:nvSpPr>
        <p:spPr>
          <a:xfrm>
            <a:off x="4716272" y="1885950"/>
            <a:ext cx="3999102" cy="2062103"/>
          </a:xfrm>
          <a:prstGeom prst="rect">
            <a:avLst/>
          </a:prstGeom>
          <a:noFill/>
          <a:ln>
            <a:solidFill>
              <a:schemeClr val="accent1"/>
            </a:solidFill>
          </a:ln>
        </p:spPr>
        <p:txBody>
          <a:bodyPr wrap="square" rtlCol="0">
            <a:spAutoFit/>
          </a:bodyPr>
          <a:lstStyle/>
          <a:p>
            <a:r>
              <a:rPr lang="en-US" sz="1600" dirty="0"/>
              <a:t>Note:</a:t>
            </a:r>
          </a:p>
          <a:p>
            <a:endParaRPr lang="en-US" sz="1600" dirty="0"/>
          </a:p>
          <a:p>
            <a:r>
              <a:rPr lang="en-US" sz="1600" dirty="0"/>
              <a:t>Asterisk (*) denotes variables that were ‘objects’ and required pre-processing to be converted to </a:t>
            </a:r>
            <a:r>
              <a:rPr lang="en-US" sz="1600" dirty="0" err="1"/>
              <a:t>dtype</a:t>
            </a:r>
            <a:r>
              <a:rPr lang="en-US" sz="1600" dirty="0"/>
              <a:t> ‘category.’</a:t>
            </a:r>
          </a:p>
          <a:p>
            <a:endParaRPr lang="en-US" sz="1600" dirty="0"/>
          </a:p>
          <a:p>
            <a:r>
              <a:rPr lang="en-US" sz="1600" dirty="0"/>
              <a:t>However, there were no missing values to impute or process.</a:t>
            </a:r>
          </a:p>
        </p:txBody>
      </p:sp>
    </p:spTree>
    <p:extLst>
      <p:ext uri="{BB962C8B-B14F-4D97-AF65-F5344CB8AC3E}">
        <p14:creationId xmlns:p14="http://schemas.microsoft.com/office/powerpoint/2010/main" val="72469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Exploratory Data Analysis – Preliminary Univariate Analysis, </a:t>
            </a:r>
            <a:br>
              <a:rPr lang="en-US" sz="1600" dirty="0"/>
            </a:br>
            <a:r>
              <a:rPr lang="en-US" sz="1600" dirty="0"/>
              <a:t> Product, Age, Gender</a:t>
            </a:r>
          </a:p>
        </p:txBody>
      </p:sp>
      <p:pic>
        <p:nvPicPr>
          <p:cNvPr id="7" name="Picture 6" descr="Chart, bar chart&#10;&#10;Description automatically generated">
            <a:extLst>
              <a:ext uri="{FF2B5EF4-FFF2-40B4-BE49-F238E27FC236}">
                <a16:creationId xmlns:a16="http://schemas.microsoft.com/office/drawing/2014/main" id="{33B34CC6-FBD6-4DF2-97E6-7F56E4654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42950"/>
            <a:ext cx="2590800" cy="2317734"/>
          </a:xfrm>
          <a:prstGeom prst="rect">
            <a:avLst/>
          </a:prstGeom>
        </p:spPr>
      </p:pic>
      <p:sp>
        <p:nvSpPr>
          <p:cNvPr id="8" name="Rectangle: Rounded Corners 7">
            <a:extLst>
              <a:ext uri="{FF2B5EF4-FFF2-40B4-BE49-F238E27FC236}">
                <a16:creationId xmlns:a16="http://schemas.microsoft.com/office/drawing/2014/main" id="{C0FEA58D-B811-4785-A00E-7E10B115A075}"/>
              </a:ext>
            </a:extLst>
          </p:cNvPr>
          <p:cNvSpPr/>
          <p:nvPr/>
        </p:nvSpPr>
        <p:spPr>
          <a:xfrm>
            <a:off x="304800" y="3060684"/>
            <a:ext cx="2438400" cy="1949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This sample of customers purchased “Products”,</a:t>
            </a:r>
          </a:p>
          <a:p>
            <a:r>
              <a:rPr lang="en-US" sz="1400" dirty="0"/>
              <a:t>80 x TM195,</a:t>
            </a:r>
          </a:p>
          <a:p>
            <a:r>
              <a:rPr lang="en-US" sz="1400" dirty="0"/>
              <a:t>60 x TM498,</a:t>
            </a:r>
          </a:p>
          <a:p>
            <a:r>
              <a:rPr lang="en-US" sz="1400" dirty="0"/>
              <a:t>40 x TM798 </a:t>
            </a:r>
          </a:p>
          <a:p>
            <a:r>
              <a:rPr lang="en-US" sz="1400" dirty="0"/>
              <a:t>Discussion – Can we assume price and features increase as Product number? Likely.</a:t>
            </a:r>
          </a:p>
        </p:txBody>
      </p:sp>
      <p:pic>
        <p:nvPicPr>
          <p:cNvPr id="10" name="Picture 9" descr="Chart, histogram&#10;&#10;Description automatically generated">
            <a:extLst>
              <a:ext uri="{FF2B5EF4-FFF2-40B4-BE49-F238E27FC236}">
                <a16:creationId xmlns:a16="http://schemas.microsoft.com/office/drawing/2014/main" id="{0AB5BB77-450D-4310-A1C6-D9FFD726F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1" y="742950"/>
            <a:ext cx="3200399" cy="2220916"/>
          </a:xfrm>
          <a:prstGeom prst="rect">
            <a:avLst/>
          </a:prstGeom>
        </p:spPr>
      </p:pic>
      <p:sp>
        <p:nvSpPr>
          <p:cNvPr id="12" name="Rectangle: Rounded Corners 11">
            <a:extLst>
              <a:ext uri="{FF2B5EF4-FFF2-40B4-BE49-F238E27FC236}">
                <a16:creationId xmlns:a16="http://schemas.microsoft.com/office/drawing/2014/main" id="{1E3844C2-F896-4E3B-92C1-92ADE2E40E5E}"/>
              </a:ext>
            </a:extLst>
          </p:cNvPr>
          <p:cNvSpPr/>
          <p:nvPr/>
        </p:nvSpPr>
        <p:spPr>
          <a:xfrm>
            <a:off x="2895601" y="3060684"/>
            <a:ext cx="3200399" cy="174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Our customer (M+F) has a mean age of 28.8, but a median age of 26,  a range from 18 to 50 years, and a “moderate” right skew of 0.983.  We have an IQR of 9 yrs. and a “std” of 6.943. It appears that contrary to popular belief, older adults are buying treadmills! Can we grow sales here in the right tail?</a:t>
            </a:r>
          </a:p>
        </p:txBody>
      </p:sp>
      <p:pic>
        <p:nvPicPr>
          <p:cNvPr id="14" name="Picture 13" descr="Chart, bar chart&#10;&#10;Description automatically generated">
            <a:extLst>
              <a:ext uri="{FF2B5EF4-FFF2-40B4-BE49-F238E27FC236}">
                <a16:creationId xmlns:a16="http://schemas.microsoft.com/office/drawing/2014/main" id="{E0E951C6-0C0A-4361-8CE7-7F299E6282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8401" y="742950"/>
            <a:ext cx="2328789" cy="2220916"/>
          </a:xfrm>
          <a:prstGeom prst="rect">
            <a:avLst/>
          </a:prstGeom>
        </p:spPr>
      </p:pic>
      <p:sp>
        <p:nvSpPr>
          <p:cNvPr id="15" name="Rectangle: Rounded Corners 14">
            <a:extLst>
              <a:ext uri="{FF2B5EF4-FFF2-40B4-BE49-F238E27FC236}">
                <a16:creationId xmlns:a16="http://schemas.microsoft.com/office/drawing/2014/main" id="{DCAA0E8F-0173-450C-9F4D-B1222F5EB310}"/>
              </a:ext>
            </a:extLst>
          </p:cNvPr>
          <p:cNvSpPr/>
          <p:nvPr/>
        </p:nvSpPr>
        <p:spPr>
          <a:xfrm>
            <a:off x="6248401" y="3060684"/>
            <a:ext cx="2438400" cy="174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 our customer sample, we have 76 Females and 104 Males. This ~ 0.75/1.00 ratio </a:t>
            </a:r>
            <a:r>
              <a:rPr lang="en-US" sz="1400" i="1" dirty="0"/>
              <a:t>may</a:t>
            </a:r>
            <a:r>
              <a:rPr lang="en-US" sz="1400" dirty="0"/>
              <a:t> have some effect on buying preference, and we’ll need to investigate in the multi-variate section following.</a:t>
            </a:r>
          </a:p>
        </p:txBody>
      </p:sp>
    </p:spTree>
    <p:extLst>
      <p:ext uri="{BB962C8B-B14F-4D97-AF65-F5344CB8AC3E}">
        <p14:creationId xmlns:p14="http://schemas.microsoft.com/office/powerpoint/2010/main" val="42775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Exploratory Data Analysis – Preliminary Univariate Analysis,</a:t>
            </a:r>
            <a:br>
              <a:rPr lang="en-US" sz="1600" dirty="0"/>
            </a:br>
            <a:r>
              <a:rPr lang="en-US" sz="1600" dirty="0"/>
              <a:t> Education, Marital Status, Usage</a:t>
            </a:r>
          </a:p>
        </p:txBody>
      </p:sp>
      <p:sp>
        <p:nvSpPr>
          <p:cNvPr id="8" name="Rectangle: Rounded Corners 7">
            <a:extLst>
              <a:ext uri="{FF2B5EF4-FFF2-40B4-BE49-F238E27FC236}">
                <a16:creationId xmlns:a16="http://schemas.microsoft.com/office/drawing/2014/main" id="{C0FEA58D-B811-4785-A00E-7E10B115A075}"/>
              </a:ext>
            </a:extLst>
          </p:cNvPr>
          <p:cNvSpPr/>
          <p:nvPr/>
        </p:nvSpPr>
        <p:spPr>
          <a:xfrm>
            <a:off x="262312" y="2963866"/>
            <a:ext cx="2667000" cy="204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Our customer (F+M) has a mean Education yrs. of 15.57 and a median of 16, a range from 12 to 21 yrs., and a moderate right </a:t>
            </a:r>
            <a:r>
              <a:rPr kumimoji="0" lang="en-US" sz="1400" b="0" i="0" u="none" strike="noStrike" kern="1200" cap="none" spc="0" normalizeH="0" baseline="0" noProof="0" dirty="0" err="1">
                <a:ln>
                  <a:noFill/>
                </a:ln>
                <a:solidFill>
                  <a:prstClr val="white"/>
                </a:solidFill>
                <a:effectLst/>
                <a:uLnTx/>
                <a:uFillTx/>
                <a:latin typeface="Calibri"/>
                <a:ea typeface="+mn-ea"/>
                <a:cs typeface="+mn-cs"/>
              </a:rPr>
              <a:t>ske</a:t>
            </a:r>
            <a:r>
              <a:rPr lang="en-US" sz="1400" dirty="0">
                <a:solidFill>
                  <a:prstClr val="white"/>
                </a:solidFill>
                <a:latin typeface="Calibri"/>
              </a:rPr>
              <a:t>w of 0.622.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We have an IQR of 4 yrs. and a “std” of 1.617. The IQR majority are College/Bachelors degree holders (in NA)</a:t>
            </a:r>
          </a:p>
        </p:txBody>
      </p:sp>
      <p:sp>
        <p:nvSpPr>
          <p:cNvPr id="12" name="Rectangle: Rounded Corners 11">
            <a:extLst>
              <a:ext uri="{FF2B5EF4-FFF2-40B4-BE49-F238E27FC236}">
                <a16:creationId xmlns:a16="http://schemas.microsoft.com/office/drawing/2014/main" id="{1E3844C2-F896-4E3B-92C1-92ADE2E40E5E}"/>
              </a:ext>
            </a:extLst>
          </p:cNvPr>
          <p:cNvSpPr/>
          <p:nvPr/>
        </p:nvSpPr>
        <p:spPr>
          <a:xfrm>
            <a:off x="3102955" y="3060684"/>
            <a:ext cx="2895601" cy="174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In our custo</a:t>
            </a:r>
            <a:r>
              <a:rPr kumimoji="0" lang="en-US" sz="1400" i="0" u="none" strike="noStrike" kern="1200" cap="none" spc="0" normalizeH="0" baseline="0" noProof="0" dirty="0">
                <a:ln>
                  <a:noFill/>
                </a:ln>
                <a:solidFill>
                  <a:prstClr val="white"/>
                </a:solidFill>
                <a:effectLst/>
                <a:uLnTx/>
                <a:uFillTx/>
                <a:latin typeface="Calibri"/>
                <a:ea typeface="+mn-ea"/>
                <a:cs typeface="+mn-cs"/>
              </a:rPr>
              <a:t>m</a:t>
            </a:r>
            <a:r>
              <a:rPr kumimoji="0" lang="en-US" sz="1400" b="0" i="0" u="none" strike="noStrike" kern="1200" cap="none" spc="0" normalizeH="0" baseline="0" noProof="0" dirty="0">
                <a:ln>
                  <a:noFill/>
                </a:ln>
                <a:solidFill>
                  <a:prstClr val="white"/>
                </a:solidFill>
                <a:effectLst/>
                <a:uLnTx/>
                <a:uFillTx/>
                <a:latin typeface="Calibri"/>
                <a:ea typeface="+mn-ea"/>
                <a:cs typeface="+mn-cs"/>
              </a:rPr>
              <a:t>er sample for Marital Status, we have 107 Partnered “couples” and 73 Singles.  Their buying habits, lifestyle, income, disposable income </a:t>
            </a:r>
            <a:r>
              <a:rPr kumimoji="0" lang="en-US" sz="1400" b="0" i="0" u="none" strike="noStrike" kern="1200" cap="none" spc="0" normalizeH="0" baseline="0" noProof="0" dirty="0" err="1">
                <a:ln>
                  <a:noFill/>
                </a:ln>
                <a:solidFill>
                  <a:prstClr val="white"/>
                </a:solidFill>
                <a:effectLst/>
                <a:uLnTx/>
                <a:uFillTx/>
                <a:latin typeface="Calibri"/>
                <a:ea typeface="+mn-ea"/>
                <a:cs typeface="+mn-cs"/>
              </a:rPr>
              <a:t>coul</a:t>
            </a:r>
            <a:r>
              <a:rPr lang="en-US" sz="1400" dirty="0">
                <a:solidFill>
                  <a:prstClr val="white"/>
                </a:solidFill>
                <a:latin typeface="Calibri"/>
              </a:rPr>
              <a:t>d have an effect that could be investigated in the multi-variate section following. </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Rounded Corners 14">
            <a:extLst>
              <a:ext uri="{FF2B5EF4-FFF2-40B4-BE49-F238E27FC236}">
                <a16:creationId xmlns:a16="http://schemas.microsoft.com/office/drawing/2014/main" id="{DCAA0E8F-0173-450C-9F4D-B1222F5EB310}"/>
              </a:ext>
            </a:extLst>
          </p:cNvPr>
          <p:cNvSpPr/>
          <p:nvPr/>
        </p:nvSpPr>
        <p:spPr>
          <a:xfrm>
            <a:off x="6115126" y="3060684"/>
            <a:ext cx="2895601" cy="1873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In our customer </a:t>
            </a:r>
            <a:r>
              <a:rPr lang="en-US" sz="1400" dirty="0">
                <a:solidFill>
                  <a:prstClr val="white"/>
                </a:solidFill>
                <a:latin typeface="Calibri"/>
              </a:rPr>
              <a:t>Usage </a:t>
            </a:r>
            <a:r>
              <a:rPr kumimoji="0" lang="en-US" sz="1400" b="0" i="0" u="none" strike="noStrike" kern="1200" cap="none" spc="0" normalizeH="0" baseline="0" noProof="0" dirty="0">
                <a:ln>
                  <a:noFill/>
                </a:ln>
                <a:solidFill>
                  <a:prstClr val="white"/>
                </a:solidFill>
                <a:effectLst/>
                <a:uLnTx/>
                <a:uFillTx/>
                <a:latin typeface="Calibri"/>
                <a:ea typeface="+mn-ea"/>
                <a:cs typeface="+mn-cs"/>
              </a:rPr>
              <a:t>sample, we have a mean usage of 3.455 and a median of 3 times per week, a range from 2 to 7 times and a moderate right skew of 0.739. </a:t>
            </a:r>
            <a:r>
              <a:rPr lang="en-US" sz="1400" dirty="0">
                <a:solidFill>
                  <a:prstClr val="white"/>
                </a:solidFill>
                <a:latin typeface="Calibri"/>
              </a:rPr>
              <a:t>We have an IQR of 1 and a “std” of 1.085.  A mode of 3 suggests 3 times/week is a favored amount.</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descr="Chart, histogram&#10;&#10;Description automatically generated">
            <a:extLst>
              <a:ext uri="{FF2B5EF4-FFF2-40B4-BE49-F238E27FC236}">
                <a16:creationId xmlns:a16="http://schemas.microsoft.com/office/drawing/2014/main" id="{F68C528C-A750-40D9-8B4D-CB0BB651C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 y="742950"/>
            <a:ext cx="3110978" cy="2220916"/>
          </a:xfrm>
          <a:prstGeom prst="rect">
            <a:avLst/>
          </a:prstGeom>
        </p:spPr>
      </p:pic>
      <p:pic>
        <p:nvPicPr>
          <p:cNvPr id="6" name="Picture 5" descr="Chart, bar chart&#10;&#10;Description automatically generated">
            <a:extLst>
              <a:ext uri="{FF2B5EF4-FFF2-40B4-BE49-F238E27FC236}">
                <a16:creationId xmlns:a16="http://schemas.microsoft.com/office/drawing/2014/main" id="{2476A7B2-3673-47F5-9D71-531FDA31C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5778" y="757422"/>
            <a:ext cx="2286222" cy="2207838"/>
          </a:xfrm>
          <a:prstGeom prst="rect">
            <a:avLst/>
          </a:prstGeom>
        </p:spPr>
      </p:pic>
      <p:pic>
        <p:nvPicPr>
          <p:cNvPr id="11" name="Picture 10" descr="Chart, histogram&#10;&#10;Description automatically generated">
            <a:extLst>
              <a:ext uri="{FF2B5EF4-FFF2-40B4-BE49-F238E27FC236}">
                <a16:creationId xmlns:a16="http://schemas.microsoft.com/office/drawing/2014/main" id="{0E22627D-0141-427E-B85A-4E276672F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8190" y="668309"/>
            <a:ext cx="3164830" cy="2295557"/>
          </a:xfrm>
          <a:prstGeom prst="rect">
            <a:avLst/>
          </a:prstGeom>
        </p:spPr>
      </p:pic>
    </p:spTree>
    <p:extLst>
      <p:ext uri="{BB962C8B-B14F-4D97-AF65-F5344CB8AC3E}">
        <p14:creationId xmlns:p14="http://schemas.microsoft.com/office/powerpoint/2010/main" val="38461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3443"/>
            <a:ext cx="8010524" cy="994172"/>
          </a:xfrm>
        </p:spPr>
        <p:txBody>
          <a:bodyPr>
            <a:normAutofit/>
          </a:bodyPr>
          <a:lstStyle/>
          <a:p>
            <a:pPr algn="l"/>
            <a:r>
              <a:rPr lang="en-US" sz="1600" dirty="0"/>
              <a:t> Exploratory Data Analysis – Preliminary Univariate Analysis, </a:t>
            </a:r>
            <a:br>
              <a:rPr lang="en-US" sz="1600" dirty="0"/>
            </a:br>
            <a:r>
              <a:rPr lang="en-US" sz="1600" dirty="0"/>
              <a:t> Fitness, income, Miles</a:t>
            </a:r>
          </a:p>
        </p:txBody>
      </p:sp>
      <p:sp>
        <p:nvSpPr>
          <p:cNvPr id="8" name="Rectangle: Rounded Corners 7">
            <a:extLst>
              <a:ext uri="{FF2B5EF4-FFF2-40B4-BE49-F238E27FC236}">
                <a16:creationId xmlns:a16="http://schemas.microsoft.com/office/drawing/2014/main" id="{C0FEA58D-B811-4785-A00E-7E10B115A075}"/>
              </a:ext>
            </a:extLst>
          </p:cNvPr>
          <p:cNvSpPr/>
          <p:nvPr/>
        </p:nvSpPr>
        <p:spPr>
          <a:xfrm>
            <a:off x="195335" y="2959706"/>
            <a:ext cx="2700265" cy="1919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Our customers’ self-evaluation of Fitness</a:t>
            </a:r>
            <a:r>
              <a:rPr lang="en-US" sz="1400" dirty="0">
                <a:solidFill>
                  <a:prstClr val="white"/>
                </a:solidFill>
                <a:latin typeface="Calibri"/>
              </a:rPr>
              <a:t>, has a mean of 3.311, a median and obvious mode of 3 with 97 people, a range from 1 to 5, and a small right skew of 0.455. We have an IQR of 1 and a “std” of 0.959. Some 24 &amp; 31 rated themselves 4 and 5 respectively! “Who” are they?</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Rounded Corners 11">
            <a:extLst>
              <a:ext uri="{FF2B5EF4-FFF2-40B4-BE49-F238E27FC236}">
                <a16:creationId xmlns:a16="http://schemas.microsoft.com/office/drawing/2014/main" id="{1E3844C2-F896-4E3B-92C1-92ADE2E40E5E}"/>
              </a:ext>
            </a:extLst>
          </p:cNvPr>
          <p:cNvSpPr/>
          <p:nvPr/>
        </p:nvSpPr>
        <p:spPr>
          <a:xfrm>
            <a:off x="2971800" y="2959706"/>
            <a:ext cx="3200400" cy="1851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Our customer (M+F) has a mean income of $57720, median $50597,  a range  $29562-104581, and a “higher” right skew of 1.292.  We have an IQR of $14609 and a “std” of $16507. </a:t>
            </a:r>
            <a:r>
              <a:rPr lang="en-US" sz="1400" dirty="0">
                <a:solidFill>
                  <a:prstClr val="white"/>
                </a:solidFill>
                <a:latin typeface="Calibri"/>
              </a:rPr>
              <a:t>O</a:t>
            </a:r>
            <a:r>
              <a:rPr kumimoji="0" lang="en-US" sz="1400" b="0" i="0" u="none" strike="noStrike" kern="1200" cap="none" spc="0" normalizeH="0" baseline="0" noProof="0" dirty="0" err="1">
                <a:ln>
                  <a:noFill/>
                </a:ln>
                <a:solidFill>
                  <a:prstClr val="white"/>
                </a:solidFill>
                <a:effectLst/>
                <a:uLnTx/>
                <a:uFillTx/>
                <a:latin typeface="Calibri"/>
                <a:ea typeface="+mn-ea"/>
                <a:cs typeface="+mn-cs"/>
              </a:rPr>
              <a:t>utliers</a:t>
            </a:r>
            <a:r>
              <a:rPr kumimoji="0" lang="en-US" sz="1400" b="0" i="0" u="none" strike="noStrike" kern="1200" cap="none" spc="0" normalizeH="0" baseline="0" noProof="0" dirty="0">
                <a:ln>
                  <a:noFill/>
                </a:ln>
                <a:solidFill>
                  <a:prstClr val="white"/>
                </a:solidFill>
                <a:effectLst/>
                <a:uLnTx/>
                <a:uFillTx/>
                <a:latin typeface="Calibri"/>
                <a:ea typeface="+mn-ea"/>
                <a:cs typeface="+mn-cs"/>
              </a:rPr>
              <a:t> can be shown as predominately men’s salaries! This needs investigation </a:t>
            </a:r>
            <a:r>
              <a:rPr kumimoji="0" lang="en-US" sz="1400" b="0" i="1" u="none" strike="noStrike" kern="1200" cap="none" spc="0" normalizeH="0" baseline="0" noProof="0" dirty="0" err="1">
                <a:ln>
                  <a:noFill/>
                </a:ln>
                <a:solidFill>
                  <a:prstClr val="white"/>
                </a:solidFill>
                <a:effectLst/>
                <a:uLnTx/>
                <a:uFillTx/>
                <a:latin typeface="Calibri"/>
                <a:ea typeface="+mn-ea"/>
                <a:cs typeface="+mn-cs"/>
              </a:rPr>
              <a:t>wrt</a:t>
            </a:r>
            <a:r>
              <a:rPr kumimoji="0" lang="en-US" sz="1400" b="0" i="0" u="none" strike="noStrike" kern="1200" cap="none" spc="0" normalizeH="0" baseline="0" noProof="0" dirty="0">
                <a:ln>
                  <a:noFill/>
                </a:ln>
                <a:solidFill>
                  <a:prstClr val="white"/>
                </a:solidFill>
                <a:effectLst/>
                <a:uLnTx/>
                <a:uFillTx/>
                <a:latin typeface="Calibri"/>
                <a:ea typeface="+mn-ea"/>
                <a:cs typeface="+mn-cs"/>
              </a:rPr>
              <a:t> other variables.</a:t>
            </a:r>
          </a:p>
        </p:txBody>
      </p:sp>
      <p:sp>
        <p:nvSpPr>
          <p:cNvPr id="15" name="Rectangle: Rounded Corners 14">
            <a:extLst>
              <a:ext uri="{FF2B5EF4-FFF2-40B4-BE49-F238E27FC236}">
                <a16:creationId xmlns:a16="http://schemas.microsoft.com/office/drawing/2014/main" id="{DCAA0E8F-0173-450C-9F4D-B1222F5EB310}"/>
              </a:ext>
            </a:extLst>
          </p:cNvPr>
          <p:cNvSpPr/>
          <p:nvPr/>
        </p:nvSpPr>
        <p:spPr>
          <a:xfrm>
            <a:off x="6248401" y="2953161"/>
            <a:ext cx="2700264" cy="1925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In our customer Miles sample, we have a mean of 103.1 miles, median of 94, a range of 21 to 360, and a high right skew of 1.724. </a:t>
            </a:r>
            <a:r>
              <a:rPr lang="en-US" sz="1400" dirty="0">
                <a:solidFill>
                  <a:prstClr val="white"/>
                </a:solidFill>
                <a:latin typeface="Calibri"/>
              </a:rPr>
              <a:t>We have an IQR of 48.75 and a “std” of 51.86.  The two highest outliers are again Males.</a:t>
            </a: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4" name="Picture 3" descr="Chart, bar chart&#10;&#10;Description automatically generated">
            <a:extLst>
              <a:ext uri="{FF2B5EF4-FFF2-40B4-BE49-F238E27FC236}">
                <a16:creationId xmlns:a16="http://schemas.microsoft.com/office/drawing/2014/main" id="{1412EC55-E1AE-4687-A1A3-AC825A950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732247"/>
            <a:ext cx="2328934" cy="2232697"/>
          </a:xfrm>
          <a:prstGeom prst="rect">
            <a:avLst/>
          </a:prstGeom>
        </p:spPr>
      </p:pic>
      <p:pic>
        <p:nvPicPr>
          <p:cNvPr id="6" name="Picture 5" descr="Chart&#10;&#10;Description automatically generated">
            <a:extLst>
              <a:ext uri="{FF2B5EF4-FFF2-40B4-BE49-F238E27FC236}">
                <a16:creationId xmlns:a16="http://schemas.microsoft.com/office/drawing/2014/main" id="{976C96D6-8E08-4AEC-A70D-E081E4508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738165"/>
            <a:ext cx="2961221" cy="2220916"/>
          </a:xfrm>
          <a:prstGeom prst="rect">
            <a:avLst/>
          </a:prstGeom>
        </p:spPr>
      </p:pic>
      <p:pic>
        <p:nvPicPr>
          <p:cNvPr id="16" name="Picture 15" descr="Chart, box and whisker chart&#10;&#10;Description automatically generated">
            <a:extLst>
              <a:ext uri="{FF2B5EF4-FFF2-40B4-BE49-F238E27FC236}">
                <a16:creationId xmlns:a16="http://schemas.microsoft.com/office/drawing/2014/main" id="{69543DA3-88D4-4165-B0C0-A0286BF43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132" y="732246"/>
            <a:ext cx="2929534" cy="2220915"/>
          </a:xfrm>
          <a:prstGeom prst="rect">
            <a:avLst/>
          </a:prstGeom>
        </p:spPr>
      </p:pic>
    </p:spTree>
    <p:extLst>
      <p:ext uri="{BB962C8B-B14F-4D97-AF65-F5344CB8AC3E}">
        <p14:creationId xmlns:p14="http://schemas.microsoft.com/office/powerpoint/2010/main" val="236305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608B-7B16-494B-8E7B-F82AD627EF51}"/>
              </a:ext>
            </a:extLst>
          </p:cNvPr>
          <p:cNvSpPr>
            <a:spLocks noGrp="1"/>
          </p:cNvSpPr>
          <p:nvPr>
            <p:ph type="title"/>
          </p:nvPr>
        </p:nvSpPr>
        <p:spPr/>
        <p:txBody>
          <a:bodyPr>
            <a:normAutofit/>
          </a:bodyPr>
          <a:lstStyle/>
          <a:p>
            <a:pPr algn="l"/>
            <a:r>
              <a:rPr lang="en-US" sz="1600" dirty="0"/>
              <a:t>  </a:t>
            </a:r>
            <a:r>
              <a:rPr lang="en-US" sz="2000" dirty="0"/>
              <a:t>Exploratory Data Analysis - Heatmap</a:t>
            </a:r>
          </a:p>
        </p:txBody>
      </p:sp>
      <p:pic>
        <p:nvPicPr>
          <p:cNvPr id="5" name="Picture 4" descr="A picture containing chart&#10;&#10;Description automatically generated">
            <a:extLst>
              <a:ext uri="{FF2B5EF4-FFF2-40B4-BE49-F238E27FC236}">
                <a16:creationId xmlns:a16="http://schemas.microsoft.com/office/drawing/2014/main" id="{2196F683-32BA-4C95-A8AE-F4B1DF698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859331"/>
            <a:ext cx="3765320" cy="3891573"/>
          </a:xfrm>
          <a:prstGeom prst="rect">
            <a:avLst/>
          </a:prstGeom>
        </p:spPr>
      </p:pic>
      <p:sp>
        <p:nvSpPr>
          <p:cNvPr id="6" name="Rectangle: Rounded Corners 5">
            <a:extLst>
              <a:ext uri="{FF2B5EF4-FFF2-40B4-BE49-F238E27FC236}">
                <a16:creationId xmlns:a16="http://schemas.microsoft.com/office/drawing/2014/main" id="{C0CF620F-CD96-4E6B-870D-333299F5DE2A}"/>
              </a:ext>
            </a:extLst>
          </p:cNvPr>
          <p:cNvSpPr/>
          <p:nvPr/>
        </p:nvSpPr>
        <p:spPr>
          <a:xfrm>
            <a:off x="4495800" y="859331"/>
            <a:ext cx="4219575" cy="3891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endParaRPr lang="en-US" sz="1600" dirty="0"/>
          </a:p>
          <a:p>
            <a:r>
              <a:rPr lang="en-US" sz="1600" dirty="0"/>
              <a:t>“Correlation does not imply causation,” however, we do have an all-positive heatmap, as one variable increases, the other variable increases. </a:t>
            </a:r>
          </a:p>
          <a:p>
            <a:pPr marL="285750" indent="-285750">
              <a:buFont typeface="Arial" panose="020B0604020202020204" pitchFamily="34" charset="0"/>
              <a:buChar char="•"/>
            </a:pPr>
            <a:r>
              <a:rPr lang="en-US" sz="1600" dirty="0"/>
              <a:t>Income is moderately correlated with Age at 0.51, and Income with Miles and Fitness at 0.54. </a:t>
            </a:r>
          </a:p>
          <a:p>
            <a:pPr marL="285750" indent="-285750">
              <a:buFont typeface="Arial" panose="020B0604020202020204" pitchFamily="34" charset="0"/>
              <a:buChar char="•"/>
            </a:pPr>
            <a:r>
              <a:rPr lang="en-US" sz="1600" dirty="0"/>
              <a:t>At 0.63-0.67, Education, Usage, Fitness and Income have stronger correlations</a:t>
            </a:r>
          </a:p>
          <a:p>
            <a:pPr marL="285750" indent="-285750">
              <a:buFont typeface="Arial" panose="020B0604020202020204" pitchFamily="34" charset="0"/>
              <a:buChar char="•"/>
            </a:pPr>
            <a:r>
              <a:rPr lang="en-US" sz="1600" dirty="0"/>
              <a:t>Fitness and Usage to Miles, have the strongest correlation at 0.76-0.79, which are rather expected.</a:t>
            </a:r>
          </a:p>
          <a:p>
            <a:r>
              <a:rPr lang="en-US" sz="1600" dirty="0"/>
              <a:t>We will need to investigate these with Product, Gender and Marital Status to bring out some insights and probable conclusions </a:t>
            </a:r>
          </a:p>
          <a:p>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403155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Exploratory Data Analysis </a:t>
            </a:r>
            <a:br>
              <a:rPr lang="en-US" sz="1600" dirty="0"/>
            </a:br>
            <a:r>
              <a:rPr lang="en-US" sz="1600" dirty="0"/>
              <a:t> Product with Gender and Marital Status</a:t>
            </a:r>
          </a:p>
        </p:txBody>
      </p:sp>
      <p:pic>
        <p:nvPicPr>
          <p:cNvPr id="4" name="Picture 3" descr="Chart, bar chart&#10;&#10;Description automatically generated">
            <a:extLst>
              <a:ext uri="{FF2B5EF4-FFF2-40B4-BE49-F238E27FC236}">
                <a16:creationId xmlns:a16="http://schemas.microsoft.com/office/drawing/2014/main" id="{AB7EDDBB-BD70-4C92-8F0B-8721FCB3C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35" y="2789413"/>
            <a:ext cx="4624966" cy="2041186"/>
          </a:xfrm>
          <a:prstGeom prst="rect">
            <a:avLst/>
          </a:prstGeom>
        </p:spPr>
      </p:pic>
      <p:pic>
        <p:nvPicPr>
          <p:cNvPr id="6" name="Picture 5" descr="Chart, bar chart&#10;&#10;Description automatically generated">
            <a:extLst>
              <a:ext uri="{FF2B5EF4-FFF2-40B4-BE49-F238E27FC236}">
                <a16:creationId xmlns:a16="http://schemas.microsoft.com/office/drawing/2014/main" id="{B3467D77-4A7C-4B18-B88C-4038B0B34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735" y="858434"/>
            <a:ext cx="1965439" cy="1869303"/>
          </a:xfrm>
          <a:prstGeom prst="rect">
            <a:avLst/>
          </a:prstGeom>
        </p:spPr>
      </p:pic>
      <p:pic>
        <p:nvPicPr>
          <p:cNvPr id="8" name="Picture 7" descr="Chart, bar chart&#10;&#10;Description automatically generated">
            <a:extLst>
              <a:ext uri="{FF2B5EF4-FFF2-40B4-BE49-F238E27FC236}">
                <a16:creationId xmlns:a16="http://schemas.microsoft.com/office/drawing/2014/main" id="{FB5EBCE5-8FB9-49EB-884A-299878F027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2335" y="897250"/>
            <a:ext cx="1895475" cy="1830487"/>
          </a:xfrm>
          <a:prstGeom prst="rect">
            <a:avLst/>
          </a:prstGeom>
        </p:spPr>
      </p:pic>
      <p:sp>
        <p:nvSpPr>
          <p:cNvPr id="9" name="Rectangle: Rounded Corners 8">
            <a:extLst>
              <a:ext uri="{FF2B5EF4-FFF2-40B4-BE49-F238E27FC236}">
                <a16:creationId xmlns:a16="http://schemas.microsoft.com/office/drawing/2014/main" id="{810E4A5F-967E-4F56-9F00-AAFC1A42082C}"/>
              </a:ext>
            </a:extLst>
          </p:cNvPr>
          <p:cNvSpPr/>
          <p:nvPr/>
        </p:nvSpPr>
        <p:spPr>
          <a:xfrm>
            <a:off x="4873702" y="897250"/>
            <a:ext cx="4021563" cy="3808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While TM195 outsells TM798 2:1, it’s interesting to note that </a:t>
            </a:r>
            <a:r>
              <a:rPr lang="en-US" sz="1600" i="1" dirty="0"/>
              <a:t>Males buy significantly more TM798’s than Females, both Partnered or Single</a:t>
            </a:r>
          </a:p>
          <a:p>
            <a:pPr marL="285750" indent="-285750">
              <a:buFont typeface="Arial" panose="020B0604020202020204" pitchFamily="34" charset="0"/>
              <a:buChar char="•"/>
            </a:pPr>
            <a:r>
              <a:rPr lang="en-US" sz="1600" dirty="0"/>
              <a:t>Partnered people buy more on average than single, </a:t>
            </a:r>
            <a:r>
              <a:rPr lang="en-US" sz="1600" i="1" dirty="0"/>
              <a:t>but partnered Females buy more than 2x TM195 than Female singles</a:t>
            </a:r>
          </a:p>
          <a:p>
            <a:pPr marL="285750" indent="-285750">
              <a:buFont typeface="Arial" panose="020B0604020202020204" pitchFamily="34" charset="0"/>
              <a:buChar char="•"/>
            </a:pPr>
            <a:r>
              <a:rPr lang="en-US" sz="1600" i="1" dirty="0"/>
              <a:t>TM498 appeals to more partnered Males than single Females</a:t>
            </a:r>
          </a:p>
          <a:p>
            <a:pPr marL="285750" indent="-285750">
              <a:buFont typeface="Arial" panose="020B0604020202020204" pitchFamily="34" charset="0"/>
              <a:buChar char="•"/>
            </a:pPr>
            <a:r>
              <a:rPr lang="en-US" sz="1600" i="1" dirty="0"/>
              <a:t>Marketing needs to take note and tailor their messages, Product Management needs to review, features and costs.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23417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a:t>  Exploratory Data Analysis </a:t>
            </a:r>
            <a:br>
              <a:rPr lang="en-US" sz="1600" dirty="0"/>
            </a:br>
            <a:r>
              <a:rPr lang="en-US" sz="1600" dirty="0"/>
              <a:t> Product with Age, Income, Education. </a:t>
            </a:r>
          </a:p>
        </p:txBody>
      </p:sp>
      <p:pic>
        <p:nvPicPr>
          <p:cNvPr id="4" name="Picture 3" descr="Chart, box and whisker chart&#10;&#10;Description automatically generated">
            <a:extLst>
              <a:ext uri="{FF2B5EF4-FFF2-40B4-BE49-F238E27FC236}">
                <a16:creationId xmlns:a16="http://schemas.microsoft.com/office/drawing/2014/main" id="{E964A908-C658-41D5-A397-CDDCAE69D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40729"/>
            <a:ext cx="2638425" cy="1860623"/>
          </a:xfrm>
          <a:prstGeom prst="rect">
            <a:avLst/>
          </a:prstGeom>
        </p:spPr>
      </p:pic>
      <p:pic>
        <p:nvPicPr>
          <p:cNvPr id="6" name="Picture 5" descr="Chart, bar chart&#10;&#10;Description automatically generated">
            <a:extLst>
              <a:ext uri="{FF2B5EF4-FFF2-40B4-BE49-F238E27FC236}">
                <a16:creationId xmlns:a16="http://schemas.microsoft.com/office/drawing/2014/main" id="{CDAD0322-8EF5-4799-85BB-113E55E68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050" y="840729"/>
            <a:ext cx="2821945" cy="1860623"/>
          </a:xfrm>
          <a:prstGeom prst="rect">
            <a:avLst/>
          </a:prstGeom>
        </p:spPr>
      </p:pic>
      <p:pic>
        <p:nvPicPr>
          <p:cNvPr id="8" name="Picture 7" descr="Chart, bar chart&#10;&#10;Description automatically generated">
            <a:extLst>
              <a:ext uri="{FF2B5EF4-FFF2-40B4-BE49-F238E27FC236}">
                <a16:creationId xmlns:a16="http://schemas.microsoft.com/office/drawing/2014/main" id="{90C9047C-CF84-4538-98E0-2FB4243C5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2820" y="816300"/>
            <a:ext cx="2826380" cy="1902675"/>
          </a:xfrm>
          <a:prstGeom prst="rect">
            <a:avLst/>
          </a:prstGeom>
        </p:spPr>
      </p:pic>
      <p:sp>
        <p:nvSpPr>
          <p:cNvPr id="9" name="Rectangle: Rounded Corners 8">
            <a:extLst>
              <a:ext uri="{FF2B5EF4-FFF2-40B4-BE49-F238E27FC236}">
                <a16:creationId xmlns:a16="http://schemas.microsoft.com/office/drawing/2014/main" id="{B355B0AA-38C7-47A7-AD1F-A1E83D80FD05}"/>
              </a:ext>
            </a:extLst>
          </p:cNvPr>
          <p:cNvSpPr/>
          <p:nvPr/>
        </p:nvSpPr>
        <p:spPr>
          <a:xfrm>
            <a:off x="533400" y="2718975"/>
            <a:ext cx="2533650" cy="206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Age doesn’t seem to be a good predictor of Product purchase, TM195 has the largest IQR’s but similar to TM498.  Some outliers, but TM798 has a much tighter IQR. </a:t>
            </a:r>
          </a:p>
        </p:txBody>
      </p:sp>
      <p:sp>
        <p:nvSpPr>
          <p:cNvPr id="12" name="Rectangle: Rounded Corners 11">
            <a:extLst>
              <a:ext uri="{FF2B5EF4-FFF2-40B4-BE49-F238E27FC236}">
                <a16:creationId xmlns:a16="http://schemas.microsoft.com/office/drawing/2014/main" id="{0D01980F-E20F-4BEC-9718-8C41364D51D7}"/>
              </a:ext>
            </a:extLst>
          </p:cNvPr>
          <p:cNvSpPr/>
          <p:nvPr/>
        </p:nvSpPr>
        <p:spPr>
          <a:xfrm>
            <a:off x="3419475" y="2718974"/>
            <a:ext cx="2533650" cy="206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There’s only a slight difference on Income being a predictor as to a TM195 or TM498 purchase. However, the TM798 purchasers have incomes ~50% higher, genuinely a luxury model.</a:t>
            </a:r>
          </a:p>
        </p:txBody>
      </p:sp>
      <p:sp>
        <p:nvSpPr>
          <p:cNvPr id="13" name="Rectangle: Rounded Corners 12">
            <a:extLst>
              <a:ext uri="{FF2B5EF4-FFF2-40B4-BE49-F238E27FC236}">
                <a16:creationId xmlns:a16="http://schemas.microsoft.com/office/drawing/2014/main" id="{BB2FE7D6-9E54-47EE-B337-B7FA59BE21A2}"/>
              </a:ext>
            </a:extLst>
          </p:cNvPr>
          <p:cNvSpPr/>
          <p:nvPr/>
        </p:nvSpPr>
        <p:spPr>
          <a:xfrm>
            <a:off x="6305550" y="2718974"/>
            <a:ext cx="2533650" cy="2062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Similarly, the larger number of education years for the TM798 is correlated to Income with a value of 0.63, allowing those people more income to purchase the highest (cost) model. </a:t>
            </a:r>
          </a:p>
        </p:txBody>
      </p:sp>
    </p:spTree>
    <p:extLst>
      <p:ext uri="{BB962C8B-B14F-4D97-AF65-F5344CB8AC3E}">
        <p14:creationId xmlns:p14="http://schemas.microsoft.com/office/powerpoint/2010/main" val="216812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4876</TotalTime>
  <Words>4054</Words>
  <Application>Microsoft Office PowerPoint</Application>
  <PresentationFormat>On-screen Show (16:9)</PresentationFormat>
  <Paragraphs>222</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Cardio Good Fitness Project; EDA, Conclusions and Recommendations</vt:lpstr>
      <vt:lpstr>               Background and Objectives</vt:lpstr>
      <vt:lpstr>       Data Information for our work</vt:lpstr>
      <vt:lpstr> Exploratory Data Analysis – Preliminary Univariate Analysis,   Product, Age, Gender</vt:lpstr>
      <vt:lpstr> Exploratory Data Analysis – Preliminary Univariate Analysis,  Education, Marital Status, Usage</vt:lpstr>
      <vt:lpstr> Exploratory Data Analysis – Preliminary Univariate Analysis,   Fitness, income, Miles</vt:lpstr>
      <vt:lpstr>  Exploratory Data Analysis - Heatmap</vt:lpstr>
      <vt:lpstr> Exploratory Data Analysis   Product with Gender and Marital Status</vt:lpstr>
      <vt:lpstr>  Exploratory Data Analysis   Product with Age, Income, Education. </vt:lpstr>
      <vt:lpstr>  Exploratory Data Analysis   Product with Usage, Fitness, Miles. </vt:lpstr>
      <vt:lpstr>  Exploratory Data Analysis   Confirming Trends of Fitness with Miles and Usage</vt:lpstr>
      <vt:lpstr>Conclusions and Recommendations - 1</vt:lpstr>
      <vt:lpstr>Conclusions and Recommendations - 2 </vt:lpstr>
      <vt:lpstr>Conclusions and Recommendations - 3 </vt:lpstr>
    </vt:vector>
  </TitlesOfParts>
  <Company>CBC / Radio-Canada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PRATT</dc:creator>
  <cp:lastModifiedBy>Barry Pratt</cp:lastModifiedBy>
  <cp:revision>240</cp:revision>
  <cp:lastPrinted>2018-03-12T02:58:43Z</cp:lastPrinted>
  <dcterms:created xsi:type="dcterms:W3CDTF">2018-02-26T03:51:32Z</dcterms:created>
  <dcterms:modified xsi:type="dcterms:W3CDTF">2021-02-12T06:24:02Z</dcterms:modified>
</cp:coreProperties>
</file>