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74" r:id="rId7"/>
    <p:sldId id="275" r:id="rId8"/>
    <p:sldId id="276" r:id="rId9"/>
    <p:sldId id="277" r:id="rId10"/>
    <p:sldId id="278" r:id="rId11"/>
    <p:sldId id="279" r:id="rId12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A19029-D4F4-47F9-B81C-D77F61A6E38C}">
  <a:tblStyle styleId="{6CA19029-D4F4-47F9-B81C-D77F61A6E3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a3d1475e_5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ea3d1475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33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a3d1475e_5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ea3d1475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a3d1475e_5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ea3d1475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74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a3d1475e_5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ea3d1475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21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a3d1475e_5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ea3d1475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52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a3d1475e_5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ea3d1475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638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a3d1475e_5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ea3d1475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86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3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2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4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2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3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4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5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6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makerspaces.com/how-to-solde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r>
              <a:rPr lang="en-US" sz="4800" b="1" dirty="0">
                <a:solidFill>
                  <a:srgbClr val="333333"/>
                </a:solidFill>
              </a:rPr>
              <a:t>to </a:t>
            </a:r>
            <a:r>
              <a:rPr lang="en-US" sz="48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Through Hole Soldering</a:t>
            </a:r>
            <a:endParaRPr sz="4800" b="1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84434" y="5777540"/>
            <a:ext cx="9383132" cy="98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 dirty="0">
                <a:latin typeface="Arial"/>
                <a:ea typeface="Arial"/>
                <a:cs typeface="Arial"/>
                <a:sym typeface="Arial"/>
              </a:rPr>
              <a:t>David House, David Story, Joe </a:t>
            </a:r>
            <a:r>
              <a:rPr lang="en-US" sz="3200" b="0" strike="noStrike" dirty="0" err="1">
                <a:latin typeface="Arial"/>
                <a:ea typeface="Arial"/>
                <a:cs typeface="Arial"/>
                <a:sym typeface="Arial"/>
              </a:rPr>
              <a:t>Haun</a:t>
            </a:r>
            <a:r>
              <a:rPr lang="en-US" sz="3200" b="0" strike="noStrike" dirty="0">
                <a:latin typeface="Arial"/>
                <a:ea typeface="Arial"/>
                <a:cs typeface="Arial"/>
                <a:sym typeface="Arial"/>
              </a:rPr>
              <a:t>, Adam Ortega</a:t>
            </a: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960" y="91440"/>
            <a:ext cx="2359800" cy="15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680" y="91800"/>
            <a:ext cx="2359800" cy="15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22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2" name="Google Shape;142;p30"/>
          <p:cNvSpPr txBox="1"/>
          <p:nvPr/>
        </p:nvSpPr>
        <p:spPr>
          <a:xfrm>
            <a:off x="720625" y="187416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endParaRPr lang="en-US" sz="4400" b="1" dirty="0">
              <a:solidFill>
                <a:srgbClr val="333333"/>
              </a:solidFill>
            </a:endParaRPr>
          </a:p>
          <a:p>
            <a:pPr lvl="0" algn="ctr"/>
            <a:endParaRPr lang="en-US" sz="4400" b="1" dirty="0">
              <a:solidFill>
                <a:srgbClr val="333333"/>
              </a:solidFill>
            </a:endParaRPr>
          </a:p>
          <a:p>
            <a:pPr lvl="0" algn="ctr"/>
            <a:r>
              <a:rPr lang="en-US" sz="4400" b="1" dirty="0">
                <a:solidFill>
                  <a:srgbClr val="333333"/>
                </a:solidFill>
              </a:rPr>
              <a:t>Questions, Comments, Concerns</a:t>
            </a:r>
          </a:p>
          <a:p>
            <a:pPr lvl="0" algn="ctr"/>
            <a:br>
              <a:rPr lang="en-US" sz="1050" dirty="0"/>
            </a:br>
            <a:r>
              <a:rPr lang="en-US" sz="1200" b="1" dirty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680" y="91800"/>
            <a:ext cx="2359800" cy="157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8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br>
              <a:rPr lang="en-US" sz="1800" dirty="0"/>
            </a:br>
            <a:r>
              <a:rPr lang="en-US" sz="22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1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l" rtl="0"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 sz="2800" b="0" strike="noStrike" dirty="0">
                <a:latin typeface="Arial"/>
                <a:ea typeface="Arial"/>
                <a:cs typeface="Arial"/>
                <a:sym typeface="Arial"/>
              </a:rPr>
              <a:t>Circuit board (PCB) and components</a:t>
            </a:r>
            <a:endParaRPr sz="2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134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endParaRPr lang="en-US" sz="2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spcBef>
                <a:spcPts val="1134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 sz="2800" b="0" strike="noStrike" dirty="0">
                <a:latin typeface="Arial"/>
                <a:ea typeface="Arial"/>
                <a:cs typeface="Arial"/>
                <a:sym typeface="Arial"/>
              </a:rPr>
              <a:t>Soldering iron and solder</a:t>
            </a:r>
            <a:endParaRPr sz="2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23999" algn="l" rtl="0">
              <a:spcBef>
                <a:spcPts val="1134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endParaRPr lang="en-US" sz="2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23999" algn="l" rtl="0">
              <a:spcBef>
                <a:spcPts val="1134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 sz="2800" dirty="0"/>
              <a:t>Circuit schematic</a:t>
            </a:r>
            <a:endParaRPr lang="en-US" sz="2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23999" algn="l" rtl="0">
              <a:spcBef>
                <a:spcPts val="1134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endParaRPr lang="en-US" sz="2800" dirty="0"/>
          </a:p>
          <a:p>
            <a:pPr marL="431999" marR="0" lvl="0" indent="-323999" algn="l" rtl="0">
              <a:spcBef>
                <a:spcPts val="1134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 sz="2800" b="0" strike="noStrike" dirty="0">
                <a:latin typeface="Arial"/>
                <a:ea typeface="Arial"/>
                <a:cs typeface="Arial"/>
                <a:sym typeface="Arial"/>
              </a:rPr>
              <a:t>Excit</a:t>
            </a:r>
            <a:r>
              <a:rPr lang="en-US" sz="2800" dirty="0"/>
              <a:t>ement to learn!</a:t>
            </a:r>
            <a:endParaRPr lang="en-US" sz="2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680" y="91800"/>
            <a:ext cx="2359800" cy="15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Soldering Concepts</a:t>
            </a:r>
            <a:br>
              <a:rPr lang="en-US" sz="1800" dirty="0"/>
            </a:br>
            <a:r>
              <a:rPr lang="en-US" sz="22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1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lvl="0" indent="-324000"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Soldering </a:t>
            </a:r>
            <a:r>
              <a:rPr lang="en-US" sz="2800" dirty="0">
                <a:solidFill>
                  <a:srgbClr val="333333"/>
                </a:solidFill>
              </a:rPr>
              <a:t>is “process of joining two or more electronic parts together by melting solder around the connection.” </a:t>
            </a:r>
            <a:r>
              <a:rPr lang="en-US" dirty="0">
                <a:solidFill>
                  <a:srgbClr val="333333"/>
                </a:solidFill>
              </a:rPr>
              <a:t>[1]</a:t>
            </a:r>
          </a:p>
          <a:p>
            <a:pPr marL="432000" lvl="0" indent="-324000">
              <a:buClr>
                <a:srgbClr val="EF2929"/>
              </a:buClr>
              <a:buSzPts val="1260"/>
              <a:buFont typeface="Noto Sans Symbols"/>
              <a:buChar char="●"/>
            </a:pPr>
            <a:endParaRPr lang="en-US" sz="2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lvl="0" indent="-324000"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dirty="0">
                <a:solidFill>
                  <a:srgbClr val="333333"/>
                </a:solidFill>
              </a:rPr>
              <a:t>A soldering iron is used to melt solder into “liquid metal”</a:t>
            </a:r>
          </a:p>
          <a:p>
            <a:pPr marL="432000" lvl="0" indent="-324000">
              <a:buClr>
                <a:srgbClr val="EF2929"/>
              </a:buClr>
              <a:buSzPts val="1260"/>
              <a:buFont typeface="Noto Sans Symbols"/>
              <a:buChar char="●"/>
            </a:pPr>
            <a:endParaRPr lang="en-US" sz="2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lvl="0" indent="-324000">
              <a:buClr>
                <a:srgbClr val="EF2929"/>
              </a:buClr>
              <a:buSzPts val="126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li</a:t>
            </a:r>
            <a:r>
              <a:rPr lang="en-US" sz="2800" dirty="0">
                <a:solidFill>
                  <a:srgbClr val="333333"/>
                </a:solidFill>
              </a:rPr>
              <a:t>quid metal will re-solidify into an electrical connection when the iron is taken off and the solder joint cools.</a:t>
            </a:r>
            <a:endParaRPr sz="28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680" y="91800"/>
            <a:ext cx="2359800" cy="15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87908A-0380-4475-A7E8-77BAF22323A2}"/>
              </a:ext>
            </a:extLst>
          </p:cNvPr>
          <p:cNvSpPr/>
          <p:nvPr/>
        </p:nvSpPr>
        <p:spPr>
          <a:xfrm>
            <a:off x="315869" y="7141320"/>
            <a:ext cx="4044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[1] https://www.makerspaces.com/how-to-solder/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333333"/>
                </a:solidFill>
              </a:rPr>
              <a:t>Safety </a:t>
            </a:r>
            <a:r>
              <a:rPr lang="en-US" sz="4400" b="1" dirty="0">
                <a:solidFill>
                  <a:srgbClr val="FF0000"/>
                </a:solidFill>
              </a:rPr>
              <a:t>Warning!</a:t>
            </a:r>
            <a:br>
              <a:rPr lang="en-US" sz="1800" dirty="0"/>
            </a:br>
            <a:r>
              <a:rPr lang="en-US" sz="22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1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720625" y="187416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333333"/>
                </a:solidFill>
              </a:rPr>
              <a:t>Soldering irons are hot. Do </a:t>
            </a:r>
            <a:r>
              <a:rPr lang="en-US" sz="2100" dirty="0">
                <a:solidFill>
                  <a:srgbClr val="FF0000"/>
                </a:solidFill>
              </a:rPr>
              <a:t>NOT</a:t>
            </a:r>
            <a:r>
              <a:rPr lang="en-US" sz="2100" dirty="0">
                <a:solidFill>
                  <a:srgbClr val="333333"/>
                </a:solidFill>
              </a:rPr>
              <a:t> hold iron by tip.</a:t>
            </a:r>
            <a:endParaRPr lang="en-US" sz="21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680" y="91800"/>
            <a:ext cx="2359800" cy="15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person, indoor, man, table&#10;&#10;Description automatically generated">
            <a:extLst>
              <a:ext uri="{FF2B5EF4-FFF2-40B4-BE49-F238E27FC236}">
                <a16:creationId xmlns:a16="http://schemas.microsoft.com/office/drawing/2014/main" id="{5C0ECB10-9E9E-4D8D-AA56-8468BCC4F4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964" b="9407"/>
          <a:stretch/>
        </p:blipFill>
        <p:spPr>
          <a:xfrm>
            <a:off x="720000" y="2443187"/>
            <a:ext cx="3829499" cy="4000830"/>
          </a:xfrm>
          <a:prstGeom prst="rect">
            <a:avLst/>
          </a:prstGeom>
        </p:spPr>
      </p:pic>
      <p:pic>
        <p:nvPicPr>
          <p:cNvPr id="7" name="Picture 6" descr="A picture containing man, table, food, plate&#10;&#10;Description automatically generated">
            <a:extLst>
              <a:ext uri="{FF2B5EF4-FFF2-40B4-BE49-F238E27FC236}">
                <a16:creationId xmlns:a16="http://schemas.microsoft.com/office/drawing/2014/main" id="{D5F705AB-55AA-4ED4-A024-6C0D5263D3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" t="1" r="34434" b="5996"/>
          <a:stretch/>
        </p:blipFill>
        <p:spPr>
          <a:xfrm>
            <a:off x="5854762" y="2443187"/>
            <a:ext cx="3720938" cy="400083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CC0FA347-20AB-4BA9-855F-E06110419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7549" y="6447571"/>
            <a:ext cx="914400" cy="9144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313E2C48-C31C-4DE8-98FB-A06A769A8D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5876" y="644401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333333"/>
                </a:solidFill>
              </a:rPr>
              <a:t>Safety </a:t>
            </a:r>
            <a:r>
              <a:rPr lang="en-US" sz="4400" b="1" dirty="0">
                <a:solidFill>
                  <a:srgbClr val="FF0000"/>
                </a:solidFill>
              </a:rPr>
              <a:t>Warning!</a:t>
            </a:r>
            <a:br>
              <a:rPr lang="en-US" sz="1800" dirty="0"/>
            </a:br>
            <a:r>
              <a:rPr lang="en-US" sz="22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1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720625" y="187416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Some solders are leaded, wash your hands after use</a:t>
            </a: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680" y="91800"/>
            <a:ext cx="2359800" cy="15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Image result for washing hands">
            <a:extLst>
              <a:ext uri="{FF2B5EF4-FFF2-40B4-BE49-F238E27FC236}">
                <a16:creationId xmlns:a16="http://schemas.microsoft.com/office/drawing/2014/main" id="{735AB1E4-B08D-4E17-A704-70BD7EB2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0" y="2851722"/>
            <a:ext cx="4888743" cy="31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ead danger sign">
            <a:extLst>
              <a:ext uri="{FF2B5EF4-FFF2-40B4-BE49-F238E27FC236}">
                <a16:creationId xmlns:a16="http://schemas.microsoft.com/office/drawing/2014/main" id="{55F046CC-462A-4921-A06A-1352E3F4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68" y="3275173"/>
            <a:ext cx="3878532" cy="272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2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333333"/>
                </a:solidFill>
              </a:rPr>
              <a:t>Steps To Soldering</a:t>
            </a:r>
            <a:br>
              <a:rPr lang="en-US" sz="1800" dirty="0"/>
            </a:br>
            <a:r>
              <a:rPr lang="en-US" sz="22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1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720625" y="187416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Ensure solder pad is clean; if not, clean with isopropyl alcohol (IPA)</a:t>
            </a: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333333"/>
              </a:solidFill>
            </a:endParaRP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Apply solder flux to the pad (optional)</a:t>
            </a: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333333"/>
              </a:solidFill>
            </a:endParaRP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Tin solder tip, this can be done by applying solder directly to the tip of the soldering iron</a:t>
            </a: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333333"/>
              </a:solidFill>
            </a:endParaRP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Clean excess solder on</a:t>
            </a:r>
          </a:p>
          <a:p>
            <a:pPr marL="457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 tip. </a:t>
            </a: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333333"/>
              </a:solidFill>
            </a:endParaRP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Touch solder tip to pad</a:t>
            </a: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333333"/>
              </a:solidFill>
            </a:endParaRP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</a:rPr>
              <a:t>Heat pad ~1-2 seconds</a:t>
            </a:r>
            <a:endParaRPr lang="en-US" sz="21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680" y="91800"/>
            <a:ext cx="2359800" cy="15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FB8B15B-EB11-47FE-9735-3EC356D7C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087" y="4056926"/>
            <a:ext cx="4824613" cy="32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2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333333"/>
                </a:solidFill>
              </a:rPr>
              <a:t>Steps To Soldering</a:t>
            </a:r>
            <a:br>
              <a:rPr lang="en-US" sz="1800" dirty="0"/>
            </a:br>
            <a:r>
              <a:rPr lang="en-US" sz="22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1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720625" y="187416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</a:rPr>
              <a:t>While still heating pad with iron, with other hand apply solder to pad</a:t>
            </a: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</a:rPr>
              <a:t>Apply until pad is fully covered, but do not “blob” the whole pad</a:t>
            </a: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</a:rPr>
              <a:t>Remove iron, wait ~2-3 seconds</a:t>
            </a: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333333"/>
              </a:solidFill>
            </a:endParaRP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</a:rPr>
              <a:t>Solder will now solidify</a:t>
            </a: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333333"/>
              </a:solidFill>
            </a:endParaRP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33333"/>
                </a:solidFill>
              </a:rPr>
              <a:t>If adjustments needed, heat soldered directly following original steps.</a:t>
            </a: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680" y="91800"/>
            <a:ext cx="2359800" cy="157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20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333333"/>
                </a:solidFill>
              </a:rPr>
              <a:t>Steps To Soldering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333333"/>
                </a:solidFill>
              </a:rPr>
              <a:t>With Images</a:t>
            </a:r>
            <a:br>
              <a:rPr lang="en-US" sz="1800" dirty="0"/>
            </a:br>
            <a:r>
              <a:rPr lang="en-US" sz="22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1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720000" y="1814695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680" y="91800"/>
            <a:ext cx="2359800" cy="15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DCEEC2D-9397-42BD-A159-B5C74F2E5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91" t="25096" r="33540" b="21311"/>
          <a:stretch/>
        </p:blipFill>
        <p:spPr>
          <a:xfrm rot="5400000">
            <a:off x="727917" y="1803952"/>
            <a:ext cx="1925446" cy="3038560"/>
          </a:xfrm>
          <a:prstGeom prst="rect">
            <a:avLst/>
          </a:prstGeom>
        </p:spPr>
      </p:pic>
      <p:pic>
        <p:nvPicPr>
          <p:cNvPr id="5" name="Picture 4" descr="A picture containing indoor, table, sitting, cake&#10;&#10;Description automatically generated">
            <a:extLst>
              <a:ext uri="{FF2B5EF4-FFF2-40B4-BE49-F238E27FC236}">
                <a16:creationId xmlns:a16="http://schemas.microsoft.com/office/drawing/2014/main" id="{B5B3F948-7060-41BD-8E3B-17B702D0B0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738" t="15859" r="18359" b="41268"/>
          <a:stretch/>
        </p:blipFill>
        <p:spPr>
          <a:xfrm>
            <a:off x="3516252" y="2360508"/>
            <a:ext cx="3048119" cy="1932865"/>
          </a:xfrm>
          <a:prstGeom prst="rect">
            <a:avLst/>
          </a:prstGeom>
        </p:spPr>
      </p:pic>
      <p:pic>
        <p:nvPicPr>
          <p:cNvPr id="9" name="Picture 8" descr="A picture containing indoor, person, table, sitting&#10;&#10;Description automatically generated">
            <a:extLst>
              <a:ext uri="{FF2B5EF4-FFF2-40B4-BE49-F238E27FC236}">
                <a16:creationId xmlns:a16="http://schemas.microsoft.com/office/drawing/2014/main" id="{33B50593-7C7F-4586-B8DA-9C95CB34F0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383" t="31784" r="23795" b="34952"/>
          <a:stretch/>
        </p:blipFill>
        <p:spPr>
          <a:xfrm>
            <a:off x="6852192" y="2389715"/>
            <a:ext cx="3038560" cy="1903659"/>
          </a:xfrm>
          <a:prstGeom prst="rect">
            <a:avLst/>
          </a:prstGeom>
        </p:spPr>
      </p:pic>
      <p:pic>
        <p:nvPicPr>
          <p:cNvPr id="11" name="Picture 10" descr="A picture containing indoor, table, sitting, man&#10;&#10;Description automatically generated">
            <a:extLst>
              <a:ext uri="{FF2B5EF4-FFF2-40B4-BE49-F238E27FC236}">
                <a16:creationId xmlns:a16="http://schemas.microsoft.com/office/drawing/2014/main" id="{8AD2B1F1-F4A0-45C5-9CE6-2DB89584E7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779" t="20681" r="16847" b="40058"/>
          <a:stretch/>
        </p:blipFill>
        <p:spPr>
          <a:xfrm>
            <a:off x="171360" y="4841650"/>
            <a:ext cx="3062786" cy="1903659"/>
          </a:xfrm>
          <a:prstGeom prst="rect">
            <a:avLst/>
          </a:prstGeom>
        </p:spPr>
      </p:pic>
      <p:pic>
        <p:nvPicPr>
          <p:cNvPr id="13" name="Picture 12" descr="A picture containing indoor, table, sitting, man&#10;&#10;Description automatically generated">
            <a:extLst>
              <a:ext uri="{FF2B5EF4-FFF2-40B4-BE49-F238E27FC236}">
                <a16:creationId xmlns:a16="http://schemas.microsoft.com/office/drawing/2014/main" id="{746367A1-8F01-4C93-8B0F-E770181CB85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298" t="33734" r="21192" b="32533"/>
          <a:stretch/>
        </p:blipFill>
        <p:spPr>
          <a:xfrm>
            <a:off x="3516251" y="4841649"/>
            <a:ext cx="3048119" cy="1903659"/>
          </a:xfrm>
          <a:prstGeom prst="rect">
            <a:avLst/>
          </a:prstGeom>
        </p:spPr>
      </p:pic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id="{F73FC3FA-1B6A-4D5C-B2B5-C485EB15A21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800" t="5934" r="23911" b="18144"/>
          <a:stretch/>
        </p:blipFill>
        <p:spPr>
          <a:xfrm rot="5400000">
            <a:off x="7424176" y="4284450"/>
            <a:ext cx="1883157" cy="3038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8BDCCF-4302-4239-A573-5D5B81072902}"/>
              </a:ext>
            </a:extLst>
          </p:cNvPr>
          <p:cNvSpPr txBox="1"/>
          <p:nvPr/>
        </p:nvSpPr>
        <p:spPr>
          <a:xfrm>
            <a:off x="171357" y="4288978"/>
            <a:ext cx="303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pad for blemishes or dirt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700CC-AA69-4FD6-9B14-C402033E199B}"/>
              </a:ext>
            </a:extLst>
          </p:cNvPr>
          <p:cNvSpPr txBox="1"/>
          <p:nvPr/>
        </p:nvSpPr>
        <p:spPr>
          <a:xfrm>
            <a:off x="3485333" y="4293373"/>
            <a:ext cx="303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 pad with soldering iron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4574C-70C3-48CB-A082-C474B1ADFE33}"/>
              </a:ext>
            </a:extLst>
          </p:cNvPr>
          <p:cNvSpPr txBox="1"/>
          <p:nvPr/>
        </p:nvSpPr>
        <p:spPr>
          <a:xfrm>
            <a:off x="6870080" y="4303474"/>
            <a:ext cx="303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solder while still heating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BC95D8-86D7-41E6-8EDE-6AEFF6FF21BA}"/>
              </a:ext>
            </a:extLst>
          </p:cNvPr>
          <p:cNvSpPr txBox="1"/>
          <p:nvPr/>
        </p:nvSpPr>
        <p:spPr>
          <a:xfrm>
            <a:off x="183473" y="6731113"/>
            <a:ext cx="303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 solder while still heating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D9DE1-AFFB-498E-973A-FBC8660EBA7E}"/>
              </a:ext>
            </a:extLst>
          </p:cNvPr>
          <p:cNvSpPr txBox="1"/>
          <p:nvPr/>
        </p:nvSpPr>
        <p:spPr>
          <a:xfrm>
            <a:off x="3514973" y="6731112"/>
            <a:ext cx="303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 Iron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9847AF-C3F0-4321-9801-90DEA1384086}"/>
              </a:ext>
            </a:extLst>
          </p:cNvPr>
          <p:cNvSpPr txBox="1"/>
          <p:nvPr/>
        </p:nvSpPr>
        <p:spPr>
          <a:xfrm>
            <a:off x="6834360" y="6731111"/>
            <a:ext cx="303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Allow solder to solidify and cool</a:t>
            </a:r>
          </a:p>
        </p:txBody>
      </p:sp>
    </p:spTree>
    <p:extLst>
      <p:ext uri="{BB962C8B-B14F-4D97-AF65-F5344CB8AC3E}">
        <p14:creationId xmlns:p14="http://schemas.microsoft.com/office/powerpoint/2010/main" val="344997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720000" y="300960"/>
            <a:ext cx="88557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333333"/>
                </a:solidFill>
              </a:rPr>
              <a:t>Schematic</a:t>
            </a:r>
            <a:br>
              <a:rPr lang="en-US" sz="1800" dirty="0"/>
            </a:br>
            <a:r>
              <a:rPr lang="en-US" sz="2200" b="1" strike="noStrik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42" name="Google Shape;142;p30"/>
          <p:cNvSpPr txBox="1"/>
          <p:nvPr/>
        </p:nvSpPr>
        <p:spPr>
          <a:xfrm>
            <a:off x="720625" y="187416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1680" y="91800"/>
            <a:ext cx="2359800" cy="15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C8170F-473A-44F6-811B-46EC3465A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8" t="6580" r="7572" b="5429"/>
          <a:stretch/>
        </p:blipFill>
        <p:spPr>
          <a:xfrm>
            <a:off x="1735281" y="1664999"/>
            <a:ext cx="6380019" cy="48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1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312</Words>
  <Application>Microsoft Office PowerPoint</Application>
  <PresentationFormat>Custom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Noto Sans Symbols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House</cp:lastModifiedBy>
  <cp:revision>15</cp:revision>
  <dcterms:modified xsi:type="dcterms:W3CDTF">2019-11-26T23:43:58Z</dcterms:modified>
</cp:coreProperties>
</file>