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me Slide" id="{26628534-6B72-4765-8920-EAE86E5F80F1}">
          <p14:sldIdLst>
            <p14:sldId id="256"/>
          </p14:sldIdLst>
        </p14:section>
        <p14:section name="Business Understanding / Problem Statement" id="{945F4A4B-2027-4D44-BCA5-3C2D3A7DAF0A}">
          <p14:sldIdLst>
            <p14:sldId id="257"/>
            <p14:sldId id="258"/>
          </p14:sldIdLst>
        </p14:section>
        <p14:section name="Data studying" id="{473CA2D5-A191-4CFD-8A1D-A166550C9F5A}">
          <p14:sldIdLst>
            <p14:sldId id="259"/>
            <p14:sldId id="260"/>
          </p14:sldIdLst>
        </p14:section>
        <p14:section name="Data Cleaning" id="{8517A338-6932-46D0-9920-8205DE16E97D}">
          <p14:sldIdLst>
            <p14:sldId id="261"/>
            <p14:sldId id="262"/>
          </p14:sldIdLst>
        </p14:section>
        <p14:section name="Modeling" id="{F4A9390B-DDD6-43AA-A6C5-A60A3A39F90A}">
          <p14:sldIdLst>
            <p14:sldId id="263"/>
            <p14:sldId id="264"/>
            <p14:sldId id="265"/>
          </p14:sldIdLst>
        </p14:section>
        <p14:section name="Evaluation" id="{0F7FC9D6-7601-4848-92DB-FA557B8990DC}">
          <p14:sldIdLst>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1B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44" autoAdjust="0"/>
    <p:restoredTop sz="94660"/>
  </p:normalViewPr>
  <p:slideViewPr>
    <p:cSldViewPr snapToGrid="0">
      <p:cViewPr varScale="1">
        <p:scale>
          <a:sx n="106" d="100"/>
          <a:sy n="106" d="100"/>
        </p:scale>
        <p:origin x="150" y="22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FED6A-8EEF-5DF6-B8C2-BFF2EE78DE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EG"/>
          </a:p>
        </p:txBody>
      </p:sp>
      <p:sp>
        <p:nvSpPr>
          <p:cNvPr id="3" name="Subtitle 2">
            <a:extLst>
              <a:ext uri="{FF2B5EF4-FFF2-40B4-BE49-F238E27FC236}">
                <a16:creationId xmlns:a16="http://schemas.microsoft.com/office/drawing/2014/main" id="{40E15B16-55BF-DC05-C8CE-F65DFC178A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EG"/>
          </a:p>
        </p:txBody>
      </p:sp>
      <p:sp>
        <p:nvSpPr>
          <p:cNvPr id="4" name="Date Placeholder 3">
            <a:extLst>
              <a:ext uri="{FF2B5EF4-FFF2-40B4-BE49-F238E27FC236}">
                <a16:creationId xmlns:a16="http://schemas.microsoft.com/office/drawing/2014/main" id="{5ECE9F12-3B08-4F2E-5675-EC2D96EE7C1D}"/>
              </a:ext>
            </a:extLst>
          </p:cNvPr>
          <p:cNvSpPr>
            <a:spLocks noGrp="1"/>
          </p:cNvSpPr>
          <p:nvPr>
            <p:ph type="dt" sz="half" idx="10"/>
          </p:nvPr>
        </p:nvSpPr>
        <p:spPr/>
        <p:txBody>
          <a:bodyPr/>
          <a:lstStyle/>
          <a:p>
            <a:fld id="{2894CA36-3A24-4B64-96C6-3FAA705B1EC5}" type="datetimeFigureOut">
              <a:rPr lang="ar-EG" smtClean="0"/>
              <a:t>06/10/1444</a:t>
            </a:fld>
            <a:endParaRPr lang="ar-EG"/>
          </a:p>
        </p:txBody>
      </p:sp>
      <p:sp>
        <p:nvSpPr>
          <p:cNvPr id="5" name="Footer Placeholder 4">
            <a:extLst>
              <a:ext uri="{FF2B5EF4-FFF2-40B4-BE49-F238E27FC236}">
                <a16:creationId xmlns:a16="http://schemas.microsoft.com/office/drawing/2014/main" id="{58906DB4-7497-0B99-F31F-DD1985C18800}"/>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36CACED1-98F8-BAD9-907B-CE8EDDE2A0D7}"/>
              </a:ext>
            </a:extLst>
          </p:cNvPr>
          <p:cNvSpPr>
            <a:spLocks noGrp="1"/>
          </p:cNvSpPr>
          <p:nvPr>
            <p:ph type="sldNum" sz="quarter" idx="12"/>
          </p:nvPr>
        </p:nvSpPr>
        <p:spPr/>
        <p:txBody>
          <a:bodyPr/>
          <a:lstStyle/>
          <a:p>
            <a:fld id="{7C7B03D8-92D4-4C94-B131-F961B5B8A460}" type="slidenum">
              <a:rPr lang="ar-EG" smtClean="0"/>
              <a:t>‹#›</a:t>
            </a:fld>
            <a:endParaRPr lang="ar-EG"/>
          </a:p>
        </p:txBody>
      </p:sp>
    </p:spTree>
    <p:extLst>
      <p:ext uri="{BB962C8B-B14F-4D97-AF65-F5344CB8AC3E}">
        <p14:creationId xmlns:p14="http://schemas.microsoft.com/office/powerpoint/2010/main" val="2976858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2EAE0-D178-5429-B621-E543941C74F3}"/>
              </a:ext>
            </a:extLst>
          </p:cNvPr>
          <p:cNvSpPr>
            <a:spLocks noGrp="1"/>
          </p:cNvSpPr>
          <p:nvPr>
            <p:ph type="title"/>
          </p:nvPr>
        </p:nvSpPr>
        <p:spPr/>
        <p:txBody>
          <a:bodyPr/>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A997DD84-3675-607C-BBC0-E0D33F6C96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4510CE10-768D-5717-CC60-49618A64DBDD}"/>
              </a:ext>
            </a:extLst>
          </p:cNvPr>
          <p:cNvSpPr>
            <a:spLocks noGrp="1"/>
          </p:cNvSpPr>
          <p:nvPr>
            <p:ph type="dt" sz="half" idx="10"/>
          </p:nvPr>
        </p:nvSpPr>
        <p:spPr/>
        <p:txBody>
          <a:bodyPr/>
          <a:lstStyle/>
          <a:p>
            <a:fld id="{2894CA36-3A24-4B64-96C6-3FAA705B1EC5}" type="datetimeFigureOut">
              <a:rPr lang="ar-EG" smtClean="0"/>
              <a:t>06/10/1444</a:t>
            </a:fld>
            <a:endParaRPr lang="ar-EG"/>
          </a:p>
        </p:txBody>
      </p:sp>
      <p:sp>
        <p:nvSpPr>
          <p:cNvPr id="5" name="Footer Placeholder 4">
            <a:extLst>
              <a:ext uri="{FF2B5EF4-FFF2-40B4-BE49-F238E27FC236}">
                <a16:creationId xmlns:a16="http://schemas.microsoft.com/office/drawing/2014/main" id="{75C45AA2-232C-EEFC-DC43-20747817DA2F}"/>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D4EB8B0A-CBB1-9723-720F-E7EC06339A38}"/>
              </a:ext>
            </a:extLst>
          </p:cNvPr>
          <p:cNvSpPr>
            <a:spLocks noGrp="1"/>
          </p:cNvSpPr>
          <p:nvPr>
            <p:ph type="sldNum" sz="quarter" idx="12"/>
          </p:nvPr>
        </p:nvSpPr>
        <p:spPr/>
        <p:txBody>
          <a:bodyPr/>
          <a:lstStyle/>
          <a:p>
            <a:fld id="{7C7B03D8-92D4-4C94-B131-F961B5B8A460}" type="slidenum">
              <a:rPr lang="ar-EG" smtClean="0"/>
              <a:t>‹#›</a:t>
            </a:fld>
            <a:endParaRPr lang="ar-EG"/>
          </a:p>
        </p:txBody>
      </p:sp>
    </p:spTree>
    <p:extLst>
      <p:ext uri="{BB962C8B-B14F-4D97-AF65-F5344CB8AC3E}">
        <p14:creationId xmlns:p14="http://schemas.microsoft.com/office/powerpoint/2010/main" val="3010491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EB24D9-C439-A1CD-CFF2-F5CEBA393F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FB908016-1723-FF64-7CCD-690D35A4FC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2E5B6CB6-73AE-4B5E-D872-C224C4F0BAD6}"/>
              </a:ext>
            </a:extLst>
          </p:cNvPr>
          <p:cNvSpPr>
            <a:spLocks noGrp="1"/>
          </p:cNvSpPr>
          <p:nvPr>
            <p:ph type="dt" sz="half" idx="10"/>
          </p:nvPr>
        </p:nvSpPr>
        <p:spPr/>
        <p:txBody>
          <a:bodyPr/>
          <a:lstStyle/>
          <a:p>
            <a:fld id="{2894CA36-3A24-4B64-96C6-3FAA705B1EC5}" type="datetimeFigureOut">
              <a:rPr lang="ar-EG" smtClean="0"/>
              <a:t>06/10/1444</a:t>
            </a:fld>
            <a:endParaRPr lang="ar-EG"/>
          </a:p>
        </p:txBody>
      </p:sp>
      <p:sp>
        <p:nvSpPr>
          <p:cNvPr id="5" name="Footer Placeholder 4">
            <a:extLst>
              <a:ext uri="{FF2B5EF4-FFF2-40B4-BE49-F238E27FC236}">
                <a16:creationId xmlns:a16="http://schemas.microsoft.com/office/drawing/2014/main" id="{26D9B71C-7EC0-7817-E204-D659326939E8}"/>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F72B0EAE-ED4E-C725-E68F-BE7BA634269F}"/>
              </a:ext>
            </a:extLst>
          </p:cNvPr>
          <p:cNvSpPr>
            <a:spLocks noGrp="1"/>
          </p:cNvSpPr>
          <p:nvPr>
            <p:ph type="sldNum" sz="quarter" idx="12"/>
          </p:nvPr>
        </p:nvSpPr>
        <p:spPr/>
        <p:txBody>
          <a:bodyPr/>
          <a:lstStyle/>
          <a:p>
            <a:fld id="{7C7B03D8-92D4-4C94-B131-F961B5B8A460}" type="slidenum">
              <a:rPr lang="ar-EG" smtClean="0"/>
              <a:t>‹#›</a:t>
            </a:fld>
            <a:endParaRPr lang="ar-EG"/>
          </a:p>
        </p:txBody>
      </p:sp>
    </p:spTree>
    <p:extLst>
      <p:ext uri="{BB962C8B-B14F-4D97-AF65-F5344CB8AC3E}">
        <p14:creationId xmlns:p14="http://schemas.microsoft.com/office/powerpoint/2010/main" val="1967755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F570-6AFC-B697-709F-24941D08ED38}"/>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38495E47-52DD-7368-E785-2A8753762B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C74C14A8-20BF-4164-2783-D535B5EE32A6}"/>
              </a:ext>
            </a:extLst>
          </p:cNvPr>
          <p:cNvSpPr>
            <a:spLocks noGrp="1"/>
          </p:cNvSpPr>
          <p:nvPr>
            <p:ph type="dt" sz="half" idx="10"/>
          </p:nvPr>
        </p:nvSpPr>
        <p:spPr/>
        <p:txBody>
          <a:bodyPr/>
          <a:lstStyle/>
          <a:p>
            <a:fld id="{2894CA36-3A24-4B64-96C6-3FAA705B1EC5}" type="datetimeFigureOut">
              <a:rPr lang="ar-EG" smtClean="0"/>
              <a:t>06/10/1444</a:t>
            </a:fld>
            <a:endParaRPr lang="ar-EG"/>
          </a:p>
        </p:txBody>
      </p:sp>
      <p:sp>
        <p:nvSpPr>
          <p:cNvPr id="5" name="Footer Placeholder 4">
            <a:extLst>
              <a:ext uri="{FF2B5EF4-FFF2-40B4-BE49-F238E27FC236}">
                <a16:creationId xmlns:a16="http://schemas.microsoft.com/office/drawing/2014/main" id="{E91F0ED8-2F5F-C2DC-690E-3B1F14C36609}"/>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32694FC5-6406-580D-E635-1863F36D2B86}"/>
              </a:ext>
            </a:extLst>
          </p:cNvPr>
          <p:cNvSpPr>
            <a:spLocks noGrp="1"/>
          </p:cNvSpPr>
          <p:nvPr>
            <p:ph type="sldNum" sz="quarter" idx="12"/>
          </p:nvPr>
        </p:nvSpPr>
        <p:spPr/>
        <p:txBody>
          <a:bodyPr/>
          <a:lstStyle/>
          <a:p>
            <a:fld id="{7C7B03D8-92D4-4C94-B131-F961B5B8A460}" type="slidenum">
              <a:rPr lang="ar-EG" smtClean="0"/>
              <a:t>‹#›</a:t>
            </a:fld>
            <a:endParaRPr lang="ar-EG"/>
          </a:p>
        </p:txBody>
      </p:sp>
    </p:spTree>
    <p:extLst>
      <p:ext uri="{BB962C8B-B14F-4D97-AF65-F5344CB8AC3E}">
        <p14:creationId xmlns:p14="http://schemas.microsoft.com/office/powerpoint/2010/main" val="2270027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B32BE-BF12-97FB-BE11-040D57D244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EG"/>
          </a:p>
        </p:txBody>
      </p:sp>
      <p:sp>
        <p:nvSpPr>
          <p:cNvPr id="3" name="Text Placeholder 2">
            <a:extLst>
              <a:ext uri="{FF2B5EF4-FFF2-40B4-BE49-F238E27FC236}">
                <a16:creationId xmlns:a16="http://schemas.microsoft.com/office/drawing/2014/main" id="{CF691C08-D023-E911-EE71-C5A4865FBC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EDB00E-8D21-228C-E17A-43D718B23A37}"/>
              </a:ext>
            </a:extLst>
          </p:cNvPr>
          <p:cNvSpPr>
            <a:spLocks noGrp="1"/>
          </p:cNvSpPr>
          <p:nvPr>
            <p:ph type="dt" sz="half" idx="10"/>
          </p:nvPr>
        </p:nvSpPr>
        <p:spPr/>
        <p:txBody>
          <a:bodyPr/>
          <a:lstStyle/>
          <a:p>
            <a:fld id="{2894CA36-3A24-4B64-96C6-3FAA705B1EC5}" type="datetimeFigureOut">
              <a:rPr lang="ar-EG" smtClean="0"/>
              <a:t>06/10/1444</a:t>
            </a:fld>
            <a:endParaRPr lang="ar-EG"/>
          </a:p>
        </p:txBody>
      </p:sp>
      <p:sp>
        <p:nvSpPr>
          <p:cNvPr id="5" name="Footer Placeholder 4">
            <a:extLst>
              <a:ext uri="{FF2B5EF4-FFF2-40B4-BE49-F238E27FC236}">
                <a16:creationId xmlns:a16="http://schemas.microsoft.com/office/drawing/2014/main" id="{B6FCEAB4-0AF5-8433-7C79-AD093FA8F28B}"/>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0FB5AA16-79F5-ABDD-2D14-BB71BCBCA15F}"/>
              </a:ext>
            </a:extLst>
          </p:cNvPr>
          <p:cNvSpPr>
            <a:spLocks noGrp="1"/>
          </p:cNvSpPr>
          <p:nvPr>
            <p:ph type="sldNum" sz="quarter" idx="12"/>
          </p:nvPr>
        </p:nvSpPr>
        <p:spPr/>
        <p:txBody>
          <a:bodyPr/>
          <a:lstStyle/>
          <a:p>
            <a:fld id="{7C7B03D8-92D4-4C94-B131-F961B5B8A460}" type="slidenum">
              <a:rPr lang="ar-EG" smtClean="0"/>
              <a:t>‹#›</a:t>
            </a:fld>
            <a:endParaRPr lang="ar-EG"/>
          </a:p>
        </p:txBody>
      </p:sp>
    </p:spTree>
    <p:extLst>
      <p:ext uri="{BB962C8B-B14F-4D97-AF65-F5344CB8AC3E}">
        <p14:creationId xmlns:p14="http://schemas.microsoft.com/office/powerpoint/2010/main" val="1672648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08AF1-51C0-FAB3-B55F-BB627D698E15}"/>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8839B4F9-7366-7CAF-D709-8DB1069777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Content Placeholder 3">
            <a:extLst>
              <a:ext uri="{FF2B5EF4-FFF2-40B4-BE49-F238E27FC236}">
                <a16:creationId xmlns:a16="http://schemas.microsoft.com/office/drawing/2014/main" id="{28D95281-A673-A90A-6998-97754E2D6C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Date Placeholder 4">
            <a:extLst>
              <a:ext uri="{FF2B5EF4-FFF2-40B4-BE49-F238E27FC236}">
                <a16:creationId xmlns:a16="http://schemas.microsoft.com/office/drawing/2014/main" id="{E4D7B41C-0F54-A64A-C840-884A19AF06FF}"/>
              </a:ext>
            </a:extLst>
          </p:cNvPr>
          <p:cNvSpPr>
            <a:spLocks noGrp="1"/>
          </p:cNvSpPr>
          <p:nvPr>
            <p:ph type="dt" sz="half" idx="10"/>
          </p:nvPr>
        </p:nvSpPr>
        <p:spPr/>
        <p:txBody>
          <a:bodyPr/>
          <a:lstStyle/>
          <a:p>
            <a:fld id="{2894CA36-3A24-4B64-96C6-3FAA705B1EC5}" type="datetimeFigureOut">
              <a:rPr lang="ar-EG" smtClean="0"/>
              <a:t>06/10/1444</a:t>
            </a:fld>
            <a:endParaRPr lang="ar-EG"/>
          </a:p>
        </p:txBody>
      </p:sp>
      <p:sp>
        <p:nvSpPr>
          <p:cNvPr id="6" name="Footer Placeholder 5">
            <a:extLst>
              <a:ext uri="{FF2B5EF4-FFF2-40B4-BE49-F238E27FC236}">
                <a16:creationId xmlns:a16="http://schemas.microsoft.com/office/drawing/2014/main" id="{8FF381F5-E136-6450-2F7A-4D27EF4FA55C}"/>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9161620E-9765-9D44-9C52-9D6ED37E123D}"/>
              </a:ext>
            </a:extLst>
          </p:cNvPr>
          <p:cNvSpPr>
            <a:spLocks noGrp="1"/>
          </p:cNvSpPr>
          <p:nvPr>
            <p:ph type="sldNum" sz="quarter" idx="12"/>
          </p:nvPr>
        </p:nvSpPr>
        <p:spPr/>
        <p:txBody>
          <a:bodyPr/>
          <a:lstStyle/>
          <a:p>
            <a:fld id="{7C7B03D8-92D4-4C94-B131-F961B5B8A460}" type="slidenum">
              <a:rPr lang="ar-EG" smtClean="0"/>
              <a:t>‹#›</a:t>
            </a:fld>
            <a:endParaRPr lang="ar-EG"/>
          </a:p>
        </p:txBody>
      </p:sp>
    </p:spTree>
    <p:extLst>
      <p:ext uri="{BB962C8B-B14F-4D97-AF65-F5344CB8AC3E}">
        <p14:creationId xmlns:p14="http://schemas.microsoft.com/office/powerpoint/2010/main" val="705173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545EA-7F2D-DE67-BF1F-7FDBA0A457AF}"/>
              </a:ext>
            </a:extLst>
          </p:cNvPr>
          <p:cNvSpPr>
            <a:spLocks noGrp="1"/>
          </p:cNvSpPr>
          <p:nvPr>
            <p:ph type="title"/>
          </p:nvPr>
        </p:nvSpPr>
        <p:spPr>
          <a:xfrm>
            <a:off x="839788" y="365125"/>
            <a:ext cx="10515600" cy="1325563"/>
          </a:xfrm>
        </p:spPr>
        <p:txBody>
          <a:bodyPr/>
          <a:lstStyle/>
          <a:p>
            <a:r>
              <a:rPr lang="en-US"/>
              <a:t>Click to edit Master title style</a:t>
            </a:r>
            <a:endParaRPr lang="ar-EG"/>
          </a:p>
        </p:txBody>
      </p:sp>
      <p:sp>
        <p:nvSpPr>
          <p:cNvPr id="3" name="Text Placeholder 2">
            <a:extLst>
              <a:ext uri="{FF2B5EF4-FFF2-40B4-BE49-F238E27FC236}">
                <a16:creationId xmlns:a16="http://schemas.microsoft.com/office/drawing/2014/main" id="{122236AD-41E9-0849-33B5-3FFA01EBF7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2DAF98-D8C4-AAD0-908E-1814C5D01A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Text Placeholder 4">
            <a:extLst>
              <a:ext uri="{FF2B5EF4-FFF2-40B4-BE49-F238E27FC236}">
                <a16:creationId xmlns:a16="http://schemas.microsoft.com/office/drawing/2014/main" id="{E6BE270B-8FA1-E03D-F1C6-0F7DCB1E72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B0B4F9-67FC-1B00-2A34-191E6F1398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7" name="Date Placeholder 6">
            <a:extLst>
              <a:ext uri="{FF2B5EF4-FFF2-40B4-BE49-F238E27FC236}">
                <a16:creationId xmlns:a16="http://schemas.microsoft.com/office/drawing/2014/main" id="{9147140A-D4F2-A735-7C62-22C2BE2D938B}"/>
              </a:ext>
            </a:extLst>
          </p:cNvPr>
          <p:cNvSpPr>
            <a:spLocks noGrp="1"/>
          </p:cNvSpPr>
          <p:nvPr>
            <p:ph type="dt" sz="half" idx="10"/>
          </p:nvPr>
        </p:nvSpPr>
        <p:spPr/>
        <p:txBody>
          <a:bodyPr/>
          <a:lstStyle/>
          <a:p>
            <a:fld id="{2894CA36-3A24-4B64-96C6-3FAA705B1EC5}" type="datetimeFigureOut">
              <a:rPr lang="ar-EG" smtClean="0"/>
              <a:t>06/10/1444</a:t>
            </a:fld>
            <a:endParaRPr lang="ar-EG"/>
          </a:p>
        </p:txBody>
      </p:sp>
      <p:sp>
        <p:nvSpPr>
          <p:cNvPr id="8" name="Footer Placeholder 7">
            <a:extLst>
              <a:ext uri="{FF2B5EF4-FFF2-40B4-BE49-F238E27FC236}">
                <a16:creationId xmlns:a16="http://schemas.microsoft.com/office/drawing/2014/main" id="{2D757F76-E8A4-934D-A64E-60B0B616FD40}"/>
              </a:ext>
            </a:extLst>
          </p:cNvPr>
          <p:cNvSpPr>
            <a:spLocks noGrp="1"/>
          </p:cNvSpPr>
          <p:nvPr>
            <p:ph type="ftr" sz="quarter" idx="11"/>
          </p:nvPr>
        </p:nvSpPr>
        <p:spPr/>
        <p:txBody>
          <a:bodyPr/>
          <a:lstStyle/>
          <a:p>
            <a:endParaRPr lang="ar-EG"/>
          </a:p>
        </p:txBody>
      </p:sp>
      <p:sp>
        <p:nvSpPr>
          <p:cNvPr id="9" name="Slide Number Placeholder 8">
            <a:extLst>
              <a:ext uri="{FF2B5EF4-FFF2-40B4-BE49-F238E27FC236}">
                <a16:creationId xmlns:a16="http://schemas.microsoft.com/office/drawing/2014/main" id="{8FE29F4D-A96B-8558-D2F2-3B792E6854BC}"/>
              </a:ext>
            </a:extLst>
          </p:cNvPr>
          <p:cNvSpPr>
            <a:spLocks noGrp="1"/>
          </p:cNvSpPr>
          <p:nvPr>
            <p:ph type="sldNum" sz="quarter" idx="12"/>
          </p:nvPr>
        </p:nvSpPr>
        <p:spPr/>
        <p:txBody>
          <a:bodyPr/>
          <a:lstStyle/>
          <a:p>
            <a:fld id="{7C7B03D8-92D4-4C94-B131-F961B5B8A460}" type="slidenum">
              <a:rPr lang="ar-EG" smtClean="0"/>
              <a:t>‹#›</a:t>
            </a:fld>
            <a:endParaRPr lang="ar-EG"/>
          </a:p>
        </p:txBody>
      </p:sp>
    </p:spTree>
    <p:extLst>
      <p:ext uri="{BB962C8B-B14F-4D97-AF65-F5344CB8AC3E}">
        <p14:creationId xmlns:p14="http://schemas.microsoft.com/office/powerpoint/2010/main" val="2106314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44CD8-46E8-8F25-82BB-F17F2AE72F1D}"/>
              </a:ext>
            </a:extLst>
          </p:cNvPr>
          <p:cNvSpPr>
            <a:spLocks noGrp="1"/>
          </p:cNvSpPr>
          <p:nvPr>
            <p:ph type="title"/>
          </p:nvPr>
        </p:nvSpPr>
        <p:spPr/>
        <p:txBody>
          <a:bodyPr/>
          <a:lstStyle/>
          <a:p>
            <a:r>
              <a:rPr lang="en-US"/>
              <a:t>Click to edit Master title style</a:t>
            </a:r>
            <a:endParaRPr lang="ar-EG"/>
          </a:p>
        </p:txBody>
      </p:sp>
      <p:sp>
        <p:nvSpPr>
          <p:cNvPr id="3" name="Date Placeholder 2">
            <a:extLst>
              <a:ext uri="{FF2B5EF4-FFF2-40B4-BE49-F238E27FC236}">
                <a16:creationId xmlns:a16="http://schemas.microsoft.com/office/drawing/2014/main" id="{5B56F5BA-BBAC-3133-EDC1-73AF1FA7645B}"/>
              </a:ext>
            </a:extLst>
          </p:cNvPr>
          <p:cNvSpPr>
            <a:spLocks noGrp="1"/>
          </p:cNvSpPr>
          <p:nvPr>
            <p:ph type="dt" sz="half" idx="10"/>
          </p:nvPr>
        </p:nvSpPr>
        <p:spPr/>
        <p:txBody>
          <a:bodyPr/>
          <a:lstStyle/>
          <a:p>
            <a:fld id="{2894CA36-3A24-4B64-96C6-3FAA705B1EC5}" type="datetimeFigureOut">
              <a:rPr lang="ar-EG" smtClean="0"/>
              <a:t>06/10/1444</a:t>
            </a:fld>
            <a:endParaRPr lang="ar-EG"/>
          </a:p>
        </p:txBody>
      </p:sp>
      <p:sp>
        <p:nvSpPr>
          <p:cNvPr id="4" name="Footer Placeholder 3">
            <a:extLst>
              <a:ext uri="{FF2B5EF4-FFF2-40B4-BE49-F238E27FC236}">
                <a16:creationId xmlns:a16="http://schemas.microsoft.com/office/drawing/2014/main" id="{100C63EA-F283-F3DC-94E2-1A9AE157D70B}"/>
              </a:ext>
            </a:extLst>
          </p:cNvPr>
          <p:cNvSpPr>
            <a:spLocks noGrp="1"/>
          </p:cNvSpPr>
          <p:nvPr>
            <p:ph type="ftr" sz="quarter" idx="11"/>
          </p:nvPr>
        </p:nvSpPr>
        <p:spPr/>
        <p:txBody>
          <a:bodyPr/>
          <a:lstStyle/>
          <a:p>
            <a:endParaRPr lang="ar-EG"/>
          </a:p>
        </p:txBody>
      </p:sp>
      <p:sp>
        <p:nvSpPr>
          <p:cNvPr id="5" name="Slide Number Placeholder 4">
            <a:extLst>
              <a:ext uri="{FF2B5EF4-FFF2-40B4-BE49-F238E27FC236}">
                <a16:creationId xmlns:a16="http://schemas.microsoft.com/office/drawing/2014/main" id="{06777698-F87D-1A22-C7F3-B0109B412963}"/>
              </a:ext>
            </a:extLst>
          </p:cNvPr>
          <p:cNvSpPr>
            <a:spLocks noGrp="1"/>
          </p:cNvSpPr>
          <p:nvPr>
            <p:ph type="sldNum" sz="quarter" idx="12"/>
          </p:nvPr>
        </p:nvSpPr>
        <p:spPr/>
        <p:txBody>
          <a:bodyPr/>
          <a:lstStyle/>
          <a:p>
            <a:fld id="{7C7B03D8-92D4-4C94-B131-F961B5B8A460}" type="slidenum">
              <a:rPr lang="ar-EG" smtClean="0"/>
              <a:t>‹#›</a:t>
            </a:fld>
            <a:endParaRPr lang="ar-EG"/>
          </a:p>
        </p:txBody>
      </p:sp>
    </p:spTree>
    <p:extLst>
      <p:ext uri="{BB962C8B-B14F-4D97-AF65-F5344CB8AC3E}">
        <p14:creationId xmlns:p14="http://schemas.microsoft.com/office/powerpoint/2010/main" val="2326033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0CB9C1-8F97-BEB8-5E5D-3A4F1942E2C3}"/>
              </a:ext>
            </a:extLst>
          </p:cNvPr>
          <p:cNvSpPr>
            <a:spLocks noGrp="1"/>
          </p:cNvSpPr>
          <p:nvPr>
            <p:ph type="dt" sz="half" idx="10"/>
          </p:nvPr>
        </p:nvSpPr>
        <p:spPr/>
        <p:txBody>
          <a:bodyPr/>
          <a:lstStyle/>
          <a:p>
            <a:fld id="{2894CA36-3A24-4B64-96C6-3FAA705B1EC5}" type="datetimeFigureOut">
              <a:rPr lang="ar-EG" smtClean="0"/>
              <a:t>06/10/1444</a:t>
            </a:fld>
            <a:endParaRPr lang="ar-EG"/>
          </a:p>
        </p:txBody>
      </p:sp>
      <p:sp>
        <p:nvSpPr>
          <p:cNvPr id="3" name="Footer Placeholder 2">
            <a:extLst>
              <a:ext uri="{FF2B5EF4-FFF2-40B4-BE49-F238E27FC236}">
                <a16:creationId xmlns:a16="http://schemas.microsoft.com/office/drawing/2014/main" id="{1E3408FF-AE6C-3BF7-CA43-84E0478633AF}"/>
              </a:ext>
            </a:extLst>
          </p:cNvPr>
          <p:cNvSpPr>
            <a:spLocks noGrp="1"/>
          </p:cNvSpPr>
          <p:nvPr>
            <p:ph type="ftr" sz="quarter" idx="11"/>
          </p:nvPr>
        </p:nvSpPr>
        <p:spPr/>
        <p:txBody>
          <a:bodyPr/>
          <a:lstStyle/>
          <a:p>
            <a:endParaRPr lang="ar-EG"/>
          </a:p>
        </p:txBody>
      </p:sp>
      <p:sp>
        <p:nvSpPr>
          <p:cNvPr id="4" name="Slide Number Placeholder 3">
            <a:extLst>
              <a:ext uri="{FF2B5EF4-FFF2-40B4-BE49-F238E27FC236}">
                <a16:creationId xmlns:a16="http://schemas.microsoft.com/office/drawing/2014/main" id="{9FC0072B-1A32-9D7C-3915-5784D705DF7C}"/>
              </a:ext>
            </a:extLst>
          </p:cNvPr>
          <p:cNvSpPr>
            <a:spLocks noGrp="1"/>
          </p:cNvSpPr>
          <p:nvPr>
            <p:ph type="sldNum" sz="quarter" idx="12"/>
          </p:nvPr>
        </p:nvSpPr>
        <p:spPr/>
        <p:txBody>
          <a:bodyPr/>
          <a:lstStyle/>
          <a:p>
            <a:fld id="{7C7B03D8-92D4-4C94-B131-F961B5B8A460}" type="slidenum">
              <a:rPr lang="ar-EG" smtClean="0"/>
              <a:t>‹#›</a:t>
            </a:fld>
            <a:endParaRPr lang="ar-EG"/>
          </a:p>
        </p:txBody>
      </p:sp>
    </p:spTree>
    <p:extLst>
      <p:ext uri="{BB962C8B-B14F-4D97-AF65-F5344CB8AC3E}">
        <p14:creationId xmlns:p14="http://schemas.microsoft.com/office/powerpoint/2010/main" val="1985997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F19A-F257-1CEB-DAF9-F337EF6671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Content Placeholder 2">
            <a:extLst>
              <a:ext uri="{FF2B5EF4-FFF2-40B4-BE49-F238E27FC236}">
                <a16:creationId xmlns:a16="http://schemas.microsoft.com/office/drawing/2014/main" id="{E1DBB3EE-61D3-E774-30B0-200EDE5A96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Text Placeholder 3">
            <a:extLst>
              <a:ext uri="{FF2B5EF4-FFF2-40B4-BE49-F238E27FC236}">
                <a16:creationId xmlns:a16="http://schemas.microsoft.com/office/drawing/2014/main" id="{C831B463-AA8A-8013-E07A-66F46B3C9A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947BBC-3ED1-939B-116D-5107120F923E}"/>
              </a:ext>
            </a:extLst>
          </p:cNvPr>
          <p:cNvSpPr>
            <a:spLocks noGrp="1"/>
          </p:cNvSpPr>
          <p:nvPr>
            <p:ph type="dt" sz="half" idx="10"/>
          </p:nvPr>
        </p:nvSpPr>
        <p:spPr/>
        <p:txBody>
          <a:bodyPr/>
          <a:lstStyle/>
          <a:p>
            <a:fld id="{2894CA36-3A24-4B64-96C6-3FAA705B1EC5}" type="datetimeFigureOut">
              <a:rPr lang="ar-EG" smtClean="0"/>
              <a:t>06/10/1444</a:t>
            </a:fld>
            <a:endParaRPr lang="ar-EG"/>
          </a:p>
        </p:txBody>
      </p:sp>
      <p:sp>
        <p:nvSpPr>
          <p:cNvPr id="6" name="Footer Placeholder 5">
            <a:extLst>
              <a:ext uri="{FF2B5EF4-FFF2-40B4-BE49-F238E27FC236}">
                <a16:creationId xmlns:a16="http://schemas.microsoft.com/office/drawing/2014/main" id="{EDFC396E-4B4B-191D-6D7C-FA108A76D4CF}"/>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D64A6A53-CA76-C244-C5A7-F468A99754A8}"/>
              </a:ext>
            </a:extLst>
          </p:cNvPr>
          <p:cNvSpPr>
            <a:spLocks noGrp="1"/>
          </p:cNvSpPr>
          <p:nvPr>
            <p:ph type="sldNum" sz="quarter" idx="12"/>
          </p:nvPr>
        </p:nvSpPr>
        <p:spPr/>
        <p:txBody>
          <a:bodyPr/>
          <a:lstStyle/>
          <a:p>
            <a:fld id="{7C7B03D8-92D4-4C94-B131-F961B5B8A460}" type="slidenum">
              <a:rPr lang="ar-EG" smtClean="0"/>
              <a:t>‹#›</a:t>
            </a:fld>
            <a:endParaRPr lang="ar-EG"/>
          </a:p>
        </p:txBody>
      </p:sp>
    </p:spTree>
    <p:extLst>
      <p:ext uri="{BB962C8B-B14F-4D97-AF65-F5344CB8AC3E}">
        <p14:creationId xmlns:p14="http://schemas.microsoft.com/office/powerpoint/2010/main" val="53181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83493-650D-FA1B-4473-1C289D72CB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Picture Placeholder 2">
            <a:extLst>
              <a:ext uri="{FF2B5EF4-FFF2-40B4-BE49-F238E27FC236}">
                <a16:creationId xmlns:a16="http://schemas.microsoft.com/office/drawing/2014/main" id="{B56A9B5D-9DED-15B5-AD3F-307025177F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a:p>
        </p:txBody>
      </p:sp>
      <p:sp>
        <p:nvSpPr>
          <p:cNvPr id="4" name="Text Placeholder 3">
            <a:extLst>
              <a:ext uri="{FF2B5EF4-FFF2-40B4-BE49-F238E27FC236}">
                <a16:creationId xmlns:a16="http://schemas.microsoft.com/office/drawing/2014/main" id="{F7D38818-62EA-2244-7C79-3AEA47D5FF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0B71D7-0502-6FCF-5C4E-04A6DF8C0F31}"/>
              </a:ext>
            </a:extLst>
          </p:cNvPr>
          <p:cNvSpPr>
            <a:spLocks noGrp="1"/>
          </p:cNvSpPr>
          <p:nvPr>
            <p:ph type="dt" sz="half" idx="10"/>
          </p:nvPr>
        </p:nvSpPr>
        <p:spPr/>
        <p:txBody>
          <a:bodyPr/>
          <a:lstStyle/>
          <a:p>
            <a:fld id="{2894CA36-3A24-4B64-96C6-3FAA705B1EC5}" type="datetimeFigureOut">
              <a:rPr lang="ar-EG" smtClean="0"/>
              <a:t>06/10/1444</a:t>
            </a:fld>
            <a:endParaRPr lang="ar-EG"/>
          </a:p>
        </p:txBody>
      </p:sp>
      <p:sp>
        <p:nvSpPr>
          <p:cNvPr id="6" name="Footer Placeholder 5">
            <a:extLst>
              <a:ext uri="{FF2B5EF4-FFF2-40B4-BE49-F238E27FC236}">
                <a16:creationId xmlns:a16="http://schemas.microsoft.com/office/drawing/2014/main" id="{2A3E8090-E3C9-D535-A1E4-5BA4BEEBDA39}"/>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14A5DD66-6CB7-3A95-4F1D-70466886B7D7}"/>
              </a:ext>
            </a:extLst>
          </p:cNvPr>
          <p:cNvSpPr>
            <a:spLocks noGrp="1"/>
          </p:cNvSpPr>
          <p:nvPr>
            <p:ph type="sldNum" sz="quarter" idx="12"/>
          </p:nvPr>
        </p:nvSpPr>
        <p:spPr/>
        <p:txBody>
          <a:bodyPr/>
          <a:lstStyle/>
          <a:p>
            <a:fld id="{7C7B03D8-92D4-4C94-B131-F961B5B8A460}" type="slidenum">
              <a:rPr lang="ar-EG" smtClean="0"/>
              <a:t>‹#›</a:t>
            </a:fld>
            <a:endParaRPr lang="ar-EG"/>
          </a:p>
        </p:txBody>
      </p:sp>
    </p:spTree>
    <p:extLst>
      <p:ext uri="{BB962C8B-B14F-4D97-AF65-F5344CB8AC3E}">
        <p14:creationId xmlns:p14="http://schemas.microsoft.com/office/powerpoint/2010/main" val="2276811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A0A1B6-189D-D0F9-A550-84F4386BB9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EG"/>
          </a:p>
        </p:txBody>
      </p:sp>
      <p:sp>
        <p:nvSpPr>
          <p:cNvPr id="3" name="Text Placeholder 2">
            <a:extLst>
              <a:ext uri="{FF2B5EF4-FFF2-40B4-BE49-F238E27FC236}">
                <a16:creationId xmlns:a16="http://schemas.microsoft.com/office/drawing/2014/main" id="{E19FD632-32C8-E33A-C74E-35F7069D64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DB24DC92-B260-804B-93DF-95FA5EE215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4CA36-3A24-4B64-96C6-3FAA705B1EC5}" type="datetimeFigureOut">
              <a:rPr lang="ar-EG" smtClean="0"/>
              <a:t>06/10/1444</a:t>
            </a:fld>
            <a:endParaRPr lang="ar-EG"/>
          </a:p>
        </p:txBody>
      </p:sp>
      <p:sp>
        <p:nvSpPr>
          <p:cNvPr id="5" name="Footer Placeholder 4">
            <a:extLst>
              <a:ext uri="{FF2B5EF4-FFF2-40B4-BE49-F238E27FC236}">
                <a16:creationId xmlns:a16="http://schemas.microsoft.com/office/drawing/2014/main" id="{E7A36826-5605-2A42-AC6F-114921EA88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EG"/>
          </a:p>
        </p:txBody>
      </p:sp>
      <p:sp>
        <p:nvSpPr>
          <p:cNvPr id="6" name="Slide Number Placeholder 5">
            <a:extLst>
              <a:ext uri="{FF2B5EF4-FFF2-40B4-BE49-F238E27FC236}">
                <a16:creationId xmlns:a16="http://schemas.microsoft.com/office/drawing/2014/main" id="{F92FE094-D4C1-6338-842B-A975E4FA4B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7B03D8-92D4-4C94-B131-F961B5B8A460}" type="slidenum">
              <a:rPr lang="ar-EG" smtClean="0"/>
              <a:t>‹#›</a:t>
            </a:fld>
            <a:endParaRPr lang="ar-EG"/>
          </a:p>
        </p:txBody>
      </p:sp>
    </p:spTree>
    <p:extLst>
      <p:ext uri="{BB962C8B-B14F-4D97-AF65-F5344CB8AC3E}">
        <p14:creationId xmlns:p14="http://schemas.microsoft.com/office/powerpoint/2010/main" val="1446061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slide" Target="slide8.xml"/><Relationship Id="rId3" Type="http://schemas.openxmlformats.org/officeDocument/2006/relationships/image" Target="../media/image2.png"/><Relationship Id="rId7" Type="http://schemas.openxmlformats.org/officeDocument/2006/relationships/slide" Target="slide4.xml"/><Relationship Id="rId12" Type="http://schemas.openxmlformats.org/officeDocument/2006/relationships/image" Target="../media/image5.png"/><Relationship Id="rId17" Type="http://schemas.openxmlformats.org/officeDocument/2006/relationships/slide" Target="slide11.xml"/><Relationship Id="rId2" Type="http://schemas.openxmlformats.org/officeDocument/2006/relationships/image" Target="../media/image1.jpg"/><Relationship Id="rId16"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4.png"/><Relationship Id="rId5" Type="http://schemas.openxmlformats.org/officeDocument/2006/relationships/image" Target="../media/image2.png"/><Relationship Id="rId15" Type="http://schemas.openxmlformats.org/officeDocument/2006/relationships/image" Target="../media/image7.svg"/><Relationship Id="rId10" Type="http://schemas.openxmlformats.org/officeDocument/2006/relationships/slide" Target="slide6.xml"/><Relationship Id="rId4" Type="http://schemas.openxmlformats.org/officeDocument/2006/relationships/slide" Target="slide2.xml"/><Relationship Id="rId9" Type="http://schemas.openxmlformats.org/officeDocument/2006/relationships/image" Target="../media/image4.png"/><Relationship Id="rId1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fif"/><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jpg"/><Relationship Id="rId1" Type="http://schemas.openxmlformats.org/officeDocument/2006/relationships/slideLayout" Target="../slideLayouts/slideLayout7.xml"/><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7.svg"/><Relationship Id="rId2" Type="http://schemas.openxmlformats.org/officeDocument/2006/relationships/image" Target="../media/image18.jpe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6" descr="A picture containing screenshot, 3d modeling, digital compositing&#10;&#10;Description automatically generated">
            <a:extLst>
              <a:ext uri="{FF2B5EF4-FFF2-40B4-BE49-F238E27FC236}">
                <a16:creationId xmlns:a16="http://schemas.microsoft.com/office/drawing/2014/main" id="{FEE6BDDE-B777-E4F9-14E4-D404958694E9}"/>
              </a:ext>
            </a:extLst>
          </p:cNvPr>
          <p:cNvPicPr>
            <a:picLocks noChangeAspect="1"/>
          </p:cNvPicPr>
          <p:nvPr/>
        </p:nvPicPr>
        <p:blipFill rotWithShape="1">
          <a:blip r:embed="rId2">
            <a:extLst>
              <a:ext uri="{28A0092B-C50C-407E-A947-70E740481C1C}">
                <a14:useLocalDpi xmlns:a14="http://schemas.microsoft.com/office/drawing/2010/main" val="0"/>
              </a:ext>
            </a:extLst>
          </a:blip>
          <a:srcRect t="571" b="15175"/>
          <a:stretch/>
        </p:blipFill>
        <p:spPr>
          <a:xfrm>
            <a:off x="20" y="1282"/>
            <a:ext cx="12191980" cy="6856718"/>
          </a:xfrm>
          <a:prstGeom prst="rect">
            <a:avLst/>
          </a:prstGeom>
        </p:spPr>
      </p:pic>
      <mc:AlternateContent xmlns:mc="http://schemas.openxmlformats.org/markup-compatibility/2006" xmlns:psez="http://schemas.microsoft.com/office/powerpoint/2016/sectionzoom">
        <mc:Choice Requires="psez">
          <p:graphicFrame>
            <p:nvGraphicFramePr>
              <p:cNvPr id="10" name="Section Zoom 9">
                <a:extLst>
                  <a:ext uri="{FF2B5EF4-FFF2-40B4-BE49-F238E27FC236}">
                    <a16:creationId xmlns:a16="http://schemas.microsoft.com/office/drawing/2014/main" id="{C9235709-843C-D470-2AF8-CFFBFDC31212}"/>
                  </a:ext>
                </a:extLst>
              </p:cNvPr>
              <p:cNvGraphicFramePr>
                <a:graphicFrameLocks noChangeAspect="1"/>
              </p:cNvGraphicFramePr>
              <p:nvPr>
                <p:extLst>
                  <p:ext uri="{D42A27DB-BD31-4B8C-83A1-F6EECF244321}">
                    <p14:modId xmlns:p14="http://schemas.microsoft.com/office/powerpoint/2010/main" val="1962518186"/>
                  </p:ext>
                </p:extLst>
              </p:nvPr>
            </p:nvGraphicFramePr>
            <p:xfrm>
              <a:off x="81481" y="4833832"/>
              <a:ext cx="3204927" cy="2022885"/>
            </p:xfrm>
            <a:graphic>
              <a:graphicData uri="http://schemas.microsoft.com/office/powerpoint/2016/sectionzoom">
                <psez:sectionZm>
                  <psez:sectionZmObj sectionId="{945F4A4B-2027-4D44-BCA5-3C2D3A7DAF0A}">
                    <psez:zmPr id="{1EC7DB8B-48FD-41A1-8DE6-C9F6BDBFB513}" transitionDur="1000" showBg="0">
                      <p166:blipFill xmlns:p166="http://schemas.microsoft.com/office/powerpoint/2016/6/main">
                        <a:blip r:embed="rId3"/>
                        <a:stretch>
                          <a:fillRect/>
                        </a:stretch>
                      </p166:blipFill>
                      <p166:spPr xmlns:p166="http://schemas.microsoft.com/office/powerpoint/2016/6/main">
                        <a:xfrm>
                          <a:off x="0" y="0"/>
                          <a:ext cx="3204927" cy="2022885"/>
                        </a:xfrm>
                        <a:prstGeom prst="rect">
                          <a:avLst/>
                        </a:prstGeom>
                        <a:ln>
                          <a:noFill/>
                        </a:ln>
                        <a:effectLst>
                          <a:outerShdw blurRad="190500" algn="tl" rotWithShape="0">
                            <a:srgbClr val="000000">
                              <a:alpha val="70000"/>
                            </a:srgbClr>
                          </a:outerShdw>
                        </a:effectLst>
                      </p166:spPr>
                    </psez:zmPr>
                  </psez:sectionZmObj>
                </psez:sectionZm>
              </a:graphicData>
            </a:graphic>
          </p:graphicFrame>
        </mc:Choice>
        <mc:Fallback xmlns="">
          <p:pic>
            <p:nvPicPr>
              <p:cNvPr id="10" name="Section Zoom 9">
                <a:hlinkClick r:id="rId4" action="ppaction://hlinksldjump"/>
                <a:extLst>
                  <a:ext uri="{FF2B5EF4-FFF2-40B4-BE49-F238E27FC236}">
                    <a16:creationId xmlns:a16="http://schemas.microsoft.com/office/drawing/2014/main" id="{C9235709-843C-D470-2AF8-CFFBFDC31212}"/>
                  </a:ext>
                </a:extLst>
              </p:cNvPr>
              <p:cNvPicPr>
                <a:picLocks noGrp="1" noRot="1" noChangeAspect="1" noMove="1" noResize="1" noEditPoints="1" noAdjustHandles="1" noChangeArrowheads="1" noChangeShapeType="1"/>
              </p:cNvPicPr>
              <p:nvPr/>
            </p:nvPicPr>
            <p:blipFill>
              <a:blip r:embed="rId5"/>
              <a:stretch>
                <a:fillRect/>
              </a:stretch>
            </p:blipFill>
            <p:spPr>
              <a:xfrm>
                <a:off x="81481" y="4833832"/>
                <a:ext cx="3204927" cy="2022885"/>
              </a:xfrm>
              <a:prstGeom prst="rect">
                <a:avLst/>
              </a:prstGeom>
              <a:ln>
                <a:noFill/>
              </a:ln>
              <a:effectLst>
                <a:outerShdw blurRad="190500" algn="tl" rotWithShape="0">
                  <a:srgbClr val="000000">
                    <a:alpha val="70000"/>
                  </a:srgbClr>
                </a:outerShdw>
              </a:effectLst>
            </p:spPr>
          </p:pic>
        </mc:Fallback>
      </mc:AlternateContent>
      <mc:AlternateContent xmlns:mc="http://schemas.openxmlformats.org/markup-compatibility/2006" xmlns:psez="http://schemas.microsoft.com/office/powerpoint/2016/sectionzoom">
        <mc:Choice Requires="psez">
          <p:graphicFrame>
            <p:nvGraphicFramePr>
              <p:cNvPr id="15" name="Section Zoom 14">
                <a:extLst>
                  <a:ext uri="{FF2B5EF4-FFF2-40B4-BE49-F238E27FC236}">
                    <a16:creationId xmlns:a16="http://schemas.microsoft.com/office/drawing/2014/main" id="{F10272EC-9CB6-78C9-2D16-6ECC04DB66B8}"/>
                  </a:ext>
                </a:extLst>
              </p:cNvPr>
              <p:cNvGraphicFramePr>
                <a:graphicFrameLocks noChangeAspect="1"/>
              </p:cNvGraphicFramePr>
              <p:nvPr>
                <p:extLst>
                  <p:ext uri="{D42A27DB-BD31-4B8C-83A1-F6EECF244321}">
                    <p14:modId xmlns:p14="http://schemas.microsoft.com/office/powerpoint/2010/main" val="1037631774"/>
                  </p:ext>
                </p:extLst>
              </p:nvPr>
            </p:nvGraphicFramePr>
            <p:xfrm>
              <a:off x="1828800" y="2834301"/>
              <a:ext cx="3048000" cy="1714500"/>
            </p:xfrm>
            <a:graphic>
              <a:graphicData uri="http://schemas.microsoft.com/office/powerpoint/2016/sectionzoom">
                <psez:sectionZm>
                  <psez:sectionZmObj sectionId="{473CA2D5-A191-4CFD-8A1D-A166550C9F5A}">
                    <psez:zmPr id="{254A2867-44D4-440C-B1FA-F5A2A2291AB2}" transitionDur="1000" showBg="0">
                      <p166:blipFill xmlns:p166="http://schemas.microsoft.com/office/powerpoint/2016/6/main">
                        <a:blip r:embed="rId6"/>
                        <a:stretch>
                          <a:fillRect/>
                        </a:stretch>
                      </p166:blipFill>
                      <p166:spPr xmlns:p166="http://schemas.microsoft.com/office/powerpoint/2016/6/main">
                        <a:xfrm>
                          <a:off x="0" y="0"/>
                          <a:ext cx="3048000" cy="1714500"/>
                        </a:xfrm>
                        <a:prstGeom prst="rect">
                          <a:avLst/>
                        </a:prstGeom>
                        <a:ln>
                          <a:noFill/>
                        </a:ln>
                        <a:effectLst>
                          <a:outerShdw blurRad="190500" algn="tl" rotWithShape="0">
                            <a:srgbClr val="000000">
                              <a:alpha val="70000"/>
                            </a:srgbClr>
                          </a:outerShdw>
                        </a:effectLst>
                      </p166:spPr>
                    </psez:zmPr>
                  </psez:sectionZmObj>
                </psez:sectionZm>
              </a:graphicData>
            </a:graphic>
          </p:graphicFrame>
        </mc:Choice>
        <mc:Fallback xmlns="">
          <p:pic>
            <p:nvPicPr>
              <p:cNvPr id="15" name="Section Zoom 14">
                <a:hlinkClick r:id="rId7" action="ppaction://hlinksldjump"/>
                <a:extLst>
                  <a:ext uri="{FF2B5EF4-FFF2-40B4-BE49-F238E27FC236}">
                    <a16:creationId xmlns:a16="http://schemas.microsoft.com/office/drawing/2014/main" id="{F10272EC-9CB6-78C9-2D16-6ECC04DB66B8}"/>
                  </a:ext>
                </a:extLst>
              </p:cNvPr>
              <p:cNvPicPr>
                <a:picLocks noGrp="1" noRot="1" noChangeAspect="1" noMove="1" noResize="1" noEditPoints="1" noAdjustHandles="1" noChangeArrowheads="1" noChangeShapeType="1"/>
              </p:cNvPicPr>
              <p:nvPr/>
            </p:nvPicPr>
            <p:blipFill>
              <a:blip r:embed="rId8"/>
              <a:stretch>
                <a:fillRect/>
              </a:stretch>
            </p:blipFill>
            <p:spPr>
              <a:xfrm>
                <a:off x="1828800" y="2834301"/>
                <a:ext cx="3048000" cy="1714500"/>
              </a:xfrm>
              <a:prstGeom prst="rect">
                <a:avLst/>
              </a:prstGeom>
              <a:ln>
                <a:noFill/>
              </a:ln>
              <a:effectLst>
                <a:outerShdw blurRad="190500" algn="tl" rotWithShape="0">
                  <a:srgbClr val="000000">
                    <a:alpha val="70000"/>
                  </a:srgbClr>
                </a:outerShdw>
              </a:effectLst>
            </p:spPr>
          </p:pic>
        </mc:Fallback>
      </mc:AlternateContent>
      <mc:AlternateContent xmlns:mc="http://schemas.openxmlformats.org/markup-compatibility/2006" xmlns:psez="http://schemas.microsoft.com/office/powerpoint/2016/sectionzoom">
        <mc:Choice Requires="psez">
          <p:graphicFrame>
            <p:nvGraphicFramePr>
              <p:cNvPr id="17" name="Section Zoom 16">
                <a:extLst>
                  <a:ext uri="{FF2B5EF4-FFF2-40B4-BE49-F238E27FC236}">
                    <a16:creationId xmlns:a16="http://schemas.microsoft.com/office/drawing/2014/main" id="{DA0D1FF9-BB21-4B2F-D5DF-BEA7A14BD22F}"/>
                  </a:ext>
                </a:extLst>
              </p:cNvPr>
              <p:cNvGraphicFramePr>
                <a:graphicFrameLocks noChangeAspect="1"/>
              </p:cNvGraphicFramePr>
              <p:nvPr>
                <p:extLst>
                  <p:ext uri="{D42A27DB-BD31-4B8C-83A1-F6EECF244321}">
                    <p14:modId xmlns:p14="http://schemas.microsoft.com/office/powerpoint/2010/main" val="2238244626"/>
                  </p:ext>
                </p:extLst>
              </p:nvPr>
            </p:nvGraphicFramePr>
            <p:xfrm>
              <a:off x="4436199" y="1119160"/>
              <a:ext cx="3048000" cy="1714500"/>
            </p:xfrm>
            <a:graphic>
              <a:graphicData uri="http://schemas.microsoft.com/office/powerpoint/2016/sectionzoom">
                <psez:sectionZm>
                  <psez:sectionZmObj sectionId="{8517A338-6932-46D0-9920-8205DE16E97D}">
                    <psez:zmPr id="{9743B725-4DB2-4092-88A5-1AEE12A3B80F}" transitionDur="1000" showBg="0">
                      <p166:blipFill xmlns:p166="http://schemas.microsoft.com/office/powerpoint/2016/6/main">
                        <a:blip r:embed="rId9"/>
                        <a:stretch>
                          <a:fillRect/>
                        </a:stretch>
                      </p166:blipFill>
                      <p166:spPr xmlns:p166="http://schemas.microsoft.com/office/powerpoint/2016/6/main">
                        <a:xfrm>
                          <a:off x="0" y="0"/>
                          <a:ext cx="3048000" cy="1714500"/>
                        </a:xfrm>
                        <a:prstGeom prst="rect">
                          <a:avLst/>
                        </a:prstGeom>
                        <a:ln>
                          <a:noFill/>
                        </a:ln>
                        <a:effectLst>
                          <a:outerShdw blurRad="190500" algn="tl" rotWithShape="0">
                            <a:srgbClr val="000000">
                              <a:alpha val="70000"/>
                            </a:srgbClr>
                          </a:outerShdw>
                        </a:effectLst>
                      </p166:spPr>
                    </psez:zmPr>
                  </psez:sectionZmObj>
                </psez:sectionZm>
              </a:graphicData>
            </a:graphic>
          </p:graphicFrame>
        </mc:Choice>
        <mc:Fallback xmlns="">
          <p:pic>
            <p:nvPicPr>
              <p:cNvPr id="17" name="Section Zoom 16">
                <a:hlinkClick r:id="rId10" action="ppaction://hlinksldjump"/>
                <a:extLst>
                  <a:ext uri="{FF2B5EF4-FFF2-40B4-BE49-F238E27FC236}">
                    <a16:creationId xmlns:a16="http://schemas.microsoft.com/office/drawing/2014/main" id="{DA0D1FF9-BB21-4B2F-D5DF-BEA7A14BD22F}"/>
                  </a:ext>
                </a:extLst>
              </p:cNvPr>
              <p:cNvPicPr>
                <a:picLocks noGrp="1" noRot="1" noChangeAspect="1" noMove="1" noResize="1" noEditPoints="1" noAdjustHandles="1" noChangeArrowheads="1" noChangeShapeType="1"/>
              </p:cNvPicPr>
              <p:nvPr/>
            </p:nvPicPr>
            <p:blipFill>
              <a:blip r:embed="rId11"/>
              <a:stretch>
                <a:fillRect/>
              </a:stretch>
            </p:blipFill>
            <p:spPr>
              <a:xfrm>
                <a:off x="4436199" y="1119160"/>
                <a:ext cx="3048000" cy="1714500"/>
              </a:xfrm>
              <a:prstGeom prst="rect">
                <a:avLst/>
              </a:prstGeom>
              <a:ln>
                <a:noFill/>
              </a:ln>
              <a:effectLst>
                <a:outerShdw blurRad="190500" algn="tl" rotWithShape="0">
                  <a:srgbClr val="000000">
                    <a:alpha val="70000"/>
                  </a:srgbClr>
                </a:outerShdw>
              </a:effectLst>
            </p:spPr>
          </p:pic>
        </mc:Fallback>
      </mc:AlternateContent>
      <mc:AlternateContent xmlns:mc="http://schemas.openxmlformats.org/markup-compatibility/2006">
        <mc:Choice xmlns:psez="http://schemas.microsoft.com/office/powerpoint/2016/sectionzoom" Requires="psez">
          <p:graphicFrame>
            <p:nvGraphicFramePr>
              <p:cNvPr id="3" name="Section Zoom 2">
                <a:extLst>
                  <a:ext uri="{FF2B5EF4-FFF2-40B4-BE49-F238E27FC236}">
                    <a16:creationId xmlns:a16="http://schemas.microsoft.com/office/drawing/2014/main" id="{79A8E805-8B78-2B10-C99E-55A0BF0EBF5A}"/>
                  </a:ext>
                </a:extLst>
              </p:cNvPr>
              <p:cNvGraphicFramePr>
                <a:graphicFrameLocks noChangeAspect="1"/>
              </p:cNvGraphicFramePr>
              <p:nvPr>
                <p:extLst>
                  <p:ext uri="{D42A27DB-BD31-4B8C-83A1-F6EECF244321}">
                    <p14:modId xmlns:p14="http://schemas.microsoft.com/office/powerpoint/2010/main" val="3695641998"/>
                  </p:ext>
                </p:extLst>
              </p:nvPr>
            </p:nvGraphicFramePr>
            <p:xfrm>
              <a:off x="7252525" y="2879746"/>
              <a:ext cx="3048000" cy="1714500"/>
            </p:xfrm>
            <a:graphic>
              <a:graphicData uri="http://schemas.microsoft.com/office/powerpoint/2016/sectionzoom">
                <psez:sectionZm>
                  <psez:sectionZmObj sectionId="{F4A9390B-DDD6-43AA-A6C5-A60A3A39F90A}">
                    <psez:zmPr id="{6BEDB53C-909A-47AF-8940-270CFBE23AE0}" transitionDur="1000" showBg="0">
                      <p166:blipFill xmlns:p166="http://schemas.microsoft.com/office/powerpoint/2016/6/main">
                        <a:blip r:embed="rId12"/>
                        <a:stretch>
                          <a:fillRect/>
                        </a:stretch>
                      </p166:blipFill>
                      <p166:spPr xmlns:p166="http://schemas.microsoft.com/office/powerpoint/2016/6/main">
                        <a:xfrm>
                          <a:off x="0" y="0"/>
                          <a:ext cx="3048000" cy="1714500"/>
                        </a:xfrm>
                        <a:prstGeom prst="rect">
                          <a:avLst/>
                        </a:prstGeom>
                        <a:ln>
                          <a:noFill/>
                        </a:ln>
                        <a:effectLst>
                          <a:outerShdw blurRad="190500" algn="tl" rotWithShape="0">
                            <a:srgbClr val="000000">
                              <a:alpha val="70000"/>
                            </a:srgbClr>
                          </a:outerShdw>
                        </a:effectLst>
                      </p166:spPr>
                    </psez:zmPr>
                  </psez:sectionZmObj>
                </psez:sectionZm>
              </a:graphicData>
            </a:graphic>
          </p:graphicFrame>
        </mc:Choice>
        <mc:Fallback>
          <p:pic>
            <p:nvPicPr>
              <p:cNvPr id="3" name="Section Zoom 2">
                <a:hlinkClick r:id="rId13" action="ppaction://hlinksldjump"/>
                <a:extLst>
                  <a:ext uri="{FF2B5EF4-FFF2-40B4-BE49-F238E27FC236}">
                    <a16:creationId xmlns:a16="http://schemas.microsoft.com/office/drawing/2014/main" id="{79A8E805-8B78-2B10-C99E-55A0BF0EBF5A}"/>
                  </a:ext>
                </a:extLst>
              </p:cNvPr>
              <p:cNvPicPr>
                <a:picLocks noGrp="1" noRot="1" noChangeAspect="1" noMove="1" noResize="1" noEditPoints="1" noAdjustHandles="1" noChangeArrowheads="1" noChangeShapeType="1"/>
              </p:cNvPicPr>
              <p:nvPr/>
            </p:nvPicPr>
            <p:blipFill>
              <a:blip r:embed="rId12"/>
              <a:stretch>
                <a:fillRect/>
              </a:stretch>
            </p:blipFill>
            <p:spPr>
              <a:xfrm>
                <a:off x="7252525" y="2879746"/>
                <a:ext cx="3048000" cy="1714500"/>
              </a:xfrm>
              <a:prstGeom prst="rect">
                <a:avLst/>
              </a:prstGeom>
              <a:ln>
                <a:noFill/>
              </a:ln>
              <a:effectLst>
                <a:outerShdw blurRad="190500" algn="tl" rotWithShape="0">
                  <a:srgbClr val="000000">
                    <a:alpha val="70000"/>
                  </a:srgbClr>
                </a:outerShdw>
              </a:effectLst>
            </p:spPr>
          </p:pic>
        </mc:Fallback>
      </mc:AlternateContent>
      <p:pic>
        <p:nvPicPr>
          <p:cNvPr id="4" name="Graphic 3" descr="Line arrow: Clockwise curve with solid fill">
            <a:extLst>
              <a:ext uri="{FF2B5EF4-FFF2-40B4-BE49-F238E27FC236}">
                <a16:creationId xmlns:a16="http://schemas.microsoft.com/office/drawing/2014/main" id="{B8241E6B-79F9-F467-DDBA-1105DCD067B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3383361">
            <a:off x="1603379" y="3559343"/>
            <a:ext cx="914400" cy="1427606"/>
          </a:xfrm>
          <a:prstGeom prst="rect">
            <a:avLst/>
          </a:prstGeom>
        </p:spPr>
      </p:pic>
      <p:pic>
        <p:nvPicPr>
          <p:cNvPr id="6" name="Graphic 5" descr="Line arrow: Clockwise curve with solid fill">
            <a:extLst>
              <a:ext uri="{FF2B5EF4-FFF2-40B4-BE49-F238E27FC236}">
                <a16:creationId xmlns:a16="http://schemas.microsoft.com/office/drawing/2014/main" id="{042FB64D-6EDA-17AE-089C-C960BD5789D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4153433">
            <a:off x="3749940" y="1371249"/>
            <a:ext cx="914400" cy="1808131"/>
          </a:xfrm>
          <a:prstGeom prst="rect">
            <a:avLst/>
          </a:prstGeom>
        </p:spPr>
      </p:pic>
      <p:pic>
        <p:nvPicPr>
          <p:cNvPr id="8" name="Graphic 7" descr="Line arrow: Clockwise curve with solid fill">
            <a:extLst>
              <a:ext uri="{FF2B5EF4-FFF2-40B4-BE49-F238E27FC236}">
                <a16:creationId xmlns:a16="http://schemas.microsoft.com/office/drawing/2014/main" id="{13786DE7-0C2C-D329-8BC3-4EA4391C0A2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8492537">
            <a:off x="7225229" y="1246476"/>
            <a:ext cx="914400" cy="2129113"/>
          </a:xfrm>
          <a:prstGeom prst="rect">
            <a:avLst/>
          </a:prstGeom>
        </p:spPr>
      </p:pic>
      <mc:AlternateContent xmlns:mc="http://schemas.openxmlformats.org/markup-compatibility/2006">
        <mc:Choice xmlns:psez="http://schemas.microsoft.com/office/powerpoint/2016/sectionzoom" Requires="psez">
          <p:graphicFrame>
            <p:nvGraphicFramePr>
              <p:cNvPr id="11" name="Section Zoom 10">
                <a:extLst>
                  <a:ext uri="{FF2B5EF4-FFF2-40B4-BE49-F238E27FC236}">
                    <a16:creationId xmlns:a16="http://schemas.microsoft.com/office/drawing/2014/main" id="{A98A5915-9A33-A9DD-B85B-9C2ED57F98A4}"/>
                  </a:ext>
                </a:extLst>
              </p:cNvPr>
              <p:cNvGraphicFramePr>
                <a:graphicFrameLocks noChangeAspect="1"/>
              </p:cNvGraphicFramePr>
              <p:nvPr>
                <p:extLst>
                  <p:ext uri="{D42A27DB-BD31-4B8C-83A1-F6EECF244321}">
                    <p14:modId xmlns:p14="http://schemas.microsoft.com/office/powerpoint/2010/main" val="1180319562"/>
                  </p:ext>
                </p:extLst>
              </p:nvPr>
            </p:nvGraphicFramePr>
            <p:xfrm>
              <a:off x="8646306" y="5075142"/>
              <a:ext cx="3048000" cy="1714500"/>
            </p:xfrm>
            <a:graphic>
              <a:graphicData uri="http://schemas.microsoft.com/office/powerpoint/2016/sectionzoom">
                <psez:sectionZm>
                  <psez:sectionZmObj sectionId="{0F7FC9D6-7601-4848-92DB-FA557B8990DC}">
                    <psez:zmPr id="{294CE41E-4345-4AF0-854E-07942D5F54B1}" transitionDur="1000" showBg="0">
                      <p166:blipFill xmlns:p166="http://schemas.microsoft.com/office/powerpoint/2016/6/main">
                        <a:blip r:embed="rId16"/>
                        <a:stretch>
                          <a:fillRect/>
                        </a:stretch>
                      </p166:blipFill>
                      <p166:spPr xmlns:p166="http://schemas.microsoft.com/office/powerpoint/2016/6/main">
                        <a:xfrm>
                          <a:off x="0" y="0"/>
                          <a:ext cx="3048000" cy="1714500"/>
                        </a:xfrm>
                        <a:prstGeom prst="rect">
                          <a:avLst/>
                        </a:prstGeom>
                      </p166:spPr>
                    </psez:zmPr>
                  </psez:sectionZmObj>
                </psez:sectionZm>
              </a:graphicData>
            </a:graphic>
          </p:graphicFrame>
        </mc:Choice>
        <mc:Fallback>
          <p:pic>
            <p:nvPicPr>
              <p:cNvPr id="11" name="Section Zoom 10">
                <a:hlinkClick r:id="rId17" action="ppaction://hlinksldjump"/>
                <a:extLst>
                  <a:ext uri="{FF2B5EF4-FFF2-40B4-BE49-F238E27FC236}">
                    <a16:creationId xmlns:a16="http://schemas.microsoft.com/office/drawing/2014/main" id="{A98A5915-9A33-A9DD-B85B-9C2ED57F98A4}"/>
                  </a:ext>
                </a:extLst>
              </p:cNvPr>
              <p:cNvPicPr>
                <a:picLocks noGrp="1" noRot="1" noChangeAspect="1" noMove="1" noResize="1" noEditPoints="1" noAdjustHandles="1" noChangeArrowheads="1" noChangeShapeType="1"/>
              </p:cNvPicPr>
              <p:nvPr/>
            </p:nvPicPr>
            <p:blipFill>
              <a:blip r:embed="rId16"/>
              <a:stretch>
                <a:fillRect/>
              </a:stretch>
            </p:blipFill>
            <p:spPr>
              <a:xfrm>
                <a:off x="8646306" y="5075142"/>
                <a:ext cx="3048000" cy="1714500"/>
              </a:xfrm>
              <a:prstGeom prst="rect">
                <a:avLst/>
              </a:prstGeom>
            </p:spPr>
          </p:pic>
        </mc:Fallback>
      </mc:AlternateContent>
      <p:pic>
        <p:nvPicPr>
          <p:cNvPr id="13" name="Graphic 12" descr="Line arrow: Clockwise curve with solid fill">
            <a:extLst>
              <a:ext uri="{FF2B5EF4-FFF2-40B4-BE49-F238E27FC236}">
                <a16:creationId xmlns:a16="http://schemas.microsoft.com/office/drawing/2014/main" id="{0815E1CF-DE1B-C093-7229-55B5B85F1CA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9749316">
            <a:off x="9571457" y="3873900"/>
            <a:ext cx="680206" cy="1334912"/>
          </a:xfrm>
          <a:prstGeom prst="rect">
            <a:avLst/>
          </a:prstGeom>
        </p:spPr>
      </p:pic>
    </p:spTree>
    <p:extLst>
      <p:ext uri="{BB962C8B-B14F-4D97-AF65-F5344CB8AC3E}">
        <p14:creationId xmlns:p14="http://schemas.microsoft.com/office/powerpoint/2010/main" val="31553633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10" name="Flowchart: Connector 9">
            <a:extLst>
              <a:ext uri="{FF2B5EF4-FFF2-40B4-BE49-F238E27FC236}">
                <a16:creationId xmlns:a16="http://schemas.microsoft.com/office/drawing/2014/main" id="{0881B2C2-9850-F572-6169-E85C9E592769}"/>
              </a:ext>
            </a:extLst>
          </p:cNvPr>
          <p:cNvSpPr/>
          <p:nvPr/>
        </p:nvSpPr>
        <p:spPr>
          <a:xfrm>
            <a:off x="-2078181" y="-1980538"/>
            <a:ext cx="16348362" cy="10982037"/>
          </a:xfrm>
          <a:prstGeom prst="flowChartConnector">
            <a:avLst/>
          </a:prstGeom>
          <a:solidFill>
            <a:srgbClr val="1B1B1B">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dirty="0"/>
          </a:p>
        </p:txBody>
      </p:sp>
      <p:sp>
        <p:nvSpPr>
          <p:cNvPr id="11" name="TextBox 10">
            <a:extLst>
              <a:ext uri="{FF2B5EF4-FFF2-40B4-BE49-F238E27FC236}">
                <a16:creationId xmlns:a16="http://schemas.microsoft.com/office/drawing/2014/main" id="{3BDCD17D-D784-85A3-DF83-60B988DCD0DD}"/>
              </a:ext>
            </a:extLst>
          </p:cNvPr>
          <p:cNvSpPr txBox="1"/>
          <p:nvPr/>
        </p:nvSpPr>
        <p:spPr>
          <a:xfrm>
            <a:off x="2743200" y="153909"/>
            <a:ext cx="7785981" cy="477054"/>
          </a:xfrm>
          <a:prstGeom prst="rect">
            <a:avLst/>
          </a:prstGeom>
          <a:noFill/>
        </p:spPr>
        <p:txBody>
          <a:bodyPr wrap="square" rtlCol="1">
            <a:spAutoFit/>
          </a:bodyPr>
          <a:lstStyle/>
          <a:p>
            <a:r>
              <a:rPr lang="en-US" sz="2500" dirty="0">
                <a:solidFill>
                  <a:schemeClr val="bg1"/>
                </a:solidFill>
              </a:rPr>
              <a:t>The result of models using K-fold cross validation </a:t>
            </a:r>
            <a:endParaRPr lang="ar-EG" sz="2500" dirty="0">
              <a:solidFill>
                <a:schemeClr val="bg1"/>
              </a:solidFill>
            </a:endParaRPr>
          </a:p>
        </p:txBody>
      </p:sp>
      <p:sp>
        <p:nvSpPr>
          <p:cNvPr id="12" name="TextBox 11">
            <a:extLst>
              <a:ext uri="{FF2B5EF4-FFF2-40B4-BE49-F238E27FC236}">
                <a16:creationId xmlns:a16="http://schemas.microsoft.com/office/drawing/2014/main" id="{33BEBA02-F007-4255-5BA6-639767E71338}"/>
              </a:ext>
            </a:extLst>
          </p:cNvPr>
          <p:cNvSpPr txBox="1"/>
          <p:nvPr/>
        </p:nvSpPr>
        <p:spPr>
          <a:xfrm>
            <a:off x="2172833" y="1414094"/>
            <a:ext cx="3485584" cy="907941"/>
          </a:xfrm>
          <a:prstGeom prst="rect">
            <a:avLst/>
          </a:prstGeom>
          <a:noFill/>
        </p:spPr>
        <p:txBody>
          <a:bodyPr wrap="square" rtlCol="1">
            <a:spAutoFit/>
          </a:bodyPr>
          <a:lstStyle/>
          <a:p>
            <a:r>
              <a:rPr lang="en-US" sz="2500" dirty="0">
                <a:solidFill>
                  <a:schemeClr val="bg1"/>
                </a:solidFill>
              </a:rPr>
              <a:t>1.Logistic </a:t>
            </a:r>
            <a:r>
              <a:rPr lang="en-US" sz="2800" dirty="0">
                <a:solidFill>
                  <a:schemeClr val="bg1"/>
                </a:solidFill>
              </a:rPr>
              <a:t>classifier</a:t>
            </a:r>
            <a:r>
              <a:rPr lang="en-US" sz="2500" dirty="0">
                <a:solidFill>
                  <a:schemeClr val="bg1"/>
                </a:solidFill>
              </a:rPr>
              <a:t> : </a:t>
            </a:r>
          </a:p>
          <a:p>
            <a:r>
              <a:rPr lang="en-US" sz="2500" dirty="0">
                <a:solidFill>
                  <a:schemeClr val="bg1"/>
                </a:solidFill>
              </a:rPr>
              <a:t>Best score : 93.317669 % </a:t>
            </a:r>
            <a:endParaRPr lang="ar-EG" sz="2500" dirty="0">
              <a:solidFill>
                <a:schemeClr val="bg1"/>
              </a:solidFill>
            </a:endParaRPr>
          </a:p>
        </p:txBody>
      </p:sp>
      <p:sp>
        <p:nvSpPr>
          <p:cNvPr id="15" name="TextBox 14">
            <a:extLst>
              <a:ext uri="{FF2B5EF4-FFF2-40B4-BE49-F238E27FC236}">
                <a16:creationId xmlns:a16="http://schemas.microsoft.com/office/drawing/2014/main" id="{A7D11597-160E-0743-0487-00A425FD2DBC}"/>
              </a:ext>
            </a:extLst>
          </p:cNvPr>
          <p:cNvSpPr txBox="1"/>
          <p:nvPr/>
        </p:nvSpPr>
        <p:spPr>
          <a:xfrm>
            <a:off x="6533584" y="1449881"/>
            <a:ext cx="4399984" cy="861774"/>
          </a:xfrm>
          <a:prstGeom prst="rect">
            <a:avLst/>
          </a:prstGeom>
          <a:noFill/>
        </p:spPr>
        <p:txBody>
          <a:bodyPr wrap="square" rtlCol="1">
            <a:spAutoFit/>
          </a:bodyPr>
          <a:lstStyle/>
          <a:p>
            <a:r>
              <a:rPr lang="en-US" sz="2500" dirty="0">
                <a:solidFill>
                  <a:schemeClr val="bg1"/>
                </a:solidFill>
              </a:rPr>
              <a:t>2.SVM classifier : </a:t>
            </a:r>
          </a:p>
          <a:p>
            <a:r>
              <a:rPr lang="en-US" sz="2500" dirty="0">
                <a:solidFill>
                  <a:schemeClr val="bg1"/>
                </a:solidFill>
              </a:rPr>
              <a:t>Best score : 92.7913533 %</a:t>
            </a:r>
            <a:endParaRPr lang="ar-EG" sz="2500" dirty="0">
              <a:solidFill>
                <a:schemeClr val="bg1"/>
              </a:solidFill>
            </a:endParaRPr>
          </a:p>
        </p:txBody>
      </p:sp>
      <p:sp>
        <p:nvSpPr>
          <p:cNvPr id="16" name="TextBox 15">
            <a:extLst>
              <a:ext uri="{FF2B5EF4-FFF2-40B4-BE49-F238E27FC236}">
                <a16:creationId xmlns:a16="http://schemas.microsoft.com/office/drawing/2014/main" id="{E9803DFA-3822-A39D-E230-C84DA1FEE79B}"/>
              </a:ext>
            </a:extLst>
          </p:cNvPr>
          <p:cNvSpPr txBox="1"/>
          <p:nvPr/>
        </p:nvSpPr>
        <p:spPr>
          <a:xfrm>
            <a:off x="2172833" y="2864149"/>
            <a:ext cx="3331674" cy="861774"/>
          </a:xfrm>
          <a:prstGeom prst="rect">
            <a:avLst/>
          </a:prstGeom>
          <a:noFill/>
        </p:spPr>
        <p:txBody>
          <a:bodyPr wrap="square" rtlCol="1">
            <a:spAutoFit/>
          </a:bodyPr>
          <a:lstStyle/>
          <a:p>
            <a:r>
              <a:rPr lang="en-US" sz="2500" dirty="0">
                <a:solidFill>
                  <a:schemeClr val="bg1"/>
                </a:solidFill>
              </a:rPr>
              <a:t>3. KNN classifier : </a:t>
            </a:r>
          </a:p>
          <a:p>
            <a:r>
              <a:rPr lang="en-US" sz="2500" dirty="0">
                <a:solidFill>
                  <a:schemeClr val="bg1"/>
                </a:solidFill>
              </a:rPr>
              <a:t>Best score : 92.44460 % </a:t>
            </a:r>
            <a:endParaRPr lang="ar-EG" sz="2500" dirty="0">
              <a:solidFill>
                <a:schemeClr val="bg1"/>
              </a:solidFill>
            </a:endParaRPr>
          </a:p>
        </p:txBody>
      </p:sp>
      <p:sp>
        <p:nvSpPr>
          <p:cNvPr id="17" name="TextBox 16">
            <a:extLst>
              <a:ext uri="{FF2B5EF4-FFF2-40B4-BE49-F238E27FC236}">
                <a16:creationId xmlns:a16="http://schemas.microsoft.com/office/drawing/2014/main" id="{910F140D-EB9B-46EF-1389-7574D4820A0B}"/>
              </a:ext>
            </a:extLst>
          </p:cNvPr>
          <p:cNvSpPr txBox="1"/>
          <p:nvPr/>
        </p:nvSpPr>
        <p:spPr>
          <a:xfrm>
            <a:off x="6636190" y="2864149"/>
            <a:ext cx="3512745" cy="861774"/>
          </a:xfrm>
          <a:prstGeom prst="rect">
            <a:avLst/>
          </a:prstGeom>
          <a:noFill/>
        </p:spPr>
        <p:txBody>
          <a:bodyPr wrap="square" rtlCol="1">
            <a:spAutoFit/>
          </a:bodyPr>
          <a:lstStyle/>
          <a:p>
            <a:r>
              <a:rPr lang="en-US" sz="2500" dirty="0">
                <a:solidFill>
                  <a:schemeClr val="bg1"/>
                </a:solidFill>
              </a:rPr>
              <a:t>4. RF classifier : </a:t>
            </a:r>
          </a:p>
          <a:p>
            <a:r>
              <a:rPr lang="en-US" sz="2500" dirty="0">
                <a:solidFill>
                  <a:schemeClr val="bg1"/>
                </a:solidFill>
              </a:rPr>
              <a:t>Best score : 93.67341 %</a:t>
            </a:r>
            <a:endParaRPr lang="ar-EG" sz="2500" dirty="0">
              <a:solidFill>
                <a:schemeClr val="bg1"/>
              </a:solidFill>
            </a:endParaRPr>
          </a:p>
        </p:txBody>
      </p:sp>
    </p:spTree>
    <p:extLst>
      <p:ext uri="{BB962C8B-B14F-4D97-AF65-F5344CB8AC3E}">
        <p14:creationId xmlns:p14="http://schemas.microsoft.com/office/powerpoint/2010/main" val="32530154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Flowchart: Connector 2">
            <a:extLst>
              <a:ext uri="{FF2B5EF4-FFF2-40B4-BE49-F238E27FC236}">
                <a16:creationId xmlns:a16="http://schemas.microsoft.com/office/drawing/2014/main" id="{E00E682A-31B5-AD5D-3D3E-E553169499F7}"/>
              </a:ext>
            </a:extLst>
          </p:cNvPr>
          <p:cNvSpPr/>
          <p:nvPr/>
        </p:nvSpPr>
        <p:spPr>
          <a:xfrm>
            <a:off x="2824162" y="171450"/>
            <a:ext cx="6543675" cy="6515100"/>
          </a:xfrm>
          <a:prstGeom prst="flowChartConnector">
            <a:avLst/>
          </a:prstGeom>
          <a:solidFill>
            <a:srgbClr val="1B1B1B">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dirty="0"/>
          </a:p>
        </p:txBody>
      </p:sp>
      <p:sp>
        <p:nvSpPr>
          <p:cNvPr id="4" name="TextBox 3">
            <a:extLst>
              <a:ext uri="{FF2B5EF4-FFF2-40B4-BE49-F238E27FC236}">
                <a16:creationId xmlns:a16="http://schemas.microsoft.com/office/drawing/2014/main" id="{725B577E-F526-4F63-0779-F7A8E75DEE0C}"/>
              </a:ext>
            </a:extLst>
          </p:cNvPr>
          <p:cNvSpPr txBox="1"/>
          <p:nvPr/>
        </p:nvSpPr>
        <p:spPr>
          <a:xfrm>
            <a:off x="4950735" y="3008014"/>
            <a:ext cx="3106849" cy="707886"/>
          </a:xfrm>
          <a:prstGeom prst="rect">
            <a:avLst/>
          </a:prstGeom>
          <a:noFill/>
        </p:spPr>
        <p:txBody>
          <a:bodyPr wrap="square" rtlCol="1">
            <a:spAutoFit/>
          </a:bodyPr>
          <a:lstStyle/>
          <a:p>
            <a:r>
              <a:rPr lang="en-US" sz="4000" b="1" i="0" dirty="0">
                <a:solidFill>
                  <a:schemeClr val="bg1"/>
                </a:solidFill>
                <a:effectLst/>
                <a:latin typeface="-apple-system"/>
              </a:rPr>
              <a:t>Evaluation </a:t>
            </a:r>
          </a:p>
        </p:txBody>
      </p:sp>
      <p:pic>
        <p:nvPicPr>
          <p:cNvPr id="8" name="Graphic 7" descr="Drawing Figure outline">
            <a:extLst>
              <a:ext uri="{FF2B5EF4-FFF2-40B4-BE49-F238E27FC236}">
                <a16:creationId xmlns:a16="http://schemas.microsoft.com/office/drawing/2014/main" id="{DAD3022C-C8C2-01C1-F9CD-570FD0069C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90582" y="1552669"/>
            <a:ext cx="1410829" cy="1455345"/>
          </a:xfrm>
          <a:prstGeom prst="rect">
            <a:avLst/>
          </a:prstGeom>
        </p:spPr>
      </p:pic>
    </p:spTree>
    <p:extLst>
      <p:ext uri="{BB962C8B-B14F-4D97-AF65-F5344CB8AC3E}">
        <p14:creationId xmlns:p14="http://schemas.microsoft.com/office/powerpoint/2010/main" val="55524596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AF343C-90DE-459C-0273-EE9CB2B83F32}"/>
              </a:ext>
            </a:extLst>
          </p:cNvPr>
          <p:cNvSpPr txBox="1"/>
          <p:nvPr/>
        </p:nvSpPr>
        <p:spPr>
          <a:xfrm>
            <a:off x="339597" y="2951430"/>
            <a:ext cx="11375587" cy="369332"/>
          </a:xfrm>
          <a:prstGeom prst="rect">
            <a:avLst/>
          </a:prstGeom>
          <a:noFill/>
        </p:spPr>
        <p:txBody>
          <a:bodyPr wrap="square" rtlCol="1">
            <a:spAutoFit/>
          </a:bodyPr>
          <a:lstStyle/>
          <a:p>
            <a:pPr algn="l"/>
            <a:endParaRPr lang="en-US" b="0" i="0" dirty="0">
              <a:solidFill>
                <a:schemeClr val="bg1"/>
              </a:solidFill>
              <a:effectLst/>
              <a:latin typeface="-apple-system"/>
            </a:endParaRPr>
          </a:p>
        </p:txBody>
      </p:sp>
      <p:sp>
        <p:nvSpPr>
          <p:cNvPr id="4" name="Flowchart: Connector 3">
            <a:extLst>
              <a:ext uri="{FF2B5EF4-FFF2-40B4-BE49-F238E27FC236}">
                <a16:creationId xmlns:a16="http://schemas.microsoft.com/office/drawing/2014/main" id="{043A54DF-EFFC-7C5F-FDBF-9FAC9C3AB9CD}"/>
              </a:ext>
            </a:extLst>
          </p:cNvPr>
          <p:cNvSpPr/>
          <p:nvPr/>
        </p:nvSpPr>
        <p:spPr>
          <a:xfrm>
            <a:off x="-2078181" y="-1980538"/>
            <a:ext cx="16348362" cy="10982037"/>
          </a:xfrm>
          <a:prstGeom prst="flowChartConnector">
            <a:avLst/>
          </a:prstGeom>
          <a:solidFill>
            <a:srgbClr val="1B1B1B">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dirty="0"/>
          </a:p>
        </p:txBody>
      </p:sp>
      <p:sp>
        <p:nvSpPr>
          <p:cNvPr id="9" name="TextBox 8">
            <a:extLst>
              <a:ext uri="{FF2B5EF4-FFF2-40B4-BE49-F238E27FC236}">
                <a16:creationId xmlns:a16="http://schemas.microsoft.com/office/drawing/2014/main" id="{49FF9176-BC39-A120-11B4-106C0264DE4F}"/>
              </a:ext>
            </a:extLst>
          </p:cNvPr>
          <p:cNvSpPr txBox="1"/>
          <p:nvPr/>
        </p:nvSpPr>
        <p:spPr>
          <a:xfrm>
            <a:off x="3003530" y="4046899"/>
            <a:ext cx="6900959" cy="523220"/>
          </a:xfrm>
          <a:prstGeom prst="rect">
            <a:avLst/>
          </a:prstGeom>
          <a:noFill/>
        </p:spPr>
        <p:txBody>
          <a:bodyPr wrap="square" rtlCol="1">
            <a:spAutoFit/>
          </a:bodyPr>
          <a:lstStyle/>
          <a:p>
            <a:r>
              <a:rPr lang="en-US" sz="2800" dirty="0">
                <a:solidFill>
                  <a:schemeClr val="bg1"/>
                </a:solidFill>
              </a:rPr>
              <a:t>Accuracy score : </a:t>
            </a:r>
            <a:r>
              <a:rPr lang="ar-EG" sz="2800" b="0" i="0" dirty="0">
                <a:solidFill>
                  <a:schemeClr val="bg1"/>
                </a:solidFill>
                <a:effectLst/>
                <a:latin typeface="Courier New" panose="02070309020205020404" pitchFamily="49" charset="0"/>
              </a:rPr>
              <a:t>% 96.42857142857143</a:t>
            </a:r>
            <a:endParaRPr lang="ar-EG" sz="2800" dirty="0">
              <a:solidFill>
                <a:schemeClr val="bg1"/>
              </a:solidFill>
            </a:endParaRPr>
          </a:p>
        </p:txBody>
      </p:sp>
      <p:sp>
        <p:nvSpPr>
          <p:cNvPr id="10" name="TextBox 9">
            <a:extLst>
              <a:ext uri="{FF2B5EF4-FFF2-40B4-BE49-F238E27FC236}">
                <a16:creationId xmlns:a16="http://schemas.microsoft.com/office/drawing/2014/main" id="{A7F9E752-B092-A0C7-689B-2201DD1C0E3B}"/>
              </a:ext>
            </a:extLst>
          </p:cNvPr>
          <p:cNvSpPr txBox="1"/>
          <p:nvPr/>
        </p:nvSpPr>
        <p:spPr>
          <a:xfrm>
            <a:off x="4430561" y="3462124"/>
            <a:ext cx="4354717" cy="584775"/>
          </a:xfrm>
          <a:prstGeom prst="rect">
            <a:avLst/>
          </a:prstGeom>
          <a:noFill/>
        </p:spPr>
        <p:txBody>
          <a:bodyPr wrap="square" rtlCol="1">
            <a:spAutoFit/>
          </a:bodyPr>
          <a:lstStyle/>
          <a:p>
            <a:r>
              <a:rPr lang="en-US" sz="3200" dirty="0">
                <a:solidFill>
                  <a:schemeClr val="bg1"/>
                </a:solidFill>
              </a:rPr>
              <a:t>Using RF classifier </a:t>
            </a:r>
            <a:endParaRPr lang="ar-EG" sz="3200" dirty="0">
              <a:solidFill>
                <a:schemeClr val="bg1"/>
              </a:solidFill>
            </a:endParaRPr>
          </a:p>
        </p:txBody>
      </p:sp>
    </p:spTree>
    <p:extLst>
      <p:ext uri="{BB962C8B-B14F-4D97-AF65-F5344CB8AC3E}">
        <p14:creationId xmlns:p14="http://schemas.microsoft.com/office/powerpoint/2010/main" val="415764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Flowchart: Connector 2">
            <a:extLst>
              <a:ext uri="{FF2B5EF4-FFF2-40B4-BE49-F238E27FC236}">
                <a16:creationId xmlns:a16="http://schemas.microsoft.com/office/drawing/2014/main" id="{E00E682A-31B5-AD5D-3D3E-E553169499F7}"/>
              </a:ext>
            </a:extLst>
          </p:cNvPr>
          <p:cNvSpPr/>
          <p:nvPr/>
        </p:nvSpPr>
        <p:spPr>
          <a:xfrm>
            <a:off x="2824162" y="171450"/>
            <a:ext cx="6543675" cy="6515100"/>
          </a:xfrm>
          <a:prstGeom prst="flowChartConnector">
            <a:avLst/>
          </a:prstGeom>
          <a:solidFill>
            <a:srgbClr val="1B1B1B">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dirty="0"/>
          </a:p>
        </p:txBody>
      </p:sp>
      <p:sp>
        <p:nvSpPr>
          <p:cNvPr id="4" name="TextBox 3">
            <a:extLst>
              <a:ext uri="{FF2B5EF4-FFF2-40B4-BE49-F238E27FC236}">
                <a16:creationId xmlns:a16="http://schemas.microsoft.com/office/drawing/2014/main" id="{725B577E-F526-4F63-0779-F7A8E75DEE0C}"/>
              </a:ext>
            </a:extLst>
          </p:cNvPr>
          <p:cNvSpPr txBox="1"/>
          <p:nvPr/>
        </p:nvSpPr>
        <p:spPr>
          <a:xfrm>
            <a:off x="3784598" y="3258211"/>
            <a:ext cx="4622801" cy="553998"/>
          </a:xfrm>
          <a:prstGeom prst="rect">
            <a:avLst/>
          </a:prstGeom>
          <a:noFill/>
        </p:spPr>
        <p:txBody>
          <a:bodyPr wrap="square" rtlCol="1">
            <a:spAutoFit/>
          </a:bodyPr>
          <a:lstStyle/>
          <a:p>
            <a:r>
              <a:rPr lang="en-US" sz="3000" b="1" i="0" dirty="0">
                <a:solidFill>
                  <a:schemeClr val="bg1"/>
                </a:solidFill>
                <a:effectLst/>
                <a:latin typeface="-apple-system"/>
              </a:rPr>
              <a:t>BUSINESS UNDERSTANDING</a:t>
            </a:r>
          </a:p>
        </p:txBody>
      </p:sp>
      <p:pic>
        <p:nvPicPr>
          <p:cNvPr id="8" name="Graphic 7" descr="Lightbulb and gear with solid fill">
            <a:extLst>
              <a:ext uri="{FF2B5EF4-FFF2-40B4-BE49-F238E27FC236}">
                <a16:creationId xmlns:a16="http://schemas.microsoft.com/office/drawing/2014/main" id="{14664AEB-1FFF-32FA-1A80-1B54B0B594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89234" y="1246909"/>
            <a:ext cx="2013528" cy="1801091"/>
          </a:xfrm>
          <a:prstGeom prst="rect">
            <a:avLst/>
          </a:prstGeom>
        </p:spPr>
      </p:pic>
    </p:spTree>
    <p:extLst>
      <p:ext uri="{BB962C8B-B14F-4D97-AF65-F5344CB8AC3E}">
        <p14:creationId xmlns:p14="http://schemas.microsoft.com/office/powerpoint/2010/main" val="226236080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Flowchart: Connector 1">
            <a:extLst>
              <a:ext uri="{FF2B5EF4-FFF2-40B4-BE49-F238E27FC236}">
                <a16:creationId xmlns:a16="http://schemas.microsoft.com/office/drawing/2014/main" id="{BA2CC57C-DE79-C4A9-EECE-D378373BCAE4}"/>
              </a:ext>
            </a:extLst>
          </p:cNvPr>
          <p:cNvSpPr/>
          <p:nvPr/>
        </p:nvSpPr>
        <p:spPr>
          <a:xfrm>
            <a:off x="-2225962" y="-2062019"/>
            <a:ext cx="16348362" cy="10982037"/>
          </a:xfrm>
          <a:prstGeom prst="flowChartConnector">
            <a:avLst/>
          </a:prstGeom>
          <a:solidFill>
            <a:srgbClr val="1B1B1B">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dirty="0"/>
          </a:p>
        </p:txBody>
      </p:sp>
      <p:pic>
        <p:nvPicPr>
          <p:cNvPr id="8" name="Picture 7" descr="A hand holding a light bulb with gears coming out of it&#10;&#10;Description automatically generated">
            <a:extLst>
              <a:ext uri="{FF2B5EF4-FFF2-40B4-BE49-F238E27FC236}">
                <a16:creationId xmlns:a16="http://schemas.microsoft.com/office/drawing/2014/main" id="{CB7318B0-CD6F-BABC-D402-22F5C11C0535}"/>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a14:imgEffect>
                  </a14:imgLayer>
                </a14:imgProps>
              </a:ext>
              <a:ext uri="{28A0092B-C50C-407E-A947-70E740481C1C}">
                <a14:useLocalDpi xmlns:a14="http://schemas.microsoft.com/office/drawing/2010/main" val="0"/>
              </a:ext>
            </a:extLst>
          </a:blip>
          <a:srcRect t="4220" b="4220"/>
          <a:stretch/>
        </p:blipFill>
        <p:spPr>
          <a:xfrm>
            <a:off x="0" y="0"/>
            <a:ext cx="12192000" cy="6858000"/>
          </a:xfrm>
          <a:prstGeom prst="rect">
            <a:avLst/>
          </a:prstGeom>
          <a:noFill/>
        </p:spPr>
      </p:pic>
      <p:sp>
        <p:nvSpPr>
          <p:cNvPr id="9" name="TextBox 8">
            <a:extLst>
              <a:ext uri="{FF2B5EF4-FFF2-40B4-BE49-F238E27FC236}">
                <a16:creationId xmlns:a16="http://schemas.microsoft.com/office/drawing/2014/main" id="{691DF23F-9460-0C94-357B-6BDE61014E66}"/>
              </a:ext>
            </a:extLst>
          </p:cNvPr>
          <p:cNvSpPr txBox="1"/>
          <p:nvPr/>
        </p:nvSpPr>
        <p:spPr>
          <a:xfrm>
            <a:off x="1551161" y="1935767"/>
            <a:ext cx="9089678" cy="1015663"/>
          </a:xfrm>
          <a:prstGeom prst="rect">
            <a:avLst/>
          </a:prstGeom>
          <a:noFill/>
        </p:spPr>
        <p:txBody>
          <a:bodyPr wrap="square" rtlCol="1">
            <a:spAutoFit/>
          </a:bodyPr>
          <a:lstStyle/>
          <a:p>
            <a:r>
              <a:rPr lang="en-US" sz="6000" b="1" i="0" dirty="0">
                <a:solidFill>
                  <a:schemeClr val="bg1"/>
                </a:solidFill>
                <a:effectLst/>
                <a:latin typeface="-apple-system"/>
              </a:rPr>
              <a:t>BUSINESS UNDERSTANDING</a:t>
            </a:r>
          </a:p>
        </p:txBody>
      </p:sp>
      <p:pic>
        <p:nvPicPr>
          <p:cNvPr id="10" name="Graphic 9" descr="Lightbulb and gear with solid fill">
            <a:extLst>
              <a:ext uri="{FF2B5EF4-FFF2-40B4-BE49-F238E27FC236}">
                <a16:creationId xmlns:a16="http://schemas.microsoft.com/office/drawing/2014/main" id="{7657FE45-6532-C44E-927C-C577300CB81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89236" y="-75535"/>
            <a:ext cx="2013528" cy="1801091"/>
          </a:xfrm>
          <a:prstGeom prst="rect">
            <a:avLst/>
          </a:prstGeom>
        </p:spPr>
      </p:pic>
      <p:sp>
        <p:nvSpPr>
          <p:cNvPr id="11" name="TextBox 10">
            <a:extLst>
              <a:ext uri="{FF2B5EF4-FFF2-40B4-BE49-F238E27FC236}">
                <a16:creationId xmlns:a16="http://schemas.microsoft.com/office/drawing/2014/main" id="{075D823C-D7A3-5DC2-9CBB-D3CCD21EC401}"/>
              </a:ext>
            </a:extLst>
          </p:cNvPr>
          <p:cNvSpPr txBox="1"/>
          <p:nvPr/>
        </p:nvSpPr>
        <p:spPr>
          <a:xfrm>
            <a:off x="339597" y="2951430"/>
            <a:ext cx="11375587" cy="4693593"/>
          </a:xfrm>
          <a:prstGeom prst="rect">
            <a:avLst/>
          </a:prstGeom>
          <a:noFill/>
        </p:spPr>
        <p:txBody>
          <a:bodyPr wrap="square" rtlCol="1">
            <a:spAutoFit/>
          </a:bodyPr>
          <a:lstStyle/>
          <a:p>
            <a:pPr algn="l"/>
            <a:r>
              <a:rPr lang="en-US" sz="1600" b="0" i="0" dirty="0">
                <a:solidFill>
                  <a:schemeClr val="bg1"/>
                </a:solidFill>
                <a:effectLst/>
                <a:latin typeface="-apple-system"/>
              </a:rPr>
              <a:t>Breast cancer (BC) is one of the most common cancers among women worldwide, representing the majority of new cancer cases and cancer-related deaths according to global statistics, making it a significant public health problem in today’s society.</a:t>
            </a:r>
          </a:p>
          <a:p>
            <a:pPr algn="l"/>
            <a:r>
              <a:rPr lang="en-US" sz="1600" b="0" i="0" dirty="0">
                <a:solidFill>
                  <a:schemeClr val="bg1"/>
                </a:solidFill>
                <a:effectLst/>
                <a:latin typeface="-apple-system"/>
              </a:rPr>
              <a:t>The early diagnosis of BC can improve the prognosis and chance of survival significantly, as it can promote timely clinical treatment to patients. Further accurate classification of benign tumors can prevent patients undergoing unnecessary treatments. Thus, the correct diagnosis of BC and classification of patients into malignant or benign groups is the subject of much research. Because of its unique advantages in critical features detection from complex BC datasets, machine learning (ML) is widely recognized as the methodology of choice in BC pattern classification and forecast modelling.</a:t>
            </a:r>
          </a:p>
          <a:p>
            <a:pPr algn="l"/>
            <a:endParaRPr lang="en-US" sz="1600" b="0" i="0" dirty="0">
              <a:solidFill>
                <a:schemeClr val="bg1"/>
              </a:solidFill>
              <a:effectLst/>
              <a:latin typeface="-apple-system"/>
            </a:endParaRPr>
          </a:p>
          <a:p>
            <a:pPr algn="l"/>
            <a:r>
              <a:rPr lang="en-US" sz="1600" b="0" i="0" dirty="0">
                <a:solidFill>
                  <a:schemeClr val="bg1"/>
                </a:solidFill>
                <a:effectLst/>
                <a:latin typeface="-apple-system"/>
              </a:rPr>
              <a:t>Classification and data mining methods are an effective way to classify data. Especially in medical field, where those methods are widely used in diagnosis and analysis to make decisions.</a:t>
            </a:r>
          </a:p>
          <a:p>
            <a:pPr algn="l"/>
            <a:r>
              <a:rPr lang="en-US" sz="1700" b="1" i="0" dirty="0">
                <a:solidFill>
                  <a:schemeClr val="bg1"/>
                </a:solidFill>
                <a:effectLst/>
                <a:latin typeface="var(--jp-content-font-family)"/>
              </a:rPr>
              <a:t>Objectives:</a:t>
            </a:r>
          </a:p>
          <a:p>
            <a:pPr algn="l"/>
            <a:r>
              <a:rPr lang="en-US" sz="1700" b="0" i="0" dirty="0">
                <a:solidFill>
                  <a:schemeClr val="bg1"/>
                </a:solidFill>
                <a:effectLst/>
                <a:latin typeface="var(--jp-content-font-family)"/>
              </a:rPr>
              <a:t>This analysis aims to observe which features are most helpful in predicting malignant or benign cancer and to see general trends that may aid us in model selection and hyper parameter selection. The goal is to classify whether the breast cancer is benign or malignant. To achieve this </a:t>
            </a:r>
            <a:r>
              <a:rPr lang="en-US" sz="1700" b="0" i="0" dirty="0" err="1">
                <a:solidFill>
                  <a:schemeClr val="bg1"/>
                </a:solidFill>
                <a:effectLst/>
                <a:latin typeface="var(--jp-content-font-family)"/>
              </a:rPr>
              <a:t>i</a:t>
            </a:r>
            <a:r>
              <a:rPr lang="en-US" sz="1700" b="0" i="0" dirty="0">
                <a:solidFill>
                  <a:schemeClr val="bg1"/>
                </a:solidFill>
                <a:effectLst/>
                <a:latin typeface="var(--jp-content-font-family)"/>
              </a:rPr>
              <a:t> have used machine learning classification methods to fit a function that can predict the discrete class of new input.</a:t>
            </a:r>
          </a:p>
          <a:p>
            <a:pPr algn="l"/>
            <a:endParaRPr lang="en-US" dirty="0">
              <a:solidFill>
                <a:schemeClr val="bg1"/>
              </a:solidFill>
              <a:latin typeface="-apple-system"/>
            </a:endParaRPr>
          </a:p>
          <a:p>
            <a:pPr algn="l"/>
            <a:endParaRPr lang="en-US" b="0" i="0" dirty="0">
              <a:solidFill>
                <a:schemeClr val="bg1"/>
              </a:solidFill>
              <a:effectLst/>
              <a:latin typeface="-apple-system"/>
            </a:endParaRPr>
          </a:p>
          <a:p>
            <a:pPr algn="l"/>
            <a:endParaRPr lang="en-US" b="0" i="0" dirty="0">
              <a:solidFill>
                <a:schemeClr val="bg1"/>
              </a:solidFill>
              <a:effectLst/>
              <a:latin typeface="-apple-system"/>
            </a:endParaRPr>
          </a:p>
        </p:txBody>
      </p:sp>
    </p:spTree>
    <p:extLst>
      <p:ext uri="{BB962C8B-B14F-4D97-AF65-F5344CB8AC3E}">
        <p14:creationId xmlns:p14="http://schemas.microsoft.com/office/powerpoint/2010/main" val="40214520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Flowchart: Connector 2">
            <a:extLst>
              <a:ext uri="{FF2B5EF4-FFF2-40B4-BE49-F238E27FC236}">
                <a16:creationId xmlns:a16="http://schemas.microsoft.com/office/drawing/2014/main" id="{E00E682A-31B5-AD5D-3D3E-E553169499F7}"/>
              </a:ext>
            </a:extLst>
          </p:cNvPr>
          <p:cNvSpPr/>
          <p:nvPr/>
        </p:nvSpPr>
        <p:spPr>
          <a:xfrm>
            <a:off x="2824162" y="171450"/>
            <a:ext cx="6543675" cy="6515100"/>
          </a:xfrm>
          <a:prstGeom prst="flowChartConnector">
            <a:avLst/>
          </a:prstGeom>
          <a:solidFill>
            <a:srgbClr val="1B1B1B">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dirty="0"/>
          </a:p>
        </p:txBody>
      </p:sp>
      <p:sp>
        <p:nvSpPr>
          <p:cNvPr id="4" name="TextBox 3">
            <a:extLst>
              <a:ext uri="{FF2B5EF4-FFF2-40B4-BE49-F238E27FC236}">
                <a16:creationId xmlns:a16="http://schemas.microsoft.com/office/drawing/2014/main" id="{725B577E-F526-4F63-0779-F7A8E75DEE0C}"/>
              </a:ext>
            </a:extLst>
          </p:cNvPr>
          <p:cNvSpPr txBox="1"/>
          <p:nvPr/>
        </p:nvSpPr>
        <p:spPr>
          <a:xfrm>
            <a:off x="3938259" y="3008014"/>
            <a:ext cx="4689694" cy="861774"/>
          </a:xfrm>
          <a:prstGeom prst="rect">
            <a:avLst/>
          </a:prstGeom>
          <a:noFill/>
        </p:spPr>
        <p:txBody>
          <a:bodyPr wrap="square" rtlCol="1">
            <a:spAutoFit/>
          </a:bodyPr>
          <a:lstStyle/>
          <a:p>
            <a:r>
              <a:rPr lang="en-US" sz="5000" b="1" i="0" dirty="0">
                <a:solidFill>
                  <a:schemeClr val="bg1"/>
                </a:solidFill>
                <a:effectLst/>
                <a:latin typeface="-apple-system"/>
              </a:rPr>
              <a:t>DATA STUDYING</a:t>
            </a:r>
          </a:p>
        </p:txBody>
      </p:sp>
      <p:pic>
        <p:nvPicPr>
          <p:cNvPr id="5" name="Graphic 4" descr="Research with solid fill">
            <a:extLst>
              <a:ext uri="{FF2B5EF4-FFF2-40B4-BE49-F238E27FC236}">
                <a16:creationId xmlns:a16="http://schemas.microsoft.com/office/drawing/2014/main" id="{5CC10D02-1B63-3D67-6D75-1448E19D59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54025" y="1222218"/>
            <a:ext cx="1683944" cy="1785796"/>
          </a:xfrm>
          <a:prstGeom prst="rect">
            <a:avLst/>
          </a:prstGeom>
        </p:spPr>
      </p:pic>
    </p:spTree>
    <p:extLst>
      <p:ext uri="{BB962C8B-B14F-4D97-AF65-F5344CB8AC3E}">
        <p14:creationId xmlns:p14="http://schemas.microsoft.com/office/powerpoint/2010/main" val="401746610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Flowchart: Connector 1">
            <a:extLst>
              <a:ext uri="{FF2B5EF4-FFF2-40B4-BE49-F238E27FC236}">
                <a16:creationId xmlns:a16="http://schemas.microsoft.com/office/drawing/2014/main" id="{BA2CC57C-DE79-C4A9-EECE-D378373BCAE4}"/>
              </a:ext>
            </a:extLst>
          </p:cNvPr>
          <p:cNvSpPr/>
          <p:nvPr/>
        </p:nvSpPr>
        <p:spPr>
          <a:xfrm>
            <a:off x="-2078181" y="-1980538"/>
            <a:ext cx="16348362" cy="10982037"/>
          </a:xfrm>
          <a:prstGeom prst="flowChartConnector">
            <a:avLst/>
          </a:prstGeom>
          <a:solidFill>
            <a:srgbClr val="1B1B1B">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dirty="0"/>
          </a:p>
        </p:txBody>
      </p:sp>
      <p:sp>
        <p:nvSpPr>
          <p:cNvPr id="9" name="TextBox 8">
            <a:extLst>
              <a:ext uri="{FF2B5EF4-FFF2-40B4-BE49-F238E27FC236}">
                <a16:creationId xmlns:a16="http://schemas.microsoft.com/office/drawing/2014/main" id="{691DF23F-9460-0C94-357B-6BDE61014E66}"/>
              </a:ext>
            </a:extLst>
          </p:cNvPr>
          <p:cNvSpPr txBox="1"/>
          <p:nvPr/>
        </p:nvSpPr>
        <p:spPr>
          <a:xfrm>
            <a:off x="3549005" y="2085909"/>
            <a:ext cx="5585895" cy="1938992"/>
          </a:xfrm>
          <a:prstGeom prst="rect">
            <a:avLst/>
          </a:prstGeom>
          <a:noFill/>
        </p:spPr>
        <p:txBody>
          <a:bodyPr wrap="square" rtlCol="1">
            <a:spAutoFit/>
          </a:bodyPr>
          <a:lstStyle/>
          <a:p>
            <a:r>
              <a:rPr lang="en-US" sz="6000" b="1" i="0" dirty="0">
                <a:solidFill>
                  <a:schemeClr val="bg1"/>
                </a:solidFill>
                <a:effectLst/>
                <a:latin typeface="-apple-system"/>
              </a:rPr>
              <a:t>DATA STUDYING</a:t>
            </a:r>
          </a:p>
          <a:p>
            <a:endParaRPr lang="en-US" sz="6000" b="1" i="0" dirty="0">
              <a:solidFill>
                <a:schemeClr val="bg1"/>
              </a:solidFill>
              <a:effectLst/>
              <a:latin typeface="-apple-system"/>
            </a:endParaRPr>
          </a:p>
        </p:txBody>
      </p:sp>
      <p:pic>
        <p:nvPicPr>
          <p:cNvPr id="3" name="Graphic 2" descr="Research with solid fill">
            <a:extLst>
              <a:ext uri="{FF2B5EF4-FFF2-40B4-BE49-F238E27FC236}">
                <a16:creationId xmlns:a16="http://schemas.microsoft.com/office/drawing/2014/main" id="{CE15231F-6A7C-6C73-DA93-86D2571D29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15209" y="40682"/>
            <a:ext cx="2453488" cy="1970620"/>
          </a:xfrm>
          <a:prstGeom prst="rect">
            <a:avLst/>
          </a:prstGeom>
        </p:spPr>
      </p:pic>
      <p:sp>
        <p:nvSpPr>
          <p:cNvPr id="7" name="TextBox 6">
            <a:extLst>
              <a:ext uri="{FF2B5EF4-FFF2-40B4-BE49-F238E27FC236}">
                <a16:creationId xmlns:a16="http://schemas.microsoft.com/office/drawing/2014/main" id="{25AF343C-90DE-459C-0273-EE9CB2B83F32}"/>
              </a:ext>
            </a:extLst>
          </p:cNvPr>
          <p:cNvSpPr txBox="1"/>
          <p:nvPr/>
        </p:nvSpPr>
        <p:spPr>
          <a:xfrm>
            <a:off x="339597" y="2951430"/>
            <a:ext cx="11375587" cy="369332"/>
          </a:xfrm>
          <a:prstGeom prst="rect">
            <a:avLst/>
          </a:prstGeom>
          <a:noFill/>
        </p:spPr>
        <p:txBody>
          <a:bodyPr wrap="square" rtlCol="1">
            <a:spAutoFit/>
          </a:bodyPr>
          <a:lstStyle/>
          <a:p>
            <a:pPr algn="l"/>
            <a:endParaRPr lang="en-US" b="0" i="0" dirty="0">
              <a:solidFill>
                <a:schemeClr val="bg1"/>
              </a:solidFill>
              <a:effectLst/>
              <a:latin typeface="-apple-system"/>
            </a:endParaRPr>
          </a:p>
        </p:txBody>
      </p:sp>
      <p:sp>
        <p:nvSpPr>
          <p:cNvPr id="13" name="TextBox 12">
            <a:extLst>
              <a:ext uri="{FF2B5EF4-FFF2-40B4-BE49-F238E27FC236}">
                <a16:creationId xmlns:a16="http://schemas.microsoft.com/office/drawing/2014/main" id="{2666A962-3BE2-3B38-854D-F299A321C154}"/>
              </a:ext>
            </a:extLst>
          </p:cNvPr>
          <p:cNvSpPr txBox="1"/>
          <p:nvPr/>
        </p:nvSpPr>
        <p:spPr>
          <a:xfrm>
            <a:off x="2362908" y="3055405"/>
            <a:ext cx="6898741" cy="4524315"/>
          </a:xfrm>
          <a:prstGeom prst="rect">
            <a:avLst/>
          </a:prstGeom>
          <a:noFill/>
        </p:spPr>
        <p:txBody>
          <a:bodyPr wrap="square" rtlCol="1">
            <a:spAutoFit/>
          </a:bodyPr>
          <a:lstStyle/>
          <a:p>
            <a:pPr algn="l">
              <a:buFont typeface="+mj-lt"/>
              <a:buAutoNum type="arabicPeriod"/>
            </a:pPr>
            <a:r>
              <a:rPr lang="en-US" dirty="0">
                <a:solidFill>
                  <a:schemeClr val="bg1"/>
                </a:solidFill>
              </a:rPr>
              <a:t>(1) </a:t>
            </a:r>
            <a:r>
              <a:rPr lang="en-US" b="0" i="0" dirty="0">
                <a:solidFill>
                  <a:schemeClr val="bg1"/>
                </a:solidFill>
                <a:effectLst/>
                <a:latin typeface="-apple-system"/>
              </a:rPr>
              <a:t>ID number</a:t>
            </a:r>
          </a:p>
          <a:p>
            <a:pPr algn="l">
              <a:buFont typeface="+mj-lt"/>
              <a:buAutoNum type="arabicPeriod"/>
            </a:pPr>
            <a:r>
              <a:rPr lang="en-US" b="0" i="0" dirty="0">
                <a:solidFill>
                  <a:schemeClr val="bg1"/>
                </a:solidFill>
                <a:effectLst/>
                <a:latin typeface="-apple-system"/>
              </a:rPr>
              <a:t>Diagnosis (M = malignant, B = benign) 3-32)</a:t>
            </a:r>
          </a:p>
          <a:p>
            <a:r>
              <a:rPr lang="en-US" b="1" i="0" dirty="0">
                <a:solidFill>
                  <a:schemeClr val="bg1"/>
                </a:solidFill>
                <a:effectLst/>
                <a:latin typeface="-apple-system"/>
              </a:rPr>
              <a:t>Ten real-valued features are computed for each cell nucleus:</a:t>
            </a:r>
          </a:p>
          <a:p>
            <a:pPr lvl="1"/>
            <a:r>
              <a:rPr lang="en-US" dirty="0">
                <a:solidFill>
                  <a:schemeClr val="bg1"/>
                </a:solidFill>
              </a:rPr>
              <a:t>1.Radius (mean of the distance from points on the perimeters )</a:t>
            </a:r>
          </a:p>
          <a:p>
            <a:pPr lvl="1"/>
            <a:r>
              <a:rPr lang="en-US" dirty="0">
                <a:solidFill>
                  <a:schemeClr val="bg1"/>
                </a:solidFill>
              </a:rPr>
              <a:t>2.Texture (standard deviation of gray-scale values)</a:t>
            </a:r>
          </a:p>
          <a:p>
            <a:pPr lvl="1"/>
            <a:r>
              <a:rPr lang="en-US" dirty="0">
                <a:solidFill>
                  <a:schemeClr val="bg1"/>
                </a:solidFill>
              </a:rPr>
              <a:t>3.Perimeter</a:t>
            </a:r>
          </a:p>
          <a:p>
            <a:pPr lvl="1"/>
            <a:r>
              <a:rPr lang="en-US" dirty="0">
                <a:solidFill>
                  <a:schemeClr val="bg1"/>
                </a:solidFill>
              </a:rPr>
              <a:t>4.Area</a:t>
            </a:r>
          </a:p>
          <a:p>
            <a:pPr lvl="1"/>
            <a:r>
              <a:rPr lang="en-US" dirty="0">
                <a:solidFill>
                  <a:schemeClr val="bg1"/>
                </a:solidFill>
              </a:rPr>
              <a:t>5.Smothness (local variation in radius lengths)</a:t>
            </a:r>
          </a:p>
          <a:p>
            <a:pPr lvl="1"/>
            <a:r>
              <a:rPr lang="en-US" dirty="0">
                <a:solidFill>
                  <a:schemeClr val="bg1"/>
                </a:solidFill>
              </a:rPr>
              <a:t>6.Compactness (perimeter^2 / area – 1.0)</a:t>
            </a:r>
          </a:p>
          <a:p>
            <a:pPr lvl="1"/>
            <a:r>
              <a:rPr lang="en-US" dirty="0">
                <a:solidFill>
                  <a:schemeClr val="bg1"/>
                </a:solidFill>
              </a:rPr>
              <a:t>7.Concavity (severity of concave portions of contour)</a:t>
            </a:r>
          </a:p>
          <a:p>
            <a:pPr lvl="1"/>
            <a:r>
              <a:rPr lang="en-US" dirty="0">
                <a:solidFill>
                  <a:schemeClr val="bg1"/>
                </a:solidFill>
              </a:rPr>
              <a:t>8. Concave points (number of concave portions of the contour)</a:t>
            </a:r>
          </a:p>
          <a:p>
            <a:pPr lvl="1"/>
            <a:r>
              <a:rPr lang="en-US" dirty="0">
                <a:solidFill>
                  <a:schemeClr val="bg1"/>
                </a:solidFill>
              </a:rPr>
              <a:t>9. Symmetry</a:t>
            </a:r>
          </a:p>
          <a:p>
            <a:pPr lvl="1"/>
            <a:r>
              <a:rPr lang="en-US" dirty="0">
                <a:solidFill>
                  <a:schemeClr val="bg1"/>
                </a:solidFill>
              </a:rPr>
              <a:t>10. Fractal dimension </a:t>
            </a:r>
          </a:p>
          <a:p>
            <a:endParaRPr lang="en-US" dirty="0"/>
          </a:p>
          <a:p>
            <a:endParaRPr lang="en-US" dirty="0"/>
          </a:p>
          <a:p>
            <a:endParaRPr lang="ar-EG" dirty="0"/>
          </a:p>
        </p:txBody>
      </p:sp>
    </p:spTree>
    <p:extLst>
      <p:ext uri="{BB962C8B-B14F-4D97-AF65-F5344CB8AC3E}">
        <p14:creationId xmlns:p14="http://schemas.microsoft.com/office/powerpoint/2010/main" val="34414107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Flowchart: Connector 2">
            <a:extLst>
              <a:ext uri="{FF2B5EF4-FFF2-40B4-BE49-F238E27FC236}">
                <a16:creationId xmlns:a16="http://schemas.microsoft.com/office/drawing/2014/main" id="{E00E682A-31B5-AD5D-3D3E-E553169499F7}"/>
              </a:ext>
            </a:extLst>
          </p:cNvPr>
          <p:cNvSpPr/>
          <p:nvPr/>
        </p:nvSpPr>
        <p:spPr>
          <a:xfrm>
            <a:off x="2824162" y="171450"/>
            <a:ext cx="6543675" cy="6515100"/>
          </a:xfrm>
          <a:prstGeom prst="flowChartConnector">
            <a:avLst/>
          </a:prstGeom>
          <a:solidFill>
            <a:srgbClr val="1B1B1B">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dirty="0"/>
          </a:p>
        </p:txBody>
      </p:sp>
      <p:sp>
        <p:nvSpPr>
          <p:cNvPr id="4" name="TextBox 3">
            <a:extLst>
              <a:ext uri="{FF2B5EF4-FFF2-40B4-BE49-F238E27FC236}">
                <a16:creationId xmlns:a16="http://schemas.microsoft.com/office/drawing/2014/main" id="{725B577E-F526-4F63-0779-F7A8E75DEE0C}"/>
              </a:ext>
            </a:extLst>
          </p:cNvPr>
          <p:cNvSpPr txBox="1"/>
          <p:nvPr/>
        </p:nvSpPr>
        <p:spPr>
          <a:xfrm>
            <a:off x="3938259" y="3008014"/>
            <a:ext cx="6808204" cy="630942"/>
          </a:xfrm>
          <a:prstGeom prst="rect">
            <a:avLst/>
          </a:prstGeom>
          <a:noFill/>
        </p:spPr>
        <p:txBody>
          <a:bodyPr wrap="square" rtlCol="1">
            <a:spAutoFit/>
          </a:bodyPr>
          <a:lstStyle/>
          <a:p>
            <a:r>
              <a:rPr lang="en-US" sz="3500" b="1" i="0" dirty="0">
                <a:solidFill>
                  <a:schemeClr val="bg1"/>
                </a:solidFill>
                <a:effectLst/>
                <a:latin typeface="-apple-system"/>
              </a:rPr>
              <a:t>DATA CLEANING &amp; EDA </a:t>
            </a:r>
          </a:p>
        </p:txBody>
      </p:sp>
      <p:pic>
        <p:nvPicPr>
          <p:cNvPr id="8" name="Graphic 7" descr="Statistics with solid fill">
            <a:extLst>
              <a:ext uri="{FF2B5EF4-FFF2-40B4-BE49-F238E27FC236}">
                <a16:creationId xmlns:a16="http://schemas.microsoft.com/office/drawing/2014/main" id="{9BB79B7B-B1E7-0E51-5015-C01CCC1EC0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41201" y="1133946"/>
            <a:ext cx="1709595" cy="1709595"/>
          </a:xfrm>
          <a:prstGeom prst="rect">
            <a:avLst/>
          </a:prstGeom>
        </p:spPr>
      </p:pic>
    </p:spTree>
    <p:extLst>
      <p:ext uri="{BB962C8B-B14F-4D97-AF65-F5344CB8AC3E}">
        <p14:creationId xmlns:p14="http://schemas.microsoft.com/office/powerpoint/2010/main" val="151026289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AF343C-90DE-459C-0273-EE9CB2B83F32}"/>
              </a:ext>
            </a:extLst>
          </p:cNvPr>
          <p:cNvSpPr txBox="1"/>
          <p:nvPr/>
        </p:nvSpPr>
        <p:spPr>
          <a:xfrm>
            <a:off x="339598" y="2951430"/>
            <a:ext cx="3806890" cy="369332"/>
          </a:xfrm>
          <a:prstGeom prst="rect">
            <a:avLst/>
          </a:prstGeom>
          <a:noFill/>
        </p:spPr>
        <p:txBody>
          <a:bodyPr wrap="square" rtlCol="1">
            <a:spAutoFit/>
          </a:bodyPr>
          <a:lstStyle/>
          <a:p>
            <a:pPr algn="l"/>
            <a:endParaRPr lang="en-US" b="0" i="0" dirty="0">
              <a:solidFill>
                <a:schemeClr val="bg1"/>
              </a:solidFill>
              <a:effectLst/>
              <a:latin typeface="-apple-system"/>
            </a:endParaRPr>
          </a:p>
        </p:txBody>
      </p:sp>
      <p:sp>
        <p:nvSpPr>
          <p:cNvPr id="16" name="Flowchart: Connector 15">
            <a:extLst>
              <a:ext uri="{FF2B5EF4-FFF2-40B4-BE49-F238E27FC236}">
                <a16:creationId xmlns:a16="http://schemas.microsoft.com/office/drawing/2014/main" id="{42603F7C-553D-5410-7FE8-54B5C1672735}"/>
              </a:ext>
            </a:extLst>
          </p:cNvPr>
          <p:cNvSpPr/>
          <p:nvPr/>
        </p:nvSpPr>
        <p:spPr>
          <a:xfrm>
            <a:off x="-2078181" y="-1980538"/>
            <a:ext cx="16348362" cy="10982037"/>
          </a:xfrm>
          <a:prstGeom prst="flowChartConnector">
            <a:avLst/>
          </a:prstGeom>
          <a:solidFill>
            <a:srgbClr val="1B1B1B">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dirty="0"/>
          </a:p>
        </p:txBody>
      </p:sp>
      <p:sp>
        <p:nvSpPr>
          <p:cNvPr id="17" name="TextBox 16">
            <a:extLst>
              <a:ext uri="{FF2B5EF4-FFF2-40B4-BE49-F238E27FC236}">
                <a16:creationId xmlns:a16="http://schemas.microsoft.com/office/drawing/2014/main" id="{EB38778D-FBA4-A480-A5ED-4E122A869A96}"/>
              </a:ext>
            </a:extLst>
          </p:cNvPr>
          <p:cNvSpPr txBox="1"/>
          <p:nvPr/>
        </p:nvSpPr>
        <p:spPr>
          <a:xfrm>
            <a:off x="-21380" y="2872822"/>
            <a:ext cx="4599207" cy="923330"/>
          </a:xfrm>
          <a:prstGeom prst="rect">
            <a:avLst/>
          </a:prstGeom>
          <a:noFill/>
        </p:spPr>
        <p:txBody>
          <a:bodyPr wrap="square" rtlCol="1">
            <a:spAutoFit/>
          </a:bodyPr>
          <a:lstStyle/>
          <a:p>
            <a:r>
              <a:rPr lang="en-US" dirty="0">
                <a:solidFill>
                  <a:schemeClr val="bg1"/>
                </a:solidFill>
              </a:rPr>
              <a:t>Checking the correlation between columns graphically </a:t>
            </a:r>
          </a:p>
          <a:p>
            <a:endParaRPr lang="ar-EG" dirty="0"/>
          </a:p>
        </p:txBody>
      </p:sp>
      <p:pic>
        <p:nvPicPr>
          <p:cNvPr id="18" name="Picture 17" descr="A picture containing text, pattern, origami&#10;&#10;Description automatically generated">
            <a:extLst>
              <a:ext uri="{FF2B5EF4-FFF2-40B4-BE49-F238E27FC236}">
                <a16:creationId xmlns:a16="http://schemas.microsoft.com/office/drawing/2014/main" id="{E3EE0021-EF1F-FDE7-FE1D-A75D76DDFA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34872"/>
            <a:ext cx="3600046" cy="3246797"/>
          </a:xfrm>
          <a:prstGeom prst="rect">
            <a:avLst/>
          </a:prstGeom>
        </p:spPr>
      </p:pic>
      <p:pic>
        <p:nvPicPr>
          <p:cNvPr id="19" name="Picture 18" descr="A picture containing text, pattern, square, crossword puzzle&#10;&#10;Description automatically generated">
            <a:extLst>
              <a:ext uri="{FF2B5EF4-FFF2-40B4-BE49-F238E27FC236}">
                <a16:creationId xmlns:a16="http://schemas.microsoft.com/office/drawing/2014/main" id="{3DE08E49-696A-A18B-1B2A-29FF6F292C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0897" y="3572010"/>
            <a:ext cx="3885297" cy="3285990"/>
          </a:xfrm>
          <a:prstGeom prst="rect">
            <a:avLst/>
          </a:prstGeom>
        </p:spPr>
      </p:pic>
      <p:pic>
        <p:nvPicPr>
          <p:cNvPr id="20" name="Picture 19" descr="A picture containing square, diagram, screenshot&#10;&#10;Description automatically generated">
            <a:extLst>
              <a:ext uri="{FF2B5EF4-FFF2-40B4-BE49-F238E27FC236}">
                <a16:creationId xmlns:a16="http://schemas.microsoft.com/office/drawing/2014/main" id="{97770D73-3E32-F9ED-C926-42C4205F0E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47045" y="3572010"/>
            <a:ext cx="3885814" cy="3246797"/>
          </a:xfrm>
          <a:prstGeom prst="rect">
            <a:avLst/>
          </a:prstGeom>
        </p:spPr>
      </p:pic>
      <p:sp>
        <p:nvSpPr>
          <p:cNvPr id="21" name="TextBox 20">
            <a:extLst>
              <a:ext uri="{FF2B5EF4-FFF2-40B4-BE49-F238E27FC236}">
                <a16:creationId xmlns:a16="http://schemas.microsoft.com/office/drawing/2014/main" id="{A0831CD9-814C-1BA7-C50C-EF2035A60276}"/>
              </a:ext>
            </a:extLst>
          </p:cNvPr>
          <p:cNvSpPr txBox="1"/>
          <p:nvPr/>
        </p:nvSpPr>
        <p:spPr>
          <a:xfrm>
            <a:off x="4146488" y="2951430"/>
            <a:ext cx="3719706" cy="369332"/>
          </a:xfrm>
          <a:prstGeom prst="rect">
            <a:avLst/>
          </a:prstGeom>
          <a:noFill/>
        </p:spPr>
        <p:txBody>
          <a:bodyPr wrap="square" rtlCol="1">
            <a:spAutoFit/>
          </a:bodyPr>
          <a:lstStyle/>
          <a:p>
            <a:r>
              <a:rPr lang="en-US" dirty="0">
                <a:solidFill>
                  <a:schemeClr val="bg1"/>
                </a:solidFill>
              </a:rPr>
              <a:t>Checking the correlation numerically</a:t>
            </a:r>
            <a:endParaRPr lang="ar-EG" dirty="0">
              <a:solidFill>
                <a:schemeClr val="bg1"/>
              </a:solidFill>
            </a:endParaRPr>
          </a:p>
        </p:txBody>
      </p:sp>
      <p:sp>
        <p:nvSpPr>
          <p:cNvPr id="22" name="TextBox 21">
            <a:extLst>
              <a:ext uri="{FF2B5EF4-FFF2-40B4-BE49-F238E27FC236}">
                <a16:creationId xmlns:a16="http://schemas.microsoft.com/office/drawing/2014/main" id="{1B2267F8-61C2-1B5E-0035-885EE448205F}"/>
              </a:ext>
            </a:extLst>
          </p:cNvPr>
          <p:cNvSpPr txBox="1"/>
          <p:nvPr/>
        </p:nvSpPr>
        <p:spPr>
          <a:xfrm>
            <a:off x="8247045" y="2761307"/>
            <a:ext cx="3821224" cy="646331"/>
          </a:xfrm>
          <a:prstGeom prst="rect">
            <a:avLst/>
          </a:prstGeom>
          <a:noFill/>
        </p:spPr>
        <p:txBody>
          <a:bodyPr wrap="square" rtlCol="1">
            <a:spAutoFit/>
          </a:bodyPr>
          <a:lstStyle/>
          <a:p>
            <a:r>
              <a:rPr lang="en-US" dirty="0">
                <a:solidFill>
                  <a:schemeClr val="bg1"/>
                </a:solidFill>
              </a:rPr>
              <a:t>After dropping the less important columns to reduce dimensionality </a:t>
            </a:r>
          </a:p>
        </p:txBody>
      </p:sp>
      <p:sp>
        <p:nvSpPr>
          <p:cNvPr id="23" name="TextBox 22">
            <a:extLst>
              <a:ext uri="{FF2B5EF4-FFF2-40B4-BE49-F238E27FC236}">
                <a16:creationId xmlns:a16="http://schemas.microsoft.com/office/drawing/2014/main" id="{C13BAF06-6239-F197-BECE-7D3CBB908FDD}"/>
              </a:ext>
            </a:extLst>
          </p:cNvPr>
          <p:cNvSpPr txBox="1"/>
          <p:nvPr/>
        </p:nvSpPr>
        <p:spPr>
          <a:xfrm>
            <a:off x="3675708" y="1737774"/>
            <a:ext cx="6808204" cy="630942"/>
          </a:xfrm>
          <a:prstGeom prst="rect">
            <a:avLst/>
          </a:prstGeom>
          <a:noFill/>
        </p:spPr>
        <p:txBody>
          <a:bodyPr wrap="square" rtlCol="1">
            <a:spAutoFit/>
          </a:bodyPr>
          <a:lstStyle/>
          <a:p>
            <a:r>
              <a:rPr lang="en-US" sz="3500" b="1" i="0" dirty="0">
                <a:solidFill>
                  <a:schemeClr val="bg1"/>
                </a:solidFill>
                <a:effectLst/>
                <a:latin typeface="-apple-system"/>
              </a:rPr>
              <a:t>DATA CLEANING &amp; EDA </a:t>
            </a:r>
          </a:p>
        </p:txBody>
      </p:sp>
      <p:pic>
        <p:nvPicPr>
          <p:cNvPr id="24" name="Graphic 23" descr="Statistics with solid fill">
            <a:extLst>
              <a:ext uri="{FF2B5EF4-FFF2-40B4-BE49-F238E27FC236}">
                <a16:creationId xmlns:a16="http://schemas.microsoft.com/office/drawing/2014/main" id="{DE02C277-D7E3-4817-05DC-12E12E6150B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78650" y="-136294"/>
            <a:ext cx="1709595" cy="1709595"/>
          </a:xfrm>
          <a:prstGeom prst="rect">
            <a:avLst/>
          </a:prstGeom>
        </p:spPr>
      </p:pic>
    </p:spTree>
    <p:extLst>
      <p:ext uri="{BB962C8B-B14F-4D97-AF65-F5344CB8AC3E}">
        <p14:creationId xmlns:p14="http://schemas.microsoft.com/office/powerpoint/2010/main" val="30263763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Flowchart: Connector 2">
            <a:extLst>
              <a:ext uri="{FF2B5EF4-FFF2-40B4-BE49-F238E27FC236}">
                <a16:creationId xmlns:a16="http://schemas.microsoft.com/office/drawing/2014/main" id="{E00E682A-31B5-AD5D-3D3E-E553169499F7}"/>
              </a:ext>
            </a:extLst>
          </p:cNvPr>
          <p:cNvSpPr/>
          <p:nvPr/>
        </p:nvSpPr>
        <p:spPr>
          <a:xfrm>
            <a:off x="2824162" y="171450"/>
            <a:ext cx="6543675" cy="6515100"/>
          </a:xfrm>
          <a:prstGeom prst="flowChartConnector">
            <a:avLst/>
          </a:prstGeom>
          <a:solidFill>
            <a:srgbClr val="1B1B1B">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dirty="0"/>
          </a:p>
        </p:txBody>
      </p:sp>
      <p:sp>
        <p:nvSpPr>
          <p:cNvPr id="4" name="TextBox 3">
            <a:extLst>
              <a:ext uri="{FF2B5EF4-FFF2-40B4-BE49-F238E27FC236}">
                <a16:creationId xmlns:a16="http://schemas.microsoft.com/office/drawing/2014/main" id="{725B577E-F526-4F63-0779-F7A8E75DEE0C}"/>
              </a:ext>
            </a:extLst>
          </p:cNvPr>
          <p:cNvSpPr txBox="1"/>
          <p:nvPr/>
        </p:nvSpPr>
        <p:spPr>
          <a:xfrm>
            <a:off x="4950735" y="3008014"/>
            <a:ext cx="2290525" cy="630942"/>
          </a:xfrm>
          <a:prstGeom prst="rect">
            <a:avLst/>
          </a:prstGeom>
          <a:noFill/>
        </p:spPr>
        <p:txBody>
          <a:bodyPr wrap="square" rtlCol="1">
            <a:spAutoFit/>
          </a:bodyPr>
          <a:lstStyle/>
          <a:p>
            <a:r>
              <a:rPr lang="en-US" sz="3500" b="1" i="0" dirty="0">
                <a:solidFill>
                  <a:schemeClr val="bg1"/>
                </a:solidFill>
                <a:effectLst/>
                <a:latin typeface="-apple-system"/>
              </a:rPr>
              <a:t>MODELING</a:t>
            </a:r>
          </a:p>
        </p:txBody>
      </p:sp>
      <p:pic>
        <p:nvPicPr>
          <p:cNvPr id="5" name="Graphic 4" descr="Drawing Figure outline">
            <a:extLst>
              <a:ext uri="{FF2B5EF4-FFF2-40B4-BE49-F238E27FC236}">
                <a16:creationId xmlns:a16="http://schemas.microsoft.com/office/drawing/2014/main" id="{7E790046-DD65-16AE-9FB2-6F766940A8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90582" y="1552669"/>
            <a:ext cx="1410829" cy="1455345"/>
          </a:xfrm>
          <a:prstGeom prst="rect">
            <a:avLst/>
          </a:prstGeom>
        </p:spPr>
      </p:pic>
    </p:spTree>
    <p:extLst>
      <p:ext uri="{BB962C8B-B14F-4D97-AF65-F5344CB8AC3E}">
        <p14:creationId xmlns:p14="http://schemas.microsoft.com/office/powerpoint/2010/main" val="386757820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AF343C-90DE-459C-0273-EE9CB2B83F32}"/>
              </a:ext>
            </a:extLst>
          </p:cNvPr>
          <p:cNvSpPr txBox="1"/>
          <p:nvPr/>
        </p:nvSpPr>
        <p:spPr>
          <a:xfrm>
            <a:off x="339597" y="2951430"/>
            <a:ext cx="11375587" cy="369332"/>
          </a:xfrm>
          <a:prstGeom prst="rect">
            <a:avLst/>
          </a:prstGeom>
          <a:noFill/>
        </p:spPr>
        <p:txBody>
          <a:bodyPr wrap="square" rtlCol="1">
            <a:spAutoFit/>
          </a:bodyPr>
          <a:lstStyle/>
          <a:p>
            <a:pPr algn="l"/>
            <a:endParaRPr lang="en-US" b="0" i="0" dirty="0">
              <a:solidFill>
                <a:schemeClr val="bg1"/>
              </a:solidFill>
              <a:effectLst/>
              <a:latin typeface="-apple-system"/>
            </a:endParaRPr>
          </a:p>
        </p:txBody>
      </p:sp>
      <p:sp>
        <p:nvSpPr>
          <p:cNvPr id="3" name="Flowchart: Connector 2">
            <a:extLst>
              <a:ext uri="{FF2B5EF4-FFF2-40B4-BE49-F238E27FC236}">
                <a16:creationId xmlns:a16="http://schemas.microsoft.com/office/drawing/2014/main" id="{66FE1E84-AD26-CAB2-4CEA-5D89734424D7}"/>
              </a:ext>
            </a:extLst>
          </p:cNvPr>
          <p:cNvSpPr/>
          <p:nvPr/>
        </p:nvSpPr>
        <p:spPr>
          <a:xfrm>
            <a:off x="-2078181" y="-1980538"/>
            <a:ext cx="16348362" cy="10982037"/>
          </a:xfrm>
          <a:prstGeom prst="flowChartConnector">
            <a:avLst/>
          </a:prstGeom>
          <a:solidFill>
            <a:srgbClr val="1B1B1B">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dirty="0"/>
          </a:p>
        </p:txBody>
      </p:sp>
      <p:sp>
        <p:nvSpPr>
          <p:cNvPr id="5" name="TextBox 4">
            <a:extLst>
              <a:ext uri="{FF2B5EF4-FFF2-40B4-BE49-F238E27FC236}">
                <a16:creationId xmlns:a16="http://schemas.microsoft.com/office/drawing/2014/main" id="{2DD4BE63-035E-F483-0942-E5466B0F781D}"/>
              </a:ext>
            </a:extLst>
          </p:cNvPr>
          <p:cNvSpPr txBox="1"/>
          <p:nvPr/>
        </p:nvSpPr>
        <p:spPr>
          <a:xfrm>
            <a:off x="4742505" y="1523246"/>
            <a:ext cx="2290525" cy="630942"/>
          </a:xfrm>
          <a:prstGeom prst="rect">
            <a:avLst/>
          </a:prstGeom>
          <a:noFill/>
        </p:spPr>
        <p:txBody>
          <a:bodyPr wrap="square" rtlCol="1">
            <a:spAutoFit/>
          </a:bodyPr>
          <a:lstStyle/>
          <a:p>
            <a:r>
              <a:rPr lang="en-US" sz="3500" b="1" i="0" dirty="0">
                <a:solidFill>
                  <a:schemeClr val="bg1"/>
                </a:solidFill>
                <a:effectLst/>
                <a:latin typeface="-apple-system"/>
              </a:rPr>
              <a:t>MODELING</a:t>
            </a:r>
          </a:p>
        </p:txBody>
      </p:sp>
      <p:pic>
        <p:nvPicPr>
          <p:cNvPr id="6" name="Graphic 5" descr="Drawing Figure outline">
            <a:extLst>
              <a:ext uri="{FF2B5EF4-FFF2-40B4-BE49-F238E27FC236}">
                <a16:creationId xmlns:a16="http://schemas.microsoft.com/office/drawing/2014/main" id="{D8D8475E-AB0E-0484-C348-2347CB0BEFA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82352" y="67901"/>
            <a:ext cx="1410829" cy="1455345"/>
          </a:xfrm>
          <a:prstGeom prst="rect">
            <a:avLst/>
          </a:prstGeom>
        </p:spPr>
      </p:pic>
      <p:sp>
        <p:nvSpPr>
          <p:cNvPr id="8" name="TextBox 7">
            <a:extLst>
              <a:ext uri="{FF2B5EF4-FFF2-40B4-BE49-F238E27FC236}">
                <a16:creationId xmlns:a16="http://schemas.microsoft.com/office/drawing/2014/main" id="{D7CC21E5-ECEE-8841-C0E3-E62DEA4ADEE9}"/>
              </a:ext>
            </a:extLst>
          </p:cNvPr>
          <p:cNvSpPr txBox="1"/>
          <p:nvPr/>
        </p:nvSpPr>
        <p:spPr>
          <a:xfrm>
            <a:off x="476815" y="2462543"/>
            <a:ext cx="10767589" cy="400110"/>
          </a:xfrm>
          <a:prstGeom prst="rect">
            <a:avLst/>
          </a:prstGeom>
          <a:noFill/>
        </p:spPr>
        <p:txBody>
          <a:bodyPr wrap="square" rtlCol="1">
            <a:spAutoFit/>
          </a:bodyPr>
          <a:lstStyle/>
          <a:p>
            <a:r>
              <a:rPr lang="en-US" sz="2000" dirty="0">
                <a:solidFill>
                  <a:schemeClr val="bg1"/>
                </a:solidFill>
              </a:rPr>
              <a:t>Using K-fold Cross Validation to know the best model between the following Classification model:-</a:t>
            </a:r>
          </a:p>
        </p:txBody>
      </p:sp>
      <p:sp>
        <p:nvSpPr>
          <p:cNvPr id="16" name="TextBox 15">
            <a:extLst>
              <a:ext uri="{FF2B5EF4-FFF2-40B4-BE49-F238E27FC236}">
                <a16:creationId xmlns:a16="http://schemas.microsoft.com/office/drawing/2014/main" id="{E99842C9-9D17-92D2-A1EB-59A41FD508C7}"/>
              </a:ext>
            </a:extLst>
          </p:cNvPr>
          <p:cNvSpPr txBox="1"/>
          <p:nvPr/>
        </p:nvSpPr>
        <p:spPr>
          <a:xfrm>
            <a:off x="1231272" y="3040207"/>
            <a:ext cx="4218915" cy="2031325"/>
          </a:xfrm>
          <a:prstGeom prst="rect">
            <a:avLst/>
          </a:prstGeom>
          <a:noFill/>
        </p:spPr>
        <p:txBody>
          <a:bodyPr wrap="square" rtlCol="1">
            <a:spAutoFit/>
          </a:bodyPr>
          <a:lstStyle/>
          <a:p>
            <a:pPr marL="342900" indent="-342900">
              <a:buAutoNum type="arabicParenBoth"/>
            </a:pPr>
            <a:r>
              <a:rPr lang="en-US" dirty="0">
                <a:solidFill>
                  <a:schemeClr val="bg1"/>
                </a:solidFill>
              </a:rPr>
              <a:t>Logistic Regression.</a:t>
            </a:r>
          </a:p>
          <a:p>
            <a:pPr marL="342900" indent="-342900">
              <a:buAutoNum type="arabicParenBoth"/>
            </a:pPr>
            <a:endParaRPr lang="en-US" dirty="0">
              <a:solidFill>
                <a:schemeClr val="bg1"/>
              </a:solidFill>
            </a:endParaRPr>
          </a:p>
          <a:p>
            <a:pPr marL="342900" indent="-342900">
              <a:buAutoNum type="arabicParenBoth"/>
            </a:pPr>
            <a:r>
              <a:rPr lang="en-US" b="0" i="0" dirty="0">
                <a:solidFill>
                  <a:schemeClr val="bg1"/>
                </a:solidFill>
                <a:effectLst/>
                <a:latin typeface="inter-regular"/>
              </a:rPr>
              <a:t>K-Nearest Neighbor (KNN)</a:t>
            </a:r>
          </a:p>
          <a:p>
            <a:pPr marL="342900" indent="-342900">
              <a:buAutoNum type="arabicParenBoth"/>
            </a:pPr>
            <a:endParaRPr lang="en-US" dirty="0">
              <a:solidFill>
                <a:schemeClr val="bg1"/>
              </a:solidFill>
            </a:endParaRPr>
          </a:p>
          <a:p>
            <a:pPr marL="342900" indent="-342900">
              <a:buFontTx/>
              <a:buAutoNum type="arabicParenBoth"/>
            </a:pPr>
            <a:r>
              <a:rPr lang="en-US" dirty="0">
                <a:solidFill>
                  <a:schemeClr val="bg1"/>
                </a:solidFill>
                <a:latin typeface="arial" panose="020B0604020202020204" pitchFamily="34" charset="0"/>
              </a:rPr>
              <a:t>Random Forest</a:t>
            </a:r>
          </a:p>
          <a:p>
            <a:pPr marL="342900" indent="-342900">
              <a:buFontTx/>
              <a:buAutoNum type="arabicParenBoth"/>
            </a:pPr>
            <a:endParaRPr lang="en-US" dirty="0">
              <a:solidFill>
                <a:schemeClr val="bg1"/>
              </a:solidFill>
              <a:latin typeface="arial" panose="020B0604020202020204" pitchFamily="34" charset="0"/>
            </a:endParaRPr>
          </a:p>
          <a:p>
            <a:pPr marL="342900" indent="-342900">
              <a:buFontTx/>
              <a:buAutoNum type="arabicParenBoth"/>
            </a:pPr>
            <a:r>
              <a:rPr lang="en-US" b="0" i="0" dirty="0">
                <a:solidFill>
                  <a:schemeClr val="bg1"/>
                </a:solidFill>
                <a:effectLst/>
                <a:latin typeface="-apple-system"/>
              </a:rPr>
              <a:t>support vector machines.</a:t>
            </a:r>
          </a:p>
        </p:txBody>
      </p:sp>
    </p:spTree>
    <p:extLst>
      <p:ext uri="{BB962C8B-B14F-4D97-AF65-F5344CB8AC3E}">
        <p14:creationId xmlns:p14="http://schemas.microsoft.com/office/powerpoint/2010/main" val="3248200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476</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-apple-system</vt:lpstr>
      <vt:lpstr>Arial</vt:lpstr>
      <vt:lpstr>Arial</vt:lpstr>
      <vt:lpstr>Calibri</vt:lpstr>
      <vt:lpstr>Calibri Light</vt:lpstr>
      <vt:lpstr>Courier New</vt:lpstr>
      <vt:lpstr>inter-regular</vt:lpstr>
      <vt:lpstr>var(--jp-content-font-family)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ليليان اسطفانوس يونان شحاته</dc:creator>
  <cp:lastModifiedBy>ليليان اسطفانوس يونان شحاته</cp:lastModifiedBy>
  <cp:revision>10</cp:revision>
  <dcterms:created xsi:type="dcterms:W3CDTF">2023-04-25T19:37:36Z</dcterms:created>
  <dcterms:modified xsi:type="dcterms:W3CDTF">2023-04-25T23:19:33Z</dcterms:modified>
</cp:coreProperties>
</file>