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IMFWorks/Android-So-Handler" TargetMode="Externa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adisp/android-chunk-utils" TargetMode="External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3.12.18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2023.12.18</a:t>
            </a:r>
          </a:p>
        </p:txBody>
      </p:sp>
      <p:sp>
        <p:nvSpPr>
          <p:cNvPr id="152" name="包体积优化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包体积优化</a:t>
            </a:r>
          </a:p>
        </p:txBody>
      </p:sp>
      <p:sp>
        <p:nvSpPr>
          <p:cNvPr id="153" name="Dex、资源、So、压缩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Dex、资源、So、压缩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o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So优化</a:t>
            </a:r>
          </a:p>
        </p:txBody>
      </p:sp>
      <p:sp>
        <p:nvSpPr>
          <p:cNvPr id="200" name="裁剪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4840"/>
            </a:lvl1pPr>
          </a:lstStyle>
          <a:p>
            <a:pPr/>
            <a:r>
              <a:t>裁剪</a:t>
            </a:r>
          </a:p>
        </p:txBody>
      </p:sp>
      <p:sp>
        <p:nvSpPr>
          <p:cNvPr id="201" name="去除多余abi(abiFilters)：google play 强制支持 64 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去除多余abi(abiFilters)：google play 强制支持 64 位</a:t>
            </a:r>
          </a:p>
          <a:p>
            <a:pPr/>
            <a:r>
              <a:t>动态下发 so：System.load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压缩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压缩优化</a:t>
            </a:r>
          </a:p>
        </p:txBody>
      </p:sp>
      <p:sp>
        <p:nvSpPr>
          <p:cNvPr id="204" name="更优算法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4840"/>
            </a:lvl1pPr>
          </a:lstStyle>
          <a:p>
            <a:pPr/>
            <a:r>
              <a:t>更优算法</a:t>
            </a:r>
          </a:p>
        </p:txBody>
      </p:sp>
      <p:sp>
        <p:nvSpPr>
          <p:cNvPr id="205" name="7-zip/zip压缩:arsc、so内置时被压缩不能 mmap到内存，7-zip 可能会导致 google play的优化算法失效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7-zip/zip压缩:arsc、so内置时被压缩不能 mmap到内存，7-zip 可能会导致 google play的优化算法失效</a:t>
            </a:r>
          </a:p>
          <a:p>
            <a:pPr/>
            <a:r>
              <a:t>png优化:更优压缩 pngquant或者转 webp</a:t>
            </a:r>
          </a:p>
          <a:p>
            <a:pPr/>
            <a:r>
              <a:t>jpg优化:更优压缩packJPG或者guetzli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压缩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压缩优化</a:t>
            </a:r>
          </a:p>
        </p:txBody>
      </p:sp>
      <p:sp>
        <p:nvSpPr>
          <p:cNvPr id="208" name="7-zip/zip压缩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4840"/>
            </a:lvl1pPr>
          </a:lstStyle>
          <a:p>
            <a:pPr/>
            <a:r>
              <a:t>7-zip/zip压缩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9253" y="3600253"/>
            <a:ext cx="8050398" cy="955251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processRes Task 的产物 Ap文件:…"/>
          <p:cNvSpPr txBox="1"/>
          <p:nvPr/>
        </p:nvSpPr>
        <p:spPr>
          <a:xfrm>
            <a:off x="10991870" y="5236651"/>
            <a:ext cx="4664355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 processRes Task 的产物 Ap文件:</a:t>
            </a:r>
          </a:p>
          <a:p>
            <a:pPr marL="304800" indent="-304800" algn="l">
              <a:buSzPct val="123000"/>
              <a:buChar char="-"/>
            </a:pPr>
            <a:r>
              <a:t>AndroidManifest.xml</a:t>
            </a:r>
          </a:p>
          <a:p>
            <a:pPr marL="304800" indent="-304800" algn="l">
              <a:buSzPct val="123000"/>
              <a:buChar char="-"/>
            </a:pPr>
            <a:r>
              <a:t>res/*</a:t>
            </a:r>
          </a:p>
          <a:p>
            <a:pPr marL="304800" indent="-304800" algn="l">
              <a:buSzPct val="123000"/>
              <a:buChar char="-"/>
            </a:pPr>
            <a:r>
              <a:t>resource.arsc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压缩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压缩优化</a:t>
            </a:r>
          </a:p>
        </p:txBody>
      </p:sp>
      <p:sp>
        <p:nvSpPr>
          <p:cNvPr id="213" name="png优化"/>
          <p:cNvSpPr txBox="1"/>
          <p:nvPr>
            <p:ph type="body" idx="21"/>
          </p:nvPr>
        </p:nvSpPr>
        <p:spPr>
          <a:xfrm>
            <a:off x="1206500" y="2355185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4840"/>
            </a:lvl1pPr>
          </a:lstStyle>
          <a:p>
            <a:pPr/>
            <a:r>
              <a:t>png优化</a:t>
            </a:r>
          </a:p>
        </p:txBody>
      </p:sp>
      <p:sp>
        <p:nvSpPr>
          <p:cNvPr id="214" name="结论：cwebp 有损压缩，质量 80 最佳"/>
          <p:cNvSpPr txBox="1"/>
          <p:nvPr/>
        </p:nvSpPr>
        <p:spPr>
          <a:xfrm>
            <a:off x="6184664" y="11653118"/>
            <a:ext cx="52849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结论：cwebp 有损压缩，质量 80 最佳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1116" y="5962312"/>
            <a:ext cx="4851401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3207" y="5099851"/>
            <a:ext cx="5842001" cy="4546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gradle task"/>
          <p:cNvSpPr txBox="1"/>
          <p:nvPr/>
        </p:nvSpPr>
        <p:spPr>
          <a:xfrm>
            <a:off x="2946843" y="4333582"/>
            <a:ext cx="2199946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gradle task</a:t>
            </a:r>
          </a:p>
        </p:txBody>
      </p:sp>
      <p:sp>
        <p:nvSpPr>
          <p:cNvPr id="218" name="Android Studio"/>
          <p:cNvSpPr txBox="1"/>
          <p:nvPr/>
        </p:nvSpPr>
        <p:spPr>
          <a:xfrm>
            <a:off x="10239319" y="4333582"/>
            <a:ext cx="2922119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Android Studio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79618" y="5266570"/>
            <a:ext cx="8282037" cy="4213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技术选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技术选型</a:t>
            </a:r>
          </a:p>
        </p:txBody>
      </p:sp>
      <p:sp>
        <p:nvSpPr>
          <p:cNvPr id="222" name="Matrix vs. boost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Matrix vs. booster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329" y="3671522"/>
            <a:ext cx="17190301" cy="7112066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结论：booster 的扩展性强于 matrix，且matrix的删除无用资源、资源混淆的能力逐渐被 AGP取代，不利于维护，在 booster 提供的能力基础上扩展优化项，比如字节码方面的优化，资源去重等"/>
          <p:cNvSpPr txBox="1"/>
          <p:nvPr/>
        </p:nvSpPr>
        <p:spPr>
          <a:xfrm>
            <a:off x="574529" y="11255477"/>
            <a:ext cx="18397001" cy="948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结论：booster 的扩展性强于 matrix，且matrix的删除无用资源、资源混淆的能力逐渐被 AGP取代，不利于维护，在 booster 提供的能力基础上扩展优化项，比如字节码方面的优化，资源去重等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100%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End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目录</a:t>
            </a:r>
          </a:p>
        </p:txBody>
      </p:sp>
      <p:sp>
        <p:nvSpPr>
          <p:cNvPr id="156" name="导航图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4840"/>
            </a:lvl1pPr>
          </a:lstStyle>
          <a:p>
            <a:pPr/>
            <a:r>
              <a:t>导航图</a:t>
            </a:r>
          </a:p>
        </p:txBody>
      </p:sp>
      <p:sp>
        <p:nvSpPr>
          <p:cNvPr id="157" name="优化价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4736" indent="-554736" defTabSz="2218888">
              <a:spcBef>
                <a:spcPts val="4000"/>
              </a:spcBef>
              <a:defRPr sz="4368"/>
            </a:pPr>
            <a:r>
              <a:t>优化价值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拆包优化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Dex优化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资源优化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So 优化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压缩优化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技术选型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优化价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优化价值</a:t>
            </a:r>
          </a:p>
        </p:txBody>
      </p:sp>
      <p:sp>
        <p:nvSpPr>
          <p:cNvPr id="160" name="提高下载转化率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提高下载转化率</a:t>
            </a:r>
          </a:p>
          <a:p>
            <a:pPr/>
            <a:r>
              <a:t>减少 ROM 占用</a:t>
            </a:r>
          </a:p>
          <a:p>
            <a:pPr/>
            <a:r>
              <a:t>优化运行时内存占用</a:t>
            </a:r>
          </a:p>
          <a:p>
            <a:pPr/>
            <a:r>
              <a:t>缩短 apk 安装时间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72672" y="4470387"/>
            <a:ext cx="7772401" cy="533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拆包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拆包优化</a:t>
            </a:r>
          </a:p>
        </p:txBody>
      </p:sp>
      <p:sp>
        <p:nvSpPr>
          <p:cNvPr id="164" name="aab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aab</a:t>
            </a:r>
          </a:p>
        </p:txBody>
      </p:sp>
      <p:sp>
        <p:nvSpPr>
          <p:cNvPr id="165" name="动态下发(replugin、aab、so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动态下发(replugin、aab、</a:t>
            </a:r>
            <a:r>
              <a:rPr u="sng">
                <a:hlinkClick r:id="rId2" invalidUrl="" action="" tgtFrame="" tooltip="" history="1" highlightClick="0" endSnd="0"/>
              </a:rPr>
              <a:t>so</a:t>
            </a:r>
            <a:r>
              <a:t>)</a:t>
            </a:r>
          </a:p>
          <a:p>
            <a:pPr/>
            <a:r>
              <a:t>分解业务(Gradle Product Flavor):tv、phone、watch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6515" y="7480300"/>
            <a:ext cx="3746501" cy="367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ex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Dex优化</a:t>
            </a:r>
          </a:p>
        </p:txBody>
      </p:sp>
      <p:sp>
        <p:nvSpPr>
          <p:cNvPr id="169" name="缩减、混淆、优化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4840"/>
            </a:lvl1pPr>
          </a:lstStyle>
          <a:p>
            <a:pPr/>
            <a:r>
              <a:t>缩减、混淆、优化</a:t>
            </a:r>
          </a:p>
        </p:txBody>
      </p:sp>
      <p:sp>
        <p:nvSpPr>
          <p:cNvPr id="170" name="第三方库去重：Glide、Fresc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第三方库去重：Glide、Fresco</a:t>
            </a:r>
          </a:p>
          <a:p>
            <a:pPr/>
            <a:r>
              <a:t>ProGuard/R8: 利用摇树优化，去除无用代码且代码混淆</a:t>
            </a:r>
          </a:p>
          <a:p>
            <a:pPr/>
            <a:r>
              <a:t>R 内链优化(还有常量内联、access 内联)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ex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Dex优化</a:t>
            </a:r>
          </a:p>
        </p:txBody>
      </p:sp>
      <p:sp>
        <p:nvSpPr>
          <p:cNvPr id="173" name="R 内链优化"/>
          <p:cNvSpPr txBox="1"/>
          <p:nvPr>
            <p:ph type="body" idx="21"/>
          </p:nvPr>
        </p:nvSpPr>
        <p:spPr>
          <a:xfrm>
            <a:off x="1206500" y="2355185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4840"/>
            </a:lvl1pPr>
          </a:lstStyle>
          <a:p>
            <a:pPr/>
            <a:r>
              <a:t>R 内链优化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042" y="5042871"/>
            <a:ext cx="5219701" cy="247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65078" y="7292727"/>
            <a:ext cx="5816601" cy="245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83600" y="5519121"/>
            <a:ext cx="74168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源代码"/>
          <p:cNvSpPr txBox="1"/>
          <p:nvPr/>
        </p:nvSpPr>
        <p:spPr>
          <a:xfrm>
            <a:off x="2336142" y="3829868"/>
            <a:ext cx="1333501" cy="6731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源代码</a:t>
            </a:r>
          </a:p>
        </p:txBody>
      </p:sp>
      <p:sp>
        <p:nvSpPr>
          <p:cNvPr id="178" name="字节码"/>
          <p:cNvSpPr txBox="1"/>
          <p:nvPr/>
        </p:nvSpPr>
        <p:spPr>
          <a:xfrm>
            <a:off x="9719057" y="3829868"/>
            <a:ext cx="1333501" cy="6731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字节码</a:t>
            </a:r>
          </a:p>
        </p:txBody>
      </p:sp>
      <p:sp>
        <p:nvSpPr>
          <p:cNvPr id="179" name="Arrow"/>
          <p:cNvSpPr/>
          <p:nvPr/>
        </p:nvSpPr>
        <p:spPr>
          <a:xfrm>
            <a:off x="6427596" y="606834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插桩：javassist、ASM"/>
          <p:cNvSpPr txBox="1"/>
          <p:nvPr/>
        </p:nvSpPr>
        <p:spPr>
          <a:xfrm>
            <a:off x="17355487" y="5042871"/>
            <a:ext cx="33600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插桩：javassist、ASM</a:t>
            </a:r>
          </a:p>
        </p:txBody>
      </p:sp>
      <p:sp>
        <p:nvSpPr>
          <p:cNvPr id="181" name="Gradle Transform阶段"/>
          <p:cNvSpPr txBox="1"/>
          <p:nvPr/>
        </p:nvSpPr>
        <p:spPr>
          <a:xfrm>
            <a:off x="16949398" y="3829868"/>
            <a:ext cx="4172205" cy="6731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Gradle Transform阶段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资源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资源优化</a:t>
            </a:r>
          </a:p>
        </p:txBody>
      </p:sp>
      <p:sp>
        <p:nvSpPr>
          <p:cNvPr id="184" name="缩减、混淆、优化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4840"/>
            </a:lvl1pPr>
          </a:lstStyle>
          <a:p>
            <a:pPr/>
            <a:r>
              <a:t>缩减、混淆、优化</a:t>
            </a:r>
          </a:p>
        </p:txBody>
      </p:sp>
      <p:sp>
        <p:nvSpPr>
          <p:cNvPr id="185" name="无用资源(enableNewResourceShrinker)： AGP7.1.0-alpha09试用，AGP8.0正式使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无用资源(enableNewResourceShrinker)： AGP7.1.0-alpha09试用，AGP8.0正式使用</a:t>
            </a:r>
          </a:p>
          <a:p>
            <a:pPr/>
            <a:r>
              <a:t>资源混淆(enableResourceOptimizations)： AGP4.2支持资源混淆</a:t>
            </a:r>
          </a:p>
          <a:p>
            <a:pPr/>
            <a:r>
              <a:t>文件去重：比较文件的 md5或者 zip entry的CRC-32 checksum 判断是否重复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资源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资源优化</a:t>
            </a:r>
          </a:p>
        </p:txBody>
      </p:sp>
      <p:sp>
        <p:nvSpPr>
          <p:cNvPr id="188" name="无用资源"/>
          <p:cNvSpPr txBox="1"/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4840"/>
            </a:lvl1pPr>
          </a:lstStyle>
          <a:p>
            <a:pPr/>
            <a:r>
              <a:t>无用资源</a:t>
            </a:r>
          </a:p>
        </p:txBody>
      </p:sp>
      <p:sp>
        <p:nvSpPr>
          <p:cNvPr id="189" name="AGP8以下的版本 shrinkResource不会删除 Values/文件夹中定义的资源，…"/>
          <p:cNvSpPr txBox="1"/>
          <p:nvPr/>
        </p:nvSpPr>
        <p:spPr>
          <a:xfrm>
            <a:off x="247503" y="6551376"/>
            <a:ext cx="9970009" cy="948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AGP8以下的版本 shrinkResource不会删除 Values/文件夹中定义的资源，</a:t>
            </a:r>
          </a:p>
          <a:p>
            <a:pPr algn="l"/>
            <a:r>
              <a:t>而是替换成最小资源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8020" y="1472206"/>
            <a:ext cx="7556501" cy="541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05970" y="7361583"/>
            <a:ext cx="7340601" cy="448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974" y="3671978"/>
            <a:ext cx="6489701" cy="224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资源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资源优化</a:t>
            </a:r>
          </a:p>
        </p:txBody>
      </p:sp>
      <p:sp>
        <p:nvSpPr>
          <p:cNvPr id="195" name="文件去重"/>
          <p:cNvSpPr txBox="1"/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4840"/>
            </a:lvl1pPr>
          </a:lstStyle>
          <a:p>
            <a:pPr/>
            <a:r>
              <a:t>文件去重</a:t>
            </a:r>
          </a:p>
        </p:txBody>
      </p:sp>
      <p:sp>
        <p:nvSpPr>
          <p:cNvPr id="196" name="删除重复资源，利用android-chunk-utils库修改resources.arsc，…"/>
          <p:cNvSpPr txBox="1"/>
          <p:nvPr/>
        </p:nvSpPr>
        <p:spPr>
          <a:xfrm>
            <a:off x="1162239" y="4747611"/>
            <a:ext cx="8910231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删除重复资源，利用</a:t>
            </a:r>
            <a:r>
              <a:rPr u="sng">
                <a:hlinkClick r:id="rId2" invalidUrl="" action="" tgtFrame="" tooltip="" history="1" highlightClick="0" endSnd="0"/>
              </a:rPr>
              <a:t>android-chunk-utils</a:t>
            </a:r>
            <a:r>
              <a:t>库修改resources.arsc，</a:t>
            </a:r>
          </a:p>
          <a:p>
            <a:pPr algn="l"/>
            <a:r>
              <a:t>把重复资源重定向到同一个文件上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87152" y="189992"/>
            <a:ext cx="11461629" cy="1333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