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6" r:id="rId3"/>
    <p:sldId id="257" r:id="rId4"/>
    <p:sldId id="278" r:id="rId5"/>
    <p:sldId id="279" r:id="rId6"/>
    <p:sldId id="280" r:id="rId7"/>
    <p:sldId id="293" r:id="rId8"/>
    <p:sldId id="277" r:id="rId9"/>
    <p:sldId id="282" r:id="rId10"/>
    <p:sldId id="283" r:id="rId11"/>
    <p:sldId id="265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7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7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44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08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14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87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258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6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8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7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3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5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7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2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496AF-B425-4A53-AFA0-5F390064EF26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1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4801" y="784783"/>
            <a:ext cx="9382393" cy="1215887"/>
          </a:xfrm>
        </p:spPr>
        <p:txBody>
          <a:bodyPr/>
          <a:lstStyle/>
          <a:p>
            <a:pPr algn="ctr"/>
            <a:r>
              <a:rPr lang="es-CO" sz="6600" dirty="0"/>
              <a:t>Circuitos RLC Paralelo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9CFAC1B6-0C51-4C4C-B90E-C19C5787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7" y="2199453"/>
            <a:ext cx="6170243" cy="3996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95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109745"/>
            <a:ext cx="9404723" cy="1400530"/>
          </a:xfrm>
        </p:spPr>
        <p:txBody>
          <a:bodyPr/>
          <a:lstStyle/>
          <a:p>
            <a:pPr algn="ctr"/>
            <a:r>
              <a:rPr lang="es-CO" dirty="0"/>
              <a:t>Solucionando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/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/>
                  <a:t>Caso </a:t>
                </a:r>
                <a:r>
                  <a:rPr lang="es-CO" dirty="0" err="1"/>
                  <a:t>sobreamortiguado</a:t>
                </a:r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68014A9C-E732-40A8-9776-F048E80A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7" y="2557144"/>
            <a:ext cx="2574537" cy="67161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/>
              <p:nvPr/>
            </p:nvSpPr>
            <p:spPr>
              <a:xfrm>
                <a:off x="4174435" y="1510275"/>
                <a:ext cx="3843130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s-CO" dirty="0"/>
                  <a:t>Caso críticamente 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35" y="1510275"/>
                <a:ext cx="384313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FEEFF17C-32E6-41F0-8477-8BE375FA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517" y="2572200"/>
            <a:ext cx="2724963" cy="67721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/>
              <p:nvPr/>
            </p:nvSpPr>
            <p:spPr>
              <a:xfrm>
                <a:off x="8636966" y="1510275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Caso </a:t>
                </a:r>
                <a:r>
                  <a:rPr lang="es-CO" dirty="0" err="1"/>
                  <a:t>subamortiguado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66" y="1510275"/>
                <a:ext cx="291703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69B52973-C7C5-40D8-8D07-A13B5DAB2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599" y="2547183"/>
            <a:ext cx="3365768" cy="67540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233B47-95BA-47F6-87EF-24B82E36E7D3}"/>
              </a:ext>
            </a:extLst>
          </p:cNvPr>
          <p:cNvCxnSpPr/>
          <p:nvPr/>
        </p:nvCxnSpPr>
        <p:spPr>
          <a:xfrm flipV="1">
            <a:off x="1783830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E481C5C-1356-46B8-AE02-86A321A939E1}"/>
              </a:ext>
            </a:extLst>
          </p:cNvPr>
          <p:cNvCxnSpPr/>
          <p:nvPr/>
        </p:nvCxnSpPr>
        <p:spPr>
          <a:xfrm flipV="1">
            <a:off x="2685739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EF2B690-8738-46A4-B64C-38139B96A491}"/>
              </a:ext>
            </a:extLst>
          </p:cNvPr>
          <p:cNvCxnSpPr/>
          <p:nvPr/>
        </p:nvCxnSpPr>
        <p:spPr>
          <a:xfrm flipV="1">
            <a:off x="5878643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F91CC9-92BC-4515-ACB2-E71B2E8BD33A}"/>
              </a:ext>
            </a:extLst>
          </p:cNvPr>
          <p:cNvCxnSpPr/>
          <p:nvPr/>
        </p:nvCxnSpPr>
        <p:spPr>
          <a:xfrm flipV="1">
            <a:off x="6478249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B0C65D6-61C2-4CA7-BA61-5A8B809961DE}"/>
              </a:ext>
            </a:extLst>
          </p:cNvPr>
          <p:cNvCxnSpPr/>
          <p:nvPr/>
        </p:nvCxnSpPr>
        <p:spPr>
          <a:xfrm flipV="1">
            <a:off x="9701135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FFA8534-970D-4990-91EE-00C740DE9D37}"/>
              </a:ext>
            </a:extLst>
          </p:cNvPr>
          <p:cNvCxnSpPr/>
          <p:nvPr/>
        </p:nvCxnSpPr>
        <p:spPr>
          <a:xfrm flipV="1">
            <a:off x="10863319" y="3057993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Marcador de contenido 3">
            <a:extLst>
              <a:ext uri="{FF2B5EF4-FFF2-40B4-BE49-F238E27FC236}">
                <a16:creationId xmlns:a16="http://schemas.microsoft.com/office/drawing/2014/main" id="{E082FEEB-F312-4103-B864-9A3244182D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281" y="4971249"/>
            <a:ext cx="2837260" cy="144281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22EDB51-ED35-4EAA-B7BA-D3B7BC019CF7}"/>
              </a:ext>
            </a:extLst>
          </p:cNvPr>
          <p:cNvSpPr txBox="1"/>
          <p:nvPr/>
        </p:nvSpPr>
        <p:spPr>
          <a:xfrm>
            <a:off x="2189068" y="4478387"/>
            <a:ext cx="25779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Condiciones iniciales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2BA95C-E14F-4C52-8B6C-82CC45A99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2874" y="4663053"/>
            <a:ext cx="2469382" cy="185517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7614464-5345-4B33-A6B9-0FBB0823591E}"/>
              </a:ext>
            </a:extLst>
          </p:cNvPr>
          <p:cNvSpPr/>
          <p:nvPr/>
        </p:nvSpPr>
        <p:spPr>
          <a:xfrm>
            <a:off x="4977770" y="5593414"/>
            <a:ext cx="1708874" cy="19848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 para t &gt; 0 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AA8E2CA-F637-473D-967C-ADD7A5AD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64" y="3040763"/>
            <a:ext cx="7273672" cy="247688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 para t &gt; 0 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EF9705D-BB04-4CCC-B825-C99DE671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2924313"/>
            <a:ext cx="6972300" cy="295275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56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Circuito RLC paralelo con fuente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640839" y="604922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Figura 1. Circuito RLC paralelo con fuente. [1]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1CBDEF-64D8-4997-B323-3A2CB1C5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98" y="2100554"/>
            <a:ext cx="7478004" cy="319404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0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lo resolvemos?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95AFCBA-FBD0-45EF-98F9-488725DF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35" y="1519914"/>
            <a:ext cx="3628571" cy="66666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4D9911-C5B3-4C6E-B831-E0E46EC0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2" y="2773059"/>
            <a:ext cx="5289806" cy="225941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47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592" cy="1400530"/>
          </a:xfrm>
        </p:spPr>
        <p:txBody>
          <a:bodyPr/>
          <a:lstStyle/>
          <a:p>
            <a:pPr algn="ctr"/>
            <a:r>
              <a:rPr lang="es-CO" dirty="0"/>
              <a:t>Planteamiento Ecuación diferencial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04D56-9082-4E30-A3F0-0251CB201561}"/>
              </a:ext>
            </a:extLst>
          </p:cNvPr>
          <p:cNvSpPr txBox="1"/>
          <p:nvPr/>
        </p:nvSpPr>
        <p:spPr>
          <a:xfrm>
            <a:off x="7797875" y="1872611"/>
            <a:ext cx="252535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Ecuación diferencial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F10B06-D5D8-4295-82D4-87F68359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2" y="2773059"/>
            <a:ext cx="5289806" cy="225941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AD806D-AB76-48EB-A347-22D857E4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15" y="2773059"/>
            <a:ext cx="209550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9D2F08-52C5-436B-8776-44DEA87AF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532" y="2825446"/>
            <a:ext cx="923925" cy="63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FFACCD-05F2-4F3B-B388-55D37792C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875" y="4616058"/>
            <a:ext cx="2562225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D332012-7A5A-430F-BE92-D647132B214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7473165" y="3516009"/>
            <a:ext cx="1605823" cy="1100049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C6117D2-BAE2-43A8-831A-FE5C3E690C6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9078988" y="3463621"/>
            <a:ext cx="1569507" cy="1152437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9C4F29-5506-422D-B2EE-A4C776F5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5" y="2466902"/>
            <a:ext cx="4352238" cy="4772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FB4708-DFB1-49AE-BE02-A4445264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6" y="2494163"/>
            <a:ext cx="2904450" cy="4504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EBA876-313E-4657-9F6E-4A9B6097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62" y="2480294"/>
            <a:ext cx="3405144" cy="4504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109745"/>
            <a:ext cx="9404723" cy="1400530"/>
          </a:xfrm>
        </p:spPr>
        <p:txBody>
          <a:bodyPr/>
          <a:lstStyle/>
          <a:p>
            <a:pPr algn="ctr"/>
            <a:r>
              <a:rPr lang="es-CO" dirty="0"/>
              <a:t>Solucionando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/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/>
                  <a:t>Caso </a:t>
                </a:r>
                <a:r>
                  <a:rPr lang="es-CO" dirty="0" err="1"/>
                  <a:t>sobreamortiguado</a:t>
                </a:r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/>
              <p:nvPr/>
            </p:nvSpPr>
            <p:spPr>
              <a:xfrm>
                <a:off x="3776869" y="1510275"/>
                <a:ext cx="3843130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s-CO" dirty="0"/>
                  <a:t>Caso críticamente 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69" y="1510275"/>
                <a:ext cx="384313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/>
              <p:nvPr/>
            </p:nvSpPr>
            <p:spPr>
              <a:xfrm>
                <a:off x="8451346" y="1510274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Caso </a:t>
                </a:r>
                <a:r>
                  <a:rPr lang="es-CO" dirty="0" err="1"/>
                  <a:t>subamortiguado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46" y="1510274"/>
                <a:ext cx="29170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233B47-95BA-47F6-87EF-24B82E36E7D3}"/>
              </a:ext>
            </a:extLst>
          </p:cNvPr>
          <p:cNvCxnSpPr/>
          <p:nvPr/>
        </p:nvCxnSpPr>
        <p:spPr>
          <a:xfrm flipV="1">
            <a:off x="2044281" y="2836399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E481C5C-1356-46B8-AE02-86A321A939E1}"/>
              </a:ext>
            </a:extLst>
          </p:cNvPr>
          <p:cNvCxnSpPr/>
          <p:nvPr/>
        </p:nvCxnSpPr>
        <p:spPr>
          <a:xfrm flipV="1">
            <a:off x="2937530" y="2836399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EF2B690-8738-46A4-B64C-38139B96A491}"/>
              </a:ext>
            </a:extLst>
          </p:cNvPr>
          <p:cNvCxnSpPr/>
          <p:nvPr/>
        </p:nvCxnSpPr>
        <p:spPr>
          <a:xfrm flipV="1">
            <a:off x="5668134" y="2853814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F91CC9-92BC-4515-ACB2-E71B2E8BD33A}"/>
              </a:ext>
            </a:extLst>
          </p:cNvPr>
          <p:cNvCxnSpPr/>
          <p:nvPr/>
        </p:nvCxnSpPr>
        <p:spPr>
          <a:xfrm flipV="1">
            <a:off x="6352945" y="2853814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B0C65D6-61C2-4CA7-BA61-5A8B809961DE}"/>
              </a:ext>
            </a:extLst>
          </p:cNvPr>
          <p:cNvCxnSpPr/>
          <p:nvPr/>
        </p:nvCxnSpPr>
        <p:spPr>
          <a:xfrm flipV="1">
            <a:off x="9144544" y="2836399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FFA8534-970D-4990-91EE-00C740DE9D37}"/>
              </a:ext>
            </a:extLst>
          </p:cNvPr>
          <p:cNvCxnSpPr/>
          <p:nvPr/>
        </p:nvCxnSpPr>
        <p:spPr>
          <a:xfrm flipV="1">
            <a:off x="10545267" y="2836399"/>
            <a:ext cx="0" cy="65956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12AA7CD9-8349-4942-BADF-4C0F4EB82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848" y="4701395"/>
            <a:ext cx="3628571" cy="66666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8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 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 para t &gt; 0 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88E9640-D2D6-44B8-8A3B-0EFDDF96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39" y="2729627"/>
            <a:ext cx="8457121" cy="2798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0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lo resolvemos?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7F63BA7-3EE3-4DD4-AF91-29BEB4CB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7" y="2931868"/>
            <a:ext cx="5867138" cy="1941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09026C-2B88-46B8-BA91-36FF8877415C}"/>
              </a:ext>
            </a:extLst>
          </p:cNvPr>
          <p:cNvSpPr txBox="1"/>
          <p:nvPr/>
        </p:nvSpPr>
        <p:spPr>
          <a:xfrm>
            <a:off x="7718362" y="1864444"/>
            <a:ext cx="252535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Para t &lt; 0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803C74-FEEA-4335-86A7-34CDAD19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17" y="3712264"/>
            <a:ext cx="1104900" cy="381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06ADC6-0943-44A3-865E-772AD6945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34" y="3569389"/>
            <a:ext cx="2724150" cy="6667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E869C9-EBCC-4814-93A7-4A2AF46AB414}"/>
              </a:ext>
            </a:extLst>
          </p:cNvPr>
          <p:cNvSpPr txBox="1"/>
          <p:nvPr/>
        </p:nvSpPr>
        <p:spPr>
          <a:xfrm>
            <a:off x="7718362" y="2454565"/>
            <a:ext cx="25779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Condiciones iniciales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20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lo resolvemos?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209026C-2B88-46B8-BA91-36FF8877415C}"/>
              </a:ext>
            </a:extLst>
          </p:cNvPr>
          <p:cNvSpPr txBox="1"/>
          <p:nvPr/>
        </p:nvSpPr>
        <p:spPr>
          <a:xfrm>
            <a:off x="7718362" y="1864444"/>
            <a:ext cx="252535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Para t &gt; 0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FC0DF30-A70C-4513-8C58-0EC03F24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2" y="2773059"/>
            <a:ext cx="5289806" cy="225941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CFEFCC3-5943-46AD-B2BC-59AED9BD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2" y="2906167"/>
            <a:ext cx="3876675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686F8F-FB9D-4C0C-8FD7-1FC8B6C70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43" y="5693192"/>
            <a:ext cx="2904450" cy="450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9173C4-23E5-4D44-82F4-DF79B91810D6}"/>
                  </a:ext>
                </a:extLst>
              </p:cNvPr>
              <p:cNvSpPr txBox="1"/>
              <p:nvPr/>
            </p:nvSpPr>
            <p:spPr>
              <a:xfrm>
                <a:off x="7568886" y="4709304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/>
                  <a:t>Caso </a:t>
                </a:r>
                <a:r>
                  <a:rPr lang="es-CO" dirty="0" err="1"/>
                  <a:t>sobreamortiguado</a:t>
                </a:r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9173C4-23E5-4D44-82F4-DF79B918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886" y="4709304"/>
                <a:ext cx="29170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815B180E-4827-4807-B63D-29660D391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815" y="6254612"/>
            <a:ext cx="1781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2638" y="609601"/>
            <a:ext cx="5966724" cy="739978"/>
          </a:xfrm>
        </p:spPr>
        <p:txBody>
          <a:bodyPr/>
          <a:lstStyle/>
          <a:p>
            <a:r>
              <a:rPr lang="es-CO" dirty="0"/>
              <a:t>Estructura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Análisis del circuito RLC paralelo sin excitación y obtención de la ecuación diferencial.</a:t>
            </a:r>
          </a:p>
          <a:p>
            <a:r>
              <a:rPr lang="es-CO" dirty="0"/>
              <a:t>Análisis de casos de la ecuación característica de segundo orden para obtener la respuesta transitoria ya sea amortiguada, sobre-amortiguada o críticamente amortiguada </a:t>
            </a:r>
          </a:p>
          <a:p>
            <a:r>
              <a:rPr lang="es-CO" dirty="0"/>
              <a:t>Respuesta al escalón del circuito RLC paralelo.</a:t>
            </a:r>
          </a:p>
          <a:p>
            <a:r>
              <a:rPr lang="es-CO" dirty="0"/>
              <a:t>Solución de ejercicios de forma analítica y comprobación de resultados por medio de simulación en </a:t>
            </a:r>
            <a:r>
              <a:rPr lang="es-CO" dirty="0" err="1"/>
              <a:t>PSpice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079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 para t &gt; 0 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6812656-38DA-4420-899A-29F7AE4B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20" y="2966758"/>
            <a:ext cx="6859959" cy="2900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1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Circuito RLC paralelo sin fuente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78" y="1715347"/>
            <a:ext cx="6170243" cy="3996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3640839" y="6049224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Figura 1. Circuito RLC paralelo sin fuente. [1]</a:t>
            </a:r>
          </a:p>
        </p:txBody>
      </p:sp>
    </p:spTree>
    <p:extLst>
      <p:ext uri="{BB962C8B-B14F-4D97-AF65-F5344CB8AC3E}">
        <p14:creationId xmlns:p14="http://schemas.microsoft.com/office/powerpoint/2010/main" val="3416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lo resolvemos?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11" y="2057277"/>
            <a:ext cx="5080366" cy="329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95AFCBA-FBD0-45EF-98F9-488725DF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35" y="1519914"/>
            <a:ext cx="3628571" cy="66666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37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592" cy="1400530"/>
          </a:xfrm>
        </p:spPr>
        <p:txBody>
          <a:bodyPr/>
          <a:lstStyle/>
          <a:p>
            <a:pPr algn="ctr"/>
            <a:r>
              <a:rPr lang="es-CO" dirty="0"/>
              <a:t>Planteamiento Ecuación diferencial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11" y="2057277"/>
            <a:ext cx="5080366" cy="329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E0A60D8-6226-42AC-A607-9DB00A15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41" y="2885660"/>
            <a:ext cx="4009424" cy="234729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404D56-9082-4E30-A3F0-0251CB201561}"/>
              </a:ext>
            </a:extLst>
          </p:cNvPr>
          <p:cNvSpPr txBox="1"/>
          <p:nvPr/>
        </p:nvSpPr>
        <p:spPr>
          <a:xfrm>
            <a:off x="7797875" y="1872611"/>
            <a:ext cx="252535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Ecuación diferencial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85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B8FA7D-5A2E-4252-90EF-385910E7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10" y="2507773"/>
            <a:ext cx="2938971" cy="1731894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592" cy="1400530"/>
          </a:xfrm>
        </p:spPr>
        <p:txBody>
          <a:bodyPr/>
          <a:lstStyle/>
          <a:p>
            <a:pPr algn="ctr"/>
            <a:r>
              <a:rPr lang="es-CO" dirty="0"/>
              <a:t>Resolviendo …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011" y="2057277"/>
            <a:ext cx="5080366" cy="329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F38FCA2-E2D3-4B3F-AE4D-F4D04EC5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978" y="4239667"/>
            <a:ext cx="3133725" cy="176212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C7BCBF8-CEE2-4438-88AE-4E41FB9E8D59}"/>
              </a:ext>
            </a:extLst>
          </p:cNvPr>
          <p:cNvSpPr/>
          <p:nvPr/>
        </p:nvSpPr>
        <p:spPr>
          <a:xfrm flipH="1">
            <a:off x="8741148" y="3429000"/>
            <a:ext cx="81656" cy="66331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793CBD-ADA3-4489-ABF7-C3BDF6C04446}"/>
              </a:ext>
            </a:extLst>
          </p:cNvPr>
          <p:cNvCxnSpPr/>
          <p:nvPr/>
        </p:nvCxnSpPr>
        <p:spPr>
          <a:xfrm>
            <a:off x="8274570" y="4856813"/>
            <a:ext cx="149902" cy="629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8B38EA-08AF-4475-9385-2A004076290E}"/>
              </a:ext>
            </a:extLst>
          </p:cNvPr>
          <p:cNvCxnSpPr/>
          <p:nvPr/>
        </p:nvCxnSpPr>
        <p:spPr>
          <a:xfrm flipH="1">
            <a:off x="9698636" y="4856813"/>
            <a:ext cx="224853" cy="629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8.67362E-18 L 0.41563 -0.1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3267" y="231913"/>
            <a:ext cx="9743592" cy="1400530"/>
          </a:xfrm>
        </p:spPr>
        <p:txBody>
          <a:bodyPr/>
          <a:lstStyle/>
          <a:p>
            <a:pPr algn="ctr"/>
            <a:r>
              <a:rPr lang="es-CO" dirty="0"/>
              <a:t>Serie vs Paralelo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545" y="1689622"/>
            <a:ext cx="3368855" cy="2181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5977FD9-0AC0-41AD-BA4B-DA11C0AF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67" y="4570997"/>
            <a:ext cx="2516853" cy="86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3C1F1D-C8F4-4226-A675-54C1DC30F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74" y="1594932"/>
            <a:ext cx="3283640" cy="230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110235C-88BF-4EE4-B082-EEE49919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243" y="4570997"/>
            <a:ext cx="2527460" cy="867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80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109745"/>
            <a:ext cx="9404723" cy="1400530"/>
          </a:xfrm>
        </p:spPr>
        <p:txBody>
          <a:bodyPr/>
          <a:lstStyle/>
          <a:p>
            <a:pPr algn="ctr"/>
            <a:r>
              <a:rPr lang="es-CO" dirty="0"/>
              <a:t>Tipos de solución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11" y="2057277"/>
            <a:ext cx="5080366" cy="329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FECE014-6833-4A1B-9F8E-6DE09120FE17}"/>
                  </a:ext>
                </a:extLst>
              </p:cNvPr>
              <p:cNvSpPr txBox="1"/>
              <p:nvPr/>
            </p:nvSpPr>
            <p:spPr>
              <a:xfrm>
                <a:off x="7648399" y="1869910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/>
                  <a:t>Caso </a:t>
                </a:r>
                <a:r>
                  <a:rPr lang="es-CO" dirty="0" err="1"/>
                  <a:t>sobreamortiguado</a:t>
                </a:r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FECE014-6833-4A1B-9F8E-6DE09120F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99" y="1869910"/>
                <a:ext cx="291703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n 42">
            <a:extLst>
              <a:ext uri="{FF2B5EF4-FFF2-40B4-BE49-F238E27FC236}">
                <a16:creationId xmlns:a16="http://schemas.microsoft.com/office/drawing/2014/main" id="{6E922216-CBD7-49AA-88FB-B5EE955F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47" y="2916779"/>
            <a:ext cx="2574537" cy="67161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6F5CED-4DDF-4A0D-BCF5-092A19D5ED74}"/>
                  </a:ext>
                </a:extLst>
              </p:cNvPr>
              <p:cNvSpPr txBox="1"/>
              <p:nvPr/>
            </p:nvSpPr>
            <p:spPr>
              <a:xfrm>
                <a:off x="7185351" y="4413003"/>
                <a:ext cx="3843130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s-CO" dirty="0"/>
                  <a:t>Caso críticamente 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6F5CED-4DDF-4A0D-BCF5-092A19D5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51" y="4413003"/>
                <a:ext cx="384313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n 44">
            <a:extLst>
              <a:ext uri="{FF2B5EF4-FFF2-40B4-BE49-F238E27FC236}">
                <a16:creationId xmlns:a16="http://schemas.microsoft.com/office/drawing/2014/main" id="{8A7FB29A-AC7E-42A2-BCA3-03972347B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897" y="5482048"/>
            <a:ext cx="2199917" cy="54672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1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109745"/>
            <a:ext cx="9404723" cy="1400530"/>
          </a:xfrm>
        </p:spPr>
        <p:txBody>
          <a:bodyPr/>
          <a:lstStyle/>
          <a:p>
            <a:pPr algn="ctr"/>
            <a:r>
              <a:rPr lang="es-CO" dirty="0"/>
              <a:t>Tipos de solución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11" y="2057277"/>
            <a:ext cx="5080366" cy="329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FBA6753-7D04-4396-8F06-12B9D5B00E19}"/>
              </a:ext>
            </a:extLst>
          </p:cNvPr>
          <p:cNvCxnSpPr/>
          <p:nvPr/>
        </p:nvCxnSpPr>
        <p:spPr>
          <a:xfrm>
            <a:off x="6096000" y="1179443"/>
            <a:ext cx="0" cy="5446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FECE014-6833-4A1B-9F8E-6DE09120FE17}"/>
                  </a:ext>
                </a:extLst>
              </p:cNvPr>
              <p:cNvSpPr txBox="1"/>
              <p:nvPr/>
            </p:nvSpPr>
            <p:spPr>
              <a:xfrm>
                <a:off x="7648399" y="1260309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Caso </a:t>
                </a:r>
                <a:r>
                  <a:rPr lang="es-CO" dirty="0" err="1"/>
                  <a:t>subamortiguado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FECE014-6833-4A1B-9F8E-6DE09120F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99" y="1260309"/>
                <a:ext cx="291703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573FF01-6069-4F9C-A400-55BFF14F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975" y="2631487"/>
            <a:ext cx="3828002" cy="76816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917EB2-9F56-4997-95BE-F64AFD37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56" y="4322077"/>
            <a:ext cx="1808184" cy="833239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58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6">
      <a:dk1>
        <a:sysClr val="windowText" lastClr="000000"/>
      </a:dk1>
      <a:lt1>
        <a:srgbClr val="000000"/>
      </a:lt1>
      <a:dk2>
        <a:srgbClr val="EBEBEB"/>
      </a:dk2>
      <a:lt2>
        <a:srgbClr val="000000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729</TotalTime>
  <Words>249</Words>
  <Application>Microsoft Office PowerPoint</Application>
  <PresentationFormat>Panorámica</PresentationFormat>
  <Paragraphs>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Ion</vt:lpstr>
      <vt:lpstr>Circuitos RLC Paralelo</vt:lpstr>
      <vt:lpstr>Estructura de la clase</vt:lpstr>
      <vt:lpstr>Circuito RLC paralelo sin fuente</vt:lpstr>
      <vt:lpstr>¿Cómo lo resolvemos?</vt:lpstr>
      <vt:lpstr>Planteamiento Ecuación diferencial</vt:lpstr>
      <vt:lpstr>Resolviendo …</vt:lpstr>
      <vt:lpstr>Serie vs Paralelo</vt:lpstr>
      <vt:lpstr>Tipos de solución</vt:lpstr>
      <vt:lpstr>Tipos de solución</vt:lpstr>
      <vt:lpstr>Solucionando</vt:lpstr>
      <vt:lpstr>Ejercicio 1.</vt:lpstr>
      <vt:lpstr>Ejercicio 2.</vt:lpstr>
      <vt:lpstr>Circuito RLC paralelo con fuente</vt:lpstr>
      <vt:lpstr>¿Cómo lo resolvemos?</vt:lpstr>
      <vt:lpstr>Planteamiento Ecuación diferencial</vt:lpstr>
      <vt:lpstr>Solucionando</vt:lpstr>
      <vt:lpstr>Ejercicio 1.</vt:lpstr>
      <vt:lpstr>¿Cómo lo resolvemos?</vt:lpstr>
      <vt:lpstr>¿Cómo lo resolvemos?</vt:lpstr>
      <vt:lpstr>Ejercicio 2.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jonfer</dc:creator>
  <cp:lastModifiedBy>electronfer</cp:lastModifiedBy>
  <cp:revision>74</cp:revision>
  <dcterms:created xsi:type="dcterms:W3CDTF">2017-04-26T01:02:17Z</dcterms:created>
  <dcterms:modified xsi:type="dcterms:W3CDTF">2020-07-16T21:04:50Z</dcterms:modified>
</cp:coreProperties>
</file>