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9" r:id="rId2"/>
    <p:sldId id="265" r:id="rId3"/>
    <p:sldId id="266" r:id="rId4"/>
    <p:sldId id="273" r:id="rId5"/>
    <p:sldId id="267" r:id="rId6"/>
    <p:sldId id="276" r:id="rId7"/>
    <p:sldId id="268" r:id="rId8"/>
    <p:sldId id="277" r:id="rId9"/>
    <p:sldId id="269" r:id="rId10"/>
    <p:sldId id="279" r:id="rId11"/>
    <p:sldId id="278" r:id="rId12"/>
    <p:sldId id="280" r:id="rId13"/>
    <p:sldId id="281" r:id="rId14"/>
    <p:sldId id="274" r:id="rId15"/>
    <p:sldId id="270" r:id="rId16"/>
    <p:sldId id="282" r:id="rId17"/>
    <p:sldId id="283" r:id="rId18"/>
    <p:sldId id="285" r:id="rId19"/>
    <p:sldId id="287" r:id="rId20"/>
    <p:sldId id="27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6DB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80" y="77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9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4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4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2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242" y="2940272"/>
            <a:ext cx="10033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电子购物商城后台子系统设计与实现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2799537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4180071"/>
            <a:ext cx="2831036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答辩小组：丁蕾蕾小组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01" y="870525"/>
            <a:ext cx="1921798" cy="1865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7" name="矩形 16"/>
          <p:cNvSpPr/>
          <p:nvPr/>
        </p:nvSpPr>
        <p:spPr>
          <a:xfrm>
            <a:off x="699617" y="74052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需求分析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699617" y="124092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该项目的适用对象为商城管理员，我们设计该后台管理系统对前台部分和后台进行管理。人员操作，商城信息操作和销售操作是该系统的三大需求。</a:t>
            </a: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7" y="1949536"/>
            <a:ext cx="7876479" cy="4424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76336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功能性需求</a:t>
            </a:r>
            <a:endParaRPr lang="en-US" altLang="zh-CN" sz="2400" dirty="0"/>
          </a:p>
        </p:txBody>
      </p:sp>
      <p:sp>
        <p:nvSpPr>
          <p:cNvPr id="102" name="矩形 101"/>
          <p:cNvSpPr/>
          <p:nvPr/>
        </p:nvSpPr>
        <p:spPr>
          <a:xfrm>
            <a:off x="3885341" y="1220363"/>
            <a:ext cx="722813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理员保护电子商城的良好环境，及时处理违规人员，包括管理员及用户；同时，当用户使用电子购物商城时，管理员可以对前台商品信息进行添加修改，推送新资讯等操作；除此之外，为了电子购物商城长久稳定的运作下去，对商品销售数据进行查询统计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38" y="2610726"/>
            <a:ext cx="5421297" cy="28118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439002"/>
            <a:ext cx="5146682" cy="3155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174635"/>
            <a:ext cx="5219592" cy="3929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51" y="2200638"/>
            <a:ext cx="3378750" cy="423604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41" y="2249662"/>
            <a:ext cx="3764957" cy="393330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43" y="2249662"/>
            <a:ext cx="5354335" cy="362993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532255"/>
            <a:ext cx="6650145" cy="296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4802" y="236949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详细设计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7012921" y="2919418"/>
            <a:ext cx="4831977" cy="1227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系统采用客户端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数据库的方式进行开发。通过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技术开发后台，使用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express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模块在服务端引入数据库服务，连接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接口，客户端获取参数传递到服务端，服务端通过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查询语句对数据库进行操作。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062722" y="2282622"/>
            <a:ext cx="129266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5" y="690553"/>
            <a:ext cx="5779428" cy="59940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67712" y="4354154"/>
            <a:ext cx="3515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示例：登录验证序列图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225" y="58921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数据库设计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44171" y="1072990"/>
            <a:ext cx="7193779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一个合理的数据库，必须具有规范性，规范性包括命名规范和字段类型规范，两者缺一不可。数据库按照一定的规则，合理保管数据，能够更方便的维护软件系统。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9146" y="502342"/>
            <a:ext cx="1420908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8" y="1931058"/>
            <a:ext cx="7598264" cy="44873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54" y="460633"/>
            <a:ext cx="928154" cy="48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0374" y="88083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数据库表格</a:t>
            </a:r>
            <a:endParaRPr lang="en-US" altLang="zh-CN" sz="20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26582"/>
              </p:ext>
            </p:extLst>
          </p:nvPr>
        </p:nvGraphicFramePr>
        <p:xfrm>
          <a:off x="950374" y="2329964"/>
          <a:ext cx="5776548" cy="3666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5516">
                  <a:extLst>
                    <a:ext uri="{9D8B030D-6E8A-4147-A177-3AD203B41FA5}">
                      <a16:colId xmlns:a16="http://schemas.microsoft.com/office/drawing/2014/main" val="3320725974"/>
                    </a:ext>
                  </a:extLst>
                </a:gridCol>
                <a:gridCol w="1925516">
                  <a:extLst>
                    <a:ext uri="{9D8B030D-6E8A-4147-A177-3AD203B41FA5}">
                      <a16:colId xmlns:a16="http://schemas.microsoft.com/office/drawing/2014/main" val="1198711565"/>
                    </a:ext>
                  </a:extLst>
                </a:gridCol>
                <a:gridCol w="1925516">
                  <a:extLst>
                    <a:ext uri="{9D8B030D-6E8A-4147-A177-3AD203B41FA5}">
                      <a16:colId xmlns:a16="http://schemas.microsoft.com/office/drawing/2014/main" val="2477274874"/>
                    </a:ext>
                  </a:extLst>
                </a:gridCol>
              </a:tblGrid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属性名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数据类型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说明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1976570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</a:rPr>
                        <a:t>managerID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</a:rPr>
                        <a:t>int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管理员</a:t>
                      </a:r>
                      <a:r>
                        <a:rPr lang="en-US" sz="1600" b="0" kern="0" dirty="0">
                          <a:effectLst/>
                        </a:rPr>
                        <a:t>ID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2133835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managerName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varchar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姓名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11093469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sex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char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性别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113854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email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电子邮箱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9564938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password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登录密码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6706463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phoneNum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联系电话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4604862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isForbid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封禁状态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228476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0374" y="1453880"/>
            <a:ext cx="626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该表用于存储系统管理员的所有信息，包括管理员的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号，姓名，性别，电子邮箱，登录密码，联系电话以及封禁状态，其中管理员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为唯一标识，不可为空。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03685" y="942387"/>
            <a:ext cx="186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示例：管理员表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内容实现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462" y="530971"/>
            <a:ext cx="10840915" cy="84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进入系统的登录界面，填写登录账号和密码。当三级验证均成功时，页面跳转至系统首页。当账号不存在时，系统提示“该用户不是管理员”；当密码不正确时，系统提示“密码错误”；当用户权限状态被封禁时，系统提示“该用户已被封禁”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3485" y="91301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登录页面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37" y="2948248"/>
            <a:ext cx="3202360" cy="1914260"/>
          </a:xfrm>
          <a:prstGeom prst="rect">
            <a:avLst/>
          </a:prstGeom>
        </p:spPr>
      </p:pic>
      <p:pic>
        <p:nvPicPr>
          <p:cNvPr id="25" name="图片 2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1650499"/>
            <a:ext cx="2703319" cy="1511673"/>
          </a:xfrm>
          <a:prstGeom prst="rect">
            <a:avLst/>
          </a:prstGeom>
        </p:spPr>
      </p:pic>
      <p:pic>
        <p:nvPicPr>
          <p:cNvPr id="26" name="图片 2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3300927"/>
            <a:ext cx="2706927" cy="1561581"/>
          </a:xfrm>
          <a:prstGeom prst="rect">
            <a:avLst/>
          </a:prstGeom>
        </p:spPr>
      </p:pic>
      <p:pic>
        <p:nvPicPr>
          <p:cNvPr id="27" name="图片 2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5001263"/>
            <a:ext cx="2706927" cy="1667990"/>
          </a:xfrm>
          <a:prstGeom prst="rect">
            <a:avLst/>
          </a:prstGeom>
        </p:spPr>
      </p:pic>
      <p:pic>
        <p:nvPicPr>
          <p:cNvPr id="28" name="图片 27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32" y="2948248"/>
            <a:ext cx="3656154" cy="181986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492920" y="1709536"/>
            <a:ext cx="21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失败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 rot="10800000">
            <a:off x="4318137" y="1650499"/>
            <a:ext cx="1133094" cy="4967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6482843" y="5586874"/>
            <a:ext cx="1133094" cy="4967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702232" y="5635202"/>
            <a:ext cx="85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成功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1774" y="455759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0318" y="455759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124" y="455759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8202" y="455759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7794" y="4557596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6474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5921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4976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使用工具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96861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主要内容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5923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实现效果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该毕业设计主要分为以下五个部分，简洁概括了“我爱我家”电子购物商城的后台子系统的设计思想和主要步骤。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726885" y="503288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435" y="503288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47985" y="503288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10359" y="503288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72733" y="5032880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2066933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7538" y="5420630"/>
            <a:ext cx="3877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dirty="0" smtClean="0"/>
              <a:t>非常感谢各位老师和同学们的配合！</a:t>
            </a: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005951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5948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小组：丁蕾蕾组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474244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互联网的快速发展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，互联网，这个在过去许多人未曾听说过的名次，近二十年来在研究人士下已发展的越来越好，并且应用于各个领域和平台。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生活水平的提升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随着新中国成立后的一系列政策，人们的经济水平得到提高，大部分人摆脱了“生存”的困境，开始逐渐的改为“生活”。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电子购物的便捷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人民对于美好生活的需求，使得人们的购物欲原来越强烈，而电子购物既可以随意挑选，又可以快递上门，非常的方便。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管理系统的不足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前台的购物系统在人们的督促下做的越来越好，功能齐全，使用方便，而与之对应的后台管理却没有得到更多的研究发展。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71" y="210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1" y="1093399"/>
            <a:ext cx="1875288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15924" y="1093399"/>
            <a:ext cx="2072075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62666" y="4064817"/>
            <a:ext cx="2191733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746738" y="4076631"/>
            <a:ext cx="2023208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19496" y="1093399"/>
            <a:ext cx="1909042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739555" y="120412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绪论</a:t>
            </a:r>
            <a:endParaRPr lang="zh-CN" altLang="en-US" sz="2400" b="1" dirty="0"/>
          </a:p>
        </p:txBody>
      </p:sp>
      <p:sp>
        <p:nvSpPr>
          <p:cNvPr id="99" name="矩形 98"/>
          <p:cNvSpPr/>
          <p:nvPr/>
        </p:nvSpPr>
        <p:spPr>
          <a:xfrm>
            <a:off x="346364" y="1697879"/>
            <a:ext cx="175312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简单介绍项目的研究背景和发展现状，让读者对于该项目有一个大致的了解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10610" y="1224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详细设计</a:t>
            </a:r>
          </a:p>
        </p:txBody>
      </p:sp>
      <p:sp>
        <p:nvSpPr>
          <p:cNvPr id="103" name="矩形 102"/>
          <p:cNvSpPr/>
          <p:nvPr/>
        </p:nvSpPr>
        <p:spPr>
          <a:xfrm>
            <a:off x="3579469" y="1874554"/>
            <a:ext cx="1878055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对每个模块进行更详细的设计，让读者清晰了解到该项目的主要内容。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62971" y="12167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系统实现</a:t>
            </a:r>
          </a:p>
        </p:txBody>
      </p:sp>
      <p:sp>
        <p:nvSpPr>
          <p:cNvPr id="105" name="矩形 104"/>
          <p:cNvSpPr/>
          <p:nvPr/>
        </p:nvSpPr>
        <p:spPr>
          <a:xfrm>
            <a:off x="6672875" y="1846372"/>
            <a:ext cx="183359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该章节展示项目整体的运行界面，让读者最直观看到该项目的运行效果。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573939" y="42112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需求分析</a:t>
            </a:r>
          </a:p>
        </p:txBody>
      </p:sp>
      <p:sp>
        <p:nvSpPr>
          <p:cNvPr id="107" name="矩形 106"/>
          <p:cNvSpPr/>
          <p:nvPr/>
        </p:nvSpPr>
        <p:spPr>
          <a:xfrm>
            <a:off x="1281188" y="4823886"/>
            <a:ext cx="206934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介绍该项目的使用对象，以及对象的需求，分析使用人员需要什么模块，需要什么功能。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864705" y="423440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数据库设计</a:t>
            </a:r>
          </a:p>
        </p:txBody>
      </p:sp>
      <p:sp>
        <p:nvSpPr>
          <p:cNvPr id="109" name="矩形 108"/>
          <p:cNvSpPr/>
          <p:nvPr/>
        </p:nvSpPr>
        <p:spPr>
          <a:xfrm>
            <a:off x="4769132" y="4845556"/>
            <a:ext cx="1914697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建立一个符合设计的数据库，对项目内数据的合理性进行设计与分析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379084" y="4090981"/>
            <a:ext cx="1893113" cy="1524380"/>
            <a:chOff x="1356175" y="1093399"/>
            <a:chExt cx="2300757" cy="1589432"/>
          </a:xfrm>
        </p:grpSpPr>
        <p:sp>
          <p:nvSpPr>
            <p:cNvPr id="101" name="矩形 10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4" name="矩形 113"/>
          <p:cNvSpPr/>
          <p:nvPr/>
        </p:nvSpPr>
        <p:spPr>
          <a:xfrm>
            <a:off x="8921690" y="422965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测试</a:t>
            </a:r>
          </a:p>
        </p:txBody>
      </p:sp>
      <p:sp>
        <p:nvSpPr>
          <p:cNvPr id="115" name="矩形 114"/>
          <p:cNvSpPr/>
          <p:nvPr/>
        </p:nvSpPr>
        <p:spPr>
          <a:xfrm>
            <a:off x="8443253" y="4878682"/>
            <a:ext cx="1763665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对项目进行测试，保证在上线之前没有明显的错误。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9571825" y="1119945"/>
            <a:ext cx="1883575" cy="1589432"/>
            <a:chOff x="1356175" y="1093399"/>
            <a:chExt cx="2300757" cy="1589432"/>
          </a:xfrm>
        </p:grpSpPr>
        <p:sp>
          <p:nvSpPr>
            <p:cNvPr id="117" name="矩形 11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2" name="矩形 121"/>
          <p:cNvSpPr/>
          <p:nvPr/>
        </p:nvSpPr>
        <p:spPr>
          <a:xfrm>
            <a:off x="9641971" y="11984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总结与展望</a:t>
            </a:r>
            <a:endParaRPr lang="zh-CN" altLang="en-US" sz="2400" b="1" dirty="0"/>
          </a:p>
        </p:txBody>
      </p:sp>
      <p:sp>
        <p:nvSpPr>
          <p:cNvPr id="123" name="矩形 122"/>
          <p:cNvSpPr/>
          <p:nvPr/>
        </p:nvSpPr>
        <p:spPr>
          <a:xfrm>
            <a:off x="9668394" y="1911329"/>
            <a:ext cx="1550479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使用工具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使用工具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88" y="4000522"/>
            <a:ext cx="1517186" cy="15171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91" y="4052038"/>
            <a:ext cx="2947534" cy="180383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39" y="4235918"/>
            <a:ext cx="3682254" cy="1905566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446038" y="5517708"/>
            <a:ext cx="1046285" cy="47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smtClean="0">
                <a:solidFill>
                  <a:srgbClr val="1296D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ionic</a:t>
            </a:r>
            <a:endParaRPr lang="zh-CN" altLang="en-US" sz="2400" spc="300" dirty="0">
              <a:solidFill>
                <a:srgbClr val="1296D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4" y="1062317"/>
            <a:ext cx="2330282" cy="261657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74" y="994651"/>
            <a:ext cx="2376884" cy="268424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58" y="1437595"/>
            <a:ext cx="2343094" cy="26724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13" y="1825664"/>
            <a:ext cx="1689786" cy="14873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53" y="1982530"/>
            <a:ext cx="1341293" cy="1173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主要内容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1443</Words>
  <Application>Microsoft Office PowerPoint</Application>
  <PresentationFormat>宽屏</PresentationFormat>
  <Paragraphs>164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微软雅黑</vt:lpstr>
      <vt:lpstr>微软雅黑 Light</vt:lpstr>
      <vt:lpstr>Arial</vt:lpstr>
      <vt:lpstr>Calibri</vt:lpstr>
      <vt:lpstr>Segoe UI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Microsoft</cp:lastModifiedBy>
  <cp:revision>90</cp:revision>
  <dcterms:created xsi:type="dcterms:W3CDTF">2015-08-18T02:51:00Z</dcterms:created>
  <dcterms:modified xsi:type="dcterms:W3CDTF">2020-05-05T10:31:08Z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