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9" r:id="rId2"/>
    <p:sldId id="265" r:id="rId3"/>
    <p:sldId id="266" r:id="rId4"/>
    <p:sldId id="273" r:id="rId5"/>
    <p:sldId id="274" r:id="rId6"/>
    <p:sldId id="267" r:id="rId7"/>
    <p:sldId id="276" r:id="rId8"/>
    <p:sldId id="277" r:id="rId9"/>
    <p:sldId id="278" r:id="rId10"/>
    <p:sldId id="268" r:id="rId11"/>
    <p:sldId id="279" r:id="rId12"/>
    <p:sldId id="280" r:id="rId13"/>
    <p:sldId id="281" r:id="rId14"/>
    <p:sldId id="269" r:id="rId15"/>
    <p:sldId id="283" r:id="rId16"/>
    <p:sldId id="282" r:id="rId17"/>
    <p:sldId id="270" r:id="rId18"/>
    <p:sldId id="285" r:id="rId19"/>
    <p:sldId id="287" r:id="rId20"/>
    <p:sldId id="272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466" y="77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446980935233301E-2"/>
          <c:y val="4.8165805071960097E-2"/>
          <c:w val="0.96517884972804202"/>
          <c:h val="0.94830986772765302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BD-49E0-84A4-B03A19C9F9E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BD-49E0-84A4-B03A19C9F9E6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BD-49E0-84A4-B03A19C9F9E6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BD-49E0-84A4-B03A19C9F9E6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5BD-49E0-84A4-B03A19C9F9E6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5BD-49E0-84A4-B03A19C9F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1-4009-8616-362B929142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1-4009-8616-362B929142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1-4009-8616-362B92914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108416"/>
        <c:axId val="130114304"/>
      </c:barChart>
      <c:catAx>
        <c:axId val="13010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114304"/>
        <c:crosses val="autoZero"/>
        <c:auto val="1"/>
        <c:lblAlgn val="ctr"/>
        <c:lblOffset val="100"/>
        <c:noMultiLvlLbl val="0"/>
      </c:catAx>
      <c:valAx>
        <c:axId val="130114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010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27298-6CB9-4ACB-BB12-7F75F06D4BB4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69FB-3FC2-4617-8655-B1CA3DFD2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2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99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78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98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5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8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2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59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9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98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47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4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63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1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7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6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27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6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5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015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9242" y="2940272"/>
            <a:ext cx="100335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/>
              <a:t>电子购物商城后台子系统设计与实现</a:t>
            </a:r>
            <a:endParaRPr lang="en-US" altLang="zh-CN" sz="4800" b="1" dirty="0"/>
          </a:p>
        </p:txBody>
      </p:sp>
      <p:sp>
        <p:nvSpPr>
          <p:cNvPr id="13" name="矩形 12"/>
          <p:cNvSpPr/>
          <p:nvPr/>
        </p:nvSpPr>
        <p:spPr>
          <a:xfrm>
            <a:off x="2799537" y="4180071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4180071"/>
            <a:ext cx="2831036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答辩小组：丁蕾蕾小组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01" y="870525"/>
            <a:ext cx="1921798" cy="1865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研究方法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654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THREE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研究方法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19165"/>
              </p:ext>
            </p:extLst>
          </p:nvPr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56784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10794" y="4967546"/>
            <a:ext cx="2300757" cy="509896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50429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551963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654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THREE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研究方法</a:t>
            </a:r>
          </a:p>
        </p:txBody>
      </p:sp>
      <p:graphicFrame>
        <p:nvGraphicFramePr>
          <p:cNvPr id="9" name="图表 8"/>
          <p:cNvGraphicFramePr/>
          <p:nvPr/>
        </p:nvGraphicFramePr>
        <p:xfrm>
          <a:off x="3211496" y="2114636"/>
          <a:ext cx="8023859" cy="540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矩形 11"/>
          <p:cNvSpPr/>
          <p:nvPr/>
        </p:nvSpPr>
        <p:spPr>
          <a:xfrm>
            <a:off x="3988101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3906021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906021" y="898396"/>
            <a:ext cx="230075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5003763" y="3970278"/>
            <a:ext cx="17908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00B050"/>
                </a:solidFill>
              </a:rPr>
              <a:t>26%</a:t>
            </a:r>
          </a:p>
        </p:txBody>
      </p:sp>
      <p:sp>
        <p:nvSpPr>
          <p:cNvPr id="21" name="矩形 20"/>
          <p:cNvSpPr/>
          <p:nvPr/>
        </p:nvSpPr>
        <p:spPr>
          <a:xfrm>
            <a:off x="9950413" y="4180800"/>
            <a:ext cx="13516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</a:rPr>
              <a:t>47%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654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THREE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993305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911225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11225" y="89839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图表 14"/>
          <p:cNvGraphicFramePr/>
          <p:nvPr/>
        </p:nvGraphicFramePr>
        <p:xfrm>
          <a:off x="768350" y="3048000"/>
          <a:ext cx="7213600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矩形 15"/>
          <p:cNvSpPr/>
          <p:nvPr/>
        </p:nvSpPr>
        <p:spPr>
          <a:xfrm>
            <a:off x="911225" y="2114466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分析讨论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572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FOUR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分析讨论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1225" y="1322998"/>
            <a:ext cx="3316750" cy="32934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625" y="715883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64025" y="715883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1001873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5685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80949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572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FOUR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分析讨论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13079" y="253804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1623" y="253804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29" y="253804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85" y="4087442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977" y="4087442"/>
            <a:ext cx="1214679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4351" y="408744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6829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86276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90120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50094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2468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74842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3448190" y="301332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08740" y="301332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69290" y="301332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44542" y="456272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06916" y="456272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69290" y="456272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主要结论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05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FIVE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主要结论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32453"/>
            <a:chOff x="4568825" y="432404"/>
            <a:chExt cx="7365281" cy="532453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32453"/>
            <a:chOff x="4568825" y="432404"/>
            <a:chExt cx="7365281" cy="532453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32453"/>
            <a:chOff x="4568825" y="432404"/>
            <a:chExt cx="7365281" cy="532453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32453"/>
            <a:chOff x="4568825" y="432404"/>
            <a:chExt cx="7365281" cy="532453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32453"/>
            <a:chOff x="4568825" y="432404"/>
            <a:chExt cx="7365281" cy="532453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32453"/>
            <a:chOff x="4568825" y="432404"/>
            <a:chExt cx="7365281" cy="532453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05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FIVE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主要结论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91774" y="4557596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50318" y="4557596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74124" y="4557596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08202" y="4557596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27794" y="4557596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46474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445921" y="4092839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49765" y="4092839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研究方法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96861" y="4092839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分析讨论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59235" y="4092839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主要结论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2427" y="2404353"/>
            <a:ext cx="665874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/>
              <a:t>8-14</a:t>
            </a:r>
            <a:r>
              <a:rPr lang="zh-CN" altLang="en-US" sz="1600" dirty="0"/>
              <a:t>号字，</a:t>
            </a:r>
            <a:r>
              <a:rPr lang="en-US" altLang="zh-CN" sz="1600" dirty="0"/>
              <a:t>1.3</a:t>
            </a:r>
            <a:r>
              <a:rPr lang="zh-CN" altLang="en-US" sz="1600" dirty="0"/>
              <a:t>倍字间距。</a:t>
            </a:r>
          </a:p>
        </p:txBody>
      </p:sp>
      <p:sp>
        <p:nvSpPr>
          <p:cNvPr id="30" name="矩形 29"/>
          <p:cNvSpPr/>
          <p:nvPr/>
        </p:nvSpPr>
        <p:spPr>
          <a:xfrm>
            <a:off x="1726885" y="5032880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435" y="5032880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447985" y="5032880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310359" y="5032880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172733" y="5032880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72703" y="1883659"/>
            <a:ext cx="46987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800" b="1" dirty="0"/>
              <a:t>谢谢观看</a:t>
            </a:r>
            <a:endParaRPr lang="en-US" altLang="zh-CN" sz="8800" b="1" dirty="0"/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  <p:sp>
        <p:nvSpPr>
          <p:cNvPr id="12" name="矩形 11"/>
          <p:cNvSpPr/>
          <p:nvPr/>
        </p:nvSpPr>
        <p:spPr>
          <a:xfrm>
            <a:off x="3926143" y="4128161"/>
            <a:ext cx="43397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dirty="0"/>
              <a:t>输入文本内容输入文本内容输入文本内容</a:t>
            </a:r>
            <a:endParaRPr lang="en-US" altLang="zh-CN" dirty="0"/>
          </a:p>
          <a:p>
            <a:pPr algn="ctr" defTabSz="914400">
              <a:defRPr/>
            </a:pPr>
            <a:endParaRPr lang="en-US" altLang="zh-CN" dirty="0"/>
          </a:p>
          <a:p>
            <a:pPr algn="ctr" defTabSz="914400">
              <a:defRPr/>
            </a:pP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答辩人：</a:t>
            </a:r>
            <a:r>
              <a:rPr lang="en-US" altLang="zh-CN" sz="1400" dirty="0">
                <a:solidFill>
                  <a:schemeClr val="tx1"/>
                </a:solidFill>
              </a:rPr>
              <a:t>XXX</a:t>
            </a: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答辩时间：</a:t>
            </a:r>
            <a:r>
              <a:rPr lang="en-US" altLang="zh-CN" sz="1400" dirty="0">
                <a:solidFill>
                  <a:schemeClr val="tx1"/>
                </a:solidFill>
              </a:rPr>
              <a:t>XX</a:t>
            </a:r>
            <a:r>
              <a:rPr lang="zh-CN" altLang="en-US" sz="1400" dirty="0">
                <a:solidFill>
                  <a:schemeClr val="tx1"/>
                </a:solidFill>
              </a:rPr>
              <a:t>年</a:t>
            </a:r>
            <a:r>
              <a:rPr lang="en-US" altLang="zh-CN" sz="1400" dirty="0">
                <a:solidFill>
                  <a:schemeClr val="tx1"/>
                </a:solidFill>
              </a:rPr>
              <a:t>XX</a:t>
            </a:r>
            <a:r>
              <a:rPr lang="zh-CN" altLang="en-US" sz="1400" dirty="0">
                <a:solidFill>
                  <a:schemeClr val="tx1"/>
                </a:solidFill>
              </a:rPr>
              <a:t>月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39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ONE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选题背景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39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ONE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选题背景</a:t>
            </a:r>
          </a:p>
        </p:txBody>
      </p:sp>
      <p:sp>
        <p:nvSpPr>
          <p:cNvPr id="5" name="矩形 4"/>
          <p:cNvSpPr/>
          <p:nvPr/>
        </p:nvSpPr>
        <p:spPr>
          <a:xfrm>
            <a:off x="950374" y="1373200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6" name="矩形 5"/>
          <p:cNvSpPr/>
          <p:nvPr/>
        </p:nvSpPr>
        <p:spPr>
          <a:xfrm>
            <a:off x="950374" y="204104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959621" y="2810482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8" name="矩形 7"/>
          <p:cNvSpPr/>
          <p:nvPr/>
        </p:nvSpPr>
        <p:spPr>
          <a:xfrm>
            <a:off x="959621" y="3549798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959621" y="4289114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2432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XXX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95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TWO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论文结构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0" y="1093399"/>
            <a:ext cx="2300757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556575" y="1093399"/>
            <a:ext cx="2300757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907479" y="4038186"/>
            <a:ext cx="2300757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176434" y="4038186"/>
            <a:ext cx="2300757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819967" y="1093399"/>
            <a:ext cx="2300757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339446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339446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4620120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3" name="矩形 102"/>
          <p:cNvSpPr/>
          <p:nvPr/>
        </p:nvSpPr>
        <p:spPr>
          <a:xfrm>
            <a:off x="4620120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4" name="矩形 103"/>
          <p:cNvSpPr/>
          <p:nvPr/>
        </p:nvSpPr>
        <p:spPr>
          <a:xfrm>
            <a:off x="8892784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5" name="矩形 104"/>
          <p:cNvSpPr/>
          <p:nvPr/>
        </p:nvSpPr>
        <p:spPr>
          <a:xfrm>
            <a:off x="8892784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6" name="矩形 105"/>
          <p:cNvSpPr/>
          <p:nvPr/>
        </p:nvSpPr>
        <p:spPr>
          <a:xfrm>
            <a:off x="1960403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7" name="矩形 106"/>
          <p:cNvSpPr/>
          <p:nvPr/>
        </p:nvSpPr>
        <p:spPr>
          <a:xfrm>
            <a:off x="1960403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8" name="矩形 107"/>
          <p:cNvSpPr/>
          <p:nvPr/>
        </p:nvSpPr>
        <p:spPr>
          <a:xfrm>
            <a:off x="6233067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9" name="矩形 108"/>
          <p:cNvSpPr/>
          <p:nvPr/>
        </p:nvSpPr>
        <p:spPr>
          <a:xfrm>
            <a:off x="6233067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95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TWO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论文结构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7950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911225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5285521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4798796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173092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8686367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4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495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TWO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论文结构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972497" y="4188208"/>
            <a:ext cx="2300757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86098" y="4188208"/>
            <a:ext cx="2300757" cy="509896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86098" y="3267423"/>
            <a:ext cx="2300757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86098" y="5110409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70759" y="3730979"/>
            <a:ext cx="2300757" cy="509896"/>
            <a:chOff x="888096" y="1000203"/>
            <a:chExt cx="4259825" cy="944066"/>
          </a:xfrm>
        </p:grpSpPr>
        <p:sp>
          <p:nvSpPr>
            <p:cNvPr id="31" name="矩形 3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70759" y="2810194"/>
            <a:ext cx="2300757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65554" y="5571818"/>
            <a:ext cx="2300757" cy="509896"/>
            <a:chOff x="888096" y="1000203"/>
            <a:chExt cx="4259825" cy="944066"/>
          </a:xfrm>
        </p:grpSpPr>
        <p:sp>
          <p:nvSpPr>
            <p:cNvPr id="55" name="矩形 5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65554" y="4651033"/>
            <a:ext cx="2300757" cy="509896"/>
            <a:chOff x="888096" y="1000203"/>
            <a:chExt cx="4259825" cy="944066"/>
          </a:xfrm>
        </p:grpSpPr>
        <p:sp>
          <p:nvSpPr>
            <p:cNvPr id="61" name="矩形 6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/>
          <p:cNvCxnSpPr>
            <a:stCxn id="7" idx="3"/>
          </p:cNvCxnSpPr>
          <p:nvPr/>
        </p:nvCxnSpPr>
        <p:spPr>
          <a:xfrm>
            <a:off x="6253146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420743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20743" y="3524325"/>
            <a:ext cx="0" cy="1847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420743" y="352432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420743" y="537217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992912" y="308120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992912" y="400512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92912" y="308120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992912" y="489984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992912" y="582376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992912" y="489984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866747" y="3533180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866747" y="5372175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103404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3" name="矩形 92"/>
          <p:cNvSpPr/>
          <p:nvPr/>
        </p:nvSpPr>
        <p:spPr>
          <a:xfrm>
            <a:off x="6717006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4" name="矩形 93"/>
          <p:cNvSpPr/>
          <p:nvPr/>
        </p:nvSpPr>
        <p:spPr>
          <a:xfrm>
            <a:off x="6717006" y="33485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5" name="矩形 94"/>
          <p:cNvSpPr/>
          <p:nvPr/>
        </p:nvSpPr>
        <p:spPr>
          <a:xfrm>
            <a:off x="6717006" y="51875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6" name="矩形 95"/>
          <p:cNvSpPr/>
          <p:nvPr/>
        </p:nvSpPr>
        <p:spPr>
          <a:xfrm>
            <a:off x="9304812" y="38120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7" name="矩形 96"/>
          <p:cNvSpPr/>
          <p:nvPr/>
        </p:nvSpPr>
        <p:spPr>
          <a:xfrm>
            <a:off x="9304812" y="28933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8" name="矩形 97"/>
          <p:cNvSpPr/>
          <p:nvPr/>
        </p:nvSpPr>
        <p:spPr>
          <a:xfrm>
            <a:off x="9304812" y="56391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9304812" y="4720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375895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101" name="矩形 100"/>
          <p:cNvSpPr/>
          <p:nvPr/>
        </p:nvSpPr>
        <p:spPr>
          <a:xfrm>
            <a:off x="3876094" y="104373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85341" y="1545679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 (26)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1842</Words>
  <Application>Microsoft Office PowerPoint</Application>
  <PresentationFormat>宽屏</PresentationFormat>
  <Paragraphs>187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Segoe UI</vt:lpstr>
      <vt:lpstr>微软雅黑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Microsoft</cp:lastModifiedBy>
  <cp:revision>67</cp:revision>
  <dcterms:created xsi:type="dcterms:W3CDTF">2015-08-18T02:51:00Z</dcterms:created>
  <dcterms:modified xsi:type="dcterms:W3CDTF">2020-05-02T09:07:01Z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