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9" r:id="rId2"/>
    <p:sldId id="265" r:id="rId3"/>
    <p:sldId id="266" r:id="rId4"/>
    <p:sldId id="273" r:id="rId5"/>
    <p:sldId id="274" r:id="rId6"/>
    <p:sldId id="267" r:id="rId7"/>
    <p:sldId id="276" r:id="rId8"/>
    <p:sldId id="278" r:id="rId9"/>
    <p:sldId id="268" r:id="rId10"/>
    <p:sldId id="277" r:id="rId11"/>
    <p:sldId id="279" r:id="rId12"/>
    <p:sldId id="280" r:id="rId13"/>
    <p:sldId id="281" r:id="rId14"/>
    <p:sldId id="269" r:id="rId15"/>
    <p:sldId id="283" r:id="rId16"/>
    <p:sldId id="282" r:id="rId17"/>
    <p:sldId id="270" r:id="rId18"/>
    <p:sldId id="285" r:id="rId19"/>
    <p:sldId id="287" r:id="rId20"/>
    <p:sldId id="272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4112">
          <p15:clr>
            <a:srgbClr val="A4A3A4"/>
          </p15:clr>
        </p15:guide>
        <p15:guide id="5" pos="5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96DB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466" y="77"/>
      </p:cViewPr>
      <p:guideLst>
        <p:guide pos="3840"/>
        <p:guide orient="horz" pos="2160"/>
        <p:guide orient="horz" pos="232"/>
        <p:guide orient="horz" pos="4112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446980935233301E-2"/>
          <c:y val="4.8165805071960097E-2"/>
          <c:w val="0.96517884972804202"/>
          <c:h val="0.94830986772765302"/>
        </c:manualLayout>
      </c:layout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BD-49E0-84A4-B03A19C9F9E6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BD-49E0-84A4-B03A19C9F9E6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5BD-49E0-84A4-B03A19C9F9E6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5BD-49E0-84A4-B03A19C9F9E6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5BD-49E0-84A4-B03A19C9F9E6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5BD-49E0-84A4-B03A19C9F9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1-4009-8616-362B929142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41-4009-8616-362B929142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41-4009-8616-362B929142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108416"/>
        <c:axId val="130114304"/>
      </c:barChart>
      <c:catAx>
        <c:axId val="13010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114304"/>
        <c:crosses val="autoZero"/>
        <c:auto val="1"/>
        <c:lblAlgn val="ctr"/>
        <c:lblOffset val="100"/>
        <c:noMultiLvlLbl val="0"/>
      </c:catAx>
      <c:valAx>
        <c:axId val="1301143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0108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27298-6CB9-4ACB-BB12-7F75F06D4BB4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869FB-3FC2-4617-8655-B1CA3DFD2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24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99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160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98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851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48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226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59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699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598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847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43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763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616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075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5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667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727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051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7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0151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9242" y="2940272"/>
            <a:ext cx="100335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 smtClean="0"/>
              <a:t>电子购物商城后台子系统设计与实现</a:t>
            </a:r>
            <a:endParaRPr lang="en-US" altLang="zh-CN" sz="4800" b="1" dirty="0"/>
          </a:p>
        </p:txBody>
      </p:sp>
      <p:sp>
        <p:nvSpPr>
          <p:cNvPr id="13" name="矩形 12"/>
          <p:cNvSpPr/>
          <p:nvPr/>
        </p:nvSpPr>
        <p:spPr>
          <a:xfrm>
            <a:off x="2799537" y="4180071"/>
            <a:ext cx="268393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答辩人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：刘月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27264" y="4180071"/>
            <a:ext cx="2831036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答辩小组：丁蕾蕾小组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101" y="870525"/>
            <a:ext cx="1921798" cy="18653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使用工具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88" y="4000522"/>
            <a:ext cx="1517186" cy="15171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691" y="4052038"/>
            <a:ext cx="2947534" cy="180383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039" y="4235918"/>
            <a:ext cx="3682254" cy="1905566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1446038" y="5517708"/>
            <a:ext cx="1046285" cy="47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 dirty="0" smtClean="0">
                <a:solidFill>
                  <a:srgbClr val="1296D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ionic</a:t>
            </a:r>
            <a:endParaRPr lang="zh-CN" altLang="en-US" sz="2400" spc="300" dirty="0">
              <a:solidFill>
                <a:srgbClr val="1296D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20" y="1062317"/>
            <a:ext cx="2330282" cy="2616574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691" y="1028484"/>
            <a:ext cx="2376884" cy="2684240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814" y="1407974"/>
            <a:ext cx="2379900" cy="27144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研究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319165"/>
              </p:ext>
            </p:extLst>
          </p:nvPr>
        </p:nvGraphicFramePr>
        <p:xfrm>
          <a:off x="911225" y="846666"/>
          <a:ext cx="6924675" cy="379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56784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altLang="zh-CN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输入文本内容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910794" y="4967546"/>
            <a:ext cx="2300757" cy="509896"/>
            <a:chOff x="888096" y="1000203"/>
            <a:chExt cx="4259825" cy="944066"/>
          </a:xfrm>
        </p:grpSpPr>
        <p:sp>
          <p:nvSpPr>
            <p:cNvPr id="12" name="矩形 1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50429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959621" y="551963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研究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</a:p>
        </p:txBody>
      </p:sp>
      <p:graphicFrame>
        <p:nvGraphicFramePr>
          <p:cNvPr id="9" name="图表 8"/>
          <p:cNvGraphicFramePr/>
          <p:nvPr/>
        </p:nvGraphicFramePr>
        <p:xfrm>
          <a:off x="3211496" y="2114636"/>
          <a:ext cx="8023859" cy="540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矩形 11"/>
          <p:cNvSpPr/>
          <p:nvPr/>
        </p:nvSpPr>
        <p:spPr>
          <a:xfrm>
            <a:off x="3988101" y="9852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3906021" y="146198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906021" y="898396"/>
            <a:ext cx="2300757" cy="509896"/>
            <a:chOff x="888096" y="1000203"/>
            <a:chExt cx="4259825" cy="944066"/>
          </a:xfrm>
        </p:grpSpPr>
        <p:sp>
          <p:nvSpPr>
            <p:cNvPr id="15" name="矩形 1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5003763" y="3970278"/>
            <a:ext cx="179087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00B050"/>
                </a:solidFill>
              </a:rPr>
              <a:t>26%</a:t>
            </a:r>
          </a:p>
        </p:txBody>
      </p:sp>
      <p:sp>
        <p:nvSpPr>
          <p:cNvPr id="21" name="矩形 20"/>
          <p:cNvSpPr/>
          <p:nvPr/>
        </p:nvSpPr>
        <p:spPr>
          <a:xfrm>
            <a:off x="9950413" y="4180800"/>
            <a:ext cx="13516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002060"/>
                </a:solidFill>
              </a:rPr>
              <a:t>47%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研究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993305" y="9852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911225" y="146198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11225" y="89839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5" name="图表 14"/>
          <p:cNvGraphicFramePr/>
          <p:nvPr/>
        </p:nvGraphicFramePr>
        <p:xfrm>
          <a:off x="768350" y="3048000"/>
          <a:ext cx="7213600" cy="3580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矩形 15"/>
          <p:cNvSpPr/>
          <p:nvPr/>
        </p:nvSpPr>
        <p:spPr>
          <a:xfrm>
            <a:off x="911225" y="2114466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FOUR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详细设计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：河北师范大学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详细设计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1225" y="1322998"/>
            <a:ext cx="3316750" cy="329345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437625" y="1322998"/>
            <a:ext cx="3316750" cy="32934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64025" y="1322998"/>
            <a:ext cx="3316750" cy="3293452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23717" y="715883"/>
            <a:ext cx="2300757" cy="509896"/>
            <a:chOff x="888096" y="1000203"/>
            <a:chExt cx="4259825" cy="944066"/>
          </a:xfrm>
        </p:grpSpPr>
        <p:sp>
          <p:nvSpPr>
            <p:cNvPr id="18" name="矩形 1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437625" y="715883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964025" y="715883"/>
            <a:ext cx="2300757" cy="509896"/>
            <a:chOff x="888096" y="1000203"/>
            <a:chExt cx="4259825" cy="944066"/>
          </a:xfrm>
        </p:grpSpPr>
        <p:sp>
          <p:nvSpPr>
            <p:cNvPr id="38" name="矩形 3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1001873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4" name="矩形 43"/>
          <p:cNvSpPr/>
          <p:nvPr/>
        </p:nvSpPr>
        <p:spPr>
          <a:xfrm>
            <a:off x="4568532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5" name="矩形 44"/>
          <p:cNvSpPr/>
          <p:nvPr/>
        </p:nvSpPr>
        <p:spPr>
          <a:xfrm>
            <a:off x="8094932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6" name="矩形 45"/>
          <p:cNvSpPr/>
          <p:nvPr/>
        </p:nvSpPr>
        <p:spPr>
          <a:xfrm>
            <a:off x="911226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47" name="矩形 46"/>
          <p:cNvSpPr/>
          <p:nvPr/>
        </p:nvSpPr>
        <p:spPr>
          <a:xfrm>
            <a:off x="4437625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48" name="矩形 47"/>
          <p:cNvSpPr/>
          <p:nvPr/>
        </p:nvSpPr>
        <p:spPr>
          <a:xfrm>
            <a:off x="7964024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详细设计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3079" y="2538042"/>
            <a:ext cx="146119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71623" y="2538042"/>
            <a:ext cx="1587032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TWO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95429" y="2538042"/>
            <a:ext cx="1712161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THREE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42385" y="4087442"/>
            <a:ext cx="140510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FOUR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61977" y="4087442"/>
            <a:ext cx="1214679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FIVE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24351" y="4087442"/>
            <a:ext cx="1221273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SIX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86829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186276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090120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350094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12468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074842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输入标题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3448190" y="301332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308740" y="301332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69290" y="301332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444542" y="456272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06916" y="456272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169290" y="4562726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FIVE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内容实现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河北师范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内容实现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56349"/>
            <a:ext cx="3137336" cy="6145301"/>
          </a:xfrm>
          <a:prstGeom prst="rect">
            <a:avLst/>
          </a:prstGeom>
        </p:spPr>
      </p:pic>
      <p:grpSp>
        <p:nvGrpSpPr>
          <p:cNvPr id="77" name="组合 76"/>
          <p:cNvGrpSpPr/>
          <p:nvPr/>
        </p:nvGrpSpPr>
        <p:grpSpPr>
          <a:xfrm>
            <a:off x="-25400" y="646062"/>
            <a:ext cx="4494766" cy="5563200"/>
            <a:chOff x="-25400" y="646062"/>
            <a:chExt cx="4494766" cy="5563200"/>
          </a:xfrm>
        </p:grpSpPr>
        <p:grpSp>
          <p:nvGrpSpPr>
            <p:cNvPr id="12" name="组合 11"/>
            <p:cNvGrpSpPr/>
            <p:nvPr/>
          </p:nvGrpSpPr>
          <p:grpSpPr>
            <a:xfrm>
              <a:off x="-25400" y="702733"/>
              <a:ext cx="4470400" cy="2751667"/>
              <a:chOff x="-25400" y="702733"/>
              <a:chExt cx="4470400" cy="2751667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flipV="1">
              <a:off x="-25400" y="3403598"/>
              <a:ext cx="4470400" cy="2751667"/>
              <a:chOff x="-25400" y="702733"/>
              <a:chExt cx="4470400" cy="2751667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4361366" y="64606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361366" y="1732467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61366" y="2814032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361366" y="3933800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361366" y="5017531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361366" y="6101262"/>
              <a:ext cx="108000" cy="108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568825" y="432404"/>
            <a:ext cx="7365281" cy="532453"/>
            <a:chOff x="4568825" y="432404"/>
            <a:chExt cx="7365281" cy="532453"/>
          </a:xfrm>
        </p:grpSpPr>
        <p:sp>
          <p:nvSpPr>
            <p:cNvPr id="23" name="矩形 22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568825" y="1520240"/>
            <a:ext cx="7365281" cy="532453"/>
            <a:chOff x="4568825" y="432404"/>
            <a:chExt cx="7365281" cy="532453"/>
          </a:xfrm>
        </p:grpSpPr>
        <p:sp>
          <p:nvSpPr>
            <p:cNvPr id="80" name="矩形 79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" name="矩形 81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568825" y="2625613"/>
            <a:ext cx="7365281" cy="532453"/>
            <a:chOff x="4568825" y="432404"/>
            <a:chExt cx="7365281" cy="532453"/>
          </a:xfrm>
        </p:grpSpPr>
        <p:sp>
          <p:nvSpPr>
            <p:cNvPr id="89" name="矩形 88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1" name="矩形 90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568825" y="3721573"/>
            <a:ext cx="7365281" cy="532453"/>
            <a:chOff x="4568825" y="432404"/>
            <a:chExt cx="7365281" cy="532453"/>
          </a:xfrm>
        </p:grpSpPr>
        <p:sp>
          <p:nvSpPr>
            <p:cNvPr id="98" name="矩形 97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0" name="矩形 99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4568825" y="4809201"/>
            <a:ext cx="7365281" cy="532453"/>
            <a:chOff x="4568825" y="432404"/>
            <a:chExt cx="7365281" cy="532453"/>
          </a:xfrm>
        </p:grpSpPr>
        <p:sp>
          <p:nvSpPr>
            <p:cNvPr id="107" name="矩形 106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108" name="组合 107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矩形 108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4568825" y="5889038"/>
            <a:ext cx="7365281" cy="532453"/>
            <a:chOff x="4568825" y="432404"/>
            <a:chExt cx="7365281" cy="532453"/>
          </a:xfrm>
        </p:grpSpPr>
        <p:sp>
          <p:nvSpPr>
            <p:cNvPr id="116" name="矩形 115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倍字间距。</a:t>
              </a:r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sp>
        <p:nvSpPr>
          <p:cNvPr id="124" name="文本框 123"/>
          <p:cNvSpPr txBox="1"/>
          <p:nvPr/>
        </p:nvSpPr>
        <p:spPr>
          <a:xfrm>
            <a:off x="4007126" y="434252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4013200" y="15240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4013200" y="26162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4013200" y="37084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4013200" y="48006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4013200" y="58928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6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内容实现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48772" y="1363132"/>
            <a:ext cx="4587588" cy="4262632"/>
          </a:xfrm>
          <a:prstGeom prst="rect">
            <a:avLst/>
          </a:prstGeom>
        </p:spPr>
      </p:pic>
      <p:sp>
        <p:nvSpPr>
          <p:cNvPr id="6" name="菱形 5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"/>
                </a:schemeClr>
              </a:gs>
              <a:gs pos="83000">
                <a:schemeClr val="accent3">
                  <a:lumMod val="45000"/>
                  <a:lumOff val="55000"/>
                  <a:alpha val="57000"/>
                </a:schemeClr>
              </a:gs>
              <a:gs pos="100000">
                <a:schemeClr val="accent3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结论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88594" y="148774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1219501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1137421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088594" y="3837270"/>
            <a:ext cx="2300757" cy="509896"/>
            <a:chOff x="888096" y="1000203"/>
            <a:chExt cx="4259825" cy="944066"/>
          </a:xfrm>
        </p:grpSpPr>
        <p:sp>
          <p:nvSpPr>
            <p:cNvPr id="16" name="矩形 1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1219501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1137421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9036927" y="1487746"/>
            <a:ext cx="2300757" cy="509896"/>
            <a:chOff x="888096" y="1000203"/>
            <a:chExt cx="4259825" cy="944066"/>
          </a:xfrm>
        </p:grpSpPr>
        <p:sp>
          <p:nvSpPr>
            <p:cNvPr id="24" name="矩形 2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9167834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30" name="矩形 29"/>
          <p:cNvSpPr/>
          <p:nvPr/>
        </p:nvSpPr>
        <p:spPr>
          <a:xfrm>
            <a:off x="8392055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997376" y="3837270"/>
            <a:ext cx="2300757" cy="509896"/>
            <a:chOff x="888096" y="1000203"/>
            <a:chExt cx="4259825" cy="944066"/>
          </a:xfrm>
        </p:grpSpPr>
        <p:sp>
          <p:nvSpPr>
            <p:cNvPr id="32" name="矩形 3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9128283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38" name="矩形 37"/>
          <p:cNvSpPr/>
          <p:nvPr/>
        </p:nvSpPr>
        <p:spPr>
          <a:xfrm>
            <a:off x="8392055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4" y="965935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 smtClean="0">
                <a:latin typeface="+mj-lt"/>
              </a:rPr>
              <a:t>目录</a:t>
            </a:r>
            <a:endParaRPr lang="en-US" altLang="zh-CN" sz="60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91774" y="4557596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50318" y="4557596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TWO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74124" y="4557596"/>
            <a:ext cx="17121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THREE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08202" y="4557596"/>
            <a:ext cx="140510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FOUR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327794" y="4557596"/>
            <a:ext cx="121467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FIVE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46474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选题背景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445921" y="4092839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论文结构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349765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研究</a:t>
            </a:r>
            <a:r>
              <a:rPr lang="zh-CN" altLang="en-US" sz="2800" b="1" dirty="0">
                <a:latin typeface="+mj-lt"/>
                <a:ea typeface="微软雅黑" panose="020B0503020204020204" charset="-122"/>
              </a:rPr>
              <a:t>方法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196861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详细设计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059235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内容</a:t>
            </a: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实现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02427" y="2404353"/>
            <a:ext cx="6658744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 smtClean="0"/>
              <a:t>该毕业设计主要分为以下五个部分，简洁概括了“我爱我家”电子购物商城的后台子系统的设计思想和主要步骤。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1726885" y="5032880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435" y="5032880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447985" y="5032880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310359" y="5032880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172733" y="5032880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河北师范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72703" y="2066933"/>
            <a:ext cx="469872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800" b="1" dirty="0"/>
              <a:t>谢谢观看</a:t>
            </a:r>
            <a:endParaRPr lang="en-US" altLang="zh-CN" sz="8800" b="1" dirty="0"/>
          </a:p>
        </p:txBody>
      </p:sp>
      <p:sp>
        <p:nvSpPr>
          <p:cNvPr id="7" name="矩形 6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：河北师范大学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07538" y="5420630"/>
            <a:ext cx="38779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dirty="0" smtClean="0"/>
              <a:t>非常感谢各位老师和同学们的配合！</a:t>
            </a:r>
            <a:endParaRPr lang="en-US" altLang="zh-CN" dirty="0"/>
          </a:p>
          <a:p>
            <a:pPr algn="ctr" defTabSz="914400">
              <a:defRPr/>
            </a:pP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3005951" y="3945323"/>
            <a:ext cx="268393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答辩人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：刘月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25948" y="3945323"/>
            <a:ext cx="268393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答辩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小组：丁蕾蕾组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ONE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选题背景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河北师范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选题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背景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910794" y="928946"/>
            <a:ext cx="2474244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1004322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互联网的快速发展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959621" y="1481030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，互联网，这个在过去许多人未曾听说过的名次，近二十年来在研究人士下已发展的越来越好，并且应用于各个领域和平台。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10794" y="2213577"/>
            <a:ext cx="2300757" cy="509896"/>
            <a:chOff x="888096" y="1000203"/>
            <a:chExt cx="4259825" cy="944066"/>
          </a:xfrm>
        </p:grpSpPr>
        <p:sp>
          <p:nvSpPr>
            <p:cNvPr id="20" name="矩形 1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041701" y="2288953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生活水平的提升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959621" y="2765661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随着新中国成立后的一系列政策，人们的经济水平得到提高，大部分人摆脱了“生存”的困境，开始逐渐的改为“生活”。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10794" y="3492642"/>
            <a:ext cx="2300757" cy="509896"/>
            <a:chOff x="888096" y="1000203"/>
            <a:chExt cx="4259825" cy="944066"/>
          </a:xfrm>
        </p:grpSpPr>
        <p:sp>
          <p:nvSpPr>
            <p:cNvPr id="28" name="矩形 2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29" name="椭圆 2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30" name="椭圆 2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31" name="椭圆 3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32" name="椭圆 3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</p:grpSp>
      <p:sp>
        <p:nvSpPr>
          <p:cNvPr id="33" name="矩形 32"/>
          <p:cNvSpPr/>
          <p:nvPr/>
        </p:nvSpPr>
        <p:spPr>
          <a:xfrm>
            <a:off x="1041701" y="356801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电子购物的便捷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959621" y="4044726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人民对于美好生活的需求，使得人们的购物欲原来越强烈，而电子购物既可以随意挑选，又可以快递上门，非常的方便。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910794" y="4777273"/>
            <a:ext cx="2300757" cy="509896"/>
            <a:chOff x="888096" y="1000203"/>
            <a:chExt cx="4259825" cy="944066"/>
          </a:xfrm>
        </p:grpSpPr>
        <p:sp>
          <p:nvSpPr>
            <p:cNvPr id="36" name="矩形 3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041701" y="485264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管理系统的不足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959621" y="5329357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前台的购物系统在人们的督促下做的越来越好，功能齐全，使用方便，而与之对应的后台管理却没有得到更多的研究发展。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选题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背景</a:t>
            </a:r>
          </a:p>
        </p:txBody>
      </p:sp>
      <p:sp>
        <p:nvSpPr>
          <p:cNvPr id="5" name="矩形 4"/>
          <p:cNvSpPr/>
          <p:nvPr/>
        </p:nvSpPr>
        <p:spPr>
          <a:xfrm>
            <a:off x="950374" y="1373200"/>
            <a:ext cx="43193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/>
              <a:t>ADD YOUR TEXT</a:t>
            </a:r>
            <a:endParaRPr lang="en-US" altLang="zh-CN" sz="4400" dirty="0"/>
          </a:p>
        </p:txBody>
      </p:sp>
      <p:sp>
        <p:nvSpPr>
          <p:cNvPr id="6" name="矩形 5"/>
          <p:cNvSpPr/>
          <p:nvPr/>
        </p:nvSpPr>
        <p:spPr>
          <a:xfrm>
            <a:off x="950374" y="2041041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点击此处添加标题</a:t>
            </a:r>
          </a:p>
        </p:txBody>
      </p:sp>
      <p:sp>
        <p:nvSpPr>
          <p:cNvPr id="7" name="矩形 6"/>
          <p:cNvSpPr/>
          <p:nvPr/>
        </p:nvSpPr>
        <p:spPr>
          <a:xfrm>
            <a:off x="959621" y="2810482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8" name="矩形 7"/>
          <p:cNvSpPr/>
          <p:nvPr/>
        </p:nvSpPr>
        <p:spPr>
          <a:xfrm>
            <a:off x="959621" y="3549798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  <p:sp>
        <p:nvSpPr>
          <p:cNvPr id="9" name="矩形 8"/>
          <p:cNvSpPr/>
          <p:nvPr/>
        </p:nvSpPr>
        <p:spPr>
          <a:xfrm>
            <a:off x="959621" y="4289114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论文结构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：河北师范大学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571" y="2101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论文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结构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-211666" y="2970613"/>
            <a:ext cx="12778491" cy="912541"/>
            <a:chOff x="0" y="2158337"/>
            <a:chExt cx="12778491" cy="912541"/>
          </a:xfrm>
        </p:grpSpPr>
        <p:sp>
          <p:nvSpPr>
            <p:cNvPr id="5" name="矩形 4"/>
            <p:cNvSpPr/>
            <p:nvPr/>
          </p:nvSpPr>
          <p:spPr>
            <a:xfrm>
              <a:off x="211666" y="2513302"/>
              <a:ext cx="12192000" cy="211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0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1056391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2120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3187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254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5321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6388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7454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8521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9588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0655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1722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3060294"/>
              <a:ext cx="1277849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椭圆 22"/>
          <p:cNvSpPr/>
          <p:nvPr/>
        </p:nvSpPr>
        <p:spPr>
          <a:xfrm flipH="1">
            <a:off x="258956" y="291304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787152" y="382354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1320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387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3454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4521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5588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6654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7721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8788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9855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10922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11988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1854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2921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flipH="1">
            <a:off x="3987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5054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6121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7188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8255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flipH="1">
            <a:off x="9321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10388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11455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287621" y="1093399"/>
            <a:ext cx="1875288" cy="1589432"/>
            <a:chOff x="1356175" y="1093399"/>
            <a:chExt cx="2300757" cy="1589432"/>
          </a:xfrm>
        </p:grpSpPr>
        <p:sp>
          <p:nvSpPr>
            <p:cNvPr id="58" name="矩形 57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515924" y="1093399"/>
            <a:ext cx="2072075" cy="1589432"/>
            <a:chOff x="1356175" y="1093399"/>
            <a:chExt cx="2300757" cy="1589432"/>
          </a:xfrm>
        </p:grpSpPr>
        <p:sp>
          <p:nvSpPr>
            <p:cNvPr id="69" name="矩形 68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262666" y="4064817"/>
            <a:ext cx="2191733" cy="1589432"/>
            <a:chOff x="1356175" y="1093399"/>
            <a:chExt cx="2300757" cy="1589432"/>
          </a:xfrm>
        </p:grpSpPr>
        <p:sp>
          <p:nvSpPr>
            <p:cNvPr id="81" name="矩形 80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746738" y="4076631"/>
            <a:ext cx="2023208" cy="1589432"/>
            <a:chOff x="1356175" y="1093399"/>
            <a:chExt cx="2300757" cy="1589432"/>
          </a:xfrm>
        </p:grpSpPr>
        <p:sp>
          <p:nvSpPr>
            <p:cNvPr id="87" name="矩形 86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619496" y="1093399"/>
            <a:ext cx="1909042" cy="1589432"/>
            <a:chOff x="1356175" y="1093399"/>
            <a:chExt cx="2300757" cy="1589432"/>
          </a:xfrm>
        </p:grpSpPr>
        <p:sp>
          <p:nvSpPr>
            <p:cNvPr id="93" name="矩形 92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8" name="矩形 97"/>
          <p:cNvSpPr/>
          <p:nvPr/>
        </p:nvSpPr>
        <p:spPr>
          <a:xfrm>
            <a:off x="739555" y="120412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绪论</a:t>
            </a:r>
            <a:endParaRPr lang="zh-CN" altLang="en-US" sz="2400" b="1" dirty="0"/>
          </a:p>
        </p:txBody>
      </p:sp>
      <p:sp>
        <p:nvSpPr>
          <p:cNvPr id="99" name="矩形 98"/>
          <p:cNvSpPr/>
          <p:nvPr/>
        </p:nvSpPr>
        <p:spPr>
          <a:xfrm>
            <a:off x="346364" y="1697879"/>
            <a:ext cx="1753123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简单介绍项目的研究背景和发展现状，让读者对于该项目有一个大致的了解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102" name="矩形 101"/>
          <p:cNvSpPr/>
          <p:nvPr/>
        </p:nvSpPr>
        <p:spPr>
          <a:xfrm>
            <a:off x="3810610" y="122473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详细设计</a:t>
            </a:r>
          </a:p>
        </p:txBody>
      </p:sp>
      <p:sp>
        <p:nvSpPr>
          <p:cNvPr id="103" name="矩形 102"/>
          <p:cNvSpPr/>
          <p:nvPr/>
        </p:nvSpPr>
        <p:spPr>
          <a:xfrm>
            <a:off x="3579469" y="1874554"/>
            <a:ext cx="1878055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对每个模块进行更详细的设计，让读者清晰了解到该项目的主要内容。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862971" y="121675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系统实现</a:t>
            </a:r>
          </a:p>
        </p:txBody>
      </p:sp>
      <p:sp>
        <p:nvSpPr>
          <p:cNvPr id="105" name="矩形 104"/>
          <p:cNvSpPr/>
          <p:nvPr/>
        </p:nvSpPr>
        <p:spPr>
          <a:xfrm>
            <a:off x="6672875" y="1846372"/>
            <a:ext cx="1833592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该章节展示项目整体的运行界面，让读者最直观看到该项目的运行效果。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573939" y="42112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需求分析</a:t>
            </a:r>
          </a:p>
        </p:txBody>
      </p:sp>
      <p:sp>
        <p:nvSpPr>
          <p:cNvPr id="107" name="矩形 106"/>
          <p:cNvSpPr/>
          <p:nvPr/>
        </p:nvSpPr>
        <p:spPr>
          <a:xfrm>
            <a:off x="1281188" y="4823886"/>
            <a:ext cx="2069342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介绍该项目的使用对象，以及对象的需求，分析使用人员需要什么模块，需要什么功能。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864705" y="423440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数据库设计</a:t>
            </a:r>
          </a:p>
        </p:txBody>
      </p:sp>
      <p:sp>
        <p:nvSpPr>
          <p:cNvPr id="109" name="矩形 108"/>
          <p:cNvSpPr/>
          <p:nvPr/>
        </p:nvSpPr>
        <p:spPr>
          <a:xfrm>
            <a:off x="4769132" y="4845556"/>
            <a:ext cx="1914697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建立一个符合设计的数据库，对项目内数据的合理性进行设计与分析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8379084" y="4090981"/>
            <a:ext cx="1893113" cy="1524380"/>
            <a:chOff x="1356175" y="1093399"/>
            <a:chExt cx="2300757" cy="1589432"/>
          </a:xfrm>
        </p:grpSpPr>
        <p:sp>
          <p:nvSpPr>
            <p:cNvPr id="101" name="矩形 100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14" name="矩形 113"/>
          <p:cNvSpPr/>
          <p:nvPr/>
        </p:nvSpPr>
        <p:spPr>
          <a:xfrm>
            <a:off x="8921690" y="422965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测试</a:t>
            </a:r>
          </a:p>
        </p:txBody>
      </p:sp>
      <p:sp>
        <p:nvSpPr>
          <p:cNvPr id="115" name="矩形 114"/>
          <p:cNvSpPr/>
          <p:nvPr/>
        </p:nvSpPr>
        <p:spPr>
          <a:xfrm>
            <a:off x="8443253" y="4878682"/>
            <a:ext cx="1763665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对项目进行测试，保证在上线之前没有明显的错误。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9571825" y="1119945"/>
            <a:ext cx="1883575" cy="1589432"/>
            <a:chOff x="1356175" y="1093399"/>
            <a:chExt cx="2300757" cy="1589432"/>
          </a:xfrm>
        </p:grpSpPr>
        <p:sp>
          <p:nvSpPr>
            <p:cNvPr id="117" name="矩形 116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22" name="矩形 121"/>
          <p:cNvSpPr/>
          <p:nvPr/>
        </p:nvSpPr>
        <p:spPr>
          <a:xfrm>
            <a:off x="9641971" y="119841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总结与展望</a:t>
            </a:r>
            <a:endParaRPr lang="zh-CN" altLang="en-US" sz="2400" b="1" dirty="0"/>
          </a:p>
        </p:txBody>
      </p:sp>
      <p:sp>
        <p:nvSpPr>
          <p:cNvPr id="123" name="矩形 122"/>
          <p:cNvSpPr/>
          <p:nvPr/>
        </p:nvSpPr>
        <p:spPr>
          <a:xfrm>
            <a:off x="9668394" y="1911329"/>
            <a:ext cx="1550479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该章节展示项目整体的运行界面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论文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结构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972497" y="4188208"/>
            <a:ext cx="2300757" cy="509896"/>
            <a:chOff x="888096" y="1000203"/>
            <a:chExt cx="4259825" cy="944066"/>
          </a:xfrm>
        </p:grpSpPr>
        <p:sp>
          <p:nvSpPr>
            <p:cNvPr id="7" name="矩形 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586098" y="4188208"/>
            <a:ext cx="2300757" cy="509896"/>
            <a:chOff x="888096" y="1000203"/>
            <a:chExt cx="4259825" cy="944066"/>
          </a:xfrm>
        </p:grpSpPr>
        <p:sp>
          <p:nvSpPr>
            <p:cNvPr id="13" name="矩形 12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586098" y="3267423"/>
            <a:ext cx="2300757" cy="509896"/>
            <a:chOff x="888096" y="1000203"/>
            <a:chExt cx="4259825" cy="944066"/>
          </a:xfrm>
        </p:grpSpPr>
        <p:sp>
          <p:nvSpPr>
            <p:cNvPr id="19" name="矩形 18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86098" y="5110409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170759" y="3730979"/>
            <a:ext cx="2300757" cy="509896"/>
            <a:chOff x="888096" y="1000203"/>
            <a:chExt cx="4259825" cy="944066"/>
          </a:xfrm>
        </p:grpSpPr>
        <p:sp>
          <p:nvSpPr>
            <p:cNvPr id="31" name="矩形 3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170759" y="2810194"/>
            <a:ext cx="2300757" cy="509896"/>
            <a:chOff x="888096" y="1000203"/>
            <a:chExt cx="4259825" cy="944066"/>
          </a:xfrm>
        </p:grpSpPr>
        <p:sp>
          <p:nvSpPr>
            <p:cNvPr id="37" name="矩形 3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165554" y="5571818"/>
            <a:ext cx="2300757" cy="509896"/>
            <a:chOff x="888096" y="1000203"/>
            <a:chExt cx="4259825" cy="944066"/>
          </a:xfrm>
        </p:grpSpPr>
        <p:sp>
          <p:nvSpPr>
            <p:cNvPr id="55" name="矩形 5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165554" y="4651033"/>
            <a:ext cx="2300757" cy="509896"/>
            <a:chOff x="888096" y="1000203"/>
            <a:chExt cx="4259825" cy="944066"/>
          </a:xfrm>
        </p:grpSpPr>
        <p:sp>
          <p:nvSpPr>
            <p:cNvPr id="61" name="矩形 6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67" name="直接连接符 66"/>
          <p:cNvCxnSpPr>
            <a:stCxn id="7" idx="3"/>
          </p:cNvCxnSpPr>
          <p:nvPr/>
        </p:nvCxnSpPr>
        <p:spPr>
          <a:xfrm>
            <a:off x="6253146" y="4448250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6420743" y="4448250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6420743" y="3524325"/>
            <a:ext cx="0" cy="1847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6420743" y="3524325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6420743" y="5372175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992912" y="3081204"/>
            <a:ext cx="0" cy="9239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8992912" y="4005129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92912" y="3081204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8992912" y="4899844"/>
            <a:ext cx="0" cy="9239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8992912" y="5823769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8992912" y="4899844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8866747" y="3533180"/>
            <a:ext cx="1261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8866747" y="5372175"/>
            <a:ext cx="1261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4103404" y="426725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3" name="矩形 92"/>
          <p:cNvSpPr/>
          <p:nvPr/>
        </p:nvSpPr>
        <p:spPr>
          <a:xfrm>
            <a:off x="6717006" y="426725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4" name="矩形 93"/>
          <p:cNvSpPr/>
          <p:nvPr/>
        </p:nvSpPr>
        <p:spPr>
          <a:xfrm>
            <a:off x="6717006" y="334851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5" name="矩形 94"/>
          <p:cNvSpPr/>
          <p:nvPr/>
        </p:nvSpPr>
        <p:spPr>
          <a:xfrm>
            <a:off x="6717006" y="518750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6" name="矩形 95"/>
          <p:cNvSpPr/>
          <p:nvPr/>
        </p:nvSpPr>
        <p:spPr>
          <a:xfrm>
            <a:off x="9304812" y="381209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7" name="矩形 96"/>
          <p:cNvSpPr/>
          <p:nvPr/>
        </p:nvSpPr>
        <p:spPr>
          <a:xfrm>
            <a:off x="9304812" y="289335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8" name="矩形 97"/>
          <p:cNvSpPr/>
          <p:nvPr/>
        </p:nvSpPr>
        <p:spPr>
          <a:xfrm>
            <a:off x="9304812" y="563910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99" name="矩形 98"/>
          <p:cNvSpPr/>
          <p:nvPr/>
        </p:nvSpPr>
        <p:spPr>
          <a:xfrm>
            <a:off x="9304812" y="47203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100" name="矩形 99"/>
          <p:cNvSpPr/>
          <p:nvPr/>
        </p:nvSpPr>
        <p:spPr>
          <a:xfrm>
            <a:off x="3876094" y="375895"/>
            <a:ext cx="43193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/>
              <a:t>ADD YOUR TEXT</a:t>
            </a:r>
          </a:p>
        </p:txBody>
      </p:sp>
      <p:sp>
        <p:nvSpPr>
          <p:cNvPr id="101" name="矩形 100"/>
          <p:cNvSpPr/>
          <p:nvPr/>
        </p:nvSpPr>
        <p:spPr>
          <a:xfrm>
            <a:off x="3876094" y="1043736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点击此处添加标题</a:t>
            </a:r>
          </a:p>
        </p:txBody>
      </p:sp>
      <p:sp>
        <p:nvSpPr>
          <p:cNvPr id="102" name="矩形 101"/>
          <p:cNvSpPr/>
          <p:nvPr/>
        </p:nvSpPr>
        <p:spPr>
          <a:xfrm>
            <a:off x="3885341" y="1545679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THREE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研究方法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：河北师范大学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 (26)"/>
</p:tagLst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1530</Words>
  <Application>Microsoft Office PowerPoint</Application>
  <PresentationFormat>宽屏</PresentationFormat>
  <Paragraphs>186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宋体</vt:lpstr>
      <vt:lpstr>微软雅黑</vt:lpstr>
      <vt:lpstr>微软雅黑 Light</vt:lpstr>
      <vt:lpstr>Arial</vt:lpstr>
      <vt:lpstr>Calibri</vt:lpstr>
      <vt:lpstr>Segoe UI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Microsoft</cp:lastModifiedBy>
  <cp:revision>76</cp:revision>
  <dcterms:created xsi:type="dcterms:W3CDTF">2015-08-18T02:51:00Z</dcterms:created>
  <dcterms:modified xsi:type="dcterms:W3CDTF">2020-05-05T09:09:01Z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