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9" r:id="rId2"/>
    <p:sldId id="265" r:id="rId3"/>
    <p:sldId id="266" r:id="rId4"/>
    <p:sldId id="273" r:id="rId5"/>
    <p:sldId id="267" r:id="rId6"/>
    <p:sldId id="276" r:id="rId7"/>
    <p:sldId id="268" r:id="rId8"/>
    <p:sldId id="277" r:id="rId9"/>
    <p:sldId id="269" r:id="rId10"/>
    <p:sldId id="279" r:id="rId11"/>
    <p:sldId id="278" r:id="rId12"/>
    <p:sldId id="280" r:id="rId13"/>
    <p:sldId id="281" r:id="rId14"/>
    <p:sldId id="274" r:id="rId15"/>
    <p:sldId id="270" r:id="rId16"/>
    <p:sldId id="282" r:id="rId17"/>
    <p:sldId id="289" r:id="rId18"/>
    <p:sldId id="288" r:id="rId19"/>
    <p:sldId id="272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1296DB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480" y="77"/>
      </p:cViewPr>
      <p:guideLst>
        <p:guide pos="3840"/>
        <p:guide orient="horz" pos="2160"/>
        <p:guide orient="horz" pos="232"/>
        <p:guide orient="horz" pos="411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27298-6CB9-4ACB-BB12-7F75F06D4BB4}" type="datetimeFigureOut">
              <a:rPr lang="zh-CN" altLang="en-US" smtClean="0"/>
              <a:t>2020/5/5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869FB-3FC2-4617-8655-B1CA3DFD2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2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99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98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51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851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8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55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98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699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068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3869FB-3FC2-4617-8655-B1CA3DFD222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30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8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76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616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7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67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27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78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160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69FB-3FC2-4617-8655-B1CA3DFD222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2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0151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10" Type="http://schemas.openxmlformats.org/officeDocument/2006/relationships/image" Target="../media/image13.jpg"/><Relationship Id="rId4" Type="http://schemas.openxmlformats.org/officeDocument/2006/relationships/image" Target="../media/image16.jpg"/><Relationship Id="rId9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7" Type="http://schemas.openxmlformats.org/officeDocument/2006/relationships/image" Target="../media/image28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tmp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tmp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7.png"/><Relationship Id="rId9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9242" y="2940272"/>
            <a:ext cx="100335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/>
              <a:t>电子购物商城后台子系统设计与实现</a:t>
            </a:r>
            <a:endParaRPr lang="en-US" altLang="zh-CN" sz="4800" b="1" dirty="0"/>
          </a:p>
        </p:txBody>
      </p:sp>
      <p:sp>
        <p:nvSpPr>
          <p:cNvPr id="13" name="矩形 12"/>
          <p:cNvSpPr/>
          <p:nvPr/>
        </p:nvSpPr>
        <p:spPr>
          <a:xfrm>
            <a:off x="2799537" y="4180071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答辩人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：刘月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4180071"/>
            <a:ext cx="2831036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</a:rPr>
              <a:t>答辩小组：丁蕾蕾小组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101" y="870525"/>
            <a:ext cx="1921798" cy="18653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主要内容</a:t>
            </a:r>
          </a:p>
        </p:txBody>
      </p:sp>
      <p:sp>
        <p:nvSpPr>
          <p:cNvPr id="17" name="矩形 16"/>
          <p:cNvSpPr/>
          <p:nvPr/>
        </p:nvSpPr>
        <p:spPr>
          <a:xfrm>
            <a:off x="699617" y="74052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需求分析</a:t>
            </a:r>
            <a:endParaRPr lang="zh-CN" altLang="en-US" sz="2400" b="1" dirty="0"/>
          </a:p>
        </p:txBody>
      </p:sp>
      <p:sp>
        <p:nvSpPr>
          <p:cNvPr id="18" name="矩形 17"/>
          <p:cNvSpPr/>
          <p:nvPr/>
        </p:nvSpPr>
        <p:spPr>
          <a:xfrm>
            <a:off x="699617" y="124092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该项目的适用对象为商城管理员，我们设计该后台管理系统对前台部分和后台进行管理。人员操作，商城信息操作和销售操作是该系统的三大需求。</a:t>
            </a:r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17" y="1949536"/>
            <a:ext cx="7876479" cy="44248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主要内容</a:t>
            </a:r>
          </a:p>
        </p:txBody>
      </p:sp>
      <p:sp>
        <p:nvSpPr>
          <p:cNvPr id="100" name="矩形 99"/>
          <p:cNvSpPr/>
          <p:nvPr/>
        </p:nvSpPr>
        <p:spPr>
          <a:xfrm>
            <a:off x="3876094" y="76336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功能性需求</a:t>
            </a:r>
            <a:endParaRPr lang="en-US" altLang="zh-CN" sz="2400" dirty="0"/>
          </a:p>
        </p:txBody>
      </p:sp>
      <p:sp>
        <p:nvSpPr>
          <p:cNvPr id="102" name="矩形 101"/>
          <p:cNvSpPr/>
          <p:nvPr/>
        </p:nvSpPr>
        <p:spPr>
          <a:xfrm>
            <a:off x="3885341" y="1220363"/>
            <a:ext cx="7228136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管理员保护电子商城的良好环境，及时处理违规人员，包括管理员及用户；同时，当用户使用电子购物商城时，管理员可以对前台商品信息进行添加修改，推送新资讯等操作；除此之外，为了电子购物商城长久稳定的运作下去，对商品销售数据进行查询统计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038" y="2610726"/>
            <a:ext cx="5421297" cy="28118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33" y="2439002"/>
            <a:ext cx="5146682" cy="31553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33" y="2174635"/>
            <a:ext cx="5219592" cy="39290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51" y="2200638"/>
            <a:ext cx="3378750" cy="4236044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841" y="2249662"/>
            <a:ext cx="3764957" cy="3933307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43" y="2249662"/>
            <a:ext cx="5354335" cy="3629934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33" y="2532255"/>
            <a:ext cx="6650145" cy="296881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446" y="614598"/>
            <a:ext cx="623354" cy="545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主要内容</a:t>
            </a:r>
          </a:p>
        </p:txBody>
      </p:sp>
      <p:sp>
        <p:nvSpPr>
          <p:cNvPr id="12" name="矩形 11"/>
          <p:cNvSpPr/>
          <p:nvPr/>
        </p:nvSpPr>
        <p:spPr>
          <a:xfrm>
            <a:off x="7144802" y="236949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详细设计</a:t>
            </a:r>
            <a:endParaRPr lang="zh-CN" altLang="en-US" sz="2000" b="1" dirty="0"/>
          </a:p>
        </p:txBody>
      </p:sp>
      <p:sp>
        <p:nvSpPr>
          <p:cNvPr id="13" name="矩形 12"/>
          <p:cNvSpPr/>
          <p:nvPr/>
        </p:nvSpPr>
        <p:spPr>
          <a:xfrm>
            <a:off x="7012921" y="2919418"/>
            <a:ext cx="4831977" cy="1227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系统采用客户端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服务端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数据库的方式进行开发。通过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Node.js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技术开发后台，使用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express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模块在服务端引入数据库服务，连接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接口，客户端获取参数传递到服务端，服务端通过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查询语句对数据库进行操作。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062722" y="2282622"/>
            <a:ext cx="1292667" cy="509896"/>
            <a:chOff x="888096" y="1000203"/>
            <a:chExt cx="4259825" cy="944066"/>
          </a:xfrm>
        </p:grpSpPr>
        <p:sp>
          <p:nvSpPr>
            <p:cNvPr id="15" name="矩形 1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05" y="690553"/>
            <a:ext cx="5779428" cy="59940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67712" y="4354154"/>
            <a:ext cx="3515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示例：登录验证序列图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232" y="2223331"/>
            <a:ext cx="624317" cy="5462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主要内容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1225" y="58921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数据库设计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744171" y="1072990"/>
            <a:ext cx="7193779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一个合理的数据库，必须具有规范性，规范性包括命名规范和字段类型规范，两者缺一不可。数据库按照一定的规则，合理保管数据，能够更方便的维护软件系统。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29146" y="502342"/>
            <a:ext cx="1420908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98" y="1931058"/>
            <a:ext cx="7598264" cy="448732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54" y="460633"/>
            <a:ext cx="928154" cy="480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主要内容</a:t>
            </a:r>
          </a:p>
        </p:txBody>
      </p:sp>
      <p:sp>
        <p:nvSpPr>
          <p:cNvPr id="5" name="矩形 4"/>
          <p:cNvSpPr/>
          <p:nvPr/>
        </p:nvSpPr>
        <p:spPr>
          <a:xfrm>
            <a:off x="950374" y="88083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数据库表格</a:t>
            </a:r>
            <a:endParaRPr lang="en-US" altLang="zh-CN" sz="2000" b="1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926582"/>
              </p:ext>
            </p:extLst>
          </p:nvPr>
        </p:nvGraphicFramePr>
        <p:xfrm>
          <a:off x="950374" y="2329964"/>
          <a:ext cx="5776548" cy="3666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5516">
                  <a:extLst>
                    <a:ext uri="{9D8B030D-6E8A-4147-A177-3AD203B41FA5}">
                      <a16:colId xmlns:a16="http://schemas.microsoft.com/office/drawing/2014/main" val="3320725974"/>
                    </a:ext>
                  </a:extLst>
                </a:gridCol>
                <a:gridCol w="1925516">
                  <a:extLst>
                    <a:ext uri="{9D8B030D-6E8A-4147-A177-3AD203B41FA5}">
                      <a16:colId xmlns:a16="http://schemas.microsoft.com/office/drawing/2014/main" val="1198711565"/>
                    </a:ext>
                  </a:extLst>
                </a:gridCol>
                <a:gridCol w="1925516">
                  <a:extLst>
                    <a:ext uri="{9D8B030D-6E8A-4147-A177-3AD203B41FA5}">
                      <a16:colId xmlns:a16="http://schemas.microsoft.com/office/drawing/2014/main" val="2477274874"/>
                    </a:ext>
                  </a:extLst>
                </a:gridCol>
              </a:tblGrid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</a:rPr>
                        <a:t>属性名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>
                          <a:effectLst/>
                        </a:rPr>
                        <a:t>数据类型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>
                          <a:effectLst/>
                        </a:rPr>
                        <a:t>说明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71976570"/>
                  </a:ext>
                </a:extLst>
              </a:tr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 err="1">
                          <a:effectLst/>
                        </a:rPr>
                        <a:t>managerID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 err="1">
                          <a:effectLst/>
                        </a:rPr>
                        <a:t>int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</a:rPr>
                        <a:t>管理员</a:t>
                      </a:r>
                      <a:r>
                        <a:rPr lang="en-US" sz="1600" b="0" kern="0" dirty="0">
                          <a:effectLst/>
                        </a:rPr>
                        <a:t>ID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82133835"/>
                  </a:ext>
                </a:extLst>
              </a:tr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managerName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effectLst/>
                        </a:rPr>
                        <a:t>varchar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>
                          <a:effectLst/>
                        </a:rPr>
                        <a:t>姓名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11093469"/>
                  </a:ext>
                </a:extLst>
              </a:tr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sex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effectLst/>
                        </a:rPr>
                        <a:t>char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</a:rPr>
                        <a:t>性别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8113854"/>
                  </a:ext>
                </a:extLst>
              </a:tr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email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varchar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</a:rPr>
                        <a:t>电子邮箱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99564938"/>
                  </a:ext>
                </a:extLst>
              </a:tr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password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varchar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</a:rPr>
                        <a:t>登录密码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56706463"/>
                  </a:ext>
                </a:extLst>
              </a:tr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phoneNum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varchar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</a:rPr>
                        <a:t>联系电话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84604862"/>
                  </a:ext>
                </a:extLst>
              </a:tr>
              <a:tr h="4582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isForbid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0">
                          <a:effectLst/>
                        </a:rPr>
                        <a:t>char</a:t>
                      </a:r>
                      <a:endParaRPr lang="zh-CN" sz="1600" b="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0" dirty="0">
                          <a:effectLst/>
                        </a:rPr>
                        <a:t>封禁状态</a:t>
                      </a:r>
                      <a:endParaRPr lang="zh-CN" sz="16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52284764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50374" y="1453880"/>
            <a:ext cx="6268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该表用于存储系统管理员的所有信息，包括管理员的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号，姓名，性别，电子邮箱，登录密码，联系电话以及封禁状态，其中管理员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为唯一标识，不可为空。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103685" y="942387"/>
            <a:ext cx="1863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</a:rPr>
              <a:t>示例：管理员表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FIVE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实现</a:t>
            </a:r>
            <a:r>
              <a:rPr lang="zh-CN" altLang="en-US" sz="6000" dirty="0">
                <a:latin typeface="+mj-lt"/>
                <a:ea typeface="微软雅黑" panose="020B0503020204020204" charset="-122"/>
              </a:rPr>
              <a:t>效果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河北师范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实现效果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5462" y="530971"/>
            <a:ext cx="10840915" cy="84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员进入系统的登录界面，填写登录账号和密码。当三级验证均成功时，页面跳转至系统首页。当账号不存在时，系统提示“该用户不是管理员”；当密码不正确时，系统提示“密码错误”；当用户权限状态被封禁时，系统提示“该用户已被封禁”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03485" y="91301"/>
            <a:ext cx="11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登录页面</a:t>
            </a:r>
            <a:endParaRPr lang="zh-CN" altLang="en-US" b="1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137" y="2948248"/>
            <a:ext cx="3202360" cy="1914260"/>
          </a:xfrm>
          <a:prstGeom prst="rect">
            <a:avLst/>
          </a:prstGeom>
        </p:spPr>
      </p:pic>
      <p:pic>
        <p:nvPicPr>
          <p:cNvPr id="25" name="图片 2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75" y="1650499"/>
            <a:ext cx="2703319" cy="1511673"/>
          </a:xfrm>
          <a:prstGeom prst="rect">
            <a:avLst/>
          </a:prstGeom>
        </p:spPr>
      </p:pic>
      <p:pic>
        <p:nvPicPr>
          <p:cNvPr id="26" name="图片 2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75" y="3300927"/>
            <a:ext cx="2706927" cy="1561581"/>
          </a:xfrm>
          <a:prstGeom prst="rect">
            <a:avLst/>
          </a:prstGeom>
        </p:spPr>
      </p:pic>
      <p:pic>
        <p:nvPicPr>
          <p:cNvPr id="27" name="图片 26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75" y="5001263"/>
            <a:ext cx="2706927" cy="1667990"/>
          </a:xfrm>
          <a:prstGeom prst="rect">
            <a:avLst/>
          </a:prstGeom>
        </p:spPr>
      </p:pic>
      <p:pic>
        <p:nvPicPr>
          <p:cNvPr id="28" name="图片 27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732" y="2948248"/>
            <a:ext cx="3656154" cy="1819861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5492920" y="1709536"/>
            <a:ext cx="212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2">
                    <a:lumMod val="75000"/>
                  </a:schemeClr>
                </a:solidFill>
              </a:rPr>
              <a:t>失败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 rot="10800000">
            <a:off x="4318137" y="1650499"/>
            <a:ext cx="1133094" cy="49676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6482843" y="5586874"/>
            <a:ext cx="1133094" cy="49676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702232" y="5635202"/>
            <a:ext cx="852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成功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实现效果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5462" y="530971"/>
            <a:ext cx="10840915" cy="59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管理员信息列表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右上方可以看到“新建”按钮，点击按钮，弹出新页面，在页面上输入相应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信息，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输入完毕点击保存，消息提示添加成功，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管理员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插入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完毕。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3485" y="91301"/>
            <a:ext cx="11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添加</a:t>
            </a:r>
            <a:r>
              <a:rPr lang="zh-CN" altLang="en-US" b="1" dirty="0" smtClean="0"/>
              <a:t>页面</a:t>
            </a:r>
            <a:endParaRPr lang="zh-CN" altLang="en-US" b="1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8" y="1632261"/>
            <a:ext cx="3586032" cy="5148787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462" y="1771131"/>
            <a:ext cx="3226778" cy="4871046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397" y="2397148"/>
            <a:ext cx="3151641" cy="3467322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352" y="2949606"/>
            <a:ext cx="1813717" cy="23624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18345" y="1482109"/>
            <a:ext cx="230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ED7D31"/>
                </a:solidFill>
              </a:rPr>
              <a:t>点击“新建”，弹出</a:t>
            </a:r>
            <a:endParaRPr lang="zh-CN" altLang="en-US" dirty="0">
              <a:solidFill>
                <a:srgbClr val="ED7D31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935916" y="1502275"/>
            <a:ext cx="768544" cy="41634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393125" y="1492111"/>
            <a:ext cx="157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ED7D31"/>
                </a:solidFill>
              </a:rPr>
              <a:t>填写信息</a:t>
            </a:r>
            <a:endParaRPr lang="zh-CN" altLang="en-US" dirty="0">
              <a:solidFill>
                <a:srgbClr val="ED7D3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35679" y="1487110"/>
            <a:ext cx="253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ED7D31"/>
                </a:solidFill>
              </a:rPr>
              <a:t>点击“添加”，成功</a:t>
            </a:r>
            <a:endParaRPr lang="zh-CN" altLang="en-US" dirty="0">
              <a:solidFill>
                <a:srgbClr val="ED7D3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994352" y="1482109"/>
            <a:ext cx="1608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ED7D31"/>
                </a:solidFill>
              </a:rPr>
              <a:t>可以看到已添加的管理员</a:t>
            </a:r>
            <a:endParaRPr lang="zh-CN" altLang="en-US" dirty="0">
              <a:solidFill>
                <a:srgbClr val="ED7D31"/>
              </a:solidFill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3273328" y="1482109"/>
            <a:ext cx="768544" cy="41634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9213995" y="1487110"/>
            <a:ext cx="768544" cy="41634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10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Segoe UI"/>
                <a:ea typeface="微软雅黑"/>
              </a:rPr>
              <a:t>实现效果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5462" y="955029"/>
            <a:ext cx="10840915" cy="59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000"/>
              </a:lnSpc>
            </a:pPr>
            <a:r>
              <a:rPr lang="zh-CN" altLang="en-US" sz="16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在搜索栏内进行信息查询，即可查到不同种类商品的总销售额。每样商品的销售总价在表格最右显示，所有商品的总销售额在工作区右上角显示。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5293" y="523165"/>
            <a:ext cx="297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Segoe UI"/>
                <a:ea typeface="微软雅黑"/>
              </a:rPr>
              <a:t>查找商品</a:t>
            </a:r>
            <a:r>
              <a:rPr lang="en-US" altLang="zh-CN" b="1" dirty="0" smtClean="0">
                <a:solidFill>
                  <a:prstClr val="black"/>
                </a:solidFill>
                <a:latin typeface="Segoe UI"/>
                <a:ea typeface="微软雅黑"/>
              </a:rPr>
              <a:t>-</a:t>
            </a:r>
            <a:r>
              <a:rPr lang="zh-CN" altLang="en-US" b="1" dirty="0" smtClean="0">
                <a:solidFill>
                  <a:prstClr val="black"/>
                </a:solidFill>
                <a:latin typeface="Segoe UI"/>
                <a:ea typeface="微软雅黑"/>
              </a:rPr>
              <a:t>查看销售额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微软雅黑"/>
                <a:cs typeface="+mn-cs"/>
              </a:rPr>
              <a:t>页面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6" y="2166110"/>
            <a:ext cx="5040706" cy="3071398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006" y="3552093"/>
            <a:ext cx="6782994" cy="275199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14696" y="2413575"/>
            <a:ext cx="5178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不进行搜索时，显示所有商品的总价；当选择标题带有“春秋”的商品，则筛选出符合条件的商品并进行计算。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50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72703" y="2066933"/>
            <a:ext cx="469872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800" b="1" dirty="0"/>
              <a:t>谢谢观看</a:t>
            </a:r>
            <a:endParaRPr lang="en-US" altLang="zh-CN" sz="8800" b="1" dirty="0"/>
          </a:p>
        </p:txBody>
      </p:sp>
      <p:sp>
        <p:nvSpPr>
          <p:cNvPr id="7" name="矩形 6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07538" y="5420630"/>
            <a:ext cx="3877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dirty="0" smtClean="0"/>
              <a:t>非常感谢各位老师和同学们的配合！</a:t>
            </a:r>
            <a:endParaRPr lang="en-US" altLang="zh-CN" dirty="0"/>
          </a:p>
          <a:p>
            <a:pPr algn="ctr" defTabSz="914400">
              <a:defRPr/>
            </a:pP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3005951" y="3945323"/>
            <a:ext cx="268393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答辩人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：刘月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25948" y="3945323"/>
            <a:ext cx="3011483" cy="54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答辩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小组：丁蕾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蕾</a:t>
            </a:r>
            <a:r>
              <a:rPr lang="zh-CN" altLang="en-US" sz="2000" b="1" dirty="0">
                <a:solidFill>
                  <a:schemeClr val="tx1"/>
                </a:solidFill>
              </a:rPr>
              <a:t>小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组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+mj-lt"/>
              </a:rPr>
              <a:t>目录</a:t>
            </a:r>
            <a:endParaRPr lang="en-US" altLang="zh-CN" sz="60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91774" y="4557596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50318" y="4557596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74124" y="4557596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08202" y="4557596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FOUR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327794" y="4557596"/>
            <a:ext cx="12146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charset="-122"/>
              </a:rPr>
              <a:t>FIVE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46474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445921" y="4092839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论文结构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349765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panose="020B0503020204020204" charset="-122"/>
              </a:rPr>
              <a:t>使用工具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196861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主要内容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059235" y="4092839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实现效果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02427" y="2404353"/>
            <a:ext cx="6658744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 smtClean="0"/>
              <a:t>该毕业设计主要分为以下五个部分，简洁概括了“我爱我家”电子购物商城的后台子系统的设计思想和主要步骤。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1726885" y="5032880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587435" y="5032880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447985" y="5032880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310359" y="5032880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172733" y="5032880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河北师范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ONE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河北师范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选题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背景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10794" y="928946"/>
            <a:ext cx="2474244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100432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互联网的快速发展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959621" y="1481030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Internet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，互联网，这个在过去许多人未曾听说过的名次，近二十年来在研究人士下已发展的越来越好，并且应用于各个领域和平台。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10794" y="2213577"/>
            <a:ext cx="2300757" cy="509896"/>
            <a:chOff x="888096" y="1000203"/>
            <a:chExt cx="4259825" cy="944066"/>
          </a:xfrm>
        </p:grpSpPr>
        <p:sp>
          <p:nvSpPr>
            <p:cNvPr id="20" name="矩形 1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041701" y="2288953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生活水平的提升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959621" y="2765661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随着新中国成立后的一系列政策，人们的经济水平得到提高，大部分人摆脱了“生存”的困境，开始逐渐的改为“生活”。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10794" y="3492642"/>
            <a:ext cx="2300757" cy="509896"/>
            <a:chOff x="888096" y="1000203"/>
            <a:chExt cx="4259825" cy="944066"/>
          </a:xfrm>
        </p:grpSpPr>
        <p:sp>
          <p:nvSpPr>
            <p:cNvPr id="28" name="矩形 2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29" name="椭圆 2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30" name="椭圆 2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31" name="椭圆 3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32" name="椭圆 3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000"/>
            </a:p>
          </p:txBody>
        </p:sp>
      </p:grpSp>
      <p:sp>
        <p:nvSpPr>
          <p:cNvPr id="33" name="矩形 32"/>
          <p:cNvSpPr/>
          <p:nvPr/>
        </p:nvSpPr>
        <p:spPr>
          <a:xfrm>
            <a:off x="1041701" y="356801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电子购物的便捷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959621" y="4044726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人民对于美好生活的需求，使得人们的购物欲原来越强烈，而电子购物既可以随意挑选，又可以快递上门，非常的方便。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10794" y="4777273"/>
            <a:ext cx="2300757" cy="509896"/>
            <a:chOff x="888096" y="1000203"/>
            <a:chExt cx="4259825" cy="944066"/>
          </a:xfrm>
        </p:grpSpPr>
        <p:sp>
          <p:nvSpPr>
            <p:cNvPr id="36" name="矩形 3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041701" y="485264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管理系统的不足</a:t>
            </a:r>
            <a:endParaRPr lang="zh-CN" altLang="en-US" sz="2000" dirty="0"/>
          </a:p>
        </p:txBody>
      </p:sp>
      <p:sp>
        <p:nvSpPr>
          <p:cNvPr id="42" name="矩形 41"/>
          <p:cNvSpPr/>
          <p:nvPr/>
        </p:nvSpPr>
        <p:spPr>
          <a:xfrm>
            <a:off x="959621" y="5329357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前台的购物系统在人们的督促下做的越来越好，功能齐全，使用方便，而与之对应的后台管理却没有得到更多的研究发展。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论文结构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571" y="2101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论文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结构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-211666" y="2970613"/>
            <a:ext cx="12778491" cy="912541"/>
            <a:chOff x="0" y="2158337"/>
            <a:chExt cx="12778491" cy="912541"/>
          </a:xfrm>
        </p:grpSpPr>
        <p:sp>
          <p:nvSpPr>
            <p:cNvPr id="5" name="矩形 4"/>
            <p:cNvSpPr/>
            <p:nvPr/>
          </p:nvSpPr>
          <p:spPr>
            <a:xfrm>
              <a:off x="211666" y="2513302"/>
              <a:ext cx="12192000" cy="211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0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56391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120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187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254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5321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6388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7454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8521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588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0655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1722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3060294"/>
              <a:ext cx="12778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 flipH="1">
            <a:off x="258956" y="291304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787152" y="382354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320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387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3454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4521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5588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6654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7721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8788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9855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10922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11988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1854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2921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flipH="1">
            <a:off x="3987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5054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6121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7188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8255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flipH="1">
            <a:off x="9321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10388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11455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287621" y="1093399"/>
            <a:ext cx="1875288" cy="1589432"/>
            <a:chOff x="1356175" y="1093399"/>
            <a:chExt cx="2300757" cy="1589432"/>
          </a:xfrm>
        </p:grpSpPr>
        <p:sp>
          <p:nvSpPr>
            <p:cNvPr id="58" name="矩形 57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515924" y="1093399"/>
            <a:ext cx="2072075" cy="1589432"/>
            <a:chOff x="1356175" y="1093399"/>
            <a:chExt cx="2300757" cy="1589432"/>
          </a:xfrm>
        </p:grpSpPr>
        <p:sp>
          <p:nvSpPr>
            <p:cNvPr id="69" name="矩形 68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262666" y="4064817"/>
            <a:ext cx="2191733" cy="1589432"/>
            <a:chOff x="1356175" y="1093399"/>
            <a:chExt cx="2300757" cy="1589432"/>
          </a:xfrm>
        </p:grpSpPr>
        <p:sp>
          <p:nvSpPr>
            <p:cNvPr id="81" name="矩形 80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746738" y="4076631"/>
            <a:ext cx="2023208" cy="1589432"/>
            <a:chOff x="1356175" y="1093399"/>
            <a:chExt cx="2300757" cy="1589432"/>
          </a:xfrm>
        </p:grpSpPr>
        <p:sp>
          <p:nvSpPr>
            <p:cNvPr id="87" name="矩形 86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619496" y="1093399"/>
            <a:ext cx="1909042" cy="1589432"/>
            <a:chOff x="1356175" y="1093399"/>
            <a:chExt cx="2300757" cy="1589432"/>
          </a:xfrm>
        </p:grpSpPr>
        <p:sp>
          <p:nvSpPr>
            <p:cNvPr id="93" name="矩形 92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739555" y="120412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绪论</a:t>
            </a:r>
            <a:endParaRPr lang="zh-CN" altLang="en-US" sz="2400" b="1" dirty="0"/>
          </a:p>
        </p:txBody>
      </p:sp>
      <p:sp>
        <p:nvSpPr>
          <p:cNvPr id="99" name="矩形 98"/>
          <p:cNvSpPr/>
          <p:nvPr/>
        </p:nvSpPr>
        <p:spPr>
          <a:xfrm>
            <a:off x="346364" y="1697879"/>
            <a:ext cx="1753123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简单介绍项目的研究背景和发展现状，让读者对于该项目有一个大致的了解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102" name="矩形 101"/>
          <p:cNvSpPr/>
          <p:nvPr/>
        </p:nvSpPr>
        <p:spPr>
          <a:xfrm>
            <a:off x="3810610" y="122473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详细设计</a:t>
            </a:r>
          </a:p>
        </p:txBody>
      </p:sp>
      <p:sp>
        <p:nvSpPr>
          <p:cNvPr id="103" name="矩形 102"/>
          <p:cNvSpPr/>
          <p:nvPr/>
        </p:nvSpPr>
        <p:spPr>
          <a:xfrm>
            <a:off x="3579469" y="1874554"/>
            <a:ext cx="1878055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对每个模块进行更详细的设计，让读者清晰了解到该项目的主要内容。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862971" y="121675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系统实现</a:t>
            </a:r>
          </a:p>
        </p:txBody>
      </p:sp>
      <p:sp>
        <p:nvSpPr>
          <p:cNvPr id="105" name="矩形 104"/>
          <p:cNvSpPr/>
          <p:nvPr/>
        </p:nvSpPr>
        <p:spPr>
          <a:xfrm>
            <a:off x="6672875" y="1846372"/>
            <a:ext cx="1833592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该章节展示项目整体的运行界面，让读者最直观看到该项目的运行效果。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573939" y="42112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需求分析</a:t>
            </a:r>
          </a:p>
        </p:txBody>
      </p:sp>
      <p:sp>
        <p:nvSpPr>
          <p:cNvPr id="107" name="矩形 106"/>
          <p:cNvSpPr/>
          <p:nvPr/>
        </p:nvSpPr>
        <p:spPr>
          <a:xfrm>
            <a:off x="1281188" y="4823886"/>
            <a:ext cx="2069342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介绍该项目的使用对象，以及对象的需求，分析使用人员需要什么模块，需要什么功能。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864705" y="423440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数据库设计</a:t>
            </a:r>
          </a:p>
        </p:txBody>
      </p:sp>
      <p:sp>
        <p:nvSpPr>
          <p:cNvPr id="109" name="矩形 108"/>
          <p:cNvSpPr/>
          <p:nvPr/>
        </p:nvSpPr>
        <p:spPr>
          <a:xfrm>
            <a:off x="4769132" y="4845556"/>
            <a:ext cx="1914697" cy="75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建立一个符合设计的数据库，对项目内数据的合理性进行设计与分析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8379084" y="4090981"/>
            <a:ext cx="1893113" cy="1524380"/>
            <a:chOff x="1356175" y="1093399"/>
            <a:chExt cx="2300757" cy="1589432"/>
          </a:xfrm>
        </p:grpSpPr>
        <p:sp>
          <p:nvSpPr>
            <p:cNvPr id="101" name="矩形 100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14" name="矩形 113"/>
          <p:cNvSpPr/>
          <p:nvPr/>
        </p:nvSpPr>
        <p:spPr>
          <a:xfrm>
            <a:off x="8921690" y="422965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测试</a:t>
            </a:r>
          </a:p>
        </p:txBody>
      </p:sp>
      <p:sp>
        <p:nvSpPr>
          <p:cNvPr id="115" name="矩形 114"/>
          <p:cNvSpPr/>
          <p:nvPr/>
        </p:nvSpPr>
        <p:spPr>
          <a:xfrm>
            <a:off x="8443253" y="4878682"/>
            <a:ext cx="1763665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对项目进行测试，保证在上线之前没有明显的错误。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9571825" y="1119945"/>
            <a:ext cx="1883575" cy="1589432"/>
            <a:chOff x="1356175" y="1093399"/>
            <a:chExt cx="2300757" cy="1589432"/>
          </a:xfrm>
        </p:grpSpPr>
        <p:sp>
          <p:nvSpPr>
            <p:cNvPr id="117" name="矩形 116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22" name="矩形 121"/>
          <p:cNvSpPr/>
          <p:nvPr/>
        </p:nvSpPr>
        <p:spPr>
          <a:xfrm>
            <a:off x="9641971" y="119841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总结与展望</a:t>
            </a:r>
            <a:endParaRPr lang="zh-CN" altLang="en-US" sz="2400" b="1" dirty="0"/>
          </a:p>
        </p:txBody>
      </p:sp>
      <p:sp>
        <p:nvSpPr>
          <p:cNvPr id="123" name="矩形 122"/>
          <p:cNvSpPr/>
          <p:nvPr/>
        </p:nvSpPr>
        <p:spPr>
          <a:xfrm>
            <a:off x="9668394" y="1911329"/>
            <a:ext cx="1550479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该章节展示项目整体的运行界面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>
                <a:latin typeface="+mj-lt"/>
                <a:ea typeface="微软雅黑" panose="020B0503020204020204" charset="-122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使用工具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使用工具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588" y="4000522"/>
            <a:ext cx="1517186" cy="15171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691" y="4052038"/>
            <a:ext cx="2947534" cy="180383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039" y="4235918"/>
            <a:ext cx="3682254" cy="1905566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1446038" y="5517708"/>
            <a:ext cx="1046285" cy="47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300" dirty="0" smtClean="0">
                <a:solidFill>
                  <a:srgbClr val="1296D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ionic</a:t>
            </a:r>
            <a:endParaRPr lang="zh-CN" altLang="en-US" sz="2400" spc="300" dirty="0">
              <a:solidFill>
                <a:srgbClr val="1296D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4" y="1062317"/>
            <a:ext cx="2330282" cy="2616574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774" y="994651"/>
            <a:ext cx="2376884" cy="2684240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658" y="1437595"/>
            <a:ext cx="2343094" cy="26724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613" y="1825664"/>
            <a:ext cx="1689786" cy="14873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753" y="1982530"/>
            <a:ext cx="1341293" cy="1173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panose="020B0503020204020204" charset="-122"/>
              </a:rPr>
              <a:t>主要内容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0" y="60523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学校名称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：河北师范大学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 (26)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972</Words>
  <Application>Microsoft Office PowerPoint</Application>
  <PresentationFormat>宽屏</PresentationFormat>
  <Paragraphs>138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宋体</vt:lpstr>
      <vt:lpstr>微软雅黑</vt:lpstr>
      <vt:lpstr>微软雅黑 Light</vt:lpstr>
      <vt:lpstr>Arial</vt:lpstr>
      <vt:lpstr>Calibri</vt:lpstr>
      <vt:lpstr>Segoe UI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Microsoft</cp:lastModifiedBy>
  <cp:revision>96</cp:revision>
  <dcterms:created xsi:type="dcterms:W3CDTF">2015-08-18T02:51:00Z</dcterms:created>
  <dcterms:modified xsi:type="dcterms:W3CDTF">2020-05-05T13:19:45Z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